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Lst>
  <p:sldSz cx="9144000" cy="6858000" type="screen4x3"/>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75" autoAdjust="0"/>
  </p:normalViewPr>
  <p:slideViewPr>
    <p:cSldViewPr>
      <p:cViewPr>
        <p:scale>
          <a:sx n="62" d="100"/>
          <a:sy n="62" d="100"/>
        </p:scale>
        <p:origin x="-15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4741"/>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idx="1"/>
          </p:nvPr>
        </p:nvSpPr>
        <p:spPr>
          <a:xfrm>
            <a:off x="3970039" y="0"/>
            <a:ext cx="3037152" cy="464741"/>
          </a:xfrm>
          <a:prstGeom prst="rect">
            <a:avLst/>
          </a:prstGeom>
        </p:spPr>
        <p:txBody>
          <a:bodyPr vert="horz" lIns="93159" tIns="46580" rIns="93159" bIns="46580" rtlCol="0"/>
          <a:lstStyle>
            <a:lvl1pPr algn="r">
              <a:defRPr sz="1200"/>
            </a:lvl1pPr>
          </a:lstStyle>
          <a:p>
            <a:fld id="{4D5FDB35-2238-4BF5-9E38-AE22F2A02290}" type="datetimeFigureOut">
              <a:rPr lang="en-US" smtClean="0"/>
              <a:t>4/8/2014</a:t>
            </a:fld>
            <a:endParaRPr lang="en-US"/>
          </a:p>
        </p:txBody>
      </p:sp>
      <p:sp>
        <p:nvSpPr>
          <p:cNvPr id="4" name="Slide Image Placeholder 3"/>
          <p:cNvSpPr>
            <a:spLocks noGrp="1" noRot="1" noChangeAspect="1"/>
          </p:cNvSpPr>
          <p:nvPr>
            <p:ph type="sldImg" idx="2"/>
          </p:nvPr>
        </p:nvSpPr>
        <p:spPr>
          <a:xfrm>
            <a:off x="1179513" y="696913"/>
            <a:ext cx="4649787" cy="3486150"/>
          </a:xfrm>
          <a:prstGeom prst="rect">
            <a:avLst/>
          </a:prstGeom>
          <a:noFill/>
          <a:ln w="12700">
            <a:solidFill>
              <a:prstClr val="black"/>
            </a:solidFill>
          </a:ln>
        </p:spPr>
        <p:txBody>
          <a:bodyPr vert="horz" lIns="93159" tIns="46580" rIns="93159" bIns="46580" rtlCol="0" anchor="ctr"/>
          <a:lstStyle/>
          <a:p>
            <a:endParaRPr lang="en-US"/>
          </a:p>
        </p:txBody>
      </p:sp>
      <p:sp>
        <p:nvSpPr>
          <p:cNvPr id="5" name="Notes Placeholder 4"/>
          <p:cNvSpPr>
            <a:spLocks noGrp="1"/>
          </p:cNvSpPr>
          <p:nvPr>
            <p:ph type="body" sz="quarter" idx="3"/>
          </p:nvPr>
        </p:nvSpPr>
        <p:spPr>
          <a:xfrm>
            <a:off x="700882" y="4415036"/>
            <a:ext cx="5607050" cy="4182666"/>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59"/>
            <a:ext cx="3037152" cy="464741"/>
          </a:xfrm>
          <a:prstGeom prst="rect">
            <a:avLst/>
          </a:prstGeom>
        </p:spPr>
        <p:txBody>
          <a:bodyPr vert="horz" lIns="93159" tIns="46580" rIns="93159"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039" y="8828459"/>
            <a:ext cx="3037152" cy="464741"/>
          </a:xfrm>
          <a:prstGeom prst="rect">
            <a:avLst/>
          </a:prstGeom>
        </p:spPr>
        <p:txBody>
          <a:bodyPr vert="horz" lIns="93159" tIns="46580" rIns="93159" bIns="46580" rtlCol="0" anchor="b"/>
          <a:lstStyle>
            <a:lvl1pPr algn="r">
              <a:defRPr sz="1200"/>
            </a:lvl1pPr>
          </a:lstStyle>
          <a:p>
            <a:fld id="{13B3390C-1386-4110-B607-243A8DCD1F2D}" type="slidenum">
              <a:rPr lang="en-US" smtClean="0"/>
              <a:t>‹#›</a:t>
            </a:fld>
            <a:endParaRPr lang="en-US"/>
          </a:p>
        </p:txBody>
      </p:sp>
    </p:spTree>
    <p:extLst>
      <p:ext uri="{BB962C8B-B14F-4D97-AF65-F5344CB8AC3E}">
        <p14:creationId xmlns:p14="http://schemas.microsoft.com/office/powerpoint/2010/main" val="350713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3390C-1386-4110-B607-243A8DCD1F2D}" type="slidenum">
              <a:rPr lang="en-US" smtClean="0"/>
              <a:t>1</a:t>
            </a:fld>
            <a:endParaRPr lang="en-US"/>
          </a:p>
        </p:txBody>
      </p:sp>
    </p:spTree>
    <p:extLst>
      <p:ext uri="{BB962C8B-B14F-4D97-AF65-F5344CB8AC3E}">
        <p14:creationId xmlns:p14="http://schemas.microsoft.com/office/powerpoint/2010/main" val="99918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1C59E3C7-03E1-460C-A591-4F9501C6396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9749F2D6-B9EA-4DB7-96A0-563204A76E6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C0E0074D-2B01-4364-A734-6B78FE3F9EE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0ABAB402-F8E3-4DEC-B1A6-B4C29CF2961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DBBCBDCF-0864-462F-A9B2-8FEFD5AEF474}"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2B1627CD-4598-4467-B610-BEFE9D686D1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808155B0-E350-46D6-9B61-737813096B4D}"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CA56405D-03C1-4901-A1A2-D2FF690C43EA}"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Germany trying to push</a:t>
            </a:r>
            <a:r>
              <a:rPr lang="en-US" baseline="0" dirty="0" smtClean="0"/>
              <a:t> through the French lines-German army ends up swinging to the North-wanted to go to the Southwest-French troops save Paris by 45 Miles</a:t>
            </a:r>
          </a:p>
          <a:p>
            <a:pPr eaLnBrk="1" hangingPunct="1">
              <a:spcBef>
                <a:spcPct val="0"/>
              </a:spcBef>
            </a:pPr>
            <a:endParaRPr lang="en-US" baseline="0" dirty="0" smtClean="0"/>
          </a:p>
          <a:p>
            <a:pPr eaLnBrk="1" hangingPunct="1">
              <a:spcBef>
                <a:spcPct val="0"/>
              </a:spcBef>
            </a:pPr>
            <a:r>
              <a:rPr lang="en-US" dirty="0"/>
              <a:t>Of the roughly 150,000 Russian soldiers who fought in the battle of </a:t>
            </a:r>
            <a:r>
              <a:rPr lang="en-US" dirty="0" err="1"/>
              <a:t>Tannenberg</a:t>
            </a:r>
            <a:r>
              <a:rPr lang="en-US" dirty="0"/>
              <a:t>, some 30,000 were killed or wounded and another 95,000 captured</a:t>
            </a:r>
          </a:p>
          <a:p>
            <a:pPr eaLnBrk="1" hangingPunct="1">
              <a:spcBef>
                <a:spcPct val="0"/>
              </a:spcBef>
            </a:pPr>
            <a:endParaRPr lang="en-US" dirty="0"/>
          </a:p>
          <a:p>
            <a:pPr eaLnBrk="1" hangingPunct="1">
              <a:spcBef>
                <a:spcPct val="0"/>
              </a:spcBef>
            </a:pPr>
            <a:r>
              <a:rPr lang="en-US" dirty="0"/>
              <a:t>The Germans suffered fewer than 20,000 casualties, captured more than 500 guns, and filled dozens of trains with captured equipment for transport to Germany.</a:t>
            </a:r>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59680217-772F-4A04-BA6B-5B85823595B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area of Verdun held numerous French forts, German plan was to capture these forts, eliminating as many French as they could in the process so that they would diminish French morale and then completely defeat France</a:t>
            </a:r>
          </a:p>
          <a:p>
            <a:pPr eaLnBrk="1" hangingPunct="1">
              <a:spcBef>
                <a:spcPct val="0"/>
              </a:spcBef>
            </a:pPr>
            <a:endParaRPr lang="en-US" baseline="0" dirty="0" smtClean="0"/>
          </a:p>
          <a:p>
            <a:pPr eaLnBrk="1" hangingPunct="1">
              <a:spcBef>
                <a:spcPct val="0"/>
              </a:spcBef>
            </a:pPr>
            <a:r>
              <a:rPr lang="en-US" baseline="0" dirty="0" smtClean="0"/>
              <a:t>Longest Battle of WWI- Germans got within a couple miles of Verdun but their troops were exhausted and had nothing left</a:t>
            </a:r>
          </a:p>
          <a:p>
            <a:pPr eaLnBrk="1" hangingPunct="1">
              <a:spcBef>
                <a:spcPct val="0"/>
              </a:spcBef>
            </a:pPr>
            <a:endParaRPr lang="en-US" baseline="0" dirty="0" smtClean="0"/>
          </a:p>
          <a:p>
            <a:pPr eaLnBrk="1" hangingPunct="1">
              <a:spcBef>
                <a:spcPct val="0"/>
              </a:spcBef>
            </a:pPr>
            <a:r>
              <a:rPr lang="en-US" dirty="0"/>
              <a:t>The monument stands for the famous motto of Verdun 1916 "You shall not pass !": five soldiers of various arms stand side by side and form a wall against which the onslaught of the enemy has to be </a:t>
            </a:r>
            <a:r>
              <a:rPr lang="en-US" dirty="0" err="1"/>
              <a:t>stopt</a:t>
            </a:r>
            <a:r>
              <a:rPr lang="en-US" dirty="0"/>
              <a:t>. On the base of both sides of a cross of war, are engraved the names of the fallen at Verdun in France in both world wars</a:t>
            </a: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E12AF2A5-673F-45C6-95FE-EF8FC7297F8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French and British</a:t>
            </a:r>
            <a:r>
              <a:rPr lang="en-US" baseline="0" dirty="0" smtClean="0"/>
              <a:t> offensive panned to eliminate the pressure off of Verdun-used a relatively new military technique called a creeping barrage</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8A4CB92F-BA5A-44FA-B27F-22A0E5915CB1}"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smtClean="0"/>
              <a:t>Darnadelle</a:t>
            </a:r>
            <a:r>
              <a:rPr lang="en-US" dirty="0" smtClean="0"/>
              <a:t> straits!</a:t>
            </a:r>
            <a:r>
              <a:rPr lang="en-US" baseline="0" dirty="0" smtClean="0"/>
              <a:t> Open up another front because the war was at a stalemate-</a:t>
            </a:r>
            <a:endParaRPr 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E1F02989-C1DB-4C80-B10B-0E8F1A5B5522}"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4B0AE1E9-25EF-4E84-9584-E5A369D7A69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3390C-1386-4110-B607-243A8DCD1F2D}" type="slidenum">
              <a:rPr lang="en-US" smtClean="0"/>
              <a:t>8</a:t>
            </a:fld>
            <a:endParaRPr lang="en-US"/>
          </a:p>
        </p:txBody>
      </p:sp>
    </p:spTree>
    <p:extLst>
      <p:ext uri="{BB962C8B-B14F-4D97-AF65-F5344CB8AC3E}">
        <p14:creationId xmlns:p14="http://schemas.microsoft.com/office/powerpoint/2010/main" val="208828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What is an Armistice?</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39" indent="-285707">
              <a:defRPr>
                <a:solidFill>
                  <a:schemeClr val="tx1"/>
                </a:solidFill>
                <a:latin typeface="Arial" pitchFamily="34" charset="0"/>
              </a:defRPr>
            </a:lvl2pPr>
            <a:lvl3pPr marL="1142829" indent="-228566">
              <a:defRPr>
                <a:solidFill>
                  <a:schemeClr val="tx1"/>
                </a:solidFill>
                <a:latin typeface="Arial" pitchFamily="34" charset="0"/>
              </a:defRPr>
            </a:lvl3pPr>
            <a:lvl4pPr marL="1599960" indent="-228566">
              <a:defRPr>
                <a:solidFill>
                  <a:schemeClr val="tx1"/>
                </a:solidFill>
                <a:latin typeface="Arial" pitchFamily="34" charset="0"/>
              </a:defRPr>
            </a:lvl4pPr>
            <a:lvl5pPr marL="2057092" indent="-228566">
              <a:defRPr>
                <a:solidFill>
                  <a:schemeClr val="tx1"/>
                </a:solidFill>
                <a:latin typeface="Arial" pitchFamily="34" charset="0"/>
              </a:defRPr>
            </a:lvl5pPr>
            <a:lvl6pPr marL="2514223" indent="-228566" eaLnBrk="0" fontAlgn="base" hangingPunct="0">
              <a:spcBef>
                <a:spcPct val="0"/>
              </a:spcBef>
              <a:spcAft>
                <a:spcPct val="0"/>
              </a:spcAft>
              <a:defRPr>
                <a:solidFill>
                  <a:schemeClr val="tx1"/>
                </a:solidFill>
                <a:latin typeface="Arial" pitchFamily="34" charset="0"/>
              </a:defRPr>
            </a:lvl6pPr>
            <a:lvl7pPr marL="2971356" indent="-228566" eaLnBrk="0" fontAlgn="base" hangingPunct="0">
              <a:spcBef>
                <a:spcPct val="0"/>
              </a:spcBef>
              <a:spcAft>
                <a:spcPct val="0"/>
              </a:spcAft>
              <a:defRPr>
                <a:solidFill>
                  <a:schemeClr val="tx1"/>
                </a:solidFill>
                <a:latin typeface="Arial" pitchFamily="34" charset="0"/>
              </a:defRPr>
            </a:lvl7pPr>
            <a:lvl8pPr marL="3428487" indent="-228566" eaLnBrk="0" fontAlgn="base" hangingPunct="0">
              <a:spcBef>
                <a:spcPct val="0"/>
              </a:spcBef>
              <a:spcAft>
                <a:spcPct val="0"/>
              </a:spcAft>
              <a:defRPr>
                <a:solidFill>
                  <a:schemeClr val="tx1"/>
                </a:solidFill>
                <a:latin typeface="Arial" pitchFamily="34" charset="0"/>
              </a:defRPr>
            </a:lvl8pPr>
            <a:lvl9pPr marL="3885619" indent="-228566" eaLnBrk="0" fontAlgn="base" hangingPunct="0">
              <a:spcBef>
                <a:spcPct val="0"/>
              </a:spcBef>
              <a:spcAft>
                <a:spcPct val="0"/>
              </a:spcAft>
              <a:defRPr>
                <a:solidFill>
                  <a:schemeClr val="tx1"/>
                </a:solidFill>
                <a:latin typeface="Arial" pitchFamily="34" charset="0"/>
              </a:defRPr>
            </a:lvl9pPr>
          </a:lstStyle>
          <a:p>
            <a:fld id="{6BC5D0D0-7B8B-4F18-88DE-34B6FE17716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E2A993F-C216-4C91-A0FE-EA8914B7339B}"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3EBE8-95F3-4843-BFE6-87348C0FC775}"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2A993F-C216-4C91-A0FE-EA8914B7339B}"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3EBE8-95F3-4843-BFE6-87348C0FC7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2A993F-C216-4C91-A0FE-EA8914B7339B}" type="datetimeFigureOut">
              <a:rPr lang="en-US" smtClean="0"/>
              <a:t>4/8/2014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0A3EBE8-95F3-4843-BFE6-87348C0FC7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533400"/>
            <a:ext cx="7620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6764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429000" y="6248400"/>
            <a:ext cx="34290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239000" y="6248400"/>
            <a:ext cx="1905000" cy="457200"/>
          </a:xfrm>
        </p:spPr>
        <p:txBody>
          <a:bodyPr/>
          <a:lstStyle>
            <a:lvl1pPr>
              <a:defRPr/>
            </a:lvl1pPr>
          </a:lstStyle>
          <a:p>
            <a:pPr>
              <a:defRPr/>
            </a:pPr>
            <a:fld id="{A352BF45-AEC4-4297-AEFB-4BBF8FD98C34}" type="slidenum">
              <a:rPr lang="en-US"/>
              <a:pPr>
                <a:defRPr/>
              </a:pPr>
              <a:t>‹#›</a:t>
            </a:fld>
            <a:endParaRPr lang="en-US"/>
          </a:p>
        </p:txBody>
      </p:sp>
    </p:spTree>
    <p:extLst>
      <p:ext uri="{BB962C8B-B14F-4D97-AF65-F5344CB8AC3E}">
        <p14:creationId xmlns:p14="http://schemas.microsoft.com/office/powerpoint/2010/main" val="413002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99192EEB-BADD-455C-912E-3CE22EAFD637}" type="slidenum">
              <a:rPr lang="en-US"/>
              <a:pPr>
                <a:defRPr/>
              </a:pPr>
              <a:t>‹#›</a:t>
            </a:fld>
            <a:endParaRPr lang="en-US"/>
          </a:p>
        </p:txBody>
      </p:sp>
    </p:spTree>
    <p:extLst>
      <p:ext uri="{BB962C8B-B14F-4D97-AF65-F5344CB8AC3E}">
        <p14:creationId xmlns:p14="http://schemas.microsoft.com/office/powerpoint/2010/main" val="391516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2A993F-C216-4C91-A0FE-EA8914B7339B}"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3EBE8-95F3-4843-BFE6-87348C0FC7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2A993F-C216-4C91-A0FE-EA8914B7339B}"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3EBE8-95F3-4843-BFE6-87348C0FC77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2A993F-C216-4C91-A0FE-EA8914B7339B}"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3EBE8-95F3-4843-BFE6-87348C0FC7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2A993F-C216-4C91-A0FE-EA8914B7339B}" type="datetimeFigureOut">
              <a:rPr lang="en-US" smtClean="0"/>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3EBE8-95F3-4843-BFE6-87348C0FC7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2A993F-C216-4C91-A0FE-EA8914B7339B}" type="datetimeFigureOut">
              <a:rPr lang="en-US" smtClean="0"/>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3EBE8-95F3-4843-BFE6-87348C0FC7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A993F-C216-4C91-A0FE-EA8914B7339B}" type="datetimeFigureOut">
              <a:rPr lang="en-US" smtClean="0"/>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3EBE8-95F3-4843-BFE6-87348C0FC7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2A993F-C216-4C91-A0FE-EA8914B7339B}"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3EBE8-95F3-4843-BFE6-87348C0FC775}"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E2A993F-C216-4C91-A0FE-EA8914B7339B}" type="datetimeFigureOut">
              <a:rPr lang="en-US" smtClean="0"/>
              <a:t>4/8/2014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0A3EBE8-95F3-4843-BFE6-87348C0FC7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E2A993F-C216-4C91-A0FE-EA8914B7339B}" type="datetimeFigureOut">
              <a:rPr lang="en-US" smtClean="0"/>
              <a:t>4/8/2014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0A3EBE8-95F3-4843-BFE6-87348C0FC7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7/7a/WorldWarI-MilitaryDeaths-EntentePowers-Piechart.sv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upload.wikimedia.org/wikipedia/commons/0/01/WorldWarI-MilitaryDeaths-CentralPowers-Piechart.svg"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2/27/RMS_Luisitania.jp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I</a:t>
            </a:r>
            <a:endParaRPr lang="en-US" dirty="0"/>
          </a:p>
        </p:txBody>
      </p:sp>
      <p:sp>
        <p:nvSpPr>
          <p:cNvPr id="3" name="Subtitle 2"/>
          <p:cNvSpPr>
            <a:spLocks noGrp="1"/>
          </p:cNvSpPr>
          <p:nvPr>
            <p:ph type="subTitle" idx="1"/>
          </p:nvPr>
        </p:nvSpPr>
        <p:spPr/>
        <p:txBody>
          <a:bodyPr/>
          <a:lstStyle/>
          <a:p>
            <a:r>
              <a:rPr lang="en-US" dirty="0" smtClean="0"/>
              <a:t>Major Battles and Conclusion of</a:t>
            </a:r>
            <a:endParaRPr lang="en-US" dirty="0"/>
          </a:p>
        </p:txBody>
      </p:sp>
    </p:spTree>
    <p:extLst>
      <p:ext uri="{BB962C8B-B14F-4D97-AF65-F5344CB8AC3E}">
        <p14:creationId xmlns:p14="http://schemas.microsoft.com/office/powerpoint/2010/main" val="1287496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normAutofit/>
          </a:bodyPr>
          <a:lstStyle/>
          <a:p>
            <a:pPr eaLnBrk="1" hangingPunct="1"/>
            <a:r>
              <a:rPr lang="en-US" smtClean="0"/>
              <a:t>WWI Causalities – 16 mill. Dead </a:t>
            </a:r>
          </a:p>
        </p:txBody>
      </p:sp>
      <p:pic>
        <p:nvPicPr>
          <p:cNvPr id="38915" name="Picture 9" descr="Image:WorldWarI-MilitaryDeaths-EntentePowers-Piechart.svg">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28600" y="1828800"/>
            <a:ext cx="4305300" cy="3767138"/>
          </a:xfrm>
        </p:spPr>
      </p:pic>
      <p:pic>
        <p:nvPicPr>
          <p:cNvPr id="38916" name="Picture 12" descr="Image:WorldWarI-MilitaryDeaths-CentralPowers-Piechart.svg">
            <a:hlinkClick r:id="rId5"/>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tretch>
            <a:fillRect/>
          </a:stretch>
        </p:blipFill>
        <p:spPr>
          <a:xfrm>
            <a:off x="4762500" y="2180431"/>
            <a:ext cx="3810000" cy="3810000"/>
          </a:xfrm>
        </p:spPr>
      </p:pic>
    </p:spTree>
    <p:extLst>
      <p:ext uri="{BB962C8B-B14F-4D97-AF65-F5344CB8AC3E}">
        <p14:creationId xmlns:p14="http://schemas.microsoft.com/office/powerpoint/2010/main" val="31474902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mtClean="0"/>
              <a:t>Paris Peace Conference</a:t>
            </a:r>
          </a:p>
        </p:txBody>
      </p:sp>
      <p:sp>
        <p:nvSpPr>
          <p:cNvPr id="32771" name="Rectangle 3"/>
          <p:cNvSpPr>
            <a:spLocks noGrp="1" noChangeArrowheads="1"/>
          </p:cNvSpPr>
          <p:nvPr>
            <p:ph sz="half" idx="1"/>
          </p:nvPr>
        </p:nvSpPr>
        <p:spPr/>
        <p:txBody>
          <a:bodyPr>
            <a:normAutofit/>
          </a:bodyPr>
          <a:lstStyle/>
          <a:p>
            <a:pPr eaLnBrk="1" hangingPunct="1"/>
            <a:r>
              <a:rPr lang="en-US" smtClean="0"/>
              <a:t>Meeting of the Big 4:</a:t>
            </a:r>
          </a:p>
          <a:p>
            <a:pPr lvl="1" eaLnBrk="1" hangingPunct="1"/>
            <a:r>
              <a:rPr lang="en-US" sz="1800" b="1" smtClean="0"/>
              <a:t>GB</a:t>
            </a:r>
            <a:r>
              <a:rPr lang="en-US" sz="1800" smtClean="0"/>
              <a:t>: David Lloyd George</a:t>
            </a:r>
          </a:p>
          <a:p>
            <a:pPr lvl="1" eaLnBrk="1" hangingPunct="1"/>
            <a:r>
              <a:rPr lang="en-US" sz="1800" b="1" smtClean="0"/>
              <a:t>France</a:t>
            </a:r>
            <a:r>
              <a:rPr lang="en-US" sz="1800" smtClean="0"/>
              <a:t>: George Clemenceau</a:t>
            </a:r>
          </a:p>
          <a:p>
            <a:pPr lvl="1" eaLnBrk="1" hangingPunct="1"/>
            <a:r>
              <a:rPr lang="en-US" sz="1800" b="1" smtClean="0"/>
              <a:t>United</a:t>
            </a:r>
            <a:r>
              <a:rPr lang="en-US" sz="1800" smtClean="0"/>
              <a:t> </a:t>
            </a:r>
            <a:r>
              <a:rPr lang="en-US" sz="1800" b="1" smtClean="0"/>
              <a:t>States</a:t>
            </a:r>
            <a:r>
              <a:rPr lang="en-US" sz="1800" smtClean="0"/>
              <a:t>: Woodrow Wilson</a:t>
            </a:r>
          </a:p>
          <a:p>
            <a:pPr lvl="1" eaLnBrk="1" hangingPunct="1"/>
            <a:r>
              <a:rPr lang="en-US" sz="1800" b="1" smtClean="0"/>
              <a:t>Italy</a:t>
            </a:r>
            <a:r>
              <a:rPr lang="en-US" sz="1800" smtClean="0"/>
              <a:t>: Vittorio Orlando</a:t>
            </a:r>
          </a:p>
          <a:p>
            <a:pPr eaLnBrk="1" hangingPunct="1"/>
            <a:r>
              <a:rPr lang="en-US" smtClean="0"/>
              <a:t>Who were these men and what kind of “peace” did each of them want?</a:t>
            </a:r>
          </a:p>
        </p:txBody>
      </p:sp>
      <p:pic>
        <p:nvPicPr>
          <p:cNvPr id="39940" name="Picture 5" descr="http://www.dailyhistory.net/images/big-4-versailles-george-orlando-clemenceau-wil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3263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smtClean="0"/>
              <a:t>Areas of Concern</a:t>
            </a:r>
          </a:p>
        </p:txBody>
      </p:sp>
      <p:sp>
        <p:nvSpPr>
          <p:cNvPr id="6" name="Content Placeholder 5"/>
          <p:cNvSpPr>
            <a:spLocks noGrp="1"/>
          </p:cNvSpPr>
          <p:nvPr>
            <p:ph idx="1"/>
          </p:nvPr>
        </p:nvSpPr>
        <p:spPr/>
        <p:txBody>
          <a:bodyPr>
            <a:normAutofit/>
          </a:bodyPr>
          <a:lstStyle/>
          <a:p>
            <a:r>
              <a:rPr lang="en-US" sz="2200" dirty="0" smtClean="0"/>
              <a:t>Blame?</a:t>
            </a:r>
          </a:p>
          <a:p>
            <a:r>
              <a:rPr lang="en-US" sz="2200" dirty="0" smtClean="0"/>
              <a:t>Reparations?</a:t>
            </a:r>
          </a:p>
          <a:p>
            <a:r>
              <a:rPr lang="en-US" sz="2200" dirty="0" smtClean="0"/>
              <a:t>Colonies of Central Powers?</a:t>
            </a:r>
          </a:p>
          <a:p>
            <a:r>
              <a:rPr lang="en-US" sz="2200" dirty="0" smtClean="0"/>
              <a:t>Rhineland?</a:t>
            </a:r>
          </a:p>
          <a:p>
            <a:r>
              <a:rPr lang="en-US" sz="2200" dirty="0" smtClean="0"/>
              <a:t>Alsace-Lorraine?</a:t>
            </a:r>
          </a:p>
          <a:p>
            <a:r>
              <a:rPr lang="en-US" sz="2200" dirty="0" smtClean="0"/>
              <a:t>Poland?</a:t>
            </a:r>
          </a:p>
          <a:p>
            <a:r>
              <a:rPr lang="en-US" sz="2200" dirty="0" smtClean="0"/>
              <a:t>Danzig?</a:t>
            </a:r>
          </a:p>
          <a:p>
            <a:r>
              <a:rPr lang="en-US" sz="2200" dirty="0" smtClean="0"/>
              <a:t>Finland, Estonia, Latvia, Estonia?</a:t>
            </a:r>
          </a:p>
          <a:p>
            <a:r>
              <a:rPr lang="en-US" sz="2200" dirty="0" smtClean="0"/>
              <a:t>Czechoslovakia?</a:t>
            </a:r>
          </a:p>
          <a:p>
            <a:endParaRPr lang="en-US" dirty="0" smtClean="0"/>
          </a:p>
        </p:txBody>
      </p:sp>
    </p:spTree>
    <p:extLst>
      <p:ext uri="{BB962C8B-B14F-4D97-AF65-F5344CB8AC3E}">
        <p14:creationId xmlns:p14="http://schemas.microsoft.com/office/powerpoint/2010/main" val="1899076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sz="4000" smtClean="0"/>
              <a:t>Other Problems w/ the Paris Peace Conference</a:t>
            </a:r>
          </a:p>
        </p:txBody>
      </p:sp>
      <p:sp>
        <p:nvSpPr>
          <p:cNvPr id="33795" name="Rectangle 3"/>
          <p:cNvSpPr>
            <a:spLocks noGrp="1" noChangeArrowheads="1"/>
          </p:cNvSpPr>
          <p:nvPr>
            <p:ph idx="1"/>
          </p:nvPr>
        </p:nvSpPr>
        <p:spPr/>
        <p:txBody>
          <a:bodyPr>
            <a:normAutofit/>
          </a:bodyPr>
          <a:lstStyle/>
          <a:p>
            <a:pPr marL="590550" indent="-590550" eaLnBrk="1" hangingPunct="1">
              <a:lnSpc>
                <a:spcPct val="90000"/>
              </a:lnSpc>
              <a:buFont typeface="Wingdings" pitchFamily="2" charset="2"/>
              <a:buAutoNum type="arabicPeriod"/>
            </a:pPr>
            <a:r>
              <a:rPr lang="en-US" sz="2700" dirty="0" smtClean="0"/>
              <a:t>Russia and Central Powers not invited!</a:t>
            </a:r>
          </a:p>
          <a:p>
            <a:pPr marL="590550" indent="-590550" eaLnBrk="1" hangingPunct="1">
              <a:lnSpc>
                <a:spcPct val="90000"/>
              </a:lnSpc>
              <a:buFont typeface="Wingdings" pitchFamily="2" charset="2"/>
              <a:buAutoNum type="arabicPeriod"/>
            </a:pPr>
            <a:r>
              <a:rPr lang="en-US" sz="2700" dirty="0" smtClean="0"/>
              <a:t>Political Problems</a:t>
            </a:r>
          </a:p>
          <a:p>
            <a:pPr marL="590550" indent="-590550" eaLnBrk="1" hangingPunct="1">
              <a:lnSpc>
                <a:spcPct val="90000"/>
              </a:lnSpc>
              <a:buFont typeface="Wingdings" pitchFamily="2" charset="2"/>
              <a:buAutoNum type="arabicPeriod"/>
            </a:pPr>
            <a:r>
              <a:rPr lang="en-US" sz="2700" dirty="0" smtClean="0"/>
              <a:t>Territorial Conflicts</a:t>
            </a:r>
          </a:p>
          <a:p>
            <a:pPr marL="590550" indent="-590550" eaLnBrk="1" hangingPunct="1">
              <a:lnSpc>
                <a:spcPct val="90000"/>
              </a:lnSpc>
              <a:buFont typeface="Wingdings" pitchFamily="2" charset="2"/>
              <a:buAutoNum type="arabicPeriod"/>
            </a:pPr>
            <a:r>
              <a:rPr lang="en-US" sz="2700" dirty="0" smtClean="0"/>
              <a:t>Reparations</a:t>
            </a:r>
          </a:p>
          <a:p>
            <a:pPr marL="590550" indent="-590550" eaLnBrk="1" hangingPunct="1">
              <a:lnSpc>
                <a:spcPct val="90000"/>
              </a:lnSpc>
              <a:buFont typeface="Wingdings" pitchFamily="2" charset="2"/>
              <a:buAutoNum type="arabicPeriod"/>
            </a:pPr>
            <a:r>
              <a:rPr lang="en-US" sz="2700" dirty="0" smtClean="0"/>
              <a:t>How to maintain peace</a:t>
            </a:r>
          </a:p>
          <a:p>
            <a:pPr marL="952500" lvl="1" indent="-495300" eaLnBrk="1" hangingPunct="1">
              <a:lnSpc>
                <a:spcPct val="90000"/>
              </a:lnSpc>
            </a:pPr>
            <a:r>
              <a:rPr lang="en-US" sz="2200" dirty="0" smtClean="0"/>
              <a:t>Force</a:t>
            </a:r>
          </a:p>
          <a:p>
            <a:pPr marL="952500" lvl="1" indent="-495300" eaLnBrk="1" hangingPunct="1">
              <a:lnSpc>
                <a:spcPct val="90000"/>
              </a:lnSpc>
            </a:pPr>
            <a:r>
              <a:rPr lang="en-US" sz="2200" dirty="0" smtClean="0"/>
              <a:t>Wilson’s 14 Points</a:t>
            </a:r>
          </a:p>
          <a:p>
            <a:pPr marL="1371600" lvl="2" indent="-457200" eaLnBrk="1" hangingPunct="1">
              <a:lnSpc>
                <a:spcPct val="90000"/>
              </a:lnSpc>
            </a:pPr>
            <a:r>
              <a:rPr lang="en-US" sz="2000" dirty="0" smtClean="0"/>
              <a:t>Freedom of seas, no secret treaties, no economic barriers, reduce arms, fair land divisions, establish League of Nations</a:t>
            </a:r>
          </a:p>
        </p:txBody>
      </p:sp>
    </p:spTree>
    <p:extLst>
      <p:ext uri="{BB962C8B-B14F-4D97-AF65-F5344CB8AC3E}">
        <p14:creationId xmlns:p14="http://schemas.microsoft.com/office/powerpoint/2010/main" val="669454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795">
                                            <p:txEl>
                                              <p:pRg st="5" end="5"/>
                                            </p:txEl>
                                          </p:spTgt>
                                        </p:tgtEl>
                                        <p:attrNameLst>
                                          <p:attrName>style.visibility</p:attrName>
                                        </p:attrNameLst>
                                      </p:cBhvr>
                                      <p:to>
                                        <p:strVal val="visible"/>
                                      </p:to>
                                    </p:set>
                                    <p:anim calcmode="lin" valueType="num">
                                      <p:cBhvr additive="base">
                                        <p:cTn id="35"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79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795">
                                            <p:txEl>
                                              <p:pRg st="6" end="6"/>
                                            </p:txEl>
                                          </p:spTgt>
                                        </p:tgtEl>
                                        <p:attrNameLst>
                                          <p:attrName>style.visibility</p:attrName>
                                        </p:attrNameLst>
                                      </p:cBhvr>
                                      <p:to>
                                        <p:strVal val="visible"/>
                                      </p:to>
                                    </p:set>
                                    <p:anim calcmode="lin" valueType="num">
                                      <p:cBhvr additive="base">
                                        <p:cTn id="39"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379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795">
                                            <p:txEl>
                                              <p:pRg st="7" end="7"/>
                                            </p:txEl>
                                          </p:spTgt>
                                        </p:tgtEl>
                                        <p:attrNameLst>
                                          <p:attrName>style.visibility</p:attrName>
                                        </p:attrNameLst>
                                      </p:cBhvr>
                                      <p:to>
                                        <p:strVal val="visible"/>
                                      </p:to>
                                    </p:set>
                                    <p:anim calcmode="lin" valueType="num">
                                      <p:cBhvr additive="base">
                                        <p:cTn id="43"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Treaty of Versailles</a:t>
            </a:r>
          </a:p>
        </p:txBody>
      </p:sp>
      <p:sp>
        <p:nvSpPr>
          <p:cNvPr id="34819" name="Rectangle 3"/>
          <p:cNvSpPr>
            <a:spLocks noGrp="1" noChangeArrowheads="1"/>
          </p:cNvSpPr>
          <p:nvPr>
            <p:ph sz="half" idx="1"/>
          </p:nvPr>
        </p:nvSpPr>
        <p:spPr/>
        <p:txBody>
          <a:bodyPr>
            <a:normAutofit/>
          </a:bodyPr>
          <a:lstStyle/>
          <a:p>
            <a:pPr eaLnBrk="1" hangingPunct="1">
              <a:lnSpc>
                <a:spcPct val="80000"/>
              </a:lnSpc>
            </a:pPr>
            <a:r>
              <a:rPr lang="en-US" smtClean="0"/>
              <a:t>Officially ended WWI 1919</a:t>
            </a:r>
          </a:p>
          <a:p>
            <a:pPr eaLnBrk="1" hangingPunct="1">
              <a:lnSpc>
                <a:spcPct val="80000"/>
              </a:lnSpc>
              <a:buFont typeface="Wingdings" pitchFamily="2" charset="2"/>
              <a:buNone/>
            </a:pPr>
            <a:endParaRPr lang="en-US" smtClean="0"/>
          </a:p>
          <a:p>
            <a:pPr eaLnBrk="1" hangingPunct="1">
              <a:lnSpc>
                <a:spcPct val="80000"/>
              </a:lnSpc>
            </a:pPr>
            <a:r>
              <a:rPr lang="en-US" smtClean="0"/>
              <a:t>Treated Germany Harsh</a:t>
            </a:r>
          </a:p>
          <a:p>
            <a:pPr eaLnBrk="1" hangingPunct="1">
              <a:lnSpc>
                <a:spcPct val="80000"/>
              </a:lnSpc>
              <a:buFont typeface="Wingdings" pitchFamily="2" charset="2"/>
              <a:buNone/>
            </a:pPr>
            <a:endParaRPr lang="en-US" smtClean="0"/>
          </a:p>
          <a:p>
            <a:pPr eaLnBrk="1" hangingPunct="1">
              <a:lnSpc>
                <a:spcPct val="80000"/>
              </a:lnSpc>
            </a:pPr>
            <a:r>
              <a:rPr lang="en-US" smtClean="0"/>
              <a:t>Formed Independent Republics</a:t>
            </a:r>
          </a:p>
          <a:p>
            <a:pPr eaLnBrk="1" hangingPunct="1">
              <a:lnSpc>
                <a:spcPct val="80000"/>
              </a:lnSpc>
              <a:buFont typeface="Wingdings" pitchFamily="2" charset="2"/>
              <a:buNone/>
            </a:pPr>
            <a:endParaRPr lang="en-US" smtClean="0"/>
          </a:p>
          <a:p>
            <a:pPr eaLnBrk="1" hangingPunct="1">
              <a:lnSpc>
                <a:spcPct val="80000"/>
              </a:lnSpc>
            </a:pPr>
            <a:r>
              <a:rPr lang="en-US" smtClean="0"/>
              <a:t>Formed League of Nations		</a:t>
            </a:r>
          </a:p>
        </p:txBody>
      </p:sp>
      <p:pic>
        <p:nvPicPr>
          <p:cNvPr id="45060" name="Picture 5" descr="http://www.personal.psu.edu/users/u/u/uup101/versail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39243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8078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additive="base">
                                        <p:cTn id="1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 calcmode="lin" valueType="num">
                                      <p:cBhvr additive="base">
                                        <p:cTn id="25"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5"/>
          <p:cNvSpPr>
            <a:spLocks noGrp="1" noChangeArrowheads="1"/>
          </p:cNvSpPr>
          <p:nvPr>
            <p:ph type="title"/>
          </p:nvPr>
        </p:nvSpPr>
        <p:spPr/>
        <p:txBody>
          <a:bodyPr>
            <a:normAutofit fontScale="90000"/>
          </a:bodyPr>
          <a:lstStyle/>
          <a:p>
            <a:pPr eaLnBrk="1" hangingPunct="1"/>
            <a:r>
              <a:rPr lang="en-US" sz="4000" smtClean="0"/>
              <a:t>Europe Before WWI</a:t>
            </a:r>
            <a:br>
              <a:rPr lang="en-US" sz="4000" smtClean="0"/>
            </a:br>
            <a:endParaRPr lang="en-US" sz="4000" smtClean="0"/>
          </a:p>
        </p:txBody>
      </p:sp>
      <p:pic>
        <p:nvPicPr>
          <p:cNvPr id="46083" name="Picture 17" descr="map34wwi"/>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819275" y="1992312"/>
            <a:ext cx="5505450" cy="4191000"/>
          </a:xfrm>
          <a:noFill/>
        </p:spPr>
      </p:pic>
    </p:spTree>
    <p:extLst>
      <p:ext uri="{BB962C8B-B14F-4D97-AF65-F5344CB8AC3E}">
        <p14:creationId xmlns:p14="http://schemas.microsoft.com/office/powerpoint/2010/main" val="10639459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normAutofit fontScale="90000"/>
          </a:bodyPr>
          <a:lstStyle/>
          <a:p>
            <a:pPr eaLnBrk="1" hangingPunct="1"/>
            <a:r>
              <a:rPr lang="en-US" sz="4000" smtClean="0"/>
              <a:t/>
            </a:r>
            <a:br>
              <a:rPr lang="en-US" sz="4000" smtClean="0"/>
            </a:br>
            <a:r>
              <a:rPr lang="en-US" sz="4000" smtClean="0"/>
              <a:t>Europe After WWI</a:t>
            </a:r>
            <a:br>
              <a:rPr lang="en-US" sz="4000" smtClean="0"/>
            </a:br>
            <a:endParaRPr lang="en-US" sz="4000" smtClean="0"/>
          </a:p>
        </p:txBody>
      </p:sp>
      <p:pic>
        <p:nvPicPr>
          <p:cNvPr id="47107" name="Picture 7" descr="image?id=64263&amp;rendTypeId=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24000" y="1882775"/>
            <a:ext cx="6096000" cy="4410075"/>
          </a:xfrm>
          <a:noFill/>
        </p:spPr>
      </p:pic>
    </p:spTree>
    <p:extLst>
      <p:ext uri="{BB962C8B-B14F-4D97-AF65-F5344CB8AC3E}">
        <p14:creationId xmlns:p14="http://schemas.microsoft.com/office/powerpoint/2010/main" val="27182198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normAutofit/>
          </a:bodyPr>
          <a:lstStyle/>
          <a:p>
            <a:r>
              <a:rPr lang="en-US" sz="5400" dirty="0" smtClean="0"/>
              <a:t>What is a TOTAL war?</a:t>
            </a:r>
          </a:p>
        </p:txBody>
      </p:sp>
      <p:sp>
        <p:nvSpPr>
          <p:cNvPr id="24579" name="Subtitle 5"/>
          <p:cNvSpPr>
            <a:spLocks noGrp="1"/>
          </p:cNvSpPr>
          <p:nvPr>
            <p:ph idx="1"/>
          </p:nvPr>
        </p:nvSpPr>
        <p:spPr/>
        <p:txBody>
          <a:bodyPr>
            <a:normAutofit/>
          </a:bodyPr>
          <a:lstStyle/>
          <a:p>
            <a:r>
              <a:rPr lang="en-US" sz="4000" dirty="0" smtClean="0"/>
              <a:t>A war where all of a countries resources are used to fight</a:t>
            </a:r>
          </a:p>
          <a:p>
            <a:pPr lvl="1"/>
            <a:r>
              <a:rPr lang="en-US" sz="3600" dirty="0" smtClean="0"/>
              <a:t>Propaganda, women in factories, civilian duty</a:t>
            </a:r>
          </a:p>
          <a:p>
            <a:r>
              <a:rPr lang="en-US" sz="4000" u="sng" dirty="0" smtClean="0"/>
              <a:t>War of Attrition</a:t>
            </a:r>
            <a:r>
              <a:rPr lang="en-US" sz="4000" dirty="0" smtClean="0"/>
              <a:t>: </a:t>
            </a:r>
          </a:p>
          <a:p>
            <a:pPr lvl="1"/>
            <a:r>
              <a:rPr lang="en-US" sz="2700" i="1" dirty="0" smtClean="0"/>
              <a:t>A slow wearing-down war in which each side tried to outlast the other</a:t>
            </a:r>
          </a:p>
        </p:txBody>
      </p:sp>
    </p:spTree>
    <p:extLst>
      <p:ext uri="{BB962C8B-B14F-4D97-AF65-F5344CB8AC3E}">
        <p14:creationId xmlns:p14="http://schemas.microsoft.com/office/powerpoint/2010/main" val="3671787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arn(inVertic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arn(inVertical)">
                                      <p:cBhvr>
                                        <p:cTn id="17" dur="500"/>
                                        <p:tgtEl>
                                          <p:spTgt spid="24579">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barn(inVertical)">
                                      <p:cBhvr>
                                        <p:cTn id="20"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Major Battles WWI</a:t>
            </a:r>
          </a:p>
        </p:txBody>
      </p:sp>
      <p:sp>
        <p:nvSpPr>
          <p:cNvPr id="3" name="Content Placeholder 2"/>
          <p:cNvSpPr>
            <a:spLocks noGrp="1"/>
          </p:cNvSpPr>
          <p:nvPr>
            <p:ph idx="1"/>
          </p:nvPr>
        </p:nvSpPr>
        <p:spPr>
          <a:xfrm>
            <a:off x="-17929" y="1524000"/>
            <a:ext cx="3805518" cy="5334000"/>
          </a:xfrm>
        </p:spPr>
        <p:txBody>
          <a:bodyPr>
            <a:normAutofit/>
          </a:bodyPr>
          <a:lstStyle/>
          <a:p>
            <a:r>
              <a:rPr lang="en-US" sz="2200" dirty="0" smtClean="0"/>
              <a:t>1914</a:t>
            </a:r>
          </a:p>
          <a:p>
            <a:pPr lvl="1"/>
            <a:r>
              <a:rPr lang="en-US" sz="2200" dirty="0" smtClean="0"/>
              <a:t>Battle of Marne: </a:t>
            </a:r>
          </a:p>
          <a:p>
            <a:pPr lvl="2"/>
            <a:r>
              <a:rPr lang="en-US" sz="2000" dirty="0" smtClean="0"/>
              <a:t>Western Front </a:t>
            </a:r>
          </a:p>
          <a:p>
            <a:pPr lvl="2"/>
            <a:r>
              <a:rPr lang="en-US" sz="2000" dirty="0" smtClean="0"/>
              <a:t>France stops German advance into Paris</a:t>
            </a:r>
          </a:p>
          <a:p>
            <a:pPr lvl="2"/>
            <a:r>
              <a:rPr lang="en-US" sz="2000" dirty="0" smtClean="0"/>
              <a:t>Trench warfare begins </a:t>
            </a:r>
          </a:p>
          <a:p>
            <a:pPr lvl="2">
              <a:buFont typeface="Wingdings" pitchFamily="2" charset="2"/>
              <a:buNone/>
            </a:pPr>
            <a:endParaRPr lang="en-US" sz="2000" dirty="0" smtClean="0"/>
          </a:p>
          <a:p>
            <a:pPr lvl="1"/>
            <a:r>
              <a:rPr lang="en-US" sz="2200" dirty="0" smtClean="0"/>
              <a:t>Battle of </a:t>
            </a:r>
            <a:r>
              <a:rPr lang="en-US" sz="2200" dirty="0" err="1" smtClean="0"/>
              <a:t>Tannenberg</a:t>
            </a:r>
            <a:endParaRPr lang="en-US" sz="2200" dirty="0" smtClean="0"/>
          </a:p>
          <a:p>
            <a:pPr lvl="2"/>
            <a:r>
              <a:rPr lang="en-US" sz="2000" dirty="0" smtClean="0"/>
              <a:t>Eastern Front</a:t>
            </a:r>
          </a:p>
          <a:p>
            <a:pPr lvl="2"/>
            <a:r>
              <a:rPr lang="en-US" sz="2000" dirty="0" smtClean="0"/>
              <a:t>Huge German Win against the Russians</a:t>
            </a:r>
          </a:p>
          <a:p>
            <a:pPr lvl="2"/>
            <a:r>
              <a:rPr lang="en-US" sz="2000" dirty="0" smtClean="0"/>
              <a:t>Germany in two front war</a:t>
            </a:r>
          </a:p>
          <a:p>
            <a:pPr lvl="2"/>
            <a:r>
              <a:rPr lang="en-US" sz="2000" dirty="0" smtClean="0"/>
              <a:t>Cryptology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11114"/>
            <a:ext cx="5334000" cy="357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944976"/>
            <a:ext cx="3629984" cy="236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009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 calcmode="lin" valueType="num">
                                      <p:cBhvr additive="base">
                                        <p:cTn id="65" dur="500" fill="hold"/>
                                        <p:tgtEl>
                                          <p:spTgt spid="1026"/>
                                        </p:tgtEl>
                                        <p:attrNameLst>
                                          <p:attrName>ppt_x</p:attrName>
                                        </p:attrNameLst>
                                      </p:cBhvr>
                                      <p:tavLst>
                                        <p:tav tm="0">
                                          <p:val>
                                            <p:strVal val="#ppt_x"/>
                                          </p:val>
                                        </p:tav>
                                        <p:tav tm="100000">
                                          <p:val>
                                            <p:strVal val="#ppt_x"/>
                                          </p:val>
                                        </p:tav>
                                      </p:tavLst>
                                    </p:anim>
                                    <p:anim calcmode="lin" valueType="num">
                                      <p:cBhvr additive="base">
                                        <p:cTn id="6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371600" y="228600"/>
            <a:ext cx="7620000" cy="78483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0"/>
              </a:spcBef>
            </a:pPr>
            <a:r>
              <a:rPr lang="en-US" sz="4500" b="1" dirty="0">
                <a:solidFill>
                  <a:schemeClr val="accent1">
                    <a:satMod val="150000"/>
                  </a:schemeClr>
                </a:solidFill>
                <a:latin typeface="+mj-lt"/>
                <a:ea typeface="+mj-ea"/>
                <a:cs typeface="+mj-cs"/>
              </a:rPr>
              <a:t>Verdun – February, 1916</a:t>
            </a:r>
          </a:p>
        </p:txBody>
      </p:sp>
      <p:sp>
        <p:nvSpPr>
          <p:cNvPr id="28675" name="Text Box 11"/>
          <p:cNvSpPr txBox="1">
            <a:spLocks noChangeArrowheads="1"/>
          </p:cNvSpPr>
          <p:nvPr/>
        </p:nvSpPr>
        <p:spPr bwMode="auto">
          <a:xfrm>
            <a:off x="1219200" y="5334000"/>
            <a:ext cx="6400800" cy="837152"/>
          </a:xfrm>
          <a:prstGeom prst="rect">
            <a:avLst/>
          </a:prstGeom>
          <a:noFill/>
          <a:ln>
            <a:noFill/>
          </a:ln>
          <a:effectLst>
            <a:outerShdw dist="28398" dir="1593903" algn="ctr" rotWithShape="0">
              <a:srgbClr val="DACE8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731520" lvl="1" indent="-274320">
              <a:spcBef>
                <a:spcPct val="20000"/>
              </a:spcBef>
              <a:buClr>
                <a:schemeClr val="accent2"/>
              </a:buClr>
              <a:buSzPct val="90000"/>
              <a:buFont typeface="Wingdings"/>
              <a:buChar char=""/>
            </a:pPr>
            <a:r>
              <a:rPr lang="en-US" sz="2200" dirty="0">
                <a:latin typeface="+mn-lt"/>
              </a:rPr>
              <a:t> German offensive-humiliate France</a:t>
            </a:r>
          </a:p>
          <a:p>
            <a:pPr marL="731520" lvl="1" indent="-274320">
              <a:spcBef>
                <a:spcPct val="20000"/>
              </a:spcBef>
              <a:buClr>
                <a:schemeClr val="accent2"/>
              </a:buClr>
              <a:buSzPct val="90000"/>
              <a:buFont typeface="Wingdings"/>
              <a:buChar char=""/>
            </a:pPr>
            <a:r>
              <a:rPr lang="en-US" sz="2200" dirty="0">
                <a:latin typeface="+mn-lt"/>
              </a:rPr>
              <a:t> Each side had 500,000 </a:t>
            </a:r>
            <a:r>
              <a:rPr lang="en-US" sz="2200" dirty="0" smtClean="0">
                <a:latin typeface="+mn-lt"/>
              </a:rPr>
              <a:t>casualties!</a:t>
            </a:r>
            <a:endParaRPr lang="en-US" sz="2200" dirty="0">
              <a:latin typeface="+mn-lt"/>
            </a:endParaRPr>
          </a:p>
        </p:txBody>
      </p:sp>
      <p:pic>
        <p:nvPicPr>
          <p:cNvPr id="28676" name="Picture 12" descr="Guardians of Verdun"/>
          <p:cNvPicPr>
            <a:picLocks noGrp="1" noChangeAspect="1" noChangeArrowheads="1"/>
          </p:cNvPicPr>
          <p:nvPr>
            <p:ph/>
          </p:nvPr>
        </p:nvPicPr>
        <p:blipFill>
          <a:blip r:embed="rId3" cstate="print">
            <a:lum bright="6000" contrast="6000"/>
            <a:extLst>
              <a:ext uri="{28A0092B-C50C-407E-A947-70E740481C1C}">
                <a14:useLocalDpi xmlns:a14="http://schemas.microsoft.com/office/drawing/2010/main" val="0"/>
              </a:ext>
            </a:extLst>
          </a:blip>
          <a:srcRect l="2667" t="1981" r="2667" b="949"/>
          <a:stretch>
            <a:fillRect/>
          </a:stretch>
        </p:blipFill>
        <p:spPr>
          <a:xfrm>
            <a:off x="304800" y="990600"/>
            <a:ext cx="4237685" cy="2924175"/>
          </a:xfrm>
          <a:ln cap="flat">
            <a:solidFill>
              <a:srgbClr val="664400"/>
            </a:solidFill>
            <a:miter lim="800000"/>
            <a:headEnd type="none" w="med" len="med"/>
            <a:tailEnd type="none" w="med" len="med"/>
          </a:ln>
        </p:spPr>
      </p:pic>
      <p:graphicFrame>
        <p:nvGraphicFramePr>
          <p:cNvPr id="2" name="Table 1"/>
          <p:cNvGraphicFramePr>
            <a:graphicFrameLocks noGrp="1"/>
          </p:cNvGraphicFramePr>
          <p:nvPr>
            <p:extLst>
              <p:ext uri="{D42A27DB-BD31-4B8C-83A1-F6EECF244321}">
                <p14:modId xmlns:p14="http://schemas.microsoft.com/office/powerpoint/2010/main" val="2305956471"/>
              </p:ext>
            </p:extLst>
          </p:nvPr>
        </p:nvGraphicFramePr>
        <p:xfrm>
          <a:off x="4229100" y="3200400"/>
          <a:ext cx="4762500" cy="1931670"/>
        </p:xfrm>
        <a:graphic>
          <a:graphicData uri="http://schemas.openxmlformats.org/drawingml/2006/table">
            <a:tbl>
              <a:tblPr/>
              <a:tblGrid>
                <a:gridCol w="1368862"/>
                <a:gridCol w="693937"/>
                <a:gridCol w="2699701"/>
              </a:tblGrid>
              <a:tr h="0">
                <a:tc>
                  <a:txBody>
                    <a:bodyPr/>
                    <a:lstStyle/>
                    <a:p>
                      <a:r>
                        <a:rPr lang="en-US"/>
                        <a:t>French losses:</a:t>
                      </a:r>
                    </a:p>
                  </a:txBody>
                  <a:tcPr marL="47625" marR="47625" marT="47625" marB="47625" anchor="ctr">
                    <a:lnL>
                      <a:noFill/>
                    </a:lnL>
                    <a:lnR>
                      <a:noFill/>
                    </a:lnR>
                    <a:lnT>
                      <a:noFill/>
                    </a:lnT>
                    <a:lnB>
                      <a:noFill/>
                    </a:lnB>
                    <a:solidFill>
                      <a:srgbClr val="F8EDD6"/>
                    </a:solidFill>
                  </a:tcPr>
                </a:tc>
                <a:tc>
                  <a:txBody>
                    <a:bodyPr/>
                    <a:lstStyle/>
                    <a:p>
                      <a:r>
                        <a:rPr lang="en-US"/>
                        <a:t>337,231</a:t>
                      </a:r>
                    </a:p>
                  </a:txBody>
                  <a:tcPr marL="47625" marR="47625" marT="47625" marB="47625" anchor="ctr">
                    <a:lnL>
                      <a:noFill/>
                    </a:lnL>
                    <a:lnR>
                      <a:noFill/>
                    </a:lnR>
                    <a:lnT>
                      <a:noFill/>
                    </a:lnT>
                    <a:lnB>
                      <a:noFill/>
                    </a:lnB>
                    <a:solidFill>
                      <a:srgbClr val="F8EDD6"/>
                    </a:solidFill>
                  </a:tcPr>
                </a:tc>
                <a:tc>
                  <a:txBody>
                    <a:bodyPr/>
                    <a:lstStyle/>
                    <a:p>
                      <a:r>
                        <a:rPr lang="en-US"/>
                        <a:t>of which 162,308 dead or missing</a:t>
                      </a:r>
                    </a:p>
                  </a:txBody>
                  <a:tcPr marL="47625" marR="47625" marT="47625" marB="47625" anchor="ctr">
                    <a:lnL>
                      <a:noFill/>
                    </a:lnL>
                    <a:lnR>
                      <a:noFill/>
                    </a:lnR>
                    <a:lnT>
                      <a:noFill/>
                    </a:lnT>
                    <a:lnB>
                      <a:noFill/>
                    </a:lnB>
                    <a:solidFill>
                      <a:srgbClr val="F8EDD6"/>
                    </a:solidFill>
                  </a:tcPr>
                </a:tc>
              </a:tr>
              <a:tr h="0">
                <a:tc>
                  <a:txBody>
                    <a:bodyPr/>
                    <a:lstStyle/>
                    <a:p>
                      <a:r>
                        <a:rPr lang="en-US"/>
                        <a:t>German losses:</a:t>
                      </a:r>
                    </a:p>
                  </a:txBody>
                  <a:tcPr marL="47625" marR="47625" marT="47625" marB="47625" anchor="ctr">
                    <a:lnL>
                      <a:noFill/>
                    </a:lnL>
                    <a:lnR>
                      <a:noFill/>
                    </a:lnR>
                    <a:lnT>
                      <a:noFill/>
                    </a:lnT>
                    <a:lnB>
                      <a:noFill/>
                    </a:lnB>
                    <a:solidFill>
                      <a:srgbClr val="F8EDD6"/>
                    </a:solidFill>
                  </a:tcPr>
                </a:tc>
                <a:tc>
                  <a:txBody>
                    <a:bodyPr/>
                    <a:lstStyle/>
                    <a:p>
                      <a:r>
                        <a:rPr lang="en-US"/>
                        <a:t>337,000</a:t>
                      </a:r>
                    </a:p>
                  </a:txBody>
                  <a:tcPr marL="47625" marR="47625" marT="47625" marB="47625" anchor="ctr">
                    <a:lnL>
                      <a:noFill/>
                    </a:lnL>
                    <a:lnR>
                      <a:noFill/>
                    </a:lnR>
                    <a:lnT>
                      <a:noFill/>
                    </a:lnT>
                    <a:lnB>
                      <a:noFill/>
                    </a:lnB>
                    <a:solidFill>
                      <a:srgbClr val="F8EDD6"/>
                    </a:solidFill>
                  </a:tcPr>
                </a:tc>
                <a:tc>
                  <a:txBody>
                    <a:bodyPr/>
                    <a:lstStyle/>
                    <a:p>
                      <a:r>
                        <a:rPr lang="en-US"/>
                        <a:t>of which 100,000 dead or missing</a:t>
                      </a:r>
                    </a:p>
                  </a:txBody>
                  <a:tcPr marL="47625" marR="47625" marT="47625" marB="47625" anchor="ctr">
                    <a:lnL>
                      <a:noFill/>
                    </a:lnL>
                    <a:lnR>
                      <a:noFill/>
                    </a:lnR>
                    <a:lnT>
                      <a:noFill/>
                    </a:lnT>
                    <a:lnB>
                      <a:noFill/>
                    </a:lnB>
                    <a:solidFill>
                      <a:srgbClr val="F8EDD6"/>
                    </a:solidFill>
                  </a:tcPr>
                </a:tc>
              </a:tr>
              <a:tr h="0">
                <a:tc>
                  <a:txBody>
                    <a:bodyPr/>
                    <a:lstStyle/>
                    <a:p>
                      <a:r>
                        <a:rPr lang="en-US"/>
                        <a:t>Total:</a:t>
                      </a:r>
                    </a:p>
                  </a:txBody>
                  <a:tcPr marL="47625" marR="47625" marT="47625" marB="47625" anchor="ctr">
                    <a:lnL>
                      <a:noFill/>
                    </a:lnL>
                    <a:lnR>
                      <a:noFill/>
                    </a:lnR>
                    <a:lnT>
                      <a:noFill/>
                    </a:lnT>
                    <a:lnB>
                      <a:noFill/>
                    </a:lnB>
                    <a:solidFill>
                      <a:srgbClr val="F8EDD6"/>
                    </a:solidFill>
                  </a:tcPr>
                </a:tc>
                <a:tc>
                  <a:txBody>
                    <a:bodyPr/>
                    <a:lstStyle/>
                    <a:p>
                      <a:r>
                        <a:rPr lang="en-US"/>
                        <a:t>714,231</a:t>
                      </a:r>
                    </a:p>
                  </a:txBody>
                  <a:tcPr marL="47625" marR="47625" marT="47625" marB="47625" anchor="ctr">
                    <a:lnL>
                      <a:noFill/>
                    </a:lnL>
                    <a:lnR>
                      <a:noFill/>
                    </a:lnR>
                    <a:lnT>
                      <a:noFill/>
                    </a:lnT>
                    <a:lnB>
                      <a:noFill/>
                    </a:lnB>
                    <a:solidFill>
                      <a:srgbClr val="F8EDD6"/>
                    </a:solidFill>
                  </a:tcPr>
                </a:tc>
                <a:tc>
                  <a:txBody>
                    <a:bodyPr/>
                    <a:lstStyle/>
                    <a:p>
                      <a:r>
                        <a:rPr lang="en-US" dirty="0"/>
                        <a:t>of which 262,308 dead or missing</a:t>
                      </a:r>
                    </a:p>
                  </a:txBody>
                  <a:tcPr marL="47625" marR="47625" marT="47625" marB="47625" anchor="ctr">
                    <a:lnL>
                      <a:noFill/>
                    </a:lnL>
                    <a:lnR>
                      <a:noFill/>
                    </a:lnR>
                    <a:lnT>
                      <a:noFill/>
                    </a:lnT>
                    <a:lnB>
                      <a:noFill/>
                    </a:lnB>
                    <a:solidFill>
                      <a:srgbClr val="F8EDD6"/>
                    </a:solidFill>
                  </a:tcPr>
                </a:tc>
              </a:tr>
            </a:tbl>
          </a:graphicData>
        </a:graphic>
      </p:graphicFrame>
    </p:spTree>
    <p:extLst>
      <p:ext uri="{BB962C8B-B14F-4D97-AF65-F5344CB8AC3E}">
        <p14:creationId xmlns:p14="http://schemas.microsoft.com/office/powerpoint/2010/main" val="444054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228600"/>
            <a:ext cx="8382000" cy="78483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500" b="1" dirty="0">
                <a:solidFill>
                  <a:schemeClr val="accent1">
                    <a:satMod val="150000"/>
                  </a:schemeClr>
                </a:solidFill>
                <a:latin typeface="+mj-lt"/>
                <a:ea typeface="+mj-ea"/>
                <a:cs typeface="+mj-cs"/>
              </a:rPr>
              <a:t>The Somme – July, 1916</a:t>
            </a:r>
          </a:p>
        </p:txBody>
      </p:sp>
      <p:sp>
        <p:nvSpPr>
          <p:cNvPr id="29699" name="Text Box 3"/>
          <p:cNvSpPr txBox="1">
            <a:spLocks noChangeArrowheads="1"/>
          </p:cNvSpPr>
          <p:nvPr/>
        </p:nvSpPr>
        <p:spPr bwMode="auto">
          <a:xfrm>
            <a:off x="1905000" y="5562600"/>
            <a:ext cx="6705600" cy="837152"/>
          </a:xfrm>
          <a:prstGeom prst="rect">
            <a:avLst/>
          </a:prstGeom>
          <a:noFill/>
          <a:ln>
            <a:noFill/>
          </a:ln>
          <a:effectLst>
            <a:outerShdw dist="28398" dir="1593903" algn="ctr" rotWithShape="0">
              <a:srgbClr val="DACE8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731520" lvl="1" indent="-274320">
              <a:spcBef>
                <a:spcPct val="20000"/>
              </a:spcBef>
              <a:buClr>
                <a:schemeClr val="accent2"/>
              </a:buClr>
              <a:buSzPct val="90000"/>
              <a:buFont typeface="Wingdings"/>
              <a:buChar char=""/>
            </a:pPr>
            <a:r>
              <a:rPr lang="en-US" sz="2200" dirty="0">
                <a:latin typeface="+mn-lt"/>
              </a:rPr>
              <a:t> 60,000 British soldiers killed in one day</a:t>
            </a:r>
          </a:p>
          <a:p>
            <a:pPr marL="731520" lvl="1" indent="-274320">
              <a:spcBef>
                <a:spcPct val="20000"/>
              </a:spcBef>
              <a:buClr>
                <a:schemeClr val="accent2"/>
              </a:buClr>
              <a:buSzPct val="90000"/>
              <a:buFont typeface="Wingdings"/>
              <a:buChar char=""/>
            </a:pPr>
            <a:r>
              <a:rPr lang="en-US" sz="2200" dirty="0">
                <a:latin typeface="+mn-lt"/>
              </a:rPr>
              <a:t> Over 1,000,000 killed in 5 months</a:t>
            </a:r>
          </a:p>
        </p:txBody>
      </p:sp>
      <p:pic>
        <p:nvPicPr>
          <p:cNvPr id="29700" name="Picture 4" descr="Somme-Canadians"/>
          <p:cNvPicPr>
            <a:picLocks noGrp="1" noChangeAspect="1" noChangeArrowheads="1"/>
          </p:cNvPicPr>
          <p:nvPr>
            <p:ph/>
          </p:nvPr>
        </p:nvPicPr>
        <p:blipFill>
          <a:blip r:embed="rId3">
            <a:lum contrast="6000"/>
            <a:extLst>
              <a:ext uri="{28A0092B-C50C-407E-A947-70E740481C1C}">
                <a14:useLocalDpi xmlns:a14="http://schemas.microsoft.com/office/drawing/2010/main" val="0"/>
              </a:ext>
            </a:extLst>
          </a:blip>
          <a:srcRect t="6918" b="8485"/>
          <a:stretch>
            <a:fillRect/>
          </a:stretch>
        </p:blipFill>
        <p:spPr>
          <a:xfrm>
            <a:off x="381000" y="1143000"/>
            <a:ext cx="8458200" cy="4192588"/>
          </a:xfrm>
          <a:ln cap="flat">
            <a:solidFill>
              <a:srgbClr val="664400"/>
            </a:solidFill>
            <a:miter lim="800000"/>
            <a:headEnd type="none" w="med" len="med"/>
            <a:tailEnd type="none" w="med" len="med"/>
          </a:ln>
        </p:spPr>
      </p:pic>
    </p:spTree>
    <p:extLst>
      <p:ext uri="{BB962C8B-B14F-4D97-AF65-F5344CB8AC3E}">
        <p14:creationId xmlns:p14="http://schemas.microsoft.com/office/powerpoint/2010/main" val="153297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Major Battles WWI</a:t>
            </a:r>
          </a:p>
        </p:txBody>
      </p:sp>
      <p:sp>
        <p:nvSpPr>
          <p:cNvPr id="3" name="Content Placeholder 2"/>
          <p:cNvSpPr>
            <a:spLocks noGrp="1"/>
          </p:cNvSpPr>
          <p:nvPr>
            <p:ph idx="1"/>
          </p:nvPr>
        </p:nvSpPr>
        <p:spPr>
          <a:xfrm>
            <a:off x="152400" y="1676400"/>
            <a:ext cx="8153400" cy="4267200"/>
          </a:xfrm>
        </p:spPr>
        <p:txBody>
          <a:bodyPr/>
          <a:lstStyle/>
          <a:p>
            <a:r>
              <a:rPr lang="en-US" sz="2200" dirty="0" smtClean="0"/>
              <a:t>1915</a:t>
            </a:r>
          </a:p>
          <a:p>
            <a:pPr lvl="1"/>
            <a:r>
              <a:rPr lang="en-US" sz="2200" dirty="0" smtClean="0"/>
              <a:t>Battle of Gallipoli</a:t>
            </a:r>
          </a:p>
          <a:p>
            <a:pPr lvl="1"/>
            <a:r>
              <a:rPr lang="en-US" sz="2000" dirty="0" smtClean="0"/>
              <a:t>Turkish Front</a:t>
            </a:r>
          </a:p>
          <a:p>
            <a:pPr lvl="1"/>
            <a:r>
              <a:rPr lang="en-US" sz="2000" dirty="0" smtClean="0"/>
              <a:t>Allie</a:t>
            </a:r>
            <a:r>
              <a:rPr lang="en-US" sz="2000" dirty="0"/>
              <a:t>s</a:t>
            </a:r>
            <a:r>
              <a:rPr lang="en-US" sz="2000" dirty="0" smtClean="0"/>
              <a:t> defeated by Ottoman Empire</a:t>
            </a:r>
          </a:p>
          <a:p>
            <a:pPr lvl="1"/>
            <a:r>
              <a:rPr lang="en-US" sz="2000" dirty="0" smtClean="0"/>
              <a:t>Russia remains landlocked</a:t>
            </a:r>
          </a:p>
          <a:p>
            <a:pPr lvl="2"/>
            <a:endParaRPr lang="en-US" sz="2000" dirty="0" smtClean="0"/>
          </a:p>
          <a:p>
            <a:pPr>
              <a:buFont typeface="Wingdings" pitchFamily="2" charset="2"/>
              <a:buNone/>
            </a:pPr>
            <a:endParaRPr lang="en-US" sz="2200" dirty="0" smtClean="0"/>
          </a:p>
          <a:p>
            <a:endParaRPr lang="en-US" dirty="0" smtClean="0"/>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954" y="2133600"/>
            <a:ext cx="4273046" cy="475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5100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United States Entry into WWI</a:t>
            </a:r>
          </a:p>
        </p:txBody>
      </p:sp>
      <p:sp>
        <p:nvSpPr>
          <p:cNvPr id="24579" name="Rectangle 7"/>
          <p:cNvSpPr>
            <a:spLocks noGrp="1" noChangeArrowheads="1"/>
          </p:cNvSpPr>
          <p:nvPr>
            <p:ph type="body" sz="half" idx="1"/>
          </p:nvPr>
        </p:nvSpPr>
        <p:spPr>
          <a:xfrm>
            <a:off x="533400" y="1828800"/>
            <a:ext cx="4000500" cy="4994564"/>
          </a:xfrm>
        </p:spPr>
        <p:txBody>
          <a:bodyPr/>
          <a:lstStyle/>
          <a:p>
            <a:pPr marL="514350" indent="-514350">
              <a:lnSpc>
                <a:spcPct val="90000"/>
              </a:lnSpc>
              <a:defRPr/>
            </a:pPr>
            <a:r>
              <a:rPr lang="en-US" sz="2700" dirty="0"/>
              <a:t>Events that pushed U.S. into WWI:</a:t>
            </a:r>
          </a:p>
          <a:p>
            <a:pPr marL="876300" lvl="1" indent="-419100">
              <a:lnSpc>
                <a:spcPct val="90000"/>
              </a:lnSpc>
              <a:buFont typeface="Wingdings" pitchFamily="2" charset="2"/>
              <a:buAutoNum type="arabicPeriod"/>
              <a:defRPr/>
            </a:pPr>
            <a:r>
              <a:rPr lang="en-US" sz="2200" dirty="0"/>
              <a:t>Unrestricted German submarine warfare</a:t>
            </a:r>
          </a:p>
          <a:p>
            <a:pPr marL="1295400" lvl="2" indent="-381000">
              <a:lnSpc>
                <a:spcPct val="90000"/>
              </a:lnSpc>
              <a:defRPr/>
            </a:pPr>
            <a:r>
              <a:rPr lang="en-US" sz="2000" dirty="0"/>
              <a:t>Sinking of Lusitania(1915)</a:t>
            </a:r>
          </a:p>
          <a:p>
            <a:pPr marL="876300" lvl="1" indent="-419100">
              <a:lnSpc>
                <a:spcPct val="90000"/>
              </a:lnSpc>
              <a:buFont typeface="Wingdings" pitchFamily="2" charset="2"/>
              <a:buAutoNum type="arabicPeriod"/>
              <a:defRPr/>
            </a:pPr>
            <a:r>
              <a:rPr lang="en-US" sz="2200" dirty="0" smtClean="0"/>
              <a:t>Zimmerman Note</a:t>
            </a:r>
          </a:p>
          <a:p>
            <a:pPr marL="876300" lvl="1" indent="-419100">
              <a:lnSpc>
                <a:spcPct val="90000"/>
              </a:lnSpc>
              <a:buFont typeface="Wingdings" pitchFamily="2" charset="2"/>
              <a:buAutoNum type="arabicPeriod"/>
              <a:defRPr/>
            </a:pPr>
            <a:r>
              <a:rPr lang="en-US" sz="2200" dirty="0" smtClean="0"/>
              <a:t>Overthrow </a:t>
            </a:r>
            <a:r>
              <a:rPr lang="en-US" sz="2200" dirty="0"/>
              <a:t>of Russian Czar</a:t>
            </a:r>
          </a:p>
          <a:p>
            <a:pPr marL="514350" indent="-514350" eaLnBrk="1" hangingPunct="1">
              <a:lnSpc>
                <a:spcPct val="90000"/>
              </a:lnSpc>
              <a:defRPr/>
            </a:pPr>
            <a:r>
              <a:rPr lang="en-US" sz="2700" dirty="0" smtClean="0"/>
              <a:t>U.S. “neutral” until April 6</a:t>
            </a:r>
            <a:r>
              <a:rPr lang="en-US" sz="2700" baseline="30000" dirty="0" smtClean="0"/>
              <a:t>th</a:t>
            </a:r>
            <a:r>
              <a:rPr lang="en-US" sz="2700" dirty="0" smtClean="0"/>
              <a:t>, 1917</a:t>
            </a:r>
          </a:p>
          <a:p>
            <a:pPr marL="914400" lvl="1" indent="-514350" eaLnBrk="1" hangingPunct="1">
              <a:lnSpc>
                <a:spcPct val="90000"/>
              </a:lnSpc>
              <a:defRPr/>
            </a:pPr>
            <a:r>
              <a:rPr lang="en-US" sz="2200" dirty="0" smtClean="0"/>
              <a:t>May 28</a:t>
            </a:r>
            <a:r>
              <a:rPr lang="en-US" sz="2200" baseline="30000" dirty="0" smtClean="0"/>
              <a:t>th</a:t>
            </a:r>
            <a:r>
              <a:rPr lang="en-US" sz="2200" dirty="0" smtClean="0"/>
              <a:t> 1918 our first victory at Cantigny</a:t>
            </a:r>
          </a:p>
          <a:p>
            <a:pPr marL="457200" lvl="1" indent="0" eaLnBrk="1" hangingPunct="1">
              <a:lnSpc>
                <a:spcPct val="90000"/>
              </a:lnSpc>
              <a:buFont typeface="Wingdings" pitchFamily="2" charset="2"/>
              <a:buNone/>
              <a:defRPr/>
            </a:pPr>
            <a:endParaRPr lang="en-US" sz="2200" dirty="0" smtClean="0"/>
          </a:p>
          <a:p>
            <a:pPr marL="876300" lvl="1" indent="-419100" eaLnBrk="1" hangingPunct="1">
              <a:lnSpc>
                <a:spcPct val="90000"/>
              </a:lnSpc>
              <a:buFont typeface="Wingdings" pitchFamily="2" charset="2"/>
              <a:buNone/>
              <a:defRPr/>
            </a:pPr>
            <a:endParaRPr lang="en-US" sz="2200" dirty="0" smtClean="0"/>
          </a:p>
          <a:p>
            <a:pPr marL="876300" lvl="1" indent="-419100" eaLnBrk="1" hangingPunct="1">
              <a:lnSpc>
                <a:spcPct val="90000"/>
              </a:lnSpc>
              <a:defRPr/>
            </a:pPr>
            <a:endParaRPr lang="en-US" sz="2200" dirty="0" smtClean="0"/>
          </a:p>
          <a:p>
            <a:pPr marL="514350" indent="-514350" eaLnBrk="1" hangingPunct="1">
              <a:lnSpc>
                <a:spcPct val="90000"/>
              </a:lnSpc>
              <a:defRPr/>
            </a:pPr>
            <a:endParaRPr lang="en-US" sz="2700" dirty="0" smtClean="0"/>
          </a:p>
        </p:txBody>
      </p:sp>
      <p:pic>
        <p:nvPicPr>
          <p:cNvPr id="31748" name="Picture 10" descr="Image:RMS Luisitania.jpg">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410200" y="1981200"/>
            <a:ext cx="3095625" cy="1943100"/>
          </a:xfrm>
        </p:spPr>
      </p:pic>
      <p:pic>
        <p:nvPicPr>
          <p:cNvPr id="22530" name="Picture 2" descr="http://www.lizcollinshistoryclasses.com/uploads/1/0/3/1/10314957/5690546_orig.jpg?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267200"/>
            <a:ext cx="2819400" cy="191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20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579">
                                            <p:txEl>
                                              <p:pRg st="5" end="5"/>
                                            </p:txEl>
                                          </p:spTgt>
                                        </p:tgtEl>
                                        <p:attrNameLst>
                                          <p:attrName>style.visibility</p:attrName>
                                        </p:attrNameLst>
                                      </p:cBhvr>
                                      <p:to>
                                        <p:strVal val="visible"/>
                                      </p:to>
                                    </p:set>
                                    <p:anim calcmode="lin" valueType="num">
                                      <p:cBhvr additive="base">
                                        <p:cTn id="29"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579">
                                            <p:txEl>
                                              <p:pRg st="6" end="6"/>
                                            </p:txEl>
                                          </p:spTgt>
                                        </p:tgtEl>
                                        <p:attrNameLst>
                                          <p:attrName>style.visibility</p:attrName>
                                        </p:attrNameLst>
                                      </p:cBhvr>
                                      <p:to>
                                        <p:strVal val="visible"/>
                                      </p:to>
                                    </p:set>
                                    <p:anim calcmode="lin" valueType="num">
                                      <p:cBhvr additive="base">
                                        <p:cTn id="3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Zimmerman Note</a:t>
            </a:r>
            <a:endParaRPr lang="en-US" dirty="0"/>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35" y="1717963"/>
            <a:ext cx="3696879"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17963"/>
            <a:ext cx="4264013" cy="503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4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randombar(horizontal)">
                                      <p:cBhvr>
                                        <p:cTn id="7" dur="5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wipe(down)">
                                      <p:cBhvr>
                                        <p:cTn id="12"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458200" cy="1143000"/>
          </a:xfrm>
        </p:spPr>
        <p:txBody>
          <a:bodyPr>
            <a:normAutofit/>
          </a:bodyPr>
          <a:lstStyle/>
          <a:p>
            <a:pPr eaLnBrk="1" hangingPunct="1"/>
            <a:r>
              <a:rPr lang="en-US" sz="4000" dirty="0" smtClean="0"/>
              <a:t>Defeat of Central Powers</a:t>
            </a:r>
          </a:p>
        </p:txBody>
      </p:sp>
      <p:sp>
        <p:nvSpPr>
          <p:cNvPr id="30723" name="Rectangle 3"/>
          <p:cNvSpPr>
            <a:spLocks noGrp="1" noChangeArrowheads="1"/>
          </p:cNvSpPr>
          <p:nvPr>
            <p:ph idx="1"/>
          </p:nvPr>
        </p:nvSpPr>
        <p:spPr/>
        <p:txBody>
          <a:bodyPr/>
          <a:lstStyle/>
          <a:p>
            <a:pPr eaLnBrk="1" hangingPunct="1"/>
            <a:r>
              <a:rPr lang="en-US" dirty="0" smtClean="0"/>
              <a:t>1918:</a:t>
            </a:r>
          </a:p>
          <a:p>
            <a:pPr lvl="1" eaLnBrk="1" hangingPunct="1"/>
            <a:r>
              <a:rPr lang="en-US" dirty="0" smtClean="0"/>
              <a:t>Germany focuses on Western Front </a:t>
            </a:r>
          </a:p>
          <a:p>
            <a:pPr lvl="2"/>
            <a:r>
              <a:rPr lang="en-US" dirty="0" smtClean="0"/>
              <a:t>had to fight US</a:t>
            </a:r>
          </a:p>
          <a:p>
            <a:pPr lvl="1" eaLnBrk="1" hangingPunct="1"/>
            <a:r>
              <a:rPr lang="en-US" dirty="0" smtClean="0"/>
              <a:t>Bulgaria, AH and Ottomans surrender</a:t>
            </a:r>
          </a:p>
          <a:p>
            <a:pPr lvl="1" eaLnBrk="1" hangingPunct="1"/>
            <a:r>
              <a:rPr lang="en-US" dirty="0" smtClean="0"/>
              <a:t>German Kaiser steps down</a:t>
            </a:r>
          </a:p>
          <a:p>
            <a:pPr lvl="1" eaLnBrk="1" hangingPunct="1"/>
            <a:r>
              <a:rPr lang="en-US" dirty="0" smtClean="0"/>
              <a:t>German Weimar Republic formed</a:t>
            </a:r>
          </a:p>
          <a:p>
            <a:pPr lvl="1" eaLnBrk="1" hangingPunct="1"/>
            <a:r>
              <a:rPr lang="en-US" dirty="0" smtClean="0"/>
              <a:t>Weimar Republic signs </a:t>
            </a:r>
            <a:r>
              <a:rPr lang="en-US" u="sng" dirty="0" smtClean="0"/>
              <a:t>Armistice</a:t>
            </a:r>
            <a:r>
              <a:rPr lang="en-US" dirty="0" smtClean="0"/>
              <a:t> in Nov.</a:t>
            </a:r>
          </a:p>
          <a:p>
            <a:pPr lvl="2" eaLnBrk="1" hangingPunct="1"/>
            <a:r>
              <a:rPr lang="en-US" dirty="0" smtClean="0"/>
              <a:t>WWI Fighting OVER!!!</a:t>
            </a:r>
          </a:p>
          <a:p>
            <a:pPr lvl="1" eaLnBrk="1" hangingPunct="1"/>
            <a:endParaRPr lang="en-US" dirty="0" smtClean="0"/>
          </a:p>
        </p:txBody>
      </p:sp>
    </p:spTree>
    <p:extLst>
      <p:ext uri="{BB962C8B-B14F-4D97-AF65-F5344CB8AC3E}">
        <p14:creationId xmlns:p14="http://schemas.microsoft.com/office/powerpoint/2010/main" val="683596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 calcmode="lin" valueType="num">
                                      <p:cBhvr additive="base">
                                        <p:cTn id="21"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 calcmode="lin" valueType="num">
                                      <p:cBhvr additive="base">
                                        <p:cTn id="2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23">
                                            <p:txEl>
                                              <p:pRg st="5" end="5"/>
                                            </p:txEl>
                                          </p:spTgt>
                                        </p:tgtEl>
                                        <p:attrNameLst>
                                          <p:attrName>style.visibility</p:attrName>
                                        </p:attrNameLst>
                                      </p:cBhvr>
                                      <p:to>
                                        <p:strVal val="visible"/>
                                      </p:to>
                                    </p:set>
                                    <p:anim calcmode="lin" valueType="num">
                                      <p:cBhvr additive="base">
                                        <p:cTn id="33"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0723">
                                            <p:txEl>
                                              <p:pRg st="6" end="6"/>
                                            </p:txEl>
                                          </p:spTgt>
                                        </p:tgtEl>
                                        <p:attrNameLst>
                                          <p:attrName>style.visibility</p:attrName>
                                        </p:attrNameLst>
                                      </p:cBhvr>
                                      <p:to>
                                        <p:strVal val="visible"/>
                                      </p:to>
                                    </p:set>
                                    <p:anim calcmode="lin" valueType="num">
                                      <p:cBhvr additive="base">
                                        <p:cTn id="3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2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723">
                                            <p:txEl>
                                              <p:pRg st="7" end="7"/>
                                            </p:txEl>
                                          </p:spTgt>
                                        </p:tgtEl>
                                        <p:attrNameLst>
                                          <p:attrName>style.visibility</p:attrName>
                                        </p:attrNameLst>
                                      </p:cBhvr>
                                      <p:to>
                                        <p:strVal val="visible"/>
                                      </p:to>
                                    </p:set>
                                    <p:anim calcmode="lin" valueType="num">
                                      <p:cBhvr additive="base">
                                        <p:cTn id="43"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1354</TotalTime>
  <Words>670</Words>
  <Application>Microsoft Office PowerPoint</Application>
  <PresentationFormat>On-screen Show (4:3)</PresentationFormat>
  <Paragraphs>127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Module</vt:lpstr>
      <vt:lpstr>World War I</vt:lpstr>
      <vt:lpstr>What is a TOTAL war?</vt:lpstr>
      <vt:lpstr>Major Battles WWI</vt:lpstr>
      <vt:lpstr>PowerPoint Presentation</vt:lpstr>
      <vt:lpstr>PowerPoint Presentation</vt:lpstr>
      <vt:lpstr>Major Battles WWI</vt:lpstr>
      <vt:lpstr>United States Entry into WWI</vt:lpstr>
      <vt:lpstr>Zimmerman Note</vt:lpstr>
      <vt:lpstr>Defeat of Central Powers</vt:lpstr>
      <vt:lpstr>WWI Causalities – 16 mill. Dead </vt:lpstr>
      <vt:lpstr>Paris Peace Conference</vt:lpstr>
      <vt:lpstr>Areas of Concern</vt:lpstr>
      <vt:lpstr>Other Problems w/ the Paris Peace Conference</vt:lpstr>
      <vt:lpstr>Treaty of Versailles</vt:lpstr>
      <vt:lpstr>Europe Before WWI </vt:lpstr>
      <vt:lpstr> Europe After WWI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dc:creator>Administrator</dc:creator>
  <cp:lastModifiedBy>Administrator</cp:lastModifiedBy>
  <cp:revision>15</cp:revision>
  <cp:lastPrinted>2014-04-07T18:44:10Z</cp:lastPrinted>
  <dcterms:created xsi:type="dcterms:W3CDTF">2014-04-07T12:48:17Z</dcterms:created>
  <dcterms:modified xsi:type="dcterms:W3CDTF">2014-04-08T11:43:24Z</dcterms:modified>
</cp:coreProperties>
</file>