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8" r:id="rId3"/>
    <p:sldId id="285" r:id="rId4"/>
    <p:sldId id="279" r:id="rId5"/>
    <p:sldId id="280" r:id="rId6"/>
    <p:sldId id="281" r:id="rId7"/>
    <p:sldId id="257" r:id="rId8"/>
    <p:sldId id="258" r:id="rId9"/>
    <p:sldId id="286" r:id="rId10"/>
    <p:sldId id="282" r:id="rId11"/>
    <p:sldId id="283" r:id="rId12"/>
    <p:sldId id="259" r:id="rId13"/>
    <p:sldId id="260" r:id="rId14"/>
  </p:sldIdLst>
  <p:sldSz cx="9144000" cy="6858000" type="screen4x3"/>
  <p:notesSz cx="7010400" cy="9296400"/>
  <p:embeddedFontLst>
    <p:embeddedFont>
      <p:font typeface="Centaur" panose="02030504050205020304" pitchFamily="18" charset="0"/>
      <p:regular r:id="rId17"/>
    </p:embeddedFont>
    <p:embeddedFont>
      <p:font typeface="Copperplate Gothic Light" panose="020E0507020206020404" pitchFamily="34" charset="0"/>
      <p:regular r:id="rId1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99" autoAdjust="0"/>
    <p:restoredTop sz="97195" autoAdjust="0"/>
  </p:normalViewPr>
  <p:slideViewPr>
    <p:cSldViewPr>
      <p:cViewPr>
        <p:scale>
          <a:sx n="75" d="100"/>
          <a:sy n="75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t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t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b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b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/>
            </a:lvl1pPr>
          </a:lstStyle>
          <a:p>
            <a:pPr>
              <a:defRPr/>
            </a:pPr>
            <a:fld id="{9D8D6193-3B32-422C-96F1-FBC9A431B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712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t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t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b" anchorCtr="0" compatLnSpc="1">
            <a:prstTxWarp prst="textNoShape">
              <a:avLst/>
            </a:prstTxWarp>
          </a:bodyPr>
          <a:lstStyle>
            <a:lvl1pPr defTabSz="9350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1" tIns="46785" rIns="93571" bIns="46785" numCol="1" anchor="b" anchorCtr="0" compatLnSpc="1">
            <a:prstTxWarp prst="textNoShape">
              <a:avLst/>
            </a:prstTxWarp>
          </a:bodyPr>
          <a:lstStyle>
            <a:lvl1pPr algn="r" defTabSz="935038" eaLnBrk="1" hangingPunct="1">
              <a:defRPr sz="1200"/>
            </a:lvl1pPr>
          </a:lstStyle>
          <a:p>
            <a:pPr>
              <a:defRPr/>
            </a:pPr>
            <a:fld id="{C4B3203D-8E0F-4490-A10A-3C4880FDA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47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" name="Line 13"/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 algn="ctr">
              <a:buFont typeface="Wingdings" pitchFamily="2" charset="2"/>
              <a:buNone/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35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281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0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4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6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7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0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9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5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82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3448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488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TCAlogo 2x1"/>
          <p:cNvPicPr>
            <a:picLocks noChangeAspect="1" noChangeArrowheads="1"/>
          </p:cNvPicPr>
          <p:nvPr userDrawn="1"/>
        </p:nvPicPr>
        <p:blipFill>
          <a:blip r:embed="rId1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269038"/>
            <a:ext cx="5715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24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4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24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4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8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2478" name="Line 14"/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479" name="Text Box 15"/>
          <p:cNvSpPr txBox="1">
            <a:spLocks noChangeArrowheads="1"/>
          </p:cNvSpPr>
          <p:nvPr userDrawn="1"/>
        </p:nvSpPr>
        <p:spPr bwMode="auto">
          <a:xfrm>
            <a:off x="7924800" y="76200"/>
            <a:ext cx="685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00">
                <a:latin typeface="Centaur" pitchFamily="18" charset="0"/>
              </a:rPr>
              <a:t>1.9.3.G1</a:t>
            </a:r>
          </a:p>
        </p:txBody>
      </p:sp>
      <p:sp>
        <p:nvSpPr>
          <p:cNvPr id="62482" name="Rectangle 18"/>
          <p:cNvSpPr>
            <a:spLocks noChangeArrowheads="1"/>
          </p:cNvSpPr>
          <p:nvPr userDrawn="1"/>
        </p:nvSpPr>
        <p:spPr bwMode="auto">
          <a:xfrm>
            <a:off x="5715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056" rIns="457056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62483" name="Rectangle 19"/>
          <p:cNvSpPr>
            <a:spLocks noChangeArrowheads="1"/>
          </p:cNvSpPr>
          <p:nvPr userDrawn="1"/>
        </p:nvSpPr>
        <p:spPr bwMode="auto">
          <a:xfrm>
            <a:off x="2690813" y="6248400"/>
            <a:ext cx="40116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tabLst>
                <a:tab pos="2743200" algn="ctr"/>
                <a:tab pos="5486400" algn="r"/>
              </a:tabLst>
              <a:defRPr/>
            </a:pPr>
            <a:r>
              <a:rPr lang="en-US" sz="600">
                <a:latin typeface="Centaur" pitchFamily="18" charset="0"/>
                <a:cs typeface="Times New Roman" pitchFamily="18" charset="0"/>
              </a:rPr>
              <a:t>© Family Economics &amp; Financial Education – Revised March 2009 – Housing Unit – Renting vs. Owning a Home</a:t>
            </a:r>
            <a:endParaRPr lang="en-US" sz="800">
              <a:latin typeface="Centaur" pitchFamily="18" charset="0"/>
            </a:endParaRPr>
          </a:p>
          <a:p>
            <a:pPr algn="ctr">
              <a:tabLst>
                <a:tab pos="2743200" algn="ctr"/>
                <a:tab pos="5486400" algn="r"/>
              </a:tabLst>
              <a:defRPr/>
            </a:pPr>
            <a:r>
              <a:rPr lang="en-US" sz="600">
                <a:latin typeface="Centaur" pitchFamily="18" charset="0"/>
                <a:cs typeface="Times New Roman" pitchFamily="18" charset="0"/>
              </a:rPr>
              <a:t>Funded by a grant from Take Charge America, Inc. to the Norton School of Family and Consumer Sciences at the University of Arizona</a:t>
            </a:r>
            <a:endParaRPr lang="en-US">
              <a:latin typeface="Centaur" pitchFamily="18" charset="0"/>
            </a:endParaRPr>
          </a:p>
        </p:txBody>
      </p:sp>
      <p:pic>
        <p:nvPicPr>
          <p:cNvPr id="1034" name="Picture 21" descr="UA 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292850"/>
            <a:ext cx="4953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22" descr="FEFE Logo Clear Background"/>
          <p:cNvPicPr>
            <a:picLocks noChangeAspect="1" noChangeArrowheads="1"/>
          </p:cNvPicPr>
          <p:nvPr userDrawn="1"/>
        </p:nvPicPr>
        <p:blipFill>
          <a:blip r:embed="rId15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248400"/>
            <a:ext cx="4572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3" descr="TCAI ICON_final"/>
          <p:cNvPicPr>
            <a:picLocks noChangeAspect="1" noChangeArrowheads="1"/>
          </p:cNvPicPr>
          <p:nvPr userDrawn="1"/>
        </p:nvPicPr>
        <p:blipFill>
          <a:blip r:embed="rId1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163" y="6380163"/>
            <a:ext cx="5715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Renting vs. Owning</a:t>
            </a:r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4038600"/>
            <a:ext cx="4470400" cy="2133600"/>
          </a:xfrm>
          <a:noFill/>
        </p:spPr>
        <p:txBody>
          <a:bodyPr anchor="t"/>
          <a:lstStyle/>
          <a:p>
            <a:pPr algn="l" eaLnBrk="1" hangingPunct="1"/>
            <a:r>
              <a:rPr lang="en-US" altLang="en-US" sz="2000" smtClean="0"/>
              <a:t>Family Economics and Financial Education </a:t>
            </a:r>
          </a:p>
          <a:p>
            <a:pPr algn="l" eaLnBrk="1" hangingPunct="1"/>
            <a:r>
              <a:rPr lang="en-US" altLang="en-US" sz="2000" smtClean="0"/>
              <a:t>Take Charge of your Finances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Home ownership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693025" cy="3724275"/>
          </a:xfrm>
        </p:spPr>
        <p:txBody>
          <a:bodyPr/>
          <a:lstStyle/>
          <a:p>
            <a:pPr eaLnBrk="1" hangingPunct="1"/>
            <a:r>
              <a:rPr lang="en-US" altLang="en-US" sz="2400" b="1" dirty="0" smtClean="0"/>
              <a:t>Home ownership </a:t>
            </a:r>
            <a:r>
              <a:rPr lang="en-US" altLang="en-US" sz="2400" dirty="0" smtClean="0"/>
              <a:t>- the buyer has purchased a housing unit as property</a:t>
            </a:r>
          </a:p>
          <a:p>
            <a:pPr lvl="1" eaLnBrk="1" hangingPunct="1"/>
            <a:r>
              <a:rPr lang="en-US" altLang="en-US" sz="2000" dirty="0" smtClean="0"/>
              <a:t>Goal of many Americans</a:t>
            </a:r>
          </a:p>
          <a:p>
            <a:pPr lvl="1" eaLnBrk="1" hangingPunct="1"/>
            <a:r>
              <a:rPr lang="en-US" altLang="en-US" sz="2000" dirty="0" smtClean="0"/>
              <a:t>A large financial decision</a:t>
            </a:r>
          </a:p>
          <a:p>
            <a:pPr eaLnBrk="1" hangingPunct="1"/>
            <a:r>
              <a:rPr lang="en-US" altLang="en-US" sz="2400" dirty="0" smtClean="0"/>
              <a:t>Owning a home is an investment because if a person sells a home for more than what it was bought for, the person makes money.  This is called </a:t>
            </a:r>
            <a:r>
              <a:rPr lang="en-US" altLang="en-US" sz="2400" b="1" dirty="0" smtClean="0"/>
              <a:t>equity</a:t>
            </a:r>
            <a:r>
              <a:rPr lang="en-US" altLang="en-US" sz="2400" dirty="0" smtClean="0"/>
              <a:t>.</a:t>
            </a:r>
          </a:p>
          <a:p>
            <a:pPr eaLnBrk="1" hangingPunct="1"/>
            <a:r>
              <a:rPr lang="en-US" altLang="en-US" sz="2400" dirty="0" smtClean="0"/>
              <a:t>Financial planning and savings can assist a person in planning for the benefits of home ownership later in life.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Purchasing a home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438400"/>
            <a:ext cx="8229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90% of buyers take out a mortgage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A home loan in which the real estate is the collateral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b="1" dirty="0" smtClean="0"/>
              <a:t>Collateral</a:t>
            </a:r>
            <a:r>
              <a:rPr lang="en-US" altLang="en-US" sz="2200" dirty="0" smtClean="0"/>
              <a:t> is an item promised to the lender if the borrower does not pay back the loan, usually the home.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b="1" dirty="0" smtClean="0"/>
              <a:t>Down payment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Amount of money paid on the home at time of purchase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Typically 10 – 20% of the purchase price of the home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Recommended purchase price amount an individual should pay for a home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2 ½ times their annual household income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Advantages of ownership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362200"/>
            <a:ext cx="37338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Build equity which can be borrowed against if necessary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Pride of ownership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Feel more comfortable and have more privacy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Stable mortgage payments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More room and storage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Improvement of buyer’s credit rating</a:t>
            </a:r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62200"/>
            <a:ext cx="4038600" cy="3611563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Income tax deductions for property taxes and mortgage interest</a:t>
            </a:r>
          </a:p>
          <a:p>
            <a:pPr eaLnBrk="1" hangingPunct="1"/>
            <a:r>
              <a:rPr lang="en-US" altLang="en-US" sz="2400" smtClean="0"/>
              <a:t>Potential for property to increase in value</a:t>
            </a:r>
          </a:p>
          <a:p>
            <a:pPr eaLnBrk="1" hangingPunct="1"/>
            <a:r>
              <a:rPr lang="en-US" altLang="en-US" sz="2400" smtClean="0"/>
              <a:t>Free to make home improvements and have pets (items typically not allowed in rentals)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Disadvantages of ownership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Large down payment</a:t>
            </a:r>
          </a:p>
          <a:p>
            <a:pPr eaLnBrk="1" hangingPunct="1"/>
            <a:r>
              <a:rPr lang="en-US" altLang="en-US" sz="2400" dirty="0" smtClean="0"/>
              <a:t>Move-in costs</a:t>
            </a:r>
          </a:p>
          <a:p>
            <a:pPr eaLnBrk="1" hangingPunct="1"/>
            <a:r>
              <a:rPr lang="en-US" altLang="en-US" sz="2400" dirty="0" smtClean="0"/>
              <a:t>Insurance costs</a:t>
            </a:r>
          </a:p>
          <a:p>
            <a:pPr eaLnBrk="1" hangingPunct="1"/>
            <a:r>
              <a:rPr lang="en-US" altLang="en-US" sz="2400" dirty="0" smtClean="0"/>
              <a:t>Possible for property to decrease in value</a:t>
            </a:r>
          </a:p>
          <a:p>
            <a:pPr eaLnBrk="1" hangingPunct="1"/>
            <a:r>
              <a:rPr lang="en-US" altLang="en-US" sz="2400" dirty="0" smtClean="0"/>
              <a:t>Time, money, and energy commitment</a:t>
            </a:r>
          </a:p>
          <a:p>
            <a:pPr eaLnBrk="1" hangingPunct="1"/>
            <a:r>
              <a:rPr lang="en-US" altLang="en-US" sz="2400" dirty="0" smtClean="0"/>
              <a:t>Repair and maintenance costs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Property taxes can raise substantially</a:t>
            </a:r>
          </a:p>
          <a:p>
            <a:pPr eaLnBrk="1" hangingPunct="1"/>
            <a:r>
              <a:rPr lang="en-US" altLang="en-US" sz="2400" smtClean="0"/>
              <a:t>Money is tied up in the home</a:t>
            </a:r>
          </a:p>
          <a:p>
            <a:pPr eaLnBrk="1" hangingPunct="1"/>
            <a:r>
              <a:rPr lang="en-US" altLang="en-US" sz="2400" smtClean="0"/>
              <a:t>May take several months to sell a home if trying to relocate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Housing is the largest personal expenditure.</a:t>
            </a:r>
          </a:p>
          <a:p>
            <a:pPr lvl="1" eaLnBrk="1" hangingPunct="1"/>
            <a:r>
              <a:rPr lang="en-US" altLang="en-US" dirty="0" smtClean="0"/>
              <a:t>About 1/3 of a person’s income.</a:t>
            </a:r>
          </a:p>
          <a:p>
            <a:pPr eaLnBrk="1" hangingPunct="1"/>
            <a:r>
              <a:rPr lang="en-US" altLang="en-US" dirty="0" smtClean="0"/>
              <a:t>Choosing where to live is based upon a person’s goals, values, needs, and wants.</a:t>
            </a:r>
          </a:p>
          <a:p>
            <a:pPr eaLnBrk="1" hangingPunct="1"/>
            <a:r>
              <a:rPr lang="en-US" altLang="en-US" dirty="0" smtClean="0"/>
              <a:t>Places to live include:</a:t>
            </a:r>
          </a:p>
          <a:p>
            <a:pPr lvl="1" eaLnBrk="1" hangingPunct="1"/>
            <a:r>
              <a:rPr lang="en-US" altLang="en-US" dirty="0" smtClean="0"/>
              <a:t>House, apartment, condo, mobile home, etc.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Costs of renting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Security </a:t>
            </a:r>
            <a:r>
              <a:rPr lang="en-US" altLang="en-US" dirty="0" smtClean="0"/>
              <a:t>deposit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Monthly </a:t>
            </a:r>
            <a:r>
              <a:rPr lang="en-US" altLang="en-US" dirty="0" smtClean="0"/>
              <a:t>rent </a:t>
            </a:r>
          </a:p>
          <a:p>
            <a:pPr eaLnBrk="1" hangingPunct="1"/>
            <a:r>
              <a:rPr lang="en-US" altLang="en-US" dirty="0" smtClean="0"/>
              <a:t>Utilities </a:t>
            </a:r>
            <a:r>
              <a:rPr lang="en-US" altLang="en-US" dirty="0" smtClean="0"/>
              <a:t>– electricity, water, garbage, etc.</a:t>
            </a:r>
          </a:p>
          <a:p>
            <a:pPr eaLnBrk="1" hangingPunct="1"/>
            <a:r>
              <a:rPr lang="en-US" altLang="en-US" dirty="0" smtClean="0"/>
              <a:t>Renter’s insurance </a:t>
            </a:r>
          </a:p>
        </p:txBody>
      </p:sp>
      <p:pic>
        <p:nvPicPr>
          <p:cNvPr id="6148" name="Picture 4" descr="j03392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114800"/>
            <a:ext cx="15192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Renting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590800"/>
            <a:ext cx="7693025" cy="3352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A </a:t>
            </a:r>
            <a:r>
              <a:rPr lang="en-US" altLang="en-US" sz="2000" b="1" dirty="0" smtClean="0"/>
              <a:t>lease</a:t>
            </a:r>
            <a:r>
              <a:rPr lang="en-US" altLang="en-US" sz="2000" dirty="0" smtClean="0"/>
              <a:t> is a legal contract between the tenant and the landlord, specifying the responsibilities and rights of both parties.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Identifies the rent amount, security deposit amount and specifications, payment for utility bills, late payment penalties, length of lease, eviction terms, etc.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This is between the landlord and the tenant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 dirty="0" smtClean="0"/>
              <a:t>Landlord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Owner of the rental property.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May perform management duties or hire a property manager.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Renting continued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7924800" cy="3886200"/>
          </a:xfrm>
        </p:spPr>
        <p:txBody>
          <a:bodyPr/>
          <a:lstStyle/>
          <a:p>
            <a:pPr eaLnBrk="1" hangingPunct="1"/>
            <a:r>
              <a:rPr lang="en-US" altLang="en-US" sz="2400" b="1" dirty="0" smtClean="0"/>
              <a:t>Tenant</a:t>
            </a:r>
            <a:r>
              <a:rPr lang="en-US" altLang="en-US" sz="2400" dirty="0" smtClean="0"/>
              <a:t> (renter)</a:t>
            </a:r>
          </a:p>
          <a:p>
            <a:pPr lvl="1" eaLnBrk="1" hangingPunct="1"/>
            <a:r>
              <a:rPr lang="en-US" altLang="en-US" sz="2000" dirty="0" smtClean="0"/>
              <a:t>The person who rents the property.</a:t>
            </a:r>
          </a:p>
          <a:p>
            <a:pPr eaLnBrk="1" hangingPunct="1"/>
            <a:r>
              <a:rPr lang="en-US" altLang="en-US" sz="2400" dirty="0" smtClean="0"/>
              <a:t>Renters are generally</a:t>
            </a:r>
          </a:p>
          <a:p>
            <a:pPr lvl="1" eaLnBrk="1" hangingPunct="1"/>
            <a:r>
              <a:rPr lang="en-US" altLang="en-US" sz="2000" dirty="0" smtClean="0"/>
              <a:t>People who choose not to own a home.</a:t>
            </a:r>
          </a:p>
          <a:p>
            <a:pPr lvl="1" eaLnBrk="1" hangingPunct="1"/>
            <a:r>
              <a:rPr lang="en-US" altLang="en-US" sz="2000" dirty="0" smtClean="0"/>
              <a:t>People who cannot afford to own a home.</a:t>
            </a:r>
          </a:p>
          <a:p>
            <a:pPr eaLnBrk="1" hangingPunct="1"/>
            <a:r>
              <a:rPr lang="en-US" altLang="en-US" sz="2400" dirty="0" smtClean="0"/>
              <a:t>The tenant pays rent to the landlord which allows them to live in the rental property. </a:t>
            </a:r>
          </a:p>
          <a:p>
            <a:pPr lvl="1" eaLnBrk="1" hangingPunct="1"/>
            <a:r>
              <a:rPr lang="en-US" altLang="en-US" sz="2000" b="1" dirty="0" smtClean="0"/>
              <a:t>Rent</a:t>
            </a:r>
          </a:p>
          <a:p>
            <a:pPr lvl="2" eaLnBrk="1" hangingPunct="1"/>
            <a:r>
              <a:rPr lang="en-US" altLang="en-US" sz="1800" dirty="0" smtClean="0"/>
              <a:t>The cost of using someone else’s property.</a:t>
            </a:r>
          </a:p>
        </p:txBody>
      </p:sp>
      <p:pic>
        <p:nvPicPr>
          <p:cNvPr id="8196" name="Picture 4" descr="j03391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667000"/>
            <a:ext cx="1447800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Moving into a rental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Upon moving into a new place, people are usually required to pay a security deposit and sign a lease.</a:t>
            </a:r>
          </a:p>
          <a:p>
            <a:pPr eaLnBrk="1" hangingPunct="1"/>
            <a:r>
              <a:rPr lang="en-US" altLang="en-US" dirty="0" smtClean="0"/>
              <a:t>Security deposit</a:t>
            </a:r>
          </a:p>
          <a:p>
            <a:pPr lvl="1" eaLnBrk="1" hangingPunct="1"/>
            <a:r>
              <a:rPr lang="en-US" altLang="en-US" dirty="0" smtClean="0"/>
              <a:t>An advance payment to cover anything beyond normal wear and tear on the unit.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Advantages of renting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Low move-in costs</a:t>
            </a:r>
          </a:p>
          <a:p>
            <a:pPr eaLnBrk="1" hangingPunct="1"/>
            <a:r>
              <a:rPr lang="en-US" altLang="en-US" sz="2000" dirty="0" smtClean="0"/>
              <a:t>Fixed monthly expenses</a:t>
            </a:r>
          </a:p>
          <a:p>
            <a:pPr eaLnBrk="1" hangingPunct="1"/>
            <a:r>
              <a:rPr lang="en-US" altLang="en-US" sz="2000" dirty="0" smtClean="0"/>
              <a:t>Location choices (may be close to work or school)</a:t>
            </a:r>
          </a:p>
          <a:p>
            <a:pPr eaLnBrk="1" hangingPunct="1"/>
            <a:r>
              <a:rPr lang="en-US" altLang="en-US" sz="2000" dirty="0" smtClean="0"/>
              <a:t>Less maintenance and repair work</a:t>
            </a:r>
          </a:p>
          <a:p>
            <a:pPr eaLnBrk="1" hangingPunct="1"/>
            <a:r>
              <a:rPr lang="en-US" altLang="en-US" sz="2000" dirty="0" smtClean="0"/>
              <a:t>Fewer responsibilities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endParaRPr lang="en-US" altLang="en-US" sz="2000" dirty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Typically less expensive than home ownership</a:t>
            </a:r>
          </a:p>
          <a:p>
            <a:pPr eaLnBrk="1" hangingPunct="1"/>
            <a:r>
              <a:rPr lang="en-US" altLang="en-US" sz="2000" dirty="0" smtClean="0"/>
              <a:t>May be able to save for other wants or needs if renting a less expensive apartment</a:t>
            </a:r>
          </a:p>
          <a:p>
            <a:pPr eaLnBrk="1" hangingPunct="1"/>
            <a:r>
              <a:rPr lang="en-US" altLang="en-US" sz="2000" dirty="0" smtClean="0"/>
              <a:t>Other expenses may be included in rent payment such as electricity, water, sewer, and/or garbage</a:t>
            </a:r>
          </a:p>
          <a:p>
            <a:pPr eaLnBrk="1" hangingPunct="1"/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Disadvantages of renting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Subject to terms of a lease</a:t>
            </a:r>
          </a:p>
          <a:p>
            <a:pPr eaLnBrk="1" hangingPunct="1"/>
            <a:r>
              <a:rPr lang="en-US" altLang="en-US" sz="2000" dirty="0" smtClean="0"/>
              <a:t>Rent may change with little notice</a:t>
            </a:r>
          </a:p>
          <a:p>
            <a:pPr eaLnBrk="1" hangingPunct="1"/>
            <a:r>
              <a:rPr lang="en-US" altLang="en-US" sz="2000" dirty="0" smtClean="0"/>
              <a:t>Less privacy and transient neighbors.</a:t>
            </a:r>
          </a:p>
          <a:p>
            <a:pPr eaLnBrk="1" hangingPunct="1"/>
            <a:r>
              <a:rPr lang="en-US" altLang="en-US" sz="2000" dirty="0" smtClean="0"/>
              <a:t>Restrictions on noise level, pets, etc. </a:t>
            </a:r>
          </a:p>
          <a:p>
            <a:pPr eaLnBrk="1" hangingPunct="1"/>
            <a:r>
              <a:rPr lang="en-US" altLang="en-US" sz="2000" dirty="0" smtClean="0"/>
              <a:t>Fewer opportunities to upgrade apartment such as new carpet, paint, or wallpaper.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When leaving a property, no equity is returned as it would be if selling a home.</a:t>
            </a:r>
          </a:p>
          <a:p>
            <a:pPr eaLnBrk="1" hangingPunct="1"/>
            <a:r>
              <a:rPr lang="en-US" altLang="en-US" sz="2000" smtClean="0"/>
              <a:t>No tax deductions</a:t>
            </a:r>
          </a:p>
          <a:p>
            <a:pPr eaLnBrk="1" hangingPunct="1"/>
            <a:r>
              <a:rPr lang="en-US" altLang="en-US" sz="2000" smtClean="0"/>
              <a:t>May lose rental if the property is sold.</a:t>
            </a:r>
          </a:p>
          <a:p>
            <a:pPr eaLnBrk="1" hangingPunct="1"/>
            <a:endParaRPr lang="en-US" altLang="en-US" sz="2000" smtClean="0"/>
          </a:p>
        </p:txBody>
      </p:sp>
      <p:pic>
        <p:nvPicPr>
          <p:cNvPr id="11269" name="Picture 6" descr="j033902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672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Costs of ownership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Monthly mortgage payments </a:t>
            </a:r>
          </a:p>
          <a:p>
            <a:pPr eaLnBrk="1" hangingPunct="1"/>
            <a:r>
              <a:rPr lang="en-US" altLang="en-US" dirty="0" smtClean="0"/>
              <a:t>Down payment (one time cost)</a:t>
            </a:r>
          </a:p>
          <a:p>
            <a:pPr eaLnBrk="1" hangingPunct="1"/>
            <a:r>
              <a:rPr lang="en-US" altLang="en-US" dirty="0" smtClean="0"/>
              <a:t>Closing costs (one time cost)</a:t>
            </a:r>
          </a:p>
          <a:p>
            <a:pPr eaLnBrk="1" hangingPunct="1"/>
            <a:r>
              <a:rPr lang="en-US" altLang="en-US" dirty="0" smtClean="0"/>
              <a:t>Utilities – electricity, water, garbage, etc.</a:t>
            </a:r>
          </a:p>
          <a:p>
            <a:pPr eaLnBrk="1" hangingPunct="1"/>
            <a:r>
              <a:rPr lang="en-US" altLang="en-US" dirty="0" smtClean="0"/>
              <a:t>Homeowner’s insurance</a:t>
            </a:r>
          </a:p>
          <a:p>
            <a:pPr eaLnBrk="1" hangingPunct="1"/>
            <a:r>
              <a:rPr lang="en-US" altLang="en-US" dirty="0" smtClean="0"/>
              <a:t>Real estate property taxes</a:t>
            </a:r>
          </a:p>
          <a:p>
            <a:pPr eaLnBrk="1" hangingPunct="1"/>
            <a:r>
              <a:rPr lang="en-US" altLang="en-US" dirty="0" smtClean="0"/>
              <a:t>Maintenance </a:t>
            </a:r>
          </a:p>
        </p:txBody>
      </p:sp>
      <p:pic>
        <p:nvPicPr>
          <p:cNvPr id="12292" name="Picture 4" descr="j033927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895600"/>
            <a:ext cx="1373188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Copperplate Gothic Light"/>
        <a:ea typeface=""/>
        <a:cs typeface=""/>
      </a:majorFont>
      <a:minorFont>
        <a:latin typeface="Centau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2650</TotalTime>
  <Words>719</Words>
  <Application>Microsoft Office PowerPoint</Application>
  <PresentationFormat>On-screen Show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Centaur</vt:lpstr>
      <vt:lpstr>Times New Roman</vt:lpstr>
      <vt:lpstr>Copperplate Gothic Light</vt:lpstr>
      <vt:lpstr>Wingdings</vt:lpstr>
      <vt:lpstr>Capsules</vt:lpstr>
      <vt:lpstr>Renting vs. Owning</vt:lpstr>
      <vt:lpstr>Introduction</vt:lpstr>
      <vt:lpstr>Costs of renting</vt:lpstr>
      <vt:lpstr>Renting</vt:lpstr>
      <vt:lpstr>Renting continued</vt:lpstr>
      <vt:lpstr>Moving into a rental</vt:lpstr>
      <vt:lpstr>Advantages of renting</vt:lpstr>
      <vt:lpstr>Disadvantages of renting</vt:lpstr>
      <vt:lpstr>Costs of ownership</vt:lpstr>
      <vt:lpstr>Home ownership</vt:lpstr>
      <vt:lpstr>Purchasing a home</vt:lpstr>
      <vt:lpstr>Advantages of ownership</vt:lpstr>
      <vt:lpstr>Disadvantages of ownership</vt:lpstr>
    </vt:vector>
  </TitlesOfParts>
  <Company>Ram Computer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Renting vs Owning</dc:title>
  <dc:creator>bk</dc:creator>
  <cp:lastModifiedBy>Administrator</cp:lastModifiedBy>
  <cp:revision>66</cp:revision>
  <dcterms:created xsi:type="dcterms:W3CDTF">2002-12-29T21:00:21Z</dcterms:created>
  <dcterms:modified xsi:type="dcterms:W3CDTF">2014-05-20T13:26:17Z</dcterms:modified>
</cp:coreProperties>
</file>