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88" r:id="rId3"/>
    <p:sldId id="257" r:id="rId4"/>
    <p:sldId id="258" r:id="rId5"/>
    <p:sldId id="259" r:id="rId6"/>
    <p:sldId id="260" r:id="rId7"/>
    <p:sldId id="261" r:id="rId8"/>
    <p:sldId id="269" r:id="rId9"/>
    <p:sldId id="262" r:id="rId10"/>
    <p:sldId id="263" r:id="rId11"/>
    <p:sldId id="265" r:id="rId12"/>
    <p:sldId id="264" r:id="rId13"/>
    <p:sldId id="272" r:id="rId14"/>
    <p:sldId id="267" r:id="rId15"/>
    <p:sldId id="266" r:id="rId16"/>
    <p:sldId id="271" r:id="rId17"/>
    <p:sldId id="270" r:id="rId18"/>
    <p:sldId id="273" r:id="rId19"/>
    <p:sldId id="274" r:id="rId20"/>
    <p:sldId id="275" r:id="rId21"/>
    <p:sldId id="276" r:id="rId22"/>
    <p:sldId id="277" r:id="rId23"/>
    <p:sldId id="278" r:id="rId24"/>
    <p:sldId id="279" r:id="rId25"/>
    <p:sldId id="281" r:id="rId26"/>
    <p:sldId id="280" r:id="rId27"/>
    <p:sldId id="282" r:id="rId28"/>
    <p:sldId id="286" r:id="rId29"/>
    <p:sldId id="287" r:id="rId30"/>
    <p:sldId id="283" r:id="rId31"/>
    <p:sldId id="284"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7.wmf"/><Relationship Id="rId1" Type="http://schemas.openxmlformats.org/officeDocument/2006/relationships/image" Target="../media/image18.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2.wmf"/><Relationship Id="rId1" Type="http://schemas.openxmlformats.org/officeDocument/2006/relationships/image" Target="../media/image30.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CAB95-C885-4673-9E13-62DA2BC27851}" type="datetimeFigureOut">
              <a:rPr lang="en-US" smtClean="0"/>
              <a:pPr/>
              <a:t>9/13/2010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9A802-9D5B-489F-9BF6-8EF457153D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09A802-9D5B-489F-9BF6-8EF457153DB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C5A32A0-553C-4B57-B220-9EE93A986BDB}" type="datetimeFigureOut">
              <a:rPr lang="en-US" smtClean="0"/>
              <a:pPr/>
              <a:t>9/13/2010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748A1B3-FC70-4924-8915-CF8EF2709F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A32A0-553C-4B57-B220-9EE93A986BDB}"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A1B3-FC70-4924-8915-CF8EF2709F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A32A0-553C-4B57-B220-9EE93A986BDB}"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A1B3-FC70-4924-8915-CF8EF2709F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A32A0-553C-4B57-B220-9EE93A986BDB}"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A1B3-FC70-4924-8915-CF8EF2709F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5A32A0-553C-4B57-B220-9EE93A986BDB}" type="datetimeFigureOut">
              <a:rPr lang="en-US" smtClean="0"/>
              <a:pPr/>
              <a:t>9/13/2010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A1B3-FC70-4924-8915-CF8EF2709F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5A32A0-553C-4B57-B220-9EE93A986BDB}" type="datetimeFigureOut">
              <a:rPr lang="en-US" smtClean="0"/>
              <a:pPr/>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8A1B3-FC70-4924-8915-CF8EF2709F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5A32A0-553C-4B57-B220-9EE93A986BDB}" type="datetimeFigureOut">
              <a:rPr lang="en-US" smtClean="0"/>
              <a:pPr/>
              <a:t>9/13/2010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8A1B3-FC70-4924-8915-CF8EF2709F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5A32A0-553C-4B57-B220-9EE93A986BDB}" type="datetimeFigureOut">
              <a:rPr lang="en-US" smtClean="0"/>
              <a:pPr/>
              <a:t>9/13/2010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8A1B3-FC70-4924-8915-CF8EF2709F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A32A0-553C-4B57-B220-9EE93A986BDB}" type="datetimeFigureOut">
              <a:rPr lang="en-US" smtClean="0"/>
              <a:pPr/>
              <a:t>9/13/2010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48A1B3-FC70-4924-8915-CF8EF2709F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5A32A0-553C-4B57-B220-9EE93A986BDB}" type="datetimeFigureOut">
              <a:rPr lang="en-US" smtClean="0"/>
              <a:pPr/>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8A1B3-FC70-4924-8915-CF8EF2709F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5A32A0-553C-4B57-B220-9EE93A986BDB}" type="datetimeFigureOut">
              <a:rPr lang="en-US" smtClean="0"/>
              <a:pPr/>
              <a:t>9/13/2010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748A1B3-FC70-4924-8915-CF8EF2709F8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C5A32A0-553C-4B57-B220-9EE93A986BDB}" type="datetimeFigureOut">
              <a:rPr lang="en-US" smtClean="0"/>
              <a:pPr/>
              <a:t>9/13/2010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748A1B3-FC70-4924-8915-CF8EF2709F8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15.png"/><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2.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7772400" cy="1470025"/>
          </a:xfrm>
        </p:spPr>
        <p:txBody>
          <a:bodyPr/>
          <a:lstStyle/>
          <a:p>
            <a:r>
              <a:rPr lang="en-US" dirty="0" smtClean="0"/>
              <a:t>Mechanics</a:t>
            </a:r>
            <a:endParaRPr lang="en-US" dirty="0"/>
          </a:p>
        </p:txBody>
      </p:sp>
      <p:sp>
        <p:nvSpPr>
          <p:cNvPr id="3" name="Subtitle 2"/>
          <p:cNvSpPr>
            <a:spLocks noGrp="1"/>
          </p:cNvSpPr>
          <p:nvPr>
            <p:ph type="subTitle" idx="1"/>
          </p:nvPr>
        </p:nvSpPr>
        <p:spPr>
          <a:xfrm>
            <a:off x="2593501" y="3316249"/>
            <a:ext cx="5248189" cy="2315121"/>
          </a:xfrm>
        </p:spPr>
        <p:txBody>
          <a:bodyPr/>
          <a:lstStyle/>
          <a:p>
            <a:endParaRPr lang="en-US" dirty="0"/>
          </a:p>
        </p:txBody>
      </p:sp>
      <p:pic>
        <p:nvPicPr>
          <p:cNvPr id="1026" name="Picture 2" descr="C:\Documents and Settings\rquinn\Local Settings\Temporary Internet Files\Content.IE5\W2YFMFGX\MCj03516340000[1].wmf"/>
          <p:cNvPicPr>
            <a:picLocks noChangeAspect="1" noChangeArrowheads="1"/>
          </p:cNvPicPr>
          <p:nvPr/>
        </p:nvPicPr>
        <p:blipFill>
          <a:blip r:embed="rId3" cstate="print"/>
          <a:srcRect/>
          <a:stretch>
            <a:fillRect/>
          </a:stretch>
        </p:blipFill>
        <p:spPr bwMode="auto">
          <a:xfrm>
            <a:off x="120650" y="4945063"/>
            <a:ext cx="1809750" cy="1746250"/>
          </a:xfrm>
          <a:prstGeom prst="rect">
            <a:avLst/>
          </a:prstGeom>
          <a:noFill/>
        </p:spPr>
      </p:pic>
      <p:pic>
        <p:nvPicPr>
          <p:cNvPr id="1027" name="Picture 3" descr="C:\Documents and Settings\rquinn\Local Settings\Temporary Internet Files\Content.IE5\U15OAUP5\MMj02970760000[1].gif"/>
          <p:cNvPicPr>
            <a:picLocks noChangeAspect="1" noChangeArrowheads="1" noCrop="1"/>
          </p:cNvPicPr>
          <p:nvPr/>
        </p:nvPicPr>
        <p:blipFill>
          <a:blip r:embed="rId4" cstate="print"/>
          <a:srcRect/>
          <a:stretch>
            <a:fillRect/>
          </a:stretch>
        </p:blipFill>
        <p:spPr bwMode="auto">
          <a:xfrm>
            <a:off x="6629400" y="2209800"/>
            <a:ext cx="1921729" cy="1676401"/>
          </a:xfrm>
          <a:prstGeom prst="rect">
            <a:avLst/>
          </a:prstGeom>
          <a:noFill/>
        </p:spPr>
      </p:pic>
      <p:pic>
        <p:nvPicPr>
          <p:cNvPr id="4" name="Picture 2" descr="C:\Documents and Settings\rquinn\Local Settings\Temporary Internet Files\Content.IE5\2H86I8AJ\MCj03343140000[1].wmf"/>
          <p:cNvPicPr>
            <a:picLocks noChangeAspect="1" noChangeArrowheads="1"/>
          </p:cNvPicPr>
          <p:nvPr/>
        </p:nvPicPr>
        <p:blipFill>
          <a:blip r:embed="rId5" cstate="print"/>
          <a:srcRect/>
          <a:stretch>
            <a:fillRect/>
          </a:stretch>
        </p:blipFill>
        <p:spPr bwMode="auto">
          <a:xfrm>
            <a:off x="450850" y="1631950"/>
            <a:ext cx="3009856" cy="1111250"/>
          </a:xfrm>
          <a:prstGeom prst="rect">
            <a:avLst/>
          </a:prstGeom>
          <a:noFill/>
        </p:spPr>
      </p:pic>
      <p:pic>
        <p:nvPicPr>
          <p:cNvPr id="5" name="Picture 3" descr="C:\Documents and Settings\rquinn\Local Settings\Temporary Internet Files\Content.IE5\CJB4Q58S\MCj04360370000[1].wmf"/>
          <p:cNvPicPr>
            <a:picLocks noChangeAspect="1" noChangeArrowheads="1"/>
          </p:cNvPicPr>
          <p:nvPr/>
        </p:nvPicPr>
        <p:blipFill>
          <a:blip r:embed="rId6" cstate="print"/>
          <a:srcRect/>
          <a:stretch>
            <a:fillRect/>
          </a:stretch>
        </p:blipFill>
        <p:spPr bwMode="auto">
          <a:xfrm>
            <a:off x="5105400" y="5257800"/>
            <a:ext cx="1838325" cy="8763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Velocity</a:t>
            </a:r>
            <a:endParaRPr lang="en-US" dirty="0"/>
          </a:p>
        </p:txBody>
      </p:sp>
      <p:sp>
        <p:nvSpPr>
          <p:cNvPr id="3" name="Content Placeholder 2"/>
          <p:cNvSpPr>
            <a:spLocks noGrp="1"/>
          </p:cNvSpPr>
          <p:nvPr>
            <p:ph idx="1"/>
          </p:nvPr>
        </p:nvSpPr>
        <p:spPr/>
        <p:txBody>
          <a:bodyPr/>
          <a:lstStyle/>
          <a:p>
            <a:r>
              <a:rPr lang="en-US" dirty="0" smtClean="0"/>
              <a:t>Requires constant speed and constant direction</a:t>
            </a:r>
          </a:p>
          <a:p>
            <a:pPr lvl="1"/>
            <a:r>
              <a:rPr lang="en-US" dirty="0" smtClean="0"/>
              <a:t>Object does not move faster or slower</a:t>
            </a:r>
          </a:p>
          <a:p>
            <a:pPr lvl="1"/>
            <a:r>
              <a:rPr lang="en-US" dirty="0" smtClean="0"/>
              <a:t>Object moves in a straight line</a:t>
            </a:r>
          </a:p>
          <a:p>
            <a:r>
              <a:rPr lang="en-US" dirty="0" smtClean="0"/>
              <a:t>If either speed or direction changes, the velocity changes</a:t>
            </a:r>
          </a:p>
          <a:p>
            <a:pPr lvl="1"/>
            <a:r>
              <a:rPr lang="en-US" dirty="0" smtClean="0"/>
              <a:t>In a car, the velocity can change using 3 different controls:</a:t>
            </a:r>
          </a:p>
          <a:p>
            <a:pPr lvl="2"/>
            <a:r>
              <a:rPr lang="en-US" dirty="0" smtClean="0"/>
              <a:t>Gas pedal</a:t>
            </a:r>
          </a:p>
          <a:p>
            <a:pPr lvl="2"/>
            <a:r>
              <a:rPr lang="en-US" dirty="0" smtClean="0"/>
              <a:t>Brake</a:t>
            </a:r>
          </a:p>
          <a:p>
            <a:pPr lvl="2"/>
            <a:r>
              <a:rPr lang="en-US" dirty="0" smtClean="0"/>
              <a:t>Steering wheel</a:t>
            </a:r>
          </a:p>
        </p:txBody>
      </p:sp>
      <p:pic>
        <p:nvPicPr>
          <p:cNvPr id="2051" name="Picture 3" descr="C:\Documents and Settings\rquinn\Local Settings\Temporary Internet Files\Content.IE5\C9MFXXRD\MCj02872760000[1].wmf"/>
          <p:cNvPicPr>
            <a:picLocks noChangeAspect="1" noChangeArrowheads="1"/>
          </p:cNvPicPr>
          <p:nvPr/>
        </p:nvPicPr>
        <p:blipFill>
          <a:blip r:embed="rId4" cstate="print"/>
          <a:srcRect/>
          <a:stretch>
            <a:fillRect/>
          </a:stretch>
        </p:blipFill>
        <p:spPr bwMode="auto">
          <a:xfrm>
            <a:off x="6629400" y="5029200"/>
            <a:ext cx="2093912" cy="1439862"/>
          </a:xfrm>
          <a:prstGeom prst="rect">
            <a:avLst/>
          </a:prstGeom>
          <a:noFill/>
        </p:spPr>
      </p:pic>
      <p:pic>
        <p:nvPicPr>
          <p:cNvPr id="7" name="MSj03881960000[1].wav">
            <a:hlinkClick r:id="" action="ppaction://media"/>
          </p:cNvPr>
          <p:cNvPicPr>
            <a:picLocks noRot="1" noChangeAspect="1"/>
          </p:cNvPicPr>
          <p:nvPr>
            <a:wavAudioFile r:embed="rId1" name="MSj03881960000[1].wav"/>
          </p:nvPr>
        </p:nvPicPr>
        <p:blipFill>
          <a:blip r:embed="rId5" cstate="print"/>
          <a:stretch>
            <a:fillRect/>
          </a:stretch>
        </p:blipFill>
        <p:spPr>
          <a:xfrm>
            <a:off x="5029200" y="5562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4"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(Do not Write)</a:t>
            </a:r>
            <a:endParaRPr lang="en-US" dirty="0"/>
          </a:p>
        </p:txBody>
      </p:sp>
      <p:sp>
        <p:nvSpPr>
          <p:cNvPr id="3" name="Content Placeholder 2"/>
          <p:cNvSpPr>
            <a:spLocks noGrp="1"/>
          </p:cNvSpPr>
          <p:nvPr>
            <p:ph idx="1"/>
          </p:nvPr>
        </p:nvSpPr>
        <p:spPr/>
        <p:txBody>
          <a:bodyPr/>
          <a:lstStyle/>
          <a:p>
            <a:r>
              <a:rPr lang="en-US" dirty="0" smtClean="0"/>
              <a:t>The speedometer of a car moving northward reads 60 </a:t>
            </a:r>
            <a:r>
              <a:rPr lang="en-US" dirty="0" smtClean="0"/>
              <a:t>km/hr</a:t>
            </a:r>
            <a:r>
              <a:rPr lang="en-US" dirty="0" smtClean="0"/>
              <a:t>.  It passes another car travelling southward at 60 km/hr.  Do both cars have the same speed?</a:t>
            </a:r>
          </a:p>
          <a:p>
            <a:pPr lvl="1"/>
            <a:r>
              <a:rPr lang="en-US" dirty="0" smtClean="0"/>
              <a:t>The same velocity?</a:t>
            </a:r>
          </a:p>
          <a:p>
            <a:pPr lvl="1"/>
            <a:endParaRPr lang="en-US" dirty="0" smtClean="0"/>
          </a:p>
          <a:p>
            <a:pPr lvl="1"/>
            <a:endParaRPr lang="en-US" dirty="0" smtClean="0"/>
          </a:p>
          <a:p>
            <a:pPr lvl="1"/>
            <a:endParaRPr lang="en-US" dirty="0" smtClean="0"/>
          </a:p>
          <a:p>
            <a:pPr lvl="1"/>
            <a:endParaRPr lang="en-US" dirty="0" smtClean="0"/>
          </a:p>
          <a:p>
            <a:pPr lvl="1"/>
            <a:r>
              <a:rPr lang="en-US" dirty="0" smtClean="0"/>
              <a:t>Answer-Both cars have the same speed but different velocities</a:t>
            </a:r>
            <a:endParaRPr lang="en-US" dirty="0"/>
          </a:p>
        </p:txBody>
      </p:sp>
      <p:pic>
        <p:nvPicPr>
          <p:cNvPr id="4098" name="Picture 2" descr="C:\Documents and Settings\rquinn\Local Settings\Temporary Internet Files\Content.IE5\A2X2LKSW\MPj04387390000[1].jpg"/>
          <p:cNvPicPr>
            <a:picLocks noChangeAspect="1" noChangeArrowheads="1"/>
          </p:cNvPicPr>
          <p:nvPr/>
        </p:nvPicPr>
        <p:blipFill>
          <a:blip r:embed="rId3" cstate="print"/>
          <a:srcRect/>
          <a:stretch>
            <a:fillRect/>
          </a:stretch>
        </p:blipFill>
        <p:spPr bwMode="auto">
          <a:xfrm>
            <a:off x="5257800" y="3124200"/>
            <a:ext cx="3086100" cy="2057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smtClean="0"/>
              <a:t>Acceleration:  </a:t>
            </a:r>
            <a:r>
              <a:rPr lang="en-US" dirty="0" smtClean="0"/>
              <a:t>the rate at which velocity changes</a:t>
            </a:r>
          </a:p>
          <a:p>
            <a:pPr lvl="1"/>
            <a:r>
              <a:rPr lang="en-US" dirty="0" smtClean="0"/>
              <a:t>Change in speed (faster or slower)</a:t>
            </a:r>
          </a:p>
          <a:p>
            <a:pPr lvl="1"/>
            <a:r>
              <a:rPr lang="en-US" dirty="0" smtClean="0"/>
              <a:t>Change in direction </a:t>
            </a:r>
          </a:p>
          <a:p>
            <a:pPr lvl="1"/>
            <a:r>
              <a:rPr lang="en-US" dirty="0" smtClean="0"/>
              <a:t>Or both</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r>
              <a:rPr lang="en-US" dirty="0" smtClean="0"/>
              <a:t>The triangle is the Greek symbol delta which means a change in </a:t>
            </a:r>
          </a:p>
          <a:p>
            <a:pPr lvl="1"/>
            <a:r>
              <a:rPr lang="en-US" dirty="0" smtClean="0"/>
              <a:t>If an object slows, it is considered negative acceleration (deceleration)</a:t>
            </a:r>
          </a:p>
          <a:p>
            <a:pPr lvl="1">
              <a:buNone/>
            </a:pPr>
            <a:endParaRPr lang="en-US" dirty="0" smtClean="0"/>
          </a:p>
          <a:p>
            <a:pPr lvl="1">
              <a:buNone/>
            </a:pPr>
            <a:endParaRPr lang="en-US" dirty="0"/>
          </a:p>
        </p:txBody>
      </p:sp>
      <p:graphicFrame>
        <p:nvGraphicFramePr>
          <p:cNvPr id="4" name="Object 3"/>
          <p:cNvGraphicFramePr>
            <a:graphicFrameLocks noChangeAspect="1"/>
          </p:cNvGraphicFramePr>
          <p:nvPr/>
        </p:nvGraphicFramePr>
        <p:xfrm>
          <a:off x="2514600" y="3352800"/>
          <a:ext cx="2259012" cy="2797175"/>
        </p:xfrm>
        <a:graphic>
          <a:graphicData uri="http://schemas.openxmlformats.org/presentationml/2006/ole">
            <p:oleObj spid="_x0000_s3074" name="Equation" r:id="rId4" imgW="533160" imgH="6602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linds(horizontal)">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to use this equation</a:t>
            </a:r>
            <a:endParaRPr lang="en-US" dirty="0"/>
          </a:p>
        </p:txBody>
      </p:sp>
      <p:graphicFrame>
        <p:nvGraphicFramePr>
          <p:cNvPr id="4" name="Object 3"/>
          <p:cNvGraphicFramePr>
            <a:graphicFrameLocks noChangeAspect="1"/>
          </p:cNvGraphicFramePr>
          <p:nvPr/>
        </p:nvGraphicFramePr>
        <p:xfrm>
          <a:off x="3276600" y="1930400"/>
          <a:ext cx="914400" cy="198438"/>
        </p:xfrm>
        <a:graphic>
          <a:graphicData uri="http://schemas.openxmlformats.org/presentationml/2006/ole">
            <p:oleObj spid="_x0000_s37890" name="Equation" r:id="rId4" imgW="914400" imgH="198720" progId="Equation.DSMT4">
              <p:embed/>
            </p:oleObj>
          </a:graphicData>
        </a:graphic>
      </p:graphicFrame>
      <p:graphicFrame>
        <p:nvGraphicFramePr>
          <p:cNvPr id="37891" name="Object 3"/>
          <p:cNvGraphicFramePr>
            <a:graphicFrameLocks noChangeAspect="1"/>
          </p:cNvGraphicFramePr>
          <p:nvPr>
            <p:ph idx="1"/>
          </p:nvPr>
        </p:nvGraphicFramePr>
        <p:xfrm>
          <a:off x="609600" y="1981200"/>
          <a:ext cx="1292469" cy="1600200"/>
        </p:xfrm>
        <a:graphic>
          <a:graphicData uri="http://schemas.openxmlformats.org/presentationml/2006/ole">
            <p:oleObj spid="_x0000_s37891" name="Equation" r:id="rId5" imgW="533160" imgH="660240" progId="Equation.DSMT4">
              <p:embed/>
            </p:oleObj>
          </a:graphicData>
        </a:graphic>
      </p:graphicFrame>
      <p:sp>
        <p:nvSpPr>
          <p:cNvPr id="6" name="TextBox 5"/>
          <p:cNvSpPr txBox="1"/>
          <p:nvPr/>
        </p:nvSpPr>
        <p:spPr>
          <a:xfrm>
            <a:off x="2895600" y="1905000"/>
            <a:ext cx="5486400" cy="461665"/>
          </a:xfrm>
          <a:prstGeom prst="rect">
            <a:avLst/>
          </a:prstGeom>
          <a:noFill/>
        </p:spPr>
        <p:txBody>
          <a:bodyPr wrap="square" rtlCol="0">
            <a:spAutoFit/>
          </a:bodyPr>
          <a:lstStyle/>
          <a:p>
            <a:r>
              <a:rPr lang="en-US" sz="2400" dirty="0" smtClean="0"/>
              <a:t>If we let </a:t>
            </a:r>
            <a:r>
              <a:rPr lang="en-US" sz="2400" dirty="0" smtClean="0">
                <a:latin typeface="Symbol" pitchFamily="18" charset="2"/>
              </a:rPr>
              <a:t>D</a:t>
            </a:r>
            <a:r>
              <a:rPr lang="en-US" sz="2400" dirty="0" smtClean="0"/>
              <a:t>V=</a:t>
            </a:r>
            <a:r>
              <a:rPr lang="en-US" sz="2400" dirty="0" err="1" smtClean="0"/>
              <a:t>V</a:t>
            </a:r>
            <a:r>
              <a:rPr lang="en-US" sz="1600" dirty="0" err="1" smtClean="0"/>
              <a:t>final</a:t>
            </a:r>
            <a:r>
              <a:rPr lang="en-US" sz="2400" dirty="0" err="1" smtClean="0"/>
              <a:t>-V</a:t>
            </a:r>
            <a:r>
              <a:rPr lang="en-US" sz="1600" dirty="0" err="1" smtClean="0"/>
              <a:t>initial</a:t>
            </a:r>
            <a:r>
              <a:rPr lang="en-US" sz="2400" dirty="0" smtClean="0"/>
              <a:t> or </a:t>
            </a:r>
            <a:r>
              <a:rPr lang="en-US" sz="2400" dirty="0" err="1" smtClean="0"/>
              <a:t>V</a:t>
            </a:r>
            <a:r>
              <a:rPr lang="en-US" sz="1600" dirty="0" err="1" smtClean="0"/>
              <a:t>f</a:t>
            </a:r>
            <a:r>
              <a:rPr lang="en-US" sz="2400" dirty="0" smtClean="0"/>
              <a:t>-V</a:t>
            </a:r>
            <a:r>
              <a:rPr lang="en-US" sz="1600" dirty="0" smtClean="0"/>
              <a:t>i</a:t>
            </a:r>
            <a:r>
              <a:rPr lang="en-US" sz="2400" dirty="0" smtClean="0"/>
              <a:t>  Then</a:t>
            </a:r>
            <a:endParaRPr lang="en-US" sz="2400" dirty="0"/>
          </a:p>
        </p:txBody>
      </p:sp>
      <p:graphicFrame>
        <p:nvGraphicFramePr>
          <p:cNvPr id="7" name="Object 6"/>
          <p:cNvGraphicFramePr>
            <a:graphicFrameLocks noChangeAspect="1"/>
          </p:cNvGraphicFramePr>
          <p:nvPr/>
        </p:nvGraphicFramePr>
        <p:xfrm>
          <a:off x="3276600" y="2667000"/>
          <a:ext cx="914400" cy="198438"/>
        </p:xfrm>
        <a:graphic>
          <a:graphicData uri="http://schemas.openxmlformats.org/presentationml/2006/ole">
            <p:oleObj spid="_x0000_s37892" name="Equation" r:id="rId6" imgW="914400" imgH="198720" progId="Equation.DSMT4">
              <p:embed/>
            </p:oleObj>
          </a:graphicData>
        </a:graphic>
      </p:graphicFrame>
      <p:graphicFrame>
        <p:nvGraphicFramePr>
          <p:cNvPr id="8" name="Object 7"/>
          <p:cNvGraphicFramePr>
            <a:graphicFrameLocks noChangeAspect="1"/>
          </p:cNvGraphicFramePr>
          <p:nvPr/>
        </p:nvGraphicFramePr>
        <p:xfrm>
          <a:off x="609600" y="3276600"/>
          <a:ext cx="2346325" cy="1371600"/>
        </p:xfrm>
        <a:graphic>
          <a:graphicData uri="http://schemas.openxmlformats.org/presentationml/2006/ole">
            <p:oleObj spid="_x0000_s37893" name="Equation" r:id="rId7" imgW="672840" imgH="393480" progId="Equation.DSMT4">
              <p:embed/>
            </p:oleObj>
          </a:graphicData>
        </a:graphic>
      </p:graphicFrame>
      <p:sp>
        <p:nvSpPr>
          <p:cNvPr id="9" name="TextBox 8"/>
          <p:cNvSpPr txBox="1"/>
          <p:nvPr/>
        </p:nvSpPr>
        <p:spPr>
          <a:xfrm>
            <a:off x="3733800" y="3429000"/>
            <a:ext cx="5105400" cy="830997"/>
          </a:xfrm>
          <a:prstGeom prst="rect">
            <a:avLst/>
          </a:prstGeom>
          <a:noFill/>
        </p:spPr>
        <p:txBody>
          <a:bodyPr wrap="square" rtlCol="0">
            <a:spAutoFit/>
          </a:bodyPr>
          <a:lstStyle/>
          <a:p>
            <a:r>
              <a:rPr lang="en-US" sz="2400" dirty="0" smtClean="0"/>
              <a:t>Solving for the final velocity or time gives us</a:t>
            </a:r>
            <a:endParaRPr lang="en-US" sz="2400" dirty="0"/>
          </a:p>
        </p:txBody>
      </p:sp>
      <p:graphicFrame>
        <p:nvGraphicFramePr>
          <p:cNvPr id="10" name="Object 9"/>
          <p:cNvGraphicFramePr>
            <a:graphicFrameLocks noChangeAspect="1"/>
          </p:cNvGraphicFramePr>
          <p:nvPr/>
        </p:nvGraphicFramePr>
        <p:xfrm>
          <a:off x="685800" y="4876800"/>
          <a:ext cx="3200400" cy="995680"/>
        </p:xfrm>
        <a:graphic>
          <a:graphicData uri="http://schemas.openxmlformats.org/presentationml/2006/ole">
            <p:oleObj spid="_x0000_s37894" name="Equation" r:id="rId8" imgW="774360" imgH="190440" progId="Equation.DSMT4">
              <p:embed/>
            </p:oleObj>
          </a:graphicData>
        </a:graphic>
      </p:graphicFrame>
      <p:graphicFrame>
        <p:nvGraphicFramePr>
          <p:cNvPr id="11" name="Object 10"/>
          <p:cNvGraphicFramePr>
            <a:graphicFrameLocks noChangeAspect="1"/>
          </p:cNvGraphicFramePr>
          <p:nvPr/>
        </p:nvGraphicFramePr>
        <p:xfrm>
          <a:off x="4953000" y="4876800"/>
          <a:ext cx="2667000" cy="1653540"/>
        </p:xfrm>
        <a:graphic>
          <a:graphicData uri="http://schemas.openxmlformats.org/presentationml/2006/ole">
            <p:oleObj spid="_x0000_s37895" name="Equation" r:id="rId9" imgW="63468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Units for Acceleration</a:t>
            </a:r>
            <a:endParaRPr lang="en-US" dirty="0"/>
          </a:p>
        </p:txBody>
      </p:sp>
      <p:sp>
        <p:nvSpPr>
          <p:cNvPr id="3" name="Content Placeholder 2"/>
          <p:cNvSpPr>
            <a:spLocks noGrp="1"/>
          </p:cNvSpPr>
          <p:nvPr>
            <p:ph idx="1"/>
          </p:nvPr>
        </p:nvSpPr>
        <p:spPr/>
        <p:txBody>
          <a:bodyPr/>
          <a:lstStyle/>
          <a:p>
            <a:r>
              <a:rPr lang="en-US" dirty="0" smtClean="0"/>
              <a:t>Acceptable units for acceleration are any unit of distance divided by any 2 units of time </a:t>
            </a:r>
          </a:p>
          <a:p>
            <a:pPr lvl="2"/>
            <a:r>
              <a:rPr lang="en-US" dirty="0" smtClean="0"/>
              <a:t>m/s/s</a:t>
            </a:r>
          </a:p>
          <a:p>
            <a:pPr lvl="2"/>
            <a:r>
              <a:rPr lang="en-US" dirty="0" smtClean="0"/>
              <a:t>Km/hr/s</a:t>
            </a:r>
          </a:p>
          <a:p>
            <a:pPr lvl="2"/>
            <a:r>
              <a:rPr lang="en-US" dirty="0" smtClean="0"/>
              <a:t>Miles/hr/s</a:t>
            </a:r>
          </a:p>
          <a:p>
            <a:pPr lvl="2">
              <a:buNone/>
            </a:pPr>
            <a:endParaRPr lang="en-US" dirty="0"/>
          </a:p>
        </p:txBody>
      </p:sp>
      <p:pic>
        <p:nvPicPr>
          <p:cNvPr id="5122" name="Picture 2" descr="C:\Documents and Settings\rquinn\Local Settings\Temporary Internet Files\Content.IE5\F4CFT22G\MCj01981750000[1].wmf"/>
          <p:cNvPicPr>
            <a:picLocks noChangeAspect="1" noChangeArrowheads="1"/>
          </p:cNvPicPr>
          <p:nvPr/>
        </p:nvPicPr>
        <p:blipFill>
          <a:blip r:embed="rId3" cstate="print"/>
          <a:srcRect/>
          <a:stretch>
            <a:fillRect/>
          </a:stretch>
        </p:blipFill>
        <p:spPr bwMode="auto">
          <a:xfrm>
            <a:off x="3940175" y="3698875"/>
            <a:ext cx="1903413" cy="21050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Acceleration-Continued</a:t>
            </a:r>
            <a:endParaRPr lang="en-US" dirty="0"/>
          </a:p>
        </p:txBody>
      </p:sp>
      <p:sp>
        <p:nvSpPr>
          <p:cNvPr id="3" name="Content Placeholder 2"/>
          <p:cNvSpPr>
            <a:spLocks noGrp="1"/>
          </p:cNvSpPr>
          <p:nvPr>
            <p:ph idx="1"/>
          </p:nvPr>
        </p:nvSpPr>
        <p:spPr/>
        <p:txBody>
          <a:bodyPr/>
          <a:lstStyle/>
          <a:p>
            <a:r>
              <a:rPr lang="en-US" dirty="0" smtClean="0"/>
              <a:t>Unless otherwise stated, we will only be concerned with motion along a straight line; i.e. speed=velocity</a:t>
            </a:r>
          </a:p>
          <a:p>
            <a:pPr>
              <a:buNone/>
            </a:pPr>
            <a:endParaRPr lang="en-US" dirty="0" smtClean="0"/>
          </a:p>
          <a:p>
            <a:pPr>
              <a:buNone/>
            </a:pPr>
            <a:r>
              <a:rPr lang="en-US" dirty="0" smtClean="0"/>
              <a:t>Example-Suppose a car is moving in a straight line at 35 km/hr.  If it increases its speed to 40 km/hr in 1 second, what is the car’s acceleration?</a:t>
            </a:r>
          </a:p>
          <a:p>
            <a:pPr>
              <a:buNone/>
            </a:pPr>
            <a:r>
              <a:rPr lang="en-US" dirty="0" smtClean="0"/>
              <a:t>			5 km/hr/s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Acceleration</a:t>
            </a:r>
            <a:endParaRPr lang="en-US" dirty="0"/>
          </a:p>
        </p:txBody>
      </p:sp>
      <p:sp>
        <p:nvSpPr>
          <p:cNvPr id="3" name="Content Placeholder 2"/>
          <p:cNvSpPr>
            <a:spLocks noGrp="1"/>
          </p:cNvSpPr>
          <p:nvPr>
            <p:ph idx="1"/>
          </p:nvPr>
        </p:nvSpPr>
        <p:spPr/>
        <p:txBody>
          <a:bodyPr/>
          <a:lstStyle/>
          <a:p>
            <a:r>
              <a:rPr lang="en-US" dirty="0" smtClean="0"/>
              <a:t>What if we were to drop something off the leaning tower of </a:t>
            </a:r>
            <a:r>
              <a:rPr lang="en-US" dirty="0" err="1" smtClean="0"/>
              <a:t>pisa</a:t>
            </a:r>
            <a:r>
              <a:rPr lang="en-US" dirty="0" smtClean="0"/>
              <a:t>???</a:t>
            </a:r>
            <a:endParaRPr lang="en-US" dirty="0"/>
          </a:p>
        </p:txBody>
      </p:sp>
      <p:pic>
        <p:nvPicPr>
          <p:cNvPr id="37890" name="Picture 2" descr="C:\Documents and Settings\rquinn\Local Settings\Temporary Internet Files\Content.IE5\N1BM8UM1\MPj04027550000[1].jpg"/>
          <p:cNvPicPr>
            <a:picLocks noChangeAspect="1" noChangeArrowheads="1"/>
          </p:cNvPicPr>
          <p:nvPr/>
        </p:nvPicPr>
        <p:blipFill>
          <a:blip r:embed="rId3" cstate="print"/>
          <a:srcRect/>
          <a:stretch>
            <a:fillRect/>
          </a:stretch>
        </p:blipFill>
        <p:spPr bwMode="auto">
          <a:xfrm>
            <a:off x="3200400" y="2438400"/>
            <a:ext cx="3429000" cy="428843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Acceleration Lab</a:t>
            </a:r>
            <a:endParaRPr lang="en-US" dirty="0"/>
          </a:p>
        </p:txBody>
      </p:sp>
      <p:pic>
        <p:nvPicPr>
          <p:cNvPr id="25602" name="Picture 2" descr="C:\Documents and Settings\rquinn\Local Settings\Temporary Internet Files\Content.IE5\C9MFXXRD\MCj04127660000[1].wmf"/>
          <p:cNvPicPr>
            <a:picLocks noChangeAspect="1" noChangeArrowheads="1"/>
          </p:cNvPicPr>
          <p:nvPr/>
        </p:nvPicPr>
        <p:blipFill>
          <a:blip r:embed="rId3" cstate="print"/>
          <a:srcRect/>
          <a:stretch>
            <a:fillRect/>
          </a:stretch>
        </p:blipFill>
        <p:spPr bwMode="auto">
          <a:xfrm>
            <a:off x="141288" y="3251200"/>
            <a:ext cx="2684462" cy="3444875"/>
          </a:xfrm>
          <a:prstGeom prst="rect">
            <a:avLst/>
          </a:prstGeom>
          <a:noFill/>
        </p:spPr>
      </p:pic>
      <p:pic>
        <p:nvPicPr>
          <p:cNvPr id="25603" name="Picture 3" descr="C:\Documents and Settings\rquinn\Local Settings\Temporary Internet Files\Content.IE5\C9MFXXRD\MCj04352740000[1].wmf"/>
          <p:cNvPicPr>
            <a:picLocks noChangeAspect="1" noChangeArrowheads="1"/>
          </p:cNvPicPr>
          <p:nvPr/>
        </p:nvPicPr>
        <p:blipFill>
          <a:blip r:embed="rId4" cstate="print"/>
          <a:srcRect/>
          <a:stretch>
            <a:fillRect/>
          </a:stretch>
        </p:blipFill>
        <p:spPr bwMode="auto">
          <a:xfrm>
            <a:off x="3581400" y="3962400"/>
            <a:ext cx="4607052" cy="223691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Freefall Lab</a:t>
            </a:r>
            <a:endParaRPr lang="en-US" dirty="0"/>
          </a:p>
        </p:txBody>
      </p:sp>
      <p:pic>
        <p:nvPicPr>
          <p:cNvPr id="39938" name="Picture 2" descr="C:\Documents and Settings\rquinn\Local Settings\Temporary Internet Files\Content.IE5\Y011YEH0\MCj04360510000[1].wmf"/>
          <p:cNvPicPr>
            <a:picLocks noChangeAspect="1" noChangeArrowheads="1"/>
          </p:cNvPicPr>
          <p:nvPr/>
        </p:nvPicPr>
        <p:blipFill>
          <a:blip r:embed="rId3" cstate="print"/>
          <a:srcRect/>
          <a:stretch>
            <a:fillRect/>
          </a:stretch>
        </p:blipFill>
        <p:spPr bwMode="auto">
          <a:xfrm>
            <a:off x="2771774" y="2922587"/>
            <a:ext cx="3629025" cy="377210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Freefall Lab</a:t>
            </a:r>
            <a:endParaRPr lang="en-US" dirty="0"/>
          </a:p>
        </p:txBody>
      </p:sp>
      <p:sp>
        <p:nvSpPr>
          <p:cNvPr id="3" name="TextBox 2"/>
          <p:cNvSpPr txBox="1"/>
          <p:nvPr/>
        </p:nvSpPr>
        <p:spPr>
          <a:xfrm>
            <a:off x="152400" y="2057400"/>
            <a:ext cx="8991600" cy="4247317"/>
          </a:xfrm>
          <a:prstGeom prst="rect">
            <a:avLst/>
          </a:prstGeom>
          <a:noFill/>
        </p:spPr>
        <p:txBody>
          <a:bodyPr wrap="square" rtlCol="0">
            <a:spAutoFit/>
          </a:bodyPr>
          <a:lstStyle/>
          <a:p>
            <a:r>
              <a:rPr lang="en-US" sz="2800" dirty="0" smtClean="0"/>
              <a:t>Results-(do not write down)</a:t>
            </a:r>
          </a:p>
          <a:p>
            <a:r>
              <a:rPr lang="en-US" sz="2800" dirty="0" smtClean="0"/>
              <a:t>	1.  Distance versus time graph should curve 			upwards</a:t>
            </a:r>
          </a:p>
          <a:p>
            <a:r>
              <a:rPr lang="en-US" sz="2800" dirty="0" smtClean="0"/>
              <a:t>	2.  Velocity versus time graph should be straight;  		the slope = the acceleration due to gravity.</a:t>
            </a:r>
          </a:p>
          <a:p>
            <a:r>
              <a:rPr lang="en-US" sz="2800" dirty="0" smtClean="0"/>
              <a:t>	3.  The slope should be around 930 cm/s/s.  This is 		a little less than the accepted 	value because 		of friction which is present as the tape goes 		through the timer.</a:t>
            </a:r>
          </a:p>
          <a:p>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Kinematics</a:t>
            </a:r>
          </a:p>
          <a:p>
            <a:pPr lvl="1"/>
            <a:r>
              <a:rPr lang="en-US" dirty="0" smtClean="0"/>
              <a:t>The Study of motion</a:t>
            </a:r>
          </a:p>
          <a:p>
            <a:pPr lvl="1"/>
            <a:r>
              <a:rPr lang="en-US" dirty="0" smtClean="0"/>
              <a:t>In chapter 2, we will study motion </a:t>
            </a:r>
          </a:p>
          <a:p>
            <a:pPr lvl="2">
              <a:buNone/>
            </a:pPr>
            <a:r>
              <a:rPr lang="en-US" dirty="0" smtClean="0"/>
              <a:t>In 2 dimensions (</a:t>
            </a:r>
            <a:r>
              <a:rPr lang="en-US" b="1" u="sng" dirty="0" smtClean="0"/>
              <a:t>linear motion</a:t>
            </a:r>
            <a:r>
              <a:rPr lang="en-US" dirty="0" smtClean="0"/>
              <a:t>)</a:t>
            </a:r>
          </a:p>
          <a:p>
            <a:pPr lvl="2">
              <a:buNone/>
            </a:pPr>
            <a:r>
              <a:rPr lang="en-US" dirty="0" smtClean="0"/>
              <a:t>	Motion in a straight line</a:t>
            </a:r>
          </a:p>
          <a:p>
            <a:pPr lvl="1">
              <a:buNone/>
            </a:pPr>
            <a:endParaRPr lang="en-US" dirty="0"/>
          </a:p>
        </p:txBody>
      </p:sp>
      <p:pic>
        <p:nvPicPr>
          <p:cNvPr id="74754" name="Picture 2" descr="C:\Documents and Settings\rquinn\Local Settings\Temporary Internet Files\Content.IE5\YEO8Y3VF\MPj04385290000[1].jpg"/>
          <p:cNvPicPr>
            <a:picLocks noChangeAspect="1" noChangeArrowheads="1"/>
          </p:cNvPicPr>
          <p:nvPr/>
        </p:nvPicPr>
        <p:blipFill>
          <a:blip r:embed="rId2" cstate="print"/>
          <a:srcRect/>
          <a:stretch>
            <a:fillRect/>
          </a:stretch>
        </p:blipFill>
        <p:spPr bwMode="auto">
          <a:xfrm>
            <a:off x="5791201" y="1836274"/>
            <a:ext cx="3352800" cy="50217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Freefall: How fast?</a:t>
            </a:r>
            <a:endParaRPr lang="en-US" dirty="0"/>
          </a:p>
        </p:txBody>
      </p:sp>
      <p:sp>
        <p:nvSpPr>
          <p:cNvPr id="3" name="Content Placeholder 2"/>
          <p:cNvSpPr>
            <a:spLocks noGrp="1"/>
          </p:cNvSpPr>
          <p:nvPr>
            <p:ph idx="1"/>
          </p:nvPr>
        </p:nvSpPr>
        <p:spPr>
          <a:xfrm>
            <a:off x="457200" y="1935479"/>
            <a:ext cx="9187844" cy="5581127"/>
          </a:xfrm>
        </p:spPr>
        <p:txBody>
          <a:bodyPr/>
          <a:lstStyle/>
          <a:p>
            <a:r>
              <a:rPr lang="en-US" dirty="0" smtClean="0"/>
              <a:t>What is </a:t>
            </a:r>
            <a:r>
              <a:rPr lang="en-US" b="1" u="sng" dirty="0" smtClean="0"/>
              <a:t>Freefall</a:t>
            </a:r>
            <a:r>
              <a:rPr lang="en-US" dirty="0" smtClean="0"/>
              <a:t>?</a:t>
            </a:r>
          </a:p>
          <a:p>
            <a:pPr lvl="1"/>
            <a:r>
              <a:rPr lang="en-US" dirty="0" smtClean="0"/>
              <a:t>Gravity is the only force which is causing the object to fall.</a:t>
            </a:r>
          </a:p>
          <a:p>
            <a:pPr lvl="1"/>
            <a:r>
              <a:rPr lang="en-US" smtClean="0"/>
              <a:t>There </a:t>
            </a:r>
            <a:r>
              <a:rPr lang="en-US" dirty="0" smtClean="0"/>
              <a:t>is no air resistance</a:t>
            </a:r>
          </a:p>
          <a:p>
            <a:pPr lvl="1"/>
            <a:r>
              <a:rPr lang="en-US" dirty="0" smtClean="0"/>
              <a:t>Any object undergoing freefall is accelerating.</a:t>
            </a:r>
          </a:p>
          <a:p>
            <a:pPr lvl="2"/>
            <a:r>
              <a:rPr lang="en-US" dirty="0" smtClean="0"/>
              <a:t>Speed increases each second</a:t>
            </a:r>
          </a:p>
          <a:p>
            <a:pPr lvl="2"/>
            <a:r>
              <a:rPr lang="en-US" dirty="0" smtClean="0"/>
              <a:t>Distance traveled increases each second</a:t>
            </a:r>
            <a:endParaRPr lang="en-US" dirty="0"/>
          </a:p>
        </p:txBody>
      </p:sp>
      <p:pic>
        <p:nvPicPr>
          <p:cNvPr id="40962" name="Picture 2" descr="C:\Documents and Settings\rquinn\Local Settings\Temporary Internet Files\Content.IE5\E6FMLPNA\MCj04361490000[1].wmf"/>
          <p:cNvPicPr>
            <a:picLocks noChangeAspect="1" noChangeArrowheads="1"/>
          </p:cNvPicPr>
          <p:nvPr/>
        </p:nvPicPr>
        <p:blipFill>
          <a:blip r:embed="rId3" cstate="print"/>
          <a:srcRect/>
          <a:stretch>
            <a:fillRect/>
          </a:stretch>
        </p:blipFill>
        <p:spPr bwMode="auto">
          <a:xfrm>
            <a:off x="2971800" y="4953000"/>
            <a:ext cx="3338547"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a free-falling object</a:t>
            </a:r>
            <a:endParaRPr lang="en-US" dirty="0"/>
          </a:p>
        </p:txBody>
      </p:sp>
      <p:sp>
        <p:nvSpPr>
          <p:cNvPr id="3" name="Content Placeholder 2"/>
          <p:cNvSpPr>
            <a:spLocks noGrp="1"/>
          </p:cNvSpPr>
          <p:nvPr>
            <p:ph idx="1"/>
          </p:nvPr>
        </p:nvSpPr>
        <p:spPr/>
        <p:txBody>
          <a:bodyPr/>
          <a:lstStyle/>
          <a:p>
            <a:r>
              <a:rPr lang="en-US" dirty="0" smtClean="0"/>
              <a:t>The speed of a free-falling object increases by about 10 m/s every second</a:t>
            </a:r>
          </a:p>
          <a:p>
            <a:pPr lvl="1"/>
            <a:r>
              <a:rPr lang="en-US" dirty="0" smtClean="0"/>
              <a:t>Therefore, the acceleration due to gravity is about 10m/s/s (the actual value is 9.81 m/s/s, but we will use 10 because it close enough and easier to remember)</a:t>
            </a:r>
            <a:endParaRPr lang="en-US" dirty="0"/>
          </a:p>
        </p:txBody>
      </p:sp>
      <p:pic>
        <p:nvPicPr>
          <p:cNvPr id="41986" name="Picture 2" descr="C:\Documents and Settings\rquinn\Local Settings\Temporary Internet Files\Content.IE5\JRSBL5JJ\MCj04318750000[1].wmf"/>
          <p:cNvPicPr>
            <a:picLocks noChangeAspect="1" noChangeArrowheads="1"/>
          </p:cNvPicPr>
          <p:nvPr/>
        </p:nvPicPr>
        <p:blipFill>
          <a:blip r:embed="rId3" cstate="print"/>
          <a:srcRect/>
          <a:stretch>
            <a:fillRect/>
          </a:stretch>
        </p:blipFill>
        <p:spPr bwMode="auto">
          <a:xfrm>
            <a:off x="1600200" y="4114800"/>
            <a:ext cx="4953000" cy="23484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Freefall-Continued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Since the acceleration due to gravity is such an important value, we give it a special symbol</a:t>
            </a:r>
          </a:p>
          <a:p>
            <a:pPr lvl="4"/>
            <a:r>
              <a:rPr lang="en-US" sz="4400" dirty="0" smtClean="0"/>
              <a:t>g=10 m/s/s</a:t>
            </a:r>
          </a:p>
          <a:p>
            <a:pPr lvl="4"/>
            <a:r>
              <a:rPr lang="en-US" sz="4400" dirty="0" smtClean="0"/>
              <a:t>g=1000 cm/s/s</a:t>
            </a:r>
          </a:p>
          <a:p>
            <a:pPr lvl="4"/>
            <a:r>
              <a:rPr lang="en-US" sz="4400" dirty="0" smtClean="0"/>
              <a:t>g=32 ft/s/s</a:t>
            </a:r>
          </a:p>
          <a:p>
            <a:pPr lvl="4">
              <a:buNone/>
            </a:pPr>
            <a:r>
              <a:rPr lang="en-US" sz="4400" dirty="0" smtClean="0"/>
              <a:t>Now, what about our equations???</a:t>
            </a:r>
          </a:p>
          <a:p>
            <a:pPr lvl="4">
              <a:buNone/>
            </a:pPr>
            <a:endParaRPr lang="en-US"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fast?</a:t>
            </a:r>
            <a:endParaRPr lang="en-US" dirty="0"/>
          </a:p>
        </p:txBody>
      </p:sp>
      <p:sp>
        <p:nvSpPr>
          <p:cNvPr id="3" name="Content Placeholder 2"/>
          <p:cNvSpPr>
            <a:spLocks noGrp="1"/>
          </p:cNvSpPr>
          <p:nvPr>
            <p:ph idx="1"/>
          </p:nvPr>
        </p:nvSpPr>
        <p:spPr/>
        <p:txBody>
          <a:bodyPr/>
          <a:lstStyle/>
          <a:p>
            <a:r>
              <a:rPr lang="en-US" dirty="0" smtClean="0"/>
              <a:t>Using our previous equation for the final velocity </a:t>
            </a:r>
          </a:p>
          <a:p>
            <a:r>
              <a:rPr lang="en-US" dirty="0" smtClean="0"/>
              <a:t>We let the initial velocity=zero because we drop the object from rest and we set A=g, we get the following equation for freefall </a:t>
            </a:r>
          </a:p>
        </p:txBody>
      </p:sp>
      <p:graphicFrame>
        <p:nvGraphicFramePr>
          <p:cNvPr id="43010" name="Object 2"/>
          <p:cNvGraphicFramePr>
            <a:graphicFrameLocks noChangeAspect="1"/>
          </p:cNvGraphicFramePr>
          <p:nvPr/>
        </p:nvGraphicFramePr>
        <p:xfrm>
          <a:off x="2438400" y="3733800"/>
          <a:ext cx="3095625" cy="995363"/>
        </p:xfrm>
        <a:graphic>
          <a:graphicData uri="http://schemas.openxmlformats.org/presentationml/2006/ole">
            <p:oleObj spid="_x0000_s43010" name="Equation" r:id="rId4" imgW="749160" imgH="190440" progId="Equation.DSMT4">
              <p:embed/>
            </p:oleObj>
          </a:graphicData>
        </a:graphic>
      </p:graphicFrame>
      <p:sp>
        <p:nvSpPr>
          <p:cNvPr id="5" name="TextBox 4"/>
          <p:cNvSpPr txBox="1"/>
          <p:nvPr/>
        </p:nvSpPr>
        <p:spPr>
          <a:xfrm>
            <a:off x="609600" y="4800600"/>
            <a:ext cx="7391400" cy="369332"/>
          </a:xfrm>
          <a:prstGeom prst="rect">
            <a:avLst/>
          </a:prstGeom>
          <a:noFill/>
        </p:spPr>
        <p:txBody>
          <a:bodyPr wrap="square" rtlCol="0">
            <a:spAutoFit/>
          </a:bodyPr>
          <a:lstStyle/>
          <a:p>
            <a:r>
              <a:rPr lang="en-US" dirty="0" smtClean="0"/>
              <a:t>becomes</a:t>
            </a:r>
            <a:endParaRPr lang="en-US" dirty="0"/>
          </a:p>
        </p:txBody>
      </p:sp>
      <p:graphicFrame>
        <p:nvGraphicFramePr>
          <p:cNvPr id="43012" name="Object 4"/>
          <p:cNvGraphicFramePr>
            <a:graphicFrameLocks noChangeAspect="1"/>
          </p:cNvGraphicFramePr>
          <p:nvPr/>
        </p:nvGraphicFramePr>
        <p:xfrm>
          <a:off x="2889250" y="5376863"/>
          <a:ext cx="1993900" cy="1062037"/>
        </p:xfrm>
        <a:graphic>
          <a:graphicData uri="http://schemas.openxmlformats.org/presentationml/2006/ole">
            <p:oleObj spid="_x0000_s43012" name="Equation" r:id="rId5" imgW="48240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blinds(horizontal)">
                                      <p:cBhvr>
                                        <p:cTn id="12" dur="500"/>
                                        <p:tgtEl>
                                          <p:spTgt spid="430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3010"/>
                                        </p:tgtEl>
                                        <p:attrNameLst>
                                          <p:attrName>style.visibility</p:attrName>
                                        </p:attrNameLst>
                                      </p:cBhvr>
                                      <p:to>
                                        <p:strVal val="visible"/>
                                      </p:to>
                                    </p:set>
                                    <p:animEffect transition="in" filter="blinds(horizontal)">
                                      <p:cBhvr>
                                        <p:cTn id="25" dur="500"/>
                                        <p:tgtEl>
                                          <p:spTgt spid="430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3012"/>
                                        </p:tgtEl>
                                        <p:attrNameLst>
                                          <p:attrName>style.visibility</p:attrName>
                                        </p:attrNameLst>
                                      </p:cBhvr>
                                      <p:to>
                                        <p:strVal val="visible"/>
                                      </p:to>
                                    </p:set>
                                    <p:animEffect transition="in" filter="blinds(horizontal)">
                                      <p:cBhvr>
                                        <p:cTn id="30"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Far?</a:t>
            </a:r>
            <a:endParaRPr lang="en-US" dirty="0"/>
          </a:p>
        </p:txBody>
      </p:sp>
      <p:sp>
        <p:nvSpPr>
          <p:cNvPr id="3" name="Content Placeholder 2"/>
          <p:cNvSpPr>
            <a:spLocks noGrp="1"/>
          </p:cNvSpPr>
          <p:nvPr>
            <p:ph idx="1"/>
          </p:nvPr>
        </p:nvSpPr>
        <p:spPr/>
        <p:txBody>
          <a:bodyPr/>
          <a:lstStyle/>
          <a:p>
            <a:r>
              <a:rPr lang="en-US" dirty="0" smtClean="0"/>
              <a:t>The equation to find the distance traveled while an object accelerates is </a:t>
            </a:r>
          </a:p>
          <a:p>
            <a:endParaRPr lang="en-US" dirty="0" smtClean="0"/>
          </a:p>
          <a:p>
            <a:endParaRPr lang="en-US" dirty="0" smtClean="0"/>
          </a:p>
          <a:p>
            <a:pPr>
              <a:buNone/>
            </a:pPr>
            <a:endParaRPr lang="en-US" dirty="0" smtClean="0"/>
          </a:p>
          <a:p>
            <a:r>
              <a:rPr lang="en-US" dirty="0" smtClean="0"/>
              <a:t>Again, setting A=g and the initial velocity to zero, we get</a:t>
            </a:r>
          </a:p>
        </p:txBody>
      </p:sp>
      <p:graphicFrame>
        <p:nvGraphicFramePr>
          <p:cNvPr id="4" name="Object 3"/>
          <p:cNvGraphicFramePr>
            <a:graphicFrameLocks noChangeAspect="1"/>
          </p:cNvGraphicFramePr>
          <p:nvPr/>
        </p:nvGraphicFramePr>
        <p:xfrm>
          <a:off x="1600200" y="2438400"/>
          <a:ext cx="4559300" cy="1811088"/>
        </p:xfrm>
        <a:graphic>
          <a:graphicData uri="http://schemas.openxmlformats.org/presentationml/2006/ole">
            <p:oleObj spid="_x0000_s44034" name="Equation" r:id="rId4" imgW="990360" imgH="393480" progId="Equation.DSMT4">
              <p:embed/>
            </p:oleObj>
          </a:graphicData>
        </a:graphic>
      </p:graphicFrame>
      <p:graphicFrame>
        <p:nvGraphicFramePr>
          <p:cNvPr id="5" name="Object 4"/>
          <p:cNvGraphicFramePr>
            <a:graphicFrameLocks noChangeAspect="1"/>
          </p:cNvGraphicFramePr>
          <p:nvPr/>
        </p:nvGraphicFramePr>
        <p:xfrm>
          <a:off x="1752600" y="4876800"/>
          <a:ext cx="2590800" cy="1574800"/>
        </p:xfrm>
        <a:graphic>
          <a:graphicData uri="http://schemas.openxmlformats.org/presentationml/2006/ole">
            <p:oleObj spid="_x0000_s44035" name="Equation" r:id="rId5" imgW="64764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a:t>
            </a:r>
            <a:endParaRPr lang="en-US" dirty="0"/>
          </a:p>
        </p:txBody>
      </p:sp>
      <p:sp>
        <p:nvSpPr>
          <p:cNvPr id="3" name="Content Placeholder 2"/>
          <p:cNvSpPr>
            <a:spLocks noGrp="1"/>
          </p:cNvSpPr>
          <p:nvPr>
            <p:ph idx="1"/>
          </p:nvPr>
        </p:nvSpPr>
        <p:spPr/>
        <p:txBody>
          <a:bodyPr/>
          <a:lstStyle/>
          <a:p>
            <a:r>
              <a:rPr lang="en-US" dirty="0" smtClean="0"/>
              <a:t>Suppose an object falls off of a cliff.  Determine the distance it has fallen, the velocity and the acceleration at t=0 s, 1 s, 2 s, 3 s and 4 seconds.</a:t>
            </a:r>
            <a:endParaRPr lang="en-US" dirty="0"/>
          </a:p>
        </p:txBody>
      </p:sp>
      <p:pic>
        <p:nvPicPr>
          <p:cNvPr id="65538" name="Picture 2" descr="C:\Documents and Settings\rquinn\Local Settings\Temporary Internet Files\Content.IE5\VOAH28YL\MCj04344030000[1].wmf"/>
          <p:cNvPicPr>
            <a:picLocks noChangeAspect="1" noChangeArrowheads="1"/>
          </p:cNvPicPr>
          <p:nvPr/>
        </p:nvPicPr>
        <p:blipFill>
          <a:blip r:embed="rId3" cstate="print"/>
          <a:srcRect/>
          <a:stretch>
            <a:fillRect/>
          </a:stretch>
        </p:blipFill>
        <p:spPr bwMode="auto">
          <a:xfrm>
            <a:off x="3490913" y="3189288"/>
            <a:ext cx="2183626" cy="305911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dirty="0" smtClean="0"/>
              <a:t>Freefall Data Table</a:t>
            </a:r>
            <a:endParaRPr lang="en-US" dirty="0"/>
          </a:p>
        </p:txBody>
      </p:sp>
      <p:graphicFrame>
        <p:nvGraphicFramePr>
          <p:cNvPr id="4" name="Content Placeholder 3"/>
          <p:cNvGraphicFramePr>
            <a:graphicFrameLocks noGrp="1"/>
          </p:cNvGraphicFramePr>
          <p:nvPr>
            <p:ph idx="1"/>
          </p:nvPr>
        </p:nvGraphicFramePr>
        <p:xfrm>
          <a:off x="457199" y="1143000"/>
          <a:ext cx="7620000" cy="5235300"/>
        </p:xfrm>
        <a:graphic>
          <a:graphicData uri="http://schemas.openxmlformats.org/drawingml/2006/table">
            <a:tbl>
              <a:tblPr firstRow="1" bandRow="1">
                <a:tableStyleId>{5C22544A-7EE6-4342-B048-85BDC9FD1C3A}</a:tableStyleId>
              </a:tblPr>
              <a:tblGrid>
                <a:gridCol w="1847850"/>
                <a:gridCol w="1924050"/>
                <a:gridCol w="1924050"/>
                <a:gridCol w="1924050"/>
              </a:tblGrid>
              <a:tr h="510580">
                <a:tc>
                  <a:txBody>
                    <a:bodyPr/>
                    <a:lstStyle/>
                    <a:p>
                      <a:r>
                        <a:rPr lang="en-US" dirty="0" smtClean="0"/>
                        <a:t>Time (seconds)</a:t>
                      </a:r>
                      <a:endParaRPr lang="en-US" dirty="0"/>
                    </a:p>
                  </a:txBody>
                  <a:tcPr/>
                </a:tc>
                <a:tc>
                  <a:txBody>
                    <a:bodyPr/>
                    <a:lstStyle/>
                    <a:p>
                      <a:r>
                        <a:rPr lang="en-US" dirty="0" smtClean="0"/>
                        <a:t>Distance (meters)</a:t>
                      </a:r>
                      <a:endParaRPr lang="en-US" dirty="0"/>
                    </a:p>
                  </a:txBody>
                  <a:tcPr/>
                </a:tc>
                <a:tc>
                  <a:txBody>
                    <a:bodyPr/>
                    <a:lstStyle/>
                    <a:p>
                      <a:r>
                        <a:rPr lang="en-US" dirty="0" smtClean="0"/>
                        <a:t>Velocity (meters/sec)</a:t>
                      </a:r>
                      <a:endParaRPr lang="en-US" dirty="0"/>
                    </a:p>
                  </a:txBody>
                  <a:tcPr/>
                </a:tc>
                <a:tc>
                  <a:txBody>
                    <a:bodyPr/>
                    <a:lstStyle/>
                    <a:p>
                      <a:r>
                        <a:rPr lang="en-US" dirty="0" smtClean="0"/>
                        <a:t>Acceleration (meters/sec/sec</a:t>
                      </a:r>
                      <a:endParaRPr lang="en-US" dirty="0"/>
                    </a:p>
                  </a:txBody>
                  <a:tcPr/>
                </a:tc>
              </a:tr>
              <a:tr h="510580">
                <a:tc>
                  <a:txBody>
                    <a:bodyPr/>
                    <a:lstStyle/>
                    <a:p>
                      <a:r>
                        <a:rPr lang="en-US" dirty="0" smtClean="0"/>
                        <a:t>0.0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10</a:t>
                      </a:r>
                      <a:endParaRPr lang="en-US" dirty="0"/>
                    </a:p>
                  </a:txBody>
                  <a:tcPr/>
                </a:tc>
              </a:tr>
              <a:tr h="51058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10580">
                <a:tc>
                  <a:txBody>
                    <a:bodyPr/>
                    <a:lstStyle/>
                    <a:p>
                      <a:r>
                        <a:rPr lang="en-US" dirty="0" smtClean="0"/>
                        <a:t>1.0</a:t>
                      </a:r>
                      <a:endParaRPr lang="en-US" dirty="0"/>
                    </a:p>
                  </a:txBody>
                  <a:tcPr/>
                </a:tc>
                <a:tc>
                  <a:txBody>
                    <a:bodyPr/>
                    <a:lstStyle/>
                    <a:p>
                      <a:r>
                        <a:rPr lang="en-US" dirty="0" smtClean="0"/>
                        <a:t>5</a:t>
                      </a:r>
                      <a:endParaRPr lang="en-US" dirty="0"/>
                    </a:p>
                  </a:txBody>
                  <a:tcPr/>
                </a:tc>
                <a:tc>
                  <a:txBody>
                    <a:bodyPr/>
                    <a:lstStyle/>
                    <a:p>
                      <a:r>
                        <a:rPr lang="en-US" dirty="0" smtClean="0"/>
                        <a:t>10</a:t>
                      </a:r>
                      <a:endParaRPr lang="en-US" dirty="0"/>
                    </a:p>
                  </a:txBody>
                  <a:tcPr/>
                </a:tc>
                <a:tc>
                  <a:txBody>
                    <a:bodyPr/>
                    <a:lstStyle/>
                    <a:p>
                      <a:r>
                        <a:rPr lang="en-US" dirty="0" smtClean="0"/>
                        <a:t>10</a:t>
                      </a:r>
                      <a:endParaRPr lang="en-US" dirty="0"/>
                    </a:p>
                  </a:txBody>
                  <a:tcPr/>
                </a:tc>
              </a:tr>
              <a:tr h="51058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10580">
                <a:tc>
                  <a:txBody>
                    <a:bodyPr/>
                    <a:lstStyle/>
                    <a:p>
                      <a:r>
                        <a:rPr lang="en-US" dirty="0" smtClean="0"/>
                        <a:t>2.0</a:t>
                      </a:r>
                      <a:endParaRPr lang="en-US" dirty="0"/>
                    </a:p>
                  </a:txBody>
                  <a:tcPr/>
                </a:tc>
                <a:tc>
                  <a:txBody>
                    <a:bodyPr/>
                    <a:lstStyle/>
                    <a:p>
                      <a:r>
                        <a:rPr lang="en-US" dirty="0" smtClean="0"/>
                        <a:t>20</a:t>
                      </a:r>
                      <a:endParaRPr lang="en-US" dirty="0"/>
                    </a:p>
                  </a:txBody>
                  <a:tcPr/>
                </a:tc>
                <a:tc>
                  <a:txBody>
                    <a:bodyPr/>
                    <a:lstStyle/>
                    <a:p>
                      <a:r>
                        <a:rPr lang="en-US" dirty="0" smtClean="0"/>
                        <a:t>20</a:t>
                      </a:r>
                      <a:endParaRPr lang="en-US" dirty="0"/>
                    </a:p>
                  </a:txBody>
                  <a:tcPr/>
                </a:tc>
                <a:tc>
                  <a:txBody>
                    <a:bodyPr/>
                    <a:lstStyle/>
                    <a:p>
                      <a:r>
                        <a:rPr lang="en-US" dirty="0" smtClean="0"/>
                        <a:t>10</a:t>
                      </a:r>
                      <a:endParaRPr lang="en-US" dirty="0"/>
                    </a:p>
                  </a:txBody>
                  <a:tcPr/>
                </a:tc>
              </a:tr>
              <a:tr h="51058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10580">
                <a:tc>
                  <a:txBody>
                    <a:bodyPr/>
                    <a:lstStyle/>
                    <a:p>
                      <a:r>
                        <a:rPr lang="en-US" dirty="0" smtClean="0"/>
                        <a:t>3.0</a:t>
                      </a:r>
                      <a:endParaRPr lang="en-US" dirty="0"/>
                    </a:p>
                  </a:txBody>
                  <a:tcPr/>
                </a:tc>
                <a:tc>
                  <a:txBody>
                    <a:bodyPr/>
                    <a:lstStyle/>
                    <a:p>
                      <a:r>
                        <a:rPr lang="en-US" dirty="0" smtClean="0"/>
                        <a:t>45</a:t>
                      </a:r>
                      <a:endParaRPr lang="en-US" dirty="0"/>
                    </a:p>
                  </a:txBody>
                  <a:tcPr/>
                </a:tc>
                <a:tc>
                  <a:txBody>
                    <a:bodyPr/>
                    <a:lstStyle/>
                    <a:p>
                      <a:r>
                        <a:rPr lang="en-US" dirty="0" smtClean="0"/>
                        <a:t>30</a:t>
                      </a:r>
                      <a:endParaRPr lang="en-US" dirty="0"/>
                    </a:p>
                  </a:txBody>
                  <a:tcPr/>
                </a:tc>
                <a:tc>
                  <a:txBody>
                    <a:bodyPr/>
                    <a:lstStyle/>
                    <a:p>
                      <a:r>
                        <a:rPr lang="en-US" dirty="0" smtClean="0"/>
                        <a:t>10</a:t>
                      </a:r>
                      <a:endParaRPr lang="en-US" dirty="0"/>
                    </a:p>
                  </a:txBody>
                  <a:tcPr/>
                </a:tc>
              </a:tr>
              <a:tr h="51058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10580">
                <a:tc>
                  <a:txBody>
                    <a:bodyPr/>
                    <a:lstStyle/>
                    <a:p>
                      <a:r>
                        <a:rPr lang="en-US" dirty="0" smtClean="0"/>
                        <a:t>4.0</a:t>
                      </a:r>
                      <a:endParaRPr lang="en-US" dirty="0"/>
                    </a:p>
                  </a:txBody>
                  <a:tcPr/>
                </a:tc>
                <a:tc>
                  <a:txBody>
                    <a:bodyPr/>
                    <a:lstStyle/>
                    <a:p>
                      <a:r>
                        <a:rPr lang="en-US" dirty="0" smtClean="0"/>
                        <a:t>80</a:t>
                      </a:r>
                      <a:endParaRPr lang="en-US" dirty="0"/>
                    </a:p>
                  </a:txBody>
                  <a:tcPr/>
                </a:tc>
                <a:tc>
                  <a:txBody>
                    <a:bodyPr/>
                    <a:lstStyle/>
                    <a:p>
                      <a:r>
                        <a:rPr lang="en-US" dirty="0" smtClean="0"/>
                        <a:t>40</a:t>
                      </a:r>
                      <a:endParaRPr lang="en-US" dirty="0"/>
                    </a:p>
                  </a:txBody>
                  <a:tcPr/>
                </a:tc>
                <a:tc>
                  <a:txBody>
                    <a:bodyPr/>
                    <a:lstStyle/>
                    <a:p>
                      <a:r>
                        <a:rPr lang="en-US" dirty="0" smtClean="0"/>
                        <a:t>10</a:t>
                      </a:r>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 Card</a:t>
            </a:r>
            <a:endParaRPr lang="en-US" dirty="0"/>
          </a:p>
        </p:txBody>
      </p:sp>
      <p:graphicFrame>
        <p:nvGraphicFramePr>
          <p:cNvPr id="65538" name="Object 2"/>
          <p:cNvGraphicFramePr>
            <a:graphicFrameLocks noChangeAspect="1"/>
          </p:cNvGraphicFramePr>
          <p:nvPr>
            <p:ph idx="1"/>
          </p:nvPr>
        </p:nvGraphicFramePr>
        <p:xfrm>
          <a:off x="761999" y="1905000"/>
          <a:ext cx="2352675" cy="990600"/>
        </p:xfrm>
        <a:graphic>
          <a:graphicData uri="http://schemas.openxmlformats.org/presentationml/2006/ole">
            <p:oleObj spid="_x0000_s65538" name="Equation" r:id="rId4" imgW="482400" imgH="203040" progId="Equation.DSMT4">
              <p:embed/>
            </p:oleObj>
          </a:graphicData>
        </a:graphic>
      </p:graphicFrame>
      <p:graphicFrame>
        <p:nvGraphicFramePr>
          <p:cNvPr id="65539" name="Object 3"/>
          <p:cNvGraphicFramePr>
            <a:graphicFrameLocks noChangeAspect="1"/>
          </p:cNvGraphicFramePr>
          <p:nvPr/>
        </p:nvGraphicFramePr>
        <p:xfrm>
          <a:off x="685800" y="2819400"/>
          <a:ext cx="2590800" cy="1574800"/>
        </p:xfrm>
        <a:graphic>
          <a:graphicData uri="http://schemas.openxmlformats.org/presentationml/2006/ole">
            <p:oleObj spid="_x0000_s65539" name="Equation" r:id="rId5" imgW="647640" imgH="393480" progId="Equation.DSMT4">
              <p:embed/>
            </p:oleObj>
          </a:graphicData>
        </a:graphic>
      </p:graphicFrame>
      <p:graphicFrame>
        <p:nvGraphicFramePr>
          <p:cNvPr id="6" name="Object 5"/>
          <p:cNvGraphicFramePr>
            <a:graphicFrameLocks noChangeAspect="1"/>
          </p:cNvGraphicFramePr>
          <p:nvPr/>
        </p:nvGraphicFramePr>
        <p:xfrm>
          <a:off x="4419599" y="3124200"/>
          <a:ext cx="2521527" cy="990600"/>
        </p:xfrm>
        <a:graphic>
          <a:graphicData uri="http://schemas.openxmlformats.org/presentationml/2006/ole">
            <p:oleObj spid="_x0000_s65540" name="Equation" r:id="rId6" imgW="711000" imgH="279360" progId="Equation.DSMT4">
              <p:embed/>
            </p:oleObj>
          </a:graphicData>
        </a:graphic>
      </p:graphicFrame>
      <p:graphicFrame>
        <p:nvGraphicFramePr>
          <p:cNvPr id="7" name="Object 6"/>
          <p:cNvGraphicFramePr>
            <a:graphicFrameLocks noChangeAspect="1"/>
          </p:cNvGraphicFramePr>
          <p:nvPr/>
        </p:nvGraphicFramePr>
        <p:xfrm>
          <a:off x="4800600" y="1676400"/>
          <a:ext cx="1143000" cy="1216742"/>
        </p:xfrm>
        <a:graphic>
          <a:graphicData uri="http://schemas.openxmlformats.org/presentationml/2006/ole">
            <p:oleObj spid="_x0000_s65541" name="Equation" r:id="rId7" imgW="393480" imgH="419040" progId="Equation.DSMT4">
              <p:embed/>
            </p:oleObj>
          </a:graphicData>
        </a:graphic>
      </p:graphicFrame>
      <p:sp>
        <p:nvSpPr>
          <p:cNvPr id="8" name="TextBox 7"/>
          <p:cNvSpPr txBox="1"/>
          <p:nvPr/>
        </p:nvSpPr>
        <p:spPr>
          <a:xfrm>
            <a:off x="381000" y="4572000"/>
            <a:ext cx="7696200" cy="1384995"/>
          </a:xfrm>
          <a:prstGeom prst="rect">
            <a:avLst/>
          </a:prstGeom>
          <a:noFill/>
        </p:spPr>
        <p:txBody>
          <a:bodyPr wrap="square" rtlCol="0">
            <a:spAutoFit/>
          </a:bodyPr>
          <a:lstStyle/>
          <a:p>
            <a:r>
              <a:rPr lang="en-US" sz="2800" dirty="0" smtClean="0"/>
              <a:t>g=10 m/s/s 						 g=1000 cm/s/s		</a:t>
            </a:r>
          </a:p>
          <a:p>
            <a:r>
              <a:rPr lang="en-US" sz="2800" dirty="0" smtClean="0"/>
              <a:t>g=32 ft/s/s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linds(horizontal)">
                                      <p:cBhvr>
                                        <p:cTn id="7" dur="5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38"/>
                                        </p:tgtEl>
                                        <p:attrNameLst>
                                          <p:attrName>style.visibility</p:attrName>
                                        </p:attrNameLst>
                                      </p:cBhvr>
                                      <p:to>
                                        <p:strVal val="visible"/>
                                      </p:to>
                                    </p:set>
                                    <p:animEffect transition="in" filter="blinds(horizontal)">
                                      <p:cBhvr>
                                        <p:cTn id="12" dur="500"/>
                                        <p:tgtEl>
                                          <p:spTgt spid="655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39"/>
                                        </p:tgtEl>
                                        <p:attrNameLst>
                                          <p:attrName>style.visibility</p:attrName>
                                        </p:attrNameLst>
                                      </p:cBhvr>
                                      <p:to>
                                        <p:strVal val="visible"/>
                                      </p:to>
                                    </p:set>
                                    <p:animEffect transition="in" filter="blinds(horizontal)">
                                      <p:cBhvr>
                                        <p:cTn id="17" dur="5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we need to find g on another planet.</a:t>
            </a:r>
            <a:endParaRPr lang="en-US" dirty="0"/>
          </a:p>
        </p:txBody>
      </p:sp>
      <p:graphicFrame>
        <p:nvGraphicFramePr>
          <p:cNvPr id="71682" name="Object 2"/>
          <p:cNvGraphicFramePr>
            <a:graphicFrameLocks noChangeAspect="1"/>
          </p:cNvGraphicFramePr>
          <p:nvPr>
            <p:ph idx="1"/>
          </p:nvPr>
        </p:nvGraphicFramePr>
        <p:xfrm>
          <a:off x="914400" y="2133600"/>
          <a:ext cx="2131142" cy="1295400"/>
        </p:xfrm>
        <a:graphic>
          <a:graphicData uri="http://schemas.openxmlformats.org/presentationml/2006/ole">
            <p:oleObj spid="_x0000_s71682" name="Equation" r:id="rId3" imgW="647640" imgH="393480" progId="Equation.DSMT4">
              <p:embed/>
            </p:oleObj>
          </a:graphicData>
        </a:graphic>
      </p:graphicFrame>
      <p:sp>
        <p:nvSpPr>
          <p:cNvPr id="5" name="TextBox 4"/>
          <p:cNvSpPr txBox="1"/>
          <p:nvPr/>
        </p:nvSpPr>
        <p:spPr>
          <a:xfrm>
            <a:off x="762000" y="3657600"/>
            <a:ext cx="3962400" cy="461665"/>
          </a:xfrm>
          <a:prstGeom prst="rect">
            <a:avLst/>
          </a:prstGeom>
          <a:noFill/>
        </p:spPr>
        <p:txBody>
          <a:bodyPr wrap="square" rtlCol="0">
            <a:spAutoFit/>
          </a:bodyPr>
          <a:lstStyle/>
          <a:p>
            <a:r>
              <a:rPr lang="en-US" sz="2400" dirty="0" smtClean="0"/>
              <a:t>Using  algebra  to  rearrange</a:t>
            </a:r>
            <a:endParaRPr lang="en-US" sz="2400" dirty="0"/>
          </a:p>
        </p:txBody>
      </p:sp>
      <p:graphicFrame>
        <p:nvGraphicFramePr>
          <p:cNvPr id="6" name="Object 5"/>
          <p:cNvGraphicFramePr>
            <a:graphicFrameLocks noChangeAspect="1"/>
          </p:cNvGraphicFramePr>
          <p:nvPr/>
        </p:nvGraphicFramePr>
        <p:xfrm>
          <a:off x="914399" y="4267200"/>
          <a:ext cx="1713271" cy="1295400"/>
        </p:xfrm>
        <a:graphic>
          <a:graphicData uri="http://schemas.openxmlformats.org/presentationml/2006/ole">
            <p:oleObj spid="_x0000_s71683" name="Equation" r:id="rId4" imgW="52056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 on the moon</a:t>
            </a:r>
            <a:endParaRPr lang="en-US" dirty="0"/>
          </a:p>
        </p:txBody>
      </p:sp>
      <p:sp>
        <p:nvSpPr>
          <p:cNvPr id="3" name="Content Placeholder 2"/>
          <p:cNvSpPr>
            <a:spLocks noGrp="1"/>
          </p:cNvSpPr>
          <p:nvPr>
            <p:ph idx="1"/>
          </p:nvPr>
        </p:nvSpPr>
        <p:spPr/>
        <p:txBody>
          <a:bodyPr/>
          <a:lstStyle/>
          <a:p>
            <a:r>
              <a:rPr lang="en-US" dirty="0" smtClean="0"/>
              <a:t>On the moon, an object dropped from a height of 7.11 m hits the ground after 3 seconds.  What is g on the moon?</a:t>
            </a:r>
          </a:p>
          <a:p>
            <a:endParaRPr lang="en-US" dirty="0" smtClean="0"/>
          </a:p>
          <a:p>
            <a:pPr lvl="6"/>
            <a:r>
              <a:rPr lang="en-US" dirty="0" smtClean="0"/>
              <a:t>=</a:t>
            </a:r>
            <a:r>
              <a:rPr lang="en-US" sz="4000" dirty="0" smtClean="0"/>
              <a:t>2(7.11 m)/(9 s</a:t>
            </a:r>
            <a:r>
              <a:rPr lang="en-US" sz="4400" dirty="0" smtClean="0"/>
              <a:t>)=1.58 m/s/s</a:t>
            </a:r>
          </a:p>
          <a:p>
            <a:pPr lvl="6">
              <a:buNone/>
            </a:pPr>
            <a:r>
              <a:rPr lang="en-US" sz="3200" dirty="0" smtClean="0"/>
              <a:t>The acceleration due to gravity on the moon is about 1/6</a:t>
            </a:r>
            <a:r>
              <a:rPr lang="en-US" sz="3200" baseline="30000" dirty="0" smtClean="0"/>
              <a:t>th</a:t>
            </a:r>
            <a:r>
              <a:rPr lang="en-US" sz="3200" dirty="0" smtClean="0"/>
              <a:t> Earth’s gravity.</a:t>
            </a:r>
          </a:p>
        </p:txBody>
      </p:sp>
      <p:graphicFrame>
        <p:nvGraphicFramePr>
          <p:cNvPr id="72708" name="Object 4"/>
          <p:cNvGraphicFramePr>
            <a:graphicFrameLocks noChangeAspect="1"/>
          </p:cNvGraphicFramePr>
          <p:nvPr/>
        </p:nvGraphicFramePr>
        <p:xfrm>
          <a:off x="838200" y="3276600"/>
          <a:ext cx="1712913" cy="1295400"/>
        </p:xfrm>
        <a:graphic>
          <a:graphicData uri="http://schemas.openxmlformats.org/presentationml/2006/ole">
            <p:oleObj spid="_x0000_s72708" name="Equation" r:id="rId3" imgW="52056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is Relative</a:t>
            </a:r>
            <a:endParaRPr lang="en-US" dirty="0"/>
          </a:p>
        </p:txBody>
      </p:sp>
      <p:sp>
        <p:nvSpPr>
          <p:cNvPr id="3" name="Content Placeholder 2"/>
          <p:cNvSpPr>
            <a:spLocks noGrp="1"/>
          </p:cNvSpPr>
          <p:nvPr>
            <p:ph idx="1"/>
          </p:nvPr>
        </p:nvSpPr>
        <p:spPr>
          <a:xfrm>
            <a:off x="457199" y="1935479"/>
            <a:ext cx="8665745" cy="4924175"/>
          </a:xfrm>
        </p:spPr>
        <p:txBody>
          <a:bodyPr/>
          <a:lstStyle/>
          <a:p>
            <a:r>
              <a:rPr lang="en-US" dirty="0" smtClean="0"/>
              <a:t>Motion is easy to recognize but harder to describe</a:t>
            </a:r>
          </a:p>
          <a:p>
            <a:pPr lvl="1"/>
            <a:r>
              <a:rPr lang="en-US" b="1" u="sng" dirty="0" smtClean="0"/>
              <a:t>RATE-</a:t>
            </a:r>
            <a:r>
              <a:rPr lang="en-US" dirty="0" smtClean="0"/>
              <a:t>a quantity that is divided by time</a:t>
            </a:r>
          </a:p>
          <a:p>
            <a:pPr lvl="2"/>
            <a:r>
              <a:rPr lang="en-US" dirty="0" smtClean="0"/>
              <a:t>Tells how fast something happens or how much something changes in a certain amount of time.</a:t>
            </a:r>
          </a:p>
          <a:p>
            <a:pPr lvl="3"/>
            <a:r>
              <a:rPr lang="en-US" dirty="0" smtClean="0"/>
              <a:t>Examples-speed, velocity and acceleration</a:t>
            </a:r>
          </a:p>
          <a:p>
            <a:pPr lvl="3">
              <a:buNone/>
            </a:pPr>
            <a:endParaRPr lang="en-US" dirty="0" smtClean="0"/>
          </a:p>
          <a:p>
            <a:pPr lvl="3">
              <a:buNone/>
            </a:pPr>
            <a:r>
              <a:rPr lang="en-US" dirty="0" smtClean="0"/>
              <a:t>We will describe motion both qualitatively and quantitatively</a:t>
            </a:r>
          </a:p>
          <a:p>
            <a:pPr lvl="2"/>
            <a:endParaRPr lang="en-US" dirty="0"/>
          </a:p>
        </p:txBody>
      </p:sp>
      <p:pic>
        <p:nvPicPr>
          <p:cNvPr id="1026" name="Picture 2" descr="C:\Program Files\Microsoft Expression\MEDIA\CAGCAT10\j0216858.wmf"/>
          <p:cNvPicPr>
            <a:picLocks noChangeAspect="1" noChangeArrowheads="1"/>
          </p:cNvPicPr>
          <p:nvPr/>
        </p:nvPicPr>
        <p:blipFill>
          <a:blip r:embed="rId3" cstate="print"/>
          <a:srcRect/>
          <a:stretch>
            <a:fillRect/>
          </a:stretch>
        </p:blipFill>
        <p:spPr bwMode="auto">
          <a:xfrm>
            <a:off x="914400" y="4953000"/>
            <a:ext cx="3720555" cy="16970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if you throw an object </a:t>
            </a:r>
            <a:r>
              <a:rPr lang="en-US" smtClean="0"/>
              <a:t>upwards from earth?</a:t>
            </a:r>
            <a:endParaRPr lang="en-US" dirty="0"/>
          </a:p>
        </p:txBody>
      </p:sp>
      <p:sp>
        <p:nvSpPr>
          <p:cNvPr id="3" name="Content Placeholder 2"/>
          <p:cNvSpPr>
            <a:spLocks noGrp="1"/>
          </p:cNvSpPr>
          <p:nvPr>
            <p:ph idx="1"/>
          </p:nvPr>
        </p:nvSpPr>
        <p:spPr/>
        <p:txBody>
          <a:bodyPr/>
          <a:lstStyle/>
          <a:p>
            <a:r>
              <a:rPr lang="en-US" dirty="0" smtClean="0"/>
              <a:t>As long as the ball is in the air, gravity is the only thing causing acceleration.  Therefore, A=g=10 m/s/s directed downward.</a:t>
            </a:r>
          </a:p>
          <a:p>
            <a:r>
              <a:rPr lang="en-US" dirty="0" smtClean="0"/>
              <a:t>The ball loses speed at a rate of 10 m/s every second until it stops.  At the top of its path, V=0 m/s.</a:t>
            </a:r>
          </a:p>
          <a:p>
            <a:r>
              <a:rPr lang="en-US" dirty="0" smtClean="0"/>
              <a:t>The ball gains speed on its way down.  It will reach the ball’s initial speed when it reaches the same height that it was thrown.  Its motion down is just as if it had been dropped from rest.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Air Resistance and Falling Objects</a:t>
            </a:r>
            <a:endParaRPr lang="en-US" dirty="0"/>
          </a:p>
        </p:txBody>
      </p:sp>
      <p:sp>
        <p:nvSpPr>
          <p:cNvPr id="3" name="Content Placeholder 2"/>
          <p:cNvSpPr>
            <a:spLocks noGrp="1"/>
          </p:cNvSpPr>
          <p:nvPr>
            <p:ph idx="1"/>
          </p:nvPr>
        </p:nvSpPr>
        <p:spPr>
          <a:xfrm>
            <a:off x="457199" y="1935479"/>
            <a:ext cx="11735467" cy="4996611"/>
          </a:xfrm>
        </p:spPr>
        <p:txBody>
          <a:bodyPr/>
          <a:lstStyle/>
          <a:p>
            <a:r>
              <a:rPr lang="en-US" dirty="0" smtClean="0"/>
              <a:t>Galileo stated that all objects fall at the same rate.</a:t>
            </a:r>
          </a:p>
          <a:p>
            <a:r>
              <a:rPr lang="en-US" dirty="0" smtClean="0"/>
              <a:t>What about the coin and feather?</a:t>
            </a:r>
          </a:p>
          <a:p>
            <a:r>
              <a:rPr lang="en-US" dirty="0" smtClean="0"/>
              <a:t>In a vacuum (no air), they fall at the same rate</a:t>
            </a:r>
          </a:p>
          <a:p>
            <a:r>
              <a:rPr lang="en-US" dirty="0" smtClean="0"/>
              <a:t>In air, the coin falls faster.  Why?</a:t>
            </a:r>
          </a:p>
          <a:p>
            <a:r>
              <a:rPr lang="en-US" b="1" u="sng" dirty="0" smtClean="0"/>
              <a:t>Air resistance</a:t>
            </a:r>
            <a:r>
              <a:rPr lang="en-US" dirty="0" smtClean="0"/>
              <a:t>-The frictional force on an object</a:t>
            </a:r>
          </a:p>
          <a:p>
            <a:pPr>
              <a:buNone/>
            </a:pPr>
            <a:r>
              <a:rPr lang="en-US" dirty="0" smtClean="0"/>
              <a:t> moving through the air.</a:t>
            </a:r>
          </a:p>
          <a:p>
            <a:pPr>
              <a:buNone/>
            </a:pPr>
            <a:r>
              <a:rPr lang="en-US" dirty="0" smtClean="0"/>
              <a:t>		</a:t>
            </a:r>
          </a:p>
          <a:p>
            <a:endParaRPr lang="en-US" dirty="0" smtClean="0"/>
          </a:p>
        </p:txBody>
      </p:sp>
      <p:pic>
        <p:nvPicPr>
          <p:cNvPr id="71682" name="Picture 2" descr="C:\Documents and Settings\rquinn\Local Settings\Temporary Internet Files\Content.IE5\NYB06HII\MCj03203760000[1].wmf"/>
          <p:cNvPicPr>
            <a:picLocks noChangeAspect="1" noChangeArrowheads="1"/>
          </p:cNvPicPr>
          <p:nvPr/>
        </p:nvPicPr>
        <p:blipFill>
          <a:blip r:embed="rId3" cstate="print"/>
          <a:srcRect/>
          <a:stretch>
            <a:fillRect/>
          </a:stretch>
        </p:blipFill>
        <p:spPr bwMode="auto">
          <a:xfrm>
            <a:off x="5257800" y="4648200"/>
            <a:ext cx="744235" cy="1929000"/>
          </a:xfrm>
          <a:prstGeom prst="rect">
            <a:avLst/>
          </a:prstGeom>
          <a:noFill/>
        </p:spPr>
      </p:pic>
      <p:pic>
        <p:nvPicPr>
          <p:cNvPr id="71683" name="Picture 3" descr="C:\Documents and Settings\rquinn\Local Settings\Temporary Internet Files\Content.IE5\VOAH28YL\MCBS00005_0000[1].wmf"/>
          <p:cNvPicPr>
            <a:picLocks noChangeAspect="1" noChangeArrowheads="1"/>
          </p:cNvPicPr>
          <p:nvPr/>
        </p:nvPicPr>
        <p:blipFill>
          <a:blip r:embed="rId4" cstate="print"/>
          <a:srcRect/>
          <a:stretch>
            <a:fillRect/>
          </a:stretch>
        </p:blipFill>
        <p:spPr bwMode="auto">
          <a:xfrm>
            <a:off x="6858000" y="4419600"/>
            <a:ext cx="1873767"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Chapter 2</a:t>
            </a:r>
            <a:endParaRPr lang="en-US" dirty="0"/>
          </a:p>
        </p:txBody>
      </p:sp>
      <p:sp>
        <p:nvSpPr>
          <p:cNvPr id="3" name="Content Placeholder 2"/>
          <p:cNvSpPr>
            <a:spLocks noGrp="1"/>
          </p:cNvSpPr>
          <p:nvPr>
            <p:ph idx="1"/>
          </p:nvPr>
        </p:nvSpPr>
        <p:spPr/>
        <p:txBody>
          <a:bodyPr/>
          <a:lstStyle/>
          <a:p>
            <a:endParaRPr lang="en-US" dirty="0"/>
          </a:p>
        </p:txBody>
      </p:sp>
      <p:pic>
        <p:nvPicPr>
          <p:cNvPr id="72706" name="Picture 2" descr="C:\Documents and Settings\rquinn\Local Settings\Temporary Internet Files\Content.IE5\E6FMLPNA\MPj04389140000[1].jpg"/>
          <p:cNvPicPr>
            <a:picLocks noChangeAspect="1" noChangeArrowheads="1"/>
          </p:cNvPicPr>
          <p:nvPr/>
        </p:nvPicPr>
        <p:blipFill>
          <a:blip r:embed="rId3" cstate="print"/>
          <a:srcRect/>
          <a:stretch>
            <a:fillRect/>
          </a:stretch>
        </p:blipFill>
        <p:spPr bwMode="auto">
          <a:xfrm>
            <a:off x="381000" y="1864027"/>
            <a:ext cx="4419600" cy="4323141"/>
          </a:xfrm>
          <a:prstGeom prst="rect">
            <a:avLst/>
          </a:prstGeom>
          <a:noFill/>
        </p:spPr>
      </p:pic>
      <p:pic>
        <p:nvPicPr>
          <p:cNvPr id="72707" name="Picture 3" descr="C:\Documents and Settings\rquinn\Local Settings\Temporary Internet Files\Content.IE5\VOAH28YL\MCj04128140000[1].wmf"/>
          <p:cNvPicPr>
            <a:picLocks noChangeAspect="1" noChangeArrowheads="1"/>
          </p:cNvPicPr>
          <p:nvPr/>
        </p:nvPicPr>
        <p:blipFill>
          <a:blip r:embed="rId4" cstate="print"/>
          <a:srcRect/>
          <a:stretch>
            <a:fillRect/>
          </a:stretch>
        </p:blipFill>
        <p:spPr bwMode="auto">
          <a:xfrm>
            <a:off x="4948238" y="1981200"/>
            <a:ext cx="3437120" cy="3962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is Relative</a:t>
            </a:r>
            <a:endParaRPr lang="en-US" dirty="0"/>
          </a:p>
        </p:txBody>
      </p:sp>
      <p:sp>
        <p:nvSpPr>
          <p:cNvPr id="3" name="Content Placeholder 2"/>
          <p:cNvSpPr>
            <a:spLocks noGrp="1"/>
          </p:cNvSpPr>
          <p:nvPr>
            <p:ph idx="1"/>
          </p:nvPr>
        </p:nvSpPr>
        <p:spPr/>
        <p:txBody>
          <a:bodyPr/>
          <a:lstStyle/>
          <a:p>
            <a:r>
              <a:rPr lang="en-US" dirty="0" smtClean="0"/>
              <a:t>Everything moves </a:t>
            </a:r>
            <a:r>
              <a:rPr lang="en-US" b="1" u="sng" dirty="0" smtClean="0"/>
              <a:t>relative</a:t>
            </a:r>
            <a:r>
              <a:rPr lang="en-US" dirty="0" smtClean="0"/>
              <a:t> (with respect to) to something else</a:t>
            </a:r>
          </a:p>
          <a:p>
            <a:pPr lvl="1"/>
            <a:endParaRPr lang="en-US" dirty="0" smtClean="0"/>
          </a:p>
          <a:p>
            <a:pPr lvl="1"/>
            <a:r>
              <a:rPr lang="en-US" dirty="0" smtClean="0"/>
              <a:t>The earth moves relative to the sun and stars</a:t>
            </a:r>
          </a:p>
          <a:p>
            <a:pPr lvl="1"/>
            <a:r>
              <a:rPr lang="en-US" dirty="0" smtClean="0"/>
              <a:t>While riding in a car, you are stationary in the car but move relative to the earth.</a:t>
            </a:r>
          </a:p>
        </p:txBody>
      </p:sp>
      <p:pic>
        <p:nvPicPr>
          <p:cNvPr id="2050" name="Picture 2" descr="C:\Documents and Settings\rquinn\Local Settings\Temporary Internet Files\Content.IE5\CJB4Q58S\MCj02321690000[1].wmf"/>
          <p:cNvPicPr>
            <a:picLocks noChangeAspect="1" noChangeArrowheads="1"/>
          </p:cNvPicPr>
          <p:nvPr/>
        </p:nvPicPr>
        <p:blipFill>
          <a:blip r:embed="rId3" cstate="print"/>
          <a:srcRect/>
          <a:stretch>
            <a:fillRect/>
          </a:stretch>
        </p:blipFill>
        <p:spPr bwMode="auto">
          <a:xfrm>
            <a:off x="5367338" y="4681538"/>
            <a:ext cx="1679575" cy="1665287"/>
          </a:xfrm>
          <a:prstGeom prst="rect">
            <a:avLst/>
          </a:prstGeom>
          <a:noFill/>
        </p:spPr>
      </p:pic>
      <p:sp>
        <p:nvSpPr>
          <p:cNvPr id="6" name="TextBox 5"/>
          <p:cNvSpPr txBox="1"/>
          <p:nvPr/>
        </p:nvSpPr>
        <p:spPr>
          <a:xfrm>
            <a:off x="381000" y="5105400"/>
            <a:ext cx="4724400" cy="646331"/>
          </a:xfrm>
          <a:prstGeom prst="rect">
            <a:avLst/>
          </a:prstGeom>
          <a:noFill/>
        </p:spPr>
        <p:txBody>
          <a:bodyPr wrap="square" rtlCol="0">
            <a:spAutoFit/>
          </a:bodyPr>
          <a:lstStyle/>
          <a:p>
            <a:pPr>
              <a:buFont typeface="Arial" pitchFamily="34" charset="0"/>
              <a:buChar char="•"/>
            </a:pPr>
            <a:r>
              <a:rPr lang="en-US" dirty="0" smtClean="0"/>
              <a:t>Unless otherwise stated, we will investigate motion relative to the earth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a:t>
            </a:r>
            <a:endParaRPr lang="en-US" dirty="0"/>
          </a:p>
        </p:txBody>
      </p:sp>
      <p:sp>
        <p:nvSpPr>
          <p:cNvPr id="3" name="Content Placeholder 2"/>
          <p:cNvSpPr>
            <a:spLocks noGrp="1"/>
          </p:cNvSpPr>
          <p:nvPr>
            <p:ph idx="1"/>
          </p:nvPr>
        </p:nvSpPr>
        <p:spPr/>
        <p:txBody>
          <a:bodyPr>
            <a:normAutofit lnSpcReduction="10000"/>
          </a:bodyPr>
          <a:lstStyle/>
          <a:p>
            <a:r>
              <a:rPr lang="en-US" b="1" u="sng" dirty="0" smtClean="0"/>
              <a:t>Speed-</a:t>
            </a:r>
            <a:r>
              <a:rPr lang="en-US" dirty="0" smtClean="0"/>
              <a:t>a measure of how fast something is moving; the rate at which distance is covered</a:t>
            </a:r>
          </a:p>
          <a:p>
            <a:pPr lvl="1"/>
            <a:r>
              <a:rPr lang="en-US" dirty="0" smtClean="0"/>
              <a:t>Measured in terms of a unit of distance divided by a unit of time (ex. m/s or mi/hr)</a:t>
            </a:r>
          </a:p>
          <a:p>
            <a:pPr lvl="1"/>
            <a:r>
              <a:rPr lang="en-US" dirty="0" smtClean="0"/>
              <a:t>Distance covered per unit time</a:t>
            </a:r>
          </a:p>
          <a:p>
            <a:pPr lvl="1"/>
            <a:endParaRPr lang="en-US" dirty="0" smtClean="0"/>
          </a:p>
          <a:p>
            <a:pPr lvl="1"/>
            <a:r>
              <a:rPr lang="en-US" dirty="0" smtClean="0"/>
              <a:t>Speed=distance/time or</a:t>
            </a:r>
          </a:p>
          <a:p>
            <a:pPr lvl="2"/>
            <a:endParaRPr lang="en-US" dirty="0" smtClean="0"/>
          </a:p>
          <a:p>
            <a:pPr lvl="2"/>
            <a:r>
              <a:rPr lang="en-US" dirty="0" smtClean="0"/>
              <a:t>S=∆D/∆t</a:t>
            </a:r>
          </a:p>
          <a:p>
            <a:pPr lvl="2"/>
            <a:endParaRPr lang="en-US" dirty="0" smtClean="0"/>
          </a:p>
          <a:p>
            <a:pPr lvl="2"/>
            <a:r>
              <a:rPr lang="en-US" dirty="0" smtClean="0"/>
              <a:t>∆ means a change in</a:t>
            </a:r>
            <a:endParaRPr lang="en-US" dirty="0"/>
          </a:p>
        </p:txBody>
      </p:sp>
      <p:pic>
        <p:nvPicPr>
          <p:cNvPr id="1026" name="Picture 2" descr="C:\Documents and Settings\rquinn\Local Settings\Temporary Internet Files\Content.IE5\CJB4Q58S\MPj04386370000[1].jpg"/>
          <p:cNvPicPr>
            <a:picLocks noChangeAspect="1" noChangeArrowheads="1"/>
          </p:cNvPicPr>
          <p:nvPr/>
        </p:nvPicPr>
        <p:blipFill>
          <a:blip r:embed="rId3" cstate="print"/>
          <a:srcRect/>
          <a:stretch>
            <a:fillRect/>
          </a:stretch>
        </p:blipFill>
        <p:spPr bwMode="auto">
          <a:xfrm>
            <a:off x="5181600" y="4191000"/>
            <a:ext cx="3775075" cy="25167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Speed</a:t>
            </a:r>
            <a:endParaRPr lang="en-US" dirty="0"/>
          </a:p>
        </p:txBody>
      </p:sp>
      <p:sp>
        <p:nvSpPr>
          <p:cNvPr id="3" name="Content Placeholder 2"/>
          <p:cNvSpPr>
            <a:spLocks noGrp="1"/>
          </p:cNvSpPr>
          <p:nvPr>
            <p:ph idx="1"/>
          </p:nvPr>
        </p:nvSpPr>
        <p:spPr/>
        <p:txBody>
          <a:bodyPr/>
          <a:lstStyle/>
          <a:p>
            <a:r>
              <a:rPr lang="en-US" b="1" u="sng" dirty="0" smtClean="0"/>
              <a:t>Instantaneous Speed-</a:t>
            </a:r>
            <a:r>
              <a:rPr lang="en-US" dirty="0" smtClean="0"/>
              <a:t> the speed at any instant in time (ex. The speedometer in a car)</a:t>
            </a:r>
          </a:p>
          <a:p>
            <a:r>
              <a:rPr lang="en-US" b="1" u="sng" dirty="0" smtClean="0"/>
              <a:t>Average Speed-</a:t>
            </a:r>
            <a:r>
              <a:rPr lang="en-US" dirty="0" smtClean="0"/>
              <a:t> the total distance covered divided by the total time traveling; </a:t>
            </a:r>
          </a:p>
          <a:p>
            <a:endParaRPr lang="en-US" b="1" u="sng" dirty="0" smtClean="0"/>
          </a:p>
          <a:p>
            <a:pPr lvl="2"/>
            <a:r>
              <a:rPr lang="en-US" dirty="0" smtClean="0"/>
              <a:t>We then change our equation to read</a:t>
            </a:r>
          </a:p>
          <a:p>
            <a:pPr lvl="2"/>
            <a:endParaRPr lang="en-US" dirty="0" smtClean="0"/>
          </a:p>
          <a:p>
            <a:pPr lvl="3"/>
            <a:r>
              <a:rPr lang="en-US" sz="2800" dirty="0" smtClean="0"/>
              <a:t>S</a:t>
            </a:r>
            <a:r>
              <a:rPr lang="en-US" sz="1600" dirty="0" smtClean="0"/>
              <a:t>ave</a:t>
            </a:r>
            <a:r>
              <a:rPr lang="en-US" dirty="0" smtClean="0"/>
              <a:t>= ∆</a:t>
            </a:r>
            <a:r>
              <a:rPr lang="en-US" sz="2800" dirty="0" smtClean="0"/>
              <a:t>D</a:t>
            </a:r>
            <a:r>
              <a:rPr lang="en-US" dirty="0" smtClean="0"/>
              <a:t>/∆</a:t>
            </a:r>
            <a:r>
              <a:rPr lang="en-US" sz="2800" dirty="0" smtClean="0"/>
              <a:t>t</a:t>
            </a:r>
            <a:endParaRPr lang="en-US" sz="2800" dirty="0"/>
          </a:p>
        </p:txBody>
      </p:sp>
      <p:pic>
        <p:nvPicPr>
          <p:cNvPr id="2050" name="Picture 2" descr="C:\Documents and Settings\rquinn\Local Settings\Temporary Internet Files\Content.IE5\E6FMLPNA\MPj03058620000[1].jpg"/>
          <p:cNvPicPr>
            <a:picLocks noChangeAspect="1" noChangeArrowheads="1"/>
          </p:cNvPicPr>
          <p:nvPr/>
        </p:nvPicPr>
        <p:blipFill>
          <a:blip r:embed="rId3" cstate="print"/>
          <a:srcRect/>
          <a:stretch>
            <a:fillRect/>
          </a:stretch>
        </p:blipFill>
        <p:spPr bwMode="auto">
          <a:xfrm>
            <a:off x="6019800" y="4114800"/>
            <a:ext cx="2497137" cy="2501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Speed Lab</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Documents and Settings\rquinn\Local Settings\Temporary Internet Files\Content.IE5\2H86I8AJ\MCj04355500000[1].wmf"/>
          <p:cNvPicPr>
            <a:picLocks noChangeAspect="1" noChangeArrowheads="1"/>
          </p:cNvPicPr>
          <p:nvPr/>
        </p:nvPicPr>
        <p:blipFill>
          <a:blip r:embed="rId3" cstate="print"/>
          <a:srcRect/>
          <a:stretch>
            <a:fillRect/>
          </a:stretch>
        </p:blipFill>
        <p:spPr bwMode="auto">
          <a:xfrm>
            <a:off x="2895600" y="1993900"/>
            <a:ext cx="3733800" cy="3733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to Solve a Physics Problem</a:t>
            </a:r>
            <a:endParaRPr lang="en-US" dirty="0"/>
          </a:p>
        </p:txBody>
      </p:sp>
      <p:sp>
        <p:nvSpPr>
          <p:cNvPr id="5" name="Content Placeholder 4"/>
          <p:cNvSpPr>
            <a:spLocks noGrp="1"/>
          </p:cNvSpPr>
          <p:nvPr>
            <p:ph idx="1"/>
          </p:nvPr>
        </p:nvSpPr>
        <p:spPr/>
        <p:txBody>
          <a:bodyPr/>
          <a:lstStyle/>
          <a:p>
            <a:pPr>
              <a:defRPr/>
            </a:pPr>
            <a:r>
              <a:rPr lang="en-US" dirty="0" smtClean="0"/>
              <a:t>Write down all known information, as well as what you are solving for</a:t>
            </a:r>
          </a:p>
          <a:p>
            <a:pPr>
              <a:defRPr/>
            </a:pPr>
            <a:r>
              <a:rPr lang="en-US" dirty="0" smtClean="0"/>
              <a:t>Write the equation that you will be using.  Perform any algebra needed.</a:t>
            </a:r>
          </a:p>
          <a:p>
            <a:pPr>
              <a:defRPr/>
            </a:pPr>
            <a:r>
              <a:rPr lang="en-US" dirty="0" smtClean="0"/>
              <a:t>Substitute known values into the equation (including units)</a:t>
            </a:r>
          </a:p>
          <a:p>
            <a:pPr>
              <a:defRPr/>
            </a:pPr>
            <a:r>
              <a:rPr lang="en-US" dirty="0" smtClean="0"/>
              <a:t>Solve.  Round answer to 3 digits.  </a:t>
            </a:r>
          </a:p>
          <a:p>
            <a:pPr>
              <a:defRPr/>
            </a:pPr>
            <a:r>
              <a:rPr lang="en-US" dirty="0" smtClean="0"/>
              <a:t>Make sure you include units in </a:t>
            </a:r>
            <a:r>
              <a:rPr lang="en-US" smtClean="0"/>
              <a:t>your answer</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a:t>
            </a:r>
            <a:endParaRPr lang="en-US" dirty="0"/>
          </a:p>
        </p:txBody>
      </p:sp>
      <p:sp>
        <p:nvSpPr>
          <p:cNvPr id="3" name="Content Placeholder 2"/>
          <p:cNvSpPr>
            <a:spLocks noGrp="1"/>
          </p:cNvSpPr>
          <p:nvPr>
            <p:ph idx="1"/>
          </p:nvPr>
        </p:nvSpPr>
        <p:spPr>
          <a:xfrm>
            <a:off x="304800" y="1935480"/>
            <a:ext cx="8382000" cy="2407920"/>
          </a:xfrm>
        </p:spPr>
        <p:txBody>
          <a:bodyPr/>
          <a:lstStyle/>
          <a:p>
            <a:r>
              <a:rPr lang="en-US" dirty="0" smtClean="0"/>
              <a:t>In everyday language, we use the words speed and velocity interchangeably.</a:t>
            </a:r>
          </a:p>
          <a:p>
            <a:r>
              <a:rPr lang="en-US" dirty="0" smtClean="0"/>
              <a:t>In physics, </a:t>
            </a:r>
            <a:r>
              <a:rPr lang="en-US" b="1" u="sng" dirty="0" smtClean="0"/>
              <a:t>velocity</a:t>
            </a:r>
            <a:r>
              <a:rPr lang="en-US" dirty="0" smtClean="0"/>
              <a:t> means speed in a given direction</a:t>
            </a:r>
          </a:p>
          <a:p>
            <a:pPr lvl="1"/>
            <a:r>
              <a:rPr lang="en-US" dirty="0" smtClean="0"/>
              <a:t>Speed=how fast</a:t>
            </a:r>
          </a:p>
          <a:p>
            <a:pPr lvl="1"/>
            <a:r>
              <a:rPr lang="en-US" dirty="0" smtClean="0"/>
              <a:t>Velocity =how fast and in what direction</a:t>
            </a:r>
          </a:p>
        </p:txBody>
      </p:sp>
      <p:pic>
        <p:nvPicPr>
          <p:cNvPr id="1026" name="Picture 2" descr="C:\Documents and Settings\rquinn\Local Settings\Temporary Internet Files\Content.IE5\A2X2LKSW\MCj00787150000[1].wmf"/>
          <p:cNvPicPr>
            <a:picLocks noChangeAspect="1" noChangeArrowheads="1"/>
          </p:cNvPicPr>
          <p:nvPr/>
        </p:nvPicPr>
        <p:blipFill>
          <a:blip r:embed="rId3" cstate="print"/>
          <a:srcRect/>
          <a:stretch>
            <a:fillRect/>
          </a:stretch>
        </p:blipFill>
        <p:spPr bwMode="auto">
          <a:xfrm>
            <a:off x="228600" y="4606657"/>
            <a:ext cx="1524000" cy="1893524"/>
          </a:xfrm>
          <a:prstGeom prst="rect">
            <a:avLst/>
          </a:prstGeom>
          <a:noFill/>
        </p:spPr>
      </p:pic>
      <p:pic>
        <p:nvPicPr>
          <p:cNvPr id="1027" name="Picture 3" descr="C:\Documents and Settings\rquinn\Local Settings\Temporary Internet Files\Content.IE5\A2X2LKSW\MCj04315440000[1].png"/>
          <p:cNvPicPr>
            <a:picLocks noChangeAspect="1" noChangeArrowheads="1"/>
          </p:cNvPicPr>
          <p:nvPr/>
        </p:nvPicPr>
        <p:blipFill>
          <a:blip r:embed="rId4" cstate="print"/>
          <a:srcRect/>
          <a:stretch>
            <a:fillRect/>
          </a:stretch>
        </p:blipFill>
        <p:spPr bwMode="auto">
          <a:xfrm>
            <a:off x="5216525" y="4587875"/>
            <a:ext cx="2286000" cy="1879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426</TotalTime>
  <Words>1131</Words>
  <Application>Microsoft Office PowerPoint</Application>
  <PresentationFormat>On-screen Show (4:3)</PresentationFormat>
  <Paragraphs>206</Paragraphs>
  <Slides>32</Slides>
  <Notes>29</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Flow</vt:lpstr>
      <vt:lpstr>Equation</vt:lpstr>
      <vt:lpstr>Mechanics</vt:lpstr>
      <vt:lpstr>Chapter 2</vt:lpstr>
      <vt:lpstr>Motion is Relative</vt:lpstr>
      <vt:lpstr>Motion is Relative</vt:lpstr>
      <vt:lpstr>Speed</vt:lpstr>
      <vt:lpstr>Types of Speed</vt:lpstr>
      <vt:lpstr>Constant Speed Lab</vt:lpstr>
      <vt:lpstr>How to Solve a Physics Problem</vt:lpstr>
      <vt:lpstr>Velocity</vt:lpstr>
      <vt:lpstr>Constant Velocity</vt:lpstr>
      <vt:lpstr>Question (Do not Write)</vt:lpstr>
      <vt:lpstr>Acceleration</vt:lpstr>
      <vt:lpstr>Other ways to use this equation</vt:lpstr>
      <vt:lpstr>Units for Acceleration</vt:lpstr>
      <vt:lpstr>Acceleration-Continued</vt:lpstr>
      <vt:lpstr>Constant Acceleration</vt:lpstr>
      <vt:lpstr>Constant Acceleration Lab</vt:lpstr>
      <vt:lpstr>Freefall Lab</vt:lpstr>
      <vt:lpstr>Freefall Lab</vt:lpstr>
      <vt:lpstr>Freefall: How fast?</vt:lpstr>
      <vt:lpstr>Speed of a free-falling object</vt:lpstr>
      <vt:lpstr>Freefall-Continued</vt:lpstr>
      <vt:lpstr>How fast?</vt:lpstr>
      <vt:lpstr>How Far?</vt:lpstr>
      <vt:lpstr>Sample Question</vt:lpstr>
      <vt:lpstr>Freefall Data Table</vt:lpstr>
      <vt:lpstr>Equation Card</vt:lpstr>
      <vt:lpstr>What if we need to find g on another planet.</vt:lpstr>
      <vt:lpstr>Gravity on the moon</vt:lpstr>
      <vt:lpstr>What happens if you throw an object upwards from earth?</vt:lpstr>
      <vt:lpstr>Air Resistance and Falling Objects</vt:lpstr>
      <vt:lpstr>End of Chapter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Mechanics</dc:title>
  <dc:creator>randyrhodes</dc:creator>
  <cp:lastModifiedBy> </cp:lastModifiedBy>
  <cp:revision>45</cp:revision>
  <dcterms:created xsi:type="dcterms:W3CDTF">2008-09-11T18:25:43Z</dcterms:created>
  <dcterms:modified xsi:type="dcterms:W3CDTF">2010-09-13T15:19:42Z</dcterms:modified>
</cp:coreProperties>
</file>