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70"/>
  </p:notesMasterIdLst>
  <p:handoutMasterIdLst>
    <p:handoutMasterId r:id="rId71"/>
  </p:handoutMasterIdLst>
  <p:sldIdLst>
    <p:sldId id="260" r:id="rId2"/>
    <p:sldId id="298" r:id="rId3"/>
    <p:sldId id="299" r:id="rId4"/>
    <p:sldId id="300" r:id="rId5"/>
    <p:sldId id="304" r:id="rId6"/>
    <p:sldId id="301" r:id="rId7"/>
    <p:sldId id="325" r:id="rId8"/>
    <p:sldId id="326" r:id="rId9"/>
    <p:sldId id="327" r:id="rId10"/>
    <p:sldId id="328" r:id="rId11"/>
    <p:sldId id="329" r:id="rId12"/>
    <p:sldId id="333" r:id="rId13"/>
    <p:sldId id="332" r:id="rId14"/>
    <p:sldId id="338" r:id="rId15"/>
    <p:sldId id="331" r:id="rId16"/>
    <p:sldId id="334" r:id="rId17"/>
    <p:sldId id="336" r:id="rId18"/>
    <p:sldId id="335" r:id="rId19"/>
    <p:sldId id="337" r:id="rId20"/>
    <p:sldId id="302" r:id="rId21"/>
    <p:sldId id="272" r:id="rId22"/>
    <p:sldId id="273" r:id="rId23"/>
    <p:sldId id="261" r:id="rId24"/>
    <p:sldId id="263" r:id="rId25"/>
    <p:sldId id="265" r:id="rId26"/>
    <p:sldId id="274" r:id="rId27"/>
    <p:sldId id="303" r:id="rId28"/>
    <p:sldId id="266" r:id="rId29"/>
    <p:sldId id="275" r:id="rId30"/>
    <p:sldId id="262" r:id="rId31"/>
    <p:sldId id="276" r:id="rId32"/>
    <p:sldId id="305" r:id="rId33"/>
    <p:sldId id="306" r:id="rId34"/>
    <p:sldId id="307" r:id="rId35"/>
    <p:sldId id="308" r:id="rId36"/>
    <p:sldId id="309" r:id="rId37"/>
    <p:sldId id="256" r:id="rId38"/>
    <p:sldId id="257" r:id="rId39"/>
    <p:sldId id="310" r:id="rId40"/>
    <p:sldId id="311" r:id="rId41"/>
    <p:sldId id="312" r:id="rId42"/>
    <p:sldId id="313" r:id="rId43"/>
    <p:sldId id="269" r:id="rId44"/>
    <p:sldId id="270" r:id="rId45"/>
    <p:sldId id="271" r:id="rId46"/>
    <p:sldId id="280" r:id="rId47"/>
    <p:sldId id="281" r:id="rId48"/>
    <p:sldId id="317" r:id="rId49"/>
    <p:sldId id="259" r:id="rId50"/>
    <p:sldId id="284" r:id="rId51"/>
    <p:sldId id="285" r:id="rId52"/>
    <p:sldId id="286" r:id="rId53"/>
    <p:sldId id="287" r:id="rId54"/>
    <p:sldId id="318" r:id="rId55"/>
    <p:sldId id="288" r:id="rId56"/>
    <p:sldId id="289" r:id="rId57"/>
    <p:sldId id="315" r:id="rId58"/>
    <p:sldId id="294" r:id="rId59"/>
    <p:sldId id="319" r:id="rId60"/>
    <p:sldId id="320" r:id="rId61"/>
    <p:sldId id="321" r:id="rId62"/>
    <p:sldId id="322" r:id="rId63"/>
    <p:sldId id="292" r:id="rId64"/>
    <p:sldId id="293" r:id="rId65"/>
    <p:sldId id="291" r:id="rId66"/>
    <p:sldId id="297" r:id="rId67"/>
    <p:sldId id="295" r:id="rId68"/>
    <p:sldId id="296" r:id="rId69"/>
  </p:sldIdLst>
  <p:sldSz cx="9144000" cy="6858000" type="screen4x3"/>
  <p:notesSz cx="7008813" cy="929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3" autoAdjust="0"/>
    <p:restoredTop sz="94660"/>
  </p:normalViewPr>
  <p:slideViewPr>
    <p:cSldViewPr>
      <p:cViewPr varScale="1">
        <p:scale>
          <a:sx n="64" d="100"/>
          <a:sy n="64" d="100"/>
        </p:scale>
        <p:origin x="12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039" y="0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C31CB5B0-0676-4288-9275-8C332B6E789A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8459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039" y="8828459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35CAFCF2-9052-4A33-AC5C-1A1351B5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25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039" y="0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0549AB0A-7D68-4E2D-AB5B-3DD161E8697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2" y="4415036"/>
            <a:ext cx="5607050" cy="4182666"/>
          </a:xfrm>
          <a:prstGeom prst="rect">
            <a:avLst/>
          </a:prstGeom>
        </p:spPr>
        <p:txBody>
          <a:bodyPr vert="horz" lIns="93159" tIns="46580" rIns="93159" bIns="465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8459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039" y="8828459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7F8325D7-2E0C-4633-A5D5-FFEC2ACAD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2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E23CF-45CD-4AC0-9EC2-50197E152E3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669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61D58-1221-4516-9E28-7B109421C10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407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D557E-B915-4817-951A-4EA13ACA9B7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253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669590-4C04-4F09-AEC9-D87D4DC5B89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783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73A0C-44A5-47E5-9B25-8F47FEBCB8F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002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08A77-9860-407F-8B86-06422835F69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771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F05B1-C3C4-4F5A-9E8E-6B13D8E4F9F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537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9D548-D75A-4EE6-80EA-E45DC64E4BD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078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16F04-3067-45DC-847A-CBF8C1AD676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70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546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24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E1458-92B1-4D2C-BF00-6F287124182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910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FFA45-37C2-465D-9AEA-79D3AE78D75D}" type="slidenum">
              <a:rPr lang="en-US"/>
              <a:pPr/>
              <a:t>23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8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4BAA1-EAD7-474A-B41F-71F448E004D0}" type="slidenum">
              <a:rPr lang="en-US"/>
              <a:pPr/>
              <a:t>24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89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C850B-56B6-4CC5-9E4A-09F4E1657C6B}" type="slidenum">
              <a:rPr lang="en-US"/>
              <a:pPr/>
              <a:t>25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30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366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F4BA32-FA97-46FD-9B61-CD9C62F1932B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063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12756-AE6A-4217-A4A6-F3D5507C4BE2}" type="slidenum">
              <a:rPr lang="en-US"/>
              <a:pPr/>
              <a:t>28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17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sp>
        <p:nvSpPr>
          <p:cNvPr id="1740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85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8332E-31CA-4082-A0E0-12C4370AA5B3}" type="slidenum">
              <a:rPr lang="en-US"/>
              <a:pPr/>
              <a:t>30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006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598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F9273-C23C-45AF-93D5-BB0D1AA5DF44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2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7F08F-C202-4B75-B85B-4175657D707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5635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F91EF-D569-4468-9423-3C566910C753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1086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A2114-7BF1-4DBF-BF74-94C501F34540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2224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9F1C7-FE84-42AB-9D38-813252F096DD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5567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8E7DB-F455-41C8-A4EC-9F4ABAE4BB2D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3562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A23FD-5E56-4B38-89D1-B13E6DABE2DB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155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A60B-44E6-4507-ACF6-B83D9AB83DE1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0026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A6584-C547-4215-B449-3EC68D355B42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0489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AC4FC-14E0-4DDD-81D3-E5E72733ABAA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1244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B9631-F2C2-4BDD-AB11-64896D110A00}" type="slidenum">
              <a:rPr lang="en-US"/>
              <a:pPr/>
              <a:t>43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038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5A1FE-A011-4753-91FA-7BF342CD6D8B}" type="slidenum">
              <a:rPr lang="en-US"/>
              <a:pPr/>
              <a:t>44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6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73450-78E4-46AE-AEAB-1A4666B0E90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266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09A0C-D0AE-43C4-94DA-BBCC3D91BDD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023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5427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5028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1521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973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161C2-901F-4EBC-91D8-FFC6EFB6EF1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229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C5729-68A0-40A2-8EB5-E7F9E8C915AD}" type="slidenum">
              <a:rPr lang="en-US"/>
              <a:pPr/>
              <a:t>63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507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4D84-A617-463C-A217-3F09EB19B18F}" type="slidenum">
              <a:rPr lang="en-US"/>
              <a:pPr/>
              <a:t>64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425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0EEE8-163D-4F75-A493-21D09DD012A0}" type="slidenum">
              <a:rPr lang="en-US"/>
              <a:pPr/>
              <a:t>66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8500"/>
            <a:ext cx="4649787" cy="348615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887" y="4415037"/>
            <a:ext cx="5143041" cy="4181053"/>
          </a:xfrm>
        </p:spPr>
        <p:txBody>
          <a:bodyPr lIns="93145" tIns="46573" rIns="93145" bIns="46573"/>
          <a:lstStyle/>
          <a:p>
            <a:endParaRPr 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493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1F298-F626-4AEE-B8CB-3C8DC382395C}" type="slidenum">
              <a:rPr lang="en-US"/>
              <a:pPr/>
              <a:t>67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8500"/>
            <a:ext cx="4649787" cy="348615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887" y="4415037"/>
            <a:ext cx="5143041" cy="4181053"/>
          </a:xfrm>
        </p:spPr>
        <p:txBody>
          <a:bodyPr lIns="93145" tIns="46573" rIns="93145" bIns="46573"/>
          <a:lstStyle/>
          <a:p>
            <a:endParaRPr 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2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8C226-4C86-440A-A966-318EDEE9A29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818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EBD7F-2152-4C68-8CAE-18C0C6E4C7A9}" type="slidenum">
              <a:rPr lang="en-US"/>
              <a:pPr/>
              <a:t>68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8500"/>
            <a:ext cx="4649787" cy="34861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887" y="4415037"/>
            <a:ext cx="5143041" cy="4181053"/>
          </a:xfrm>
        </p:spPr>
        <p:txBody>
          <a:bodyPr lIns="93145" tIns="46573" rIns="93145" bIns="46573"/>
          <a:lstStyle/>
          <a:p>
            <a:endParaRPr 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99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69648-8AF8-4EEF-9BC5-86EEC899649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585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5370F-B05A-489F-B05F-5B7590069E5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901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31A3F-8136-4FD3-B739-79F835805B2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934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B4DC3-9F15-4CBE-B324-BADBE81ADD2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1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3C6C-5065-4E7A-BA25-5E881118985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1404-525C-4698-92C8-A34D152D15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44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3C6C-5065-4E7A-BA25-5E881118985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1404-525C-4698-92C8-A34D152D1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7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3C6C-5065-4E7A-BA25-5E881118985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1404-525C-4698-92C8-A34D152D1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5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325E61B-6BF2-4844-875D-C3F25FBB6B3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24038139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8FFACA1-9DDB-4DF0-88F9-808744175C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30177548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05A186-DC96-4D13-AB18-CAD407AF46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83865182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72F488-BDCA-42AF-89E3-DEF3EFAC2D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37814172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DEB7DD-E6A5-4F5F-B36A-8D1A46E0444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16037787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E91F12C-4DE7-426E-8503-ADC04BF789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33938166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4B1676-3CB5-4272-8890-13863DB4B7E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3855780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3C6C-5065-4E7A-BA25-5E881118985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1404-525C-4698-92C8-A34D152D1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2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3C6C-5065-4E7A-BA25-5E881118985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1404-525C-4698-92C8-A34D152D15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66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3C6C-5065-4E7A-BA25-5E881118985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1404-525C-4698-92C8-A34D152D1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3C6C-5065-4E7A-BA25-5E881118985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1404-525C-4698-92C8-A34D152D1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2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3C6C-5065-4E7A-BA25-5E881118985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1404-525C-4698-92C8-A34D152D1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4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3C6C-5065-4E7A-BA25-5E881118985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1404-525C-4698-92C8-A34D152D1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6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3D13C6C-5065-4E7A-BA25-5E881118985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301404-525C-4698-92C8-A34D152D1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3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3C6C-5065-4E7A-BA25-5E881118985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1404-525C-4698-92C8-A34D152D1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2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3D13C6C-5065-4E7A-BA25-5E881118985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301404-525C-4698-92C8-A34D152D15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55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7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9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1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concepts chapter 17:</a:t>
            </a:r>
            <a:br>
              <a:rPr lang="en-US" dirty="0" smtClean="0"/>
            </a:br>
            <a:r>
              <a:rPr lang="en-US" dirty="0" smtClean="0"/>
              <a:t> Acid-Base chemistry &amp; pH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828800"/>
            <a:ext cx="76962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Recognizing acid/base and conjugate base/acid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Calculation of pH, </a:t>
            </a:r>
            <a:r>
              <a:rPr lang="en-US" sz="2400" dirty="0" err="1" smtClean="0"/>
              <a:t>pOH</a:t>
            </a:r>
            <a:r>
              <a:rPr lang="en-US" sz="2400" dirty="0" smtClean="0"/>
              <a:t>, [H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], [OH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Calculating pH for solutions of strong acids/base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Ionization constant: 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, K</a:t>
            </a:r>
            <a:r>
              <a:rPr lang="en-US" sz="2400" baseline="-25000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Polyprotic</a:t>
            </a:r>
            <a:r>
              <a:rPr lang="en-US" sz="2400" dirty="0" smtClean="0"/>
              <a:t> acid (and associated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a</a:t>
            </a:r>
            <a:r>
              <a:rPr lang="en-US" sz="2400" dirty="0"/>
              <a:t> </a:t>
            </a:r>
            <a:r>
              <a:rPr lang="en-US" sz="2400" dirty="0" smtClean="0"/>
              <a:t>values)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pK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pK</a:t>
            </a:r>
            <a:r>
              <a:rPr lang="en-US" sz="2400" baseline="-25000" dirty="0" err="1" smtClean="0"/>
              <a:t>b</a:t>
            </a:r>
            <a:endParaRPr lang="en-US" sz="2400" baseline="-25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Acid-Base properties of salts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Predicting direction of acid-base reaction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Types of acid-base reactions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Calculations with equilibrium constants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31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60" y="2071880"/>
            <a:ext cx="7772400" cy="371932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In pure water</a:t>
            </a:r>
            <a:r>
              <a:rPr lang="en-US" altLang="en-US" sz="2400" dirty="0" smtClean="0"/>
              <a:t>,</a:t>
            </a:r>
            <a:endParaRPr lang="en-US" altLang="en-US" sz="2400" dirty="0"/>
          </a:p>
          <a:p>
            <a:pPr algn="ctr">
              <a:buFontTx/>
              <a:buNone/>
            </a:pPr>
            <a:r>
              <a:rPr lang="en-US" altLang="en-US" sz="2400" i="1" dirty="0"/>
              <a:t>K</a:t>
            </a:r>
            <a:r>
              <a:rPr lang="en-US" altLang="en-US" sz="2400" i="1" baseline="-25000" dirty="0"/>
              <a:t>w</a:t>
            </a:r>
            <a:r>
              <a:rPr lang="en-US" altLang="en-US" sz="2400" dirty="0"/>
              <a:t> = [H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O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] [OH</a:t>
            </a:r>
            <a:r>
              <a:rPr lang="en-US" altLang="en-US" sz="2400" baseline="30000" dirty="0"/>
              <a:t>-</a:t>
            </a:r>
            <a:r>
              <a:rPr lang="en-US" altLang="en-US" sz="2400" dirty="0"/>
              <a:t>] = 1.0 </a:t>
            </a:r>
            <a:r>
              <a:rPr lang="en-US" altLang="en-US" sz="2400" dirty="0">
                <a:sym typeface="Symbol" panose="05050102010706020507" pitchFamily="18" charset="2"/>
              </a:rPr>
              <a:t> 10</a:t>
            </a:r>
            <a:r>
              <a:rPr lang="en-US" altLang="en-US" sz="2400" baseline="30000" dirty="0">
                <a:sym typeface="Symbol" panose="05050102010706020507" pitchFamily="18" charset="2"/>
              </a:rPr>
              <a:t>-14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ctr">
              <a:buFontTx/>
              <a:buNone/>
            </a:pPr>
            <a:endParaRPr lang="en-US" altLang="en-US" sz="2400" dirty="0">
              <a:sym typeface="Symbol" panose="05050102010706020507" pitchFamily="18" charset="2"/>
            </a:endParaRPr>
          </a:p>
          <a:p>
            <a:r>
              <a:rPr lang="en-US" altLang="en-US" sz="2400" dirty="0"/>
              <a:t>Since in pure water [H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O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] = [OH</a:t>
            </a:r>
            <a:r>
              <a:rPr lang="en-US" altLang="en-US" sz="2400" baseline="30000" dirty="0"/>
              <a:t>-</a:t>
            </a:r>
            <a:r>
              <a:rPr lang="en-US" altLang="en-US" sz="2400" dirty="0" smtClean="0"/>
              <a:t>],</a:t>
            </a:r>
          </a:p>
          <a:p>
            <a:endParaRPr lang="en-US" altLang="en-US" sz="2400" dirty="0"/>
          </a:p>
          <a:p>
            <a:pPr algn="ctr">
              <a:buFontTx/>
              <a:buNone/>
            </a:pPr>
            <a:r>
              <a:rPr lang="en-US" altLang="en-US" sz="2400" dirty="0"/>
              <a:t>[H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O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] =   1.0 </a:t>
            </a:r>
            <a:r>
              <a:rPr lang="en-US" altLang="en-US" sz="2400" dirty="0">
                <a:sym typeface="Symbol" panose="05050102010706020507" pitchFamily="18" charset="2"/>
              </a:rPr>
              <a:t> 10</a:t>
            </a:r>
            <a:r>
              <a:rPr lang="en-US" altLang="en-US" sz="2400" baseline="30000" dirty="0">
                <a:sym typeface="Symbol" panose="05050102010706020507" pitchFamily="18" charset="2"/>
              </a:rPr>
              <a:t>-14</a:t>
            </a:r>
            <a:r>
              <a:rPr lang="en-US" altLang="en-US" sz="2400" dirty="0">
                <a:sym typeface="Symbol" panose="05050102010706020507" pitchFamily="18" charset="2"/>
              </a:rPr>
              <a:t> = 1.0  </a:t>
            </a:r>
            <a:r>
              <a:rPr lang="en-US" altLang="en-US" sz="2400" dirty="0" smtClean="0">
                <a:sym typeface="Symbol" panose="05050102010706020507" pitchFamily="18" charset="2"/>
              </a:rPr>
              <a:t>10</a:t>
            </a:r>
            <a:r>
              <a:rPr lang="en-US" altLang="en-US" sz="2400" baseline="30000" dirty="0" smtClean="0">
                <a:sym typeface="Symbol" panose="05050102010706020507" pitchFamily="18" charset="2"/>
              </a:rPr>
              <a:t>-7</a:t>
            </a:r>
          </a:p>
          <a:p>
            <a:pPr algn="ctr">
              <a:buFontTx/>
              <a:buNone/>
            </a:pPr>
            <a:endParaRPr lang="en-US" altLang="en-US" sz="2400" baseline="30000" dirty="0" smtClean="0">
              <a:sym typeface="Symbol" panose="05050102010706020507" pitchFamily="18" charset="2"/>
            </a:endParaRPr>
          </a:p>
          <a:p>
            <a:pPr algn="ctr">
              <a:buFontTx/>
              <a:buNone/>
            </a:pPr>
            <a:endParaRPr lang="en-US" altLang="en-US" sz="2400" dirty="0"/>
          </a:p>
        </p:txBody>
      </p:sp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3657600" y="4419600"/>
            <a:ext cx="1621790" cy="609600"/>
            <a:chOff x="2064" y="3168"/>
            <a:chExt cx="1304" cy="384"/>
          </a:xfrm>
        </p:grpSpPr>
        <p:pic>
          <p:nvPicPr>
            <p:cNvPr id="25606" name="Picture 6" descr="radic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04" t="38811" r="63599" b="33994"/>
            <a:stretch>
              <a:fillRect/>
            </a:stretch>
          </p:blipFill>
          <p:spPr bwMode="auto">
            <a:xfrm>
              <a:off x="2064" y="3168"/>
              <a:ext cx="192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2216" y="3168"/>
              <a:ext cx="1152" cy="0"/>
            </a:xfrm>
            <a:prstGeom prst="line">
              <a:avLst/>
            </a:prstGeom>
            <a:noFill/>
            <a:ln w="25400">
              <a:solidFill>
                <a:srgbClr val="C82E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27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3500"/>
            <a:ext cx="8153400" cy="2667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Therefore, in pure water,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dirty="0"/>
              <a:t>pH = -log (1.0 </a:t>
            </a:r>
            <a:r>
              <a:rPr lang="en-US" altLang="en-US" sz="2800" dirty="0">
                <a:sym typeface="Symbol" panose="05050102010706020507" pitchFamily="18" charset="2"/>
              </a:rPr>
              <a:t> 10</a:t>
            </a:r>
            <a:r>
              <a:rPr lang="en-US" altLang="en-US" sz="2800" baseline="30000" dirty="0">
                <a:sym typeface="Symbol" panose="05050102010706020507" pitchFamily="18" charset="2"/>
              </a:rPr>
              <a:t>-7</a:t>
            </a:r>
            <a:r>
              <a:rPr lang="en-US" altLang="en-US" sz="2800" dirty="0">
                <a:sym typeface="Symbol" panose="05050102010706020507" pitchFamily="18" charset="2"/>
              </a:rPr>
              <a:t>) = 7.00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An </a:t>
            </a:r>
            <a:r>
              <a:rPr lang="en-US" altLang="en-US" sz="2800" dirty="0">
                <a:solidFill>
                  <a:srgbClr val="FF0000"/>
                </a:solidFill>
              </a:rPr>
              <a:t>acid</a:t>
            </a:r>
            <a:r>
              <a:rPr lang="en-US" altLang="en-US" sz="2800" dirty="0"/>
              <a:t> has a higher [H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O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] than pure water, so its pH is &lt;7.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 </a:t>
            </a:r>
            <a:r>
              <a:rPr lang="en-US" altLang="en-US" sz="2800" dirty="0">
                <a:solidFill>
                  <a:srgbClr val="FF0000"/>
                </a:solidFill>
              </a:rPr>
              <a:t>base</a:t>
            </a:r>
            <a:r>
              <a:rPr lang="en-US" altLang="en-US" sz="2800" dirty="0"/>
              <a:t> has a lower [H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O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] than pure water, so its pH is &gt;7.</a:t>
            </a:r>
          </a:p>
        </p:txBody>
      </p:sp>
      <p:pic>
        <p:nvPicPr>
          <p:cNvPr id="26634" name="Picture 10" descr="16_T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1" b="11539"/>
          <a:stretch>
            <a:fillRect/>
          </a:stretch>
        </p:blipFill>
        <p:spPr>
          <a:xfrm>
            <a:off x="685800" y="4000500"/>
            <a:ext cx="7586663" cy="1371600"/>
          </a:xfrm>
        </p:spPr>
      </p:pic>
    </p:spTree>
    <p:extLst>
      <p:ext uri="{BB962C8B-B14F-4D97-AF65-F5344CB8AC3E}">
        <p14:creationId xmlns:p14="http://schemas.microsoft.com/office/powerpoint/2010/main" val="1780373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pH relationships:</a:t>
            </a:r>
            <a:endParaRPr lang="en-US" alt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60" y="1927861"/>
            <a:ext cx="7772400" cy="4953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400" dirty="0"/>
              <a:t>Because</a:t>
            </a:r>
          </a:p>
          <a:p>
            <a:pPr algn="ctr">
              <a:buFontTx/>
              <a:buNone/>
            </a:pPr>
            <a:r>
              <a:rPr lang="en-US" altLang="en-US" sz="2400" dirty="0"/>
              <a:t>[H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O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] [OH</a:t>
            </a:r>
            <a:r>
              <a:rPr lang="en-US" altLang="en-US" sz="2400" baseline="30000" dirty="0"/>
              <a:t>-</a:t>
            </a:r>
            <a:r>
              <a:rPr lang="en-US" altLang="en-US" sz="2400" dirty="0"/>
              <a:t>] = </a:t>
            </a:r>
            <a:r>
              <a:rPr lang="en-US" altLang="en-US" sz="2400" i="1" dirty="0"/>
              <a:t>K</a:t>
            </a:r>
            <a:r>
              <a:rPr lang="en-US" altLang="en-US" sz="2400" i="1" baseline="-25000" dirty="0"/>
              <a:t>w</a:t>
            </a:r>
            <a:r>
              <a:rPr lang="en-US" altLang="en-US" sz="2400" dirty="0"/>
              <a:t> = 1.0 </a:t>
            </a:r>
            <a:r>
              <a:rPr lang="en-US" altLang="en-US" sz="2400" dirty="0">
                <a:sym typeface="Symbol" panose="05050102010706020507" pitchFamily="18" charset="2"/>
              </a:rPr>
              <a:t> 10</a:t>
            </a:r>
            <a:r>
              <a:rPr lang="en-US" altLang="en-US" sz="2400" baseline="30000" dirty="0">
                <a:sym typeface="Symbol" panose="05050102010706020507" pitchFamily="18" charset="2"/>
              </a:rPr>
              <a:t>-14</a:t>
            </a:r>
            <a:r>
              <a:rPr lang="en-US" altLang="en-US" sz="2400" dirty="0">
                <a:sym typeface="Symbol" panose="05050102010706020507" pitchFamily="18" charset="2"/>
              </a:rPr>
              <a:t>,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400" dirty="0"/>
              <a:t>we know that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en-US" altLang="en-US" sz="2400" dirty="0"/>
              <a:t>-log [H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O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] + -log [OH</a:t>
            </a:r>
            <a:r>
              <a:rPr lang="en-US" altLang="en-US" sz="2400" baseline="30000" dirty="0"/>
              <a:t>-</a:t>
            </a:r>
            <a:r>
              <a:rPr lang="en-US" altLang="en-US" sz="2400" dirty="0"/>
              <a:t>] = -log </a:t>
            </a:r>
            <a:r>
              <a:rPr lang="en-US" altLang="en-US" sz="2400" i="1" dirty="0"/>
              <a:t>K</a:t>
            </a:r>
            <a:r>
              <a:rPr lang="en-US" altLang="en-US" sz="2400" i="1" baseline="-25000" dirty="0"/>
              <a:t>w</a:t>
            </a:r>
            <a:r>
              <a:rPr lang="en-US" altLang="en-US" sz="2400" dirty="0"/>
              <a:t> = 14.00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sz="2400" dirty="0"/>
              <a:t>or, in other words,</a:t>
            </a:r>
          </a:p>
          <a:p>
            <a:pPr algn="ctr">
              <a:buFontTx/>
              <a:buNone/>
            </a:pPr>
            <a:r>
              <a:rPr lang="en-US" altLang="en-US" sz="2400" dirty="0"/>
              <a:t>pH + pOH = </a:t>
            </a:r>
            <a:r>
              <a:rPr lang="en-US" altLang="en-US" sz="2400" dirty="0" err="1"/>
              <a:t>p</a:t>
            </a:r>
            <a:r>
              <a:rPr lang="en-US" altLang="en-US" sz="2400" i="1" dirty="0" err="1"/>
              <a:t>K</a:t>
            </a:r>
            <a:r>
              <a:rPr lang="en-US" altLang="en-US" sz="2400" i="1" baseline="-25000" dirty="0" err="1"/>
              <a:t>w</a:t>
            </a:r>
            <a:r>
              <a:rPr lang="en-US" altLang="en-US" sz="2400" dirty="0"/>
              <a:t> = 14.00</a:t>
            </a:r>
          </a:p>
        </p:txBody>
      </p:sp>
    </p:spTree>
    <p:extLst>
      <p:ext uri="{BB962C8B-B14F-4D97-AF65-F5344CB8AC3E}">
        <p14:creationId xmlns:p14="http://schemas.microsoft.com/office/powerpoint/2010/main" val="42581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“p” Scales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37361"/>
            <a:ext cx="7723563" cy="402336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The “p” in pH tells us to take the negative base-10 logarithm of the quantity (in this case, hydronium ions</a:t>
            </a:r>
            <a:r>
              <a:rPr lang="en-US" altLang="en-US" sz="2400" dirty="0" smtClean="0"/>
              <a:t>).</a:t>
            </a:r>
          </a:p>
          <a:p>
            <a:r>
              <a:rPr lang="en-US" altLang="en-US" sz="2400" dirty="0" smtClean="0"/>
              <a:t>Some </a:t>
            </a:r>
            <a:r>
              <a:rPr lang="en-US" altLang="en-US" sz="2400" dirty="0"/>
              <a:t>similar examples </a:t>
            </a:r>
            <a:r>
              <a:rPr lang="en-US" altLang="en-US" sz="2400" dirty="0" smtClean="0"/>
              <a:t>are:</a:t>
            </a:r>
          </a:p>
          <a:p>
            <a:endParaRPr lang="en-US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113054"/>
            <a:ext cx="642182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calculation: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1.  Calculate the pH for solution where [H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]= 1.2x 10</a:t>
            </a:r>
            <a:r>
              <a:rPr lang="en-US" sz="2400" baseline="30000" dirty="0" smtClean="0"/>
              <a:t>-5</a:t>
            </a:r>
          </a:p>
          <a:p>
            <a:endParaRPr lang="en-US" sz="2400" dirty="0"/>
          </a:p>
          <a:p>
            <a:r>
              <a:rPr lang="en-US" sz="2400" dirty="0" smtClean="0"/>
              <a:t>2.  Calculate the pH for a solution where [OH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]= 5.3 x 10</a:t>
            </a:r>
            <a:r>
              <a:rPr lang="en-US" sz="2400" baseline="30000" dirty="0" smtClean="0"/>
              <a:t>-9</a:t>
            </a:r>
          </a:p>
          <a:p>
            <a:endParaRPr lang="en-US" sz="2400" dirty="0"/>
          </a:p>
          <a:p>
            <a:r>
              <a:rPr lang="en-US" sz="2400" dirty="0" smtClean="0"/>
              <a:t>3. Calculate the [H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] for a solution with a pH = 6.2</a:t>
            </a:r>
          </a:p>
          <a:p>
            <a:endParaRPr lang="en-US" sz="2400" dirty="0"/>
          </a:p>
          <a:p>
            <a:r>
              <a:rPr lang="en-US" sz="2400" dirty="0" smtClean="0"/>
              <a:t>4.  Calculate the pOH and [OH-] for the solution, pH = 6.2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357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2667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These are the pH values for several common substances.</a:t>
            </a:r>
          </a:p>
        </p:txBody>
      </p:sp>
      <p:pic>
        <p:nvPicPr>
          <p:cNvPr id="29704" name="Picture 8" descr="16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"/>
          <a:stretch>
            <a:fillRect/>
          </a:stretch>
        </p:blipFill>
        <p:spPr>
          <a:xfrm>
            <a:off x="3908425" y="1371600"/>
            <a:ext cx="4549775" cy="4419600"/>
          </a:xfrm>
        </p:spPr>
      </p:pic>
    </p:spTree>
    <p:extLst>
      <p:ext uri="{BB962C8B-B14F-4D97-AF65-F5344CB8AC3E}">
        <p14:creationId xmlns:p14="http://schemas.microsoft.com/office/powerpoint/2010/main" val="3598030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We Measure pH?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044700"/>
            <a:ext cx="4038600" cy="4724400"/>
          </a:xfrm>
        </p:spPr>
        <p:txBody>
          <a:bodyPr/>
          <a:lstStyle/>
          <a:p>
            <a:r>
              <a:rPr lang="en-US" altLang="en-US" sz="2800" dirty="0"/>
              <a:t>For less accurate measurements, one can use</a:t>
            </a:r>
          </a:p>
          <a:p>
            <a:pPr lvl="1"/>
            <a:r>
              <a:rPr lang="en-US" altLang="en-US" sz="2400" dirty="0"/>
              <a:t>Litmus paper</a:t>
            </a:r>
          </a:p>
          <a:p>
            <a:pPr lvl="2"/>
            <a:r>
              <a:rPr lang="en-US" altLang="en-US" dirty="0"/>
              <a:t>“Red” paper turns blue above ~pH = 8</a:t>
            </a:r>
          </a:p>
          <a:p>
            <a:pPr lvl="2"/>
            <a:r>
              <a:rPr lang="en-US" altLang="en-US" dirty="0"/>
              <a:t>“Blue” paper turns red below ~pH = 5</a:t>
            </a:r>
          </a:p>
          <a:p>
            <a:pPr lvl="1"/>
            <a:r>
              <a:rPr lang="en-US" altLang="en-US" sz="2400" dirty="0"/>
              <a:t>Or an indicator.</a:t>
            </a:r>
          </a:p>
        </p:txBody>
      </p:sp>
      <p:pic>
        <p:nvPicPr>
          <p:cNvPr id="31749" name="Picture 5" descr="16_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3471" r="1563" b="5870"/>
          <a:stretch>
            <a:fillRect/>
          </a:stretch>
        </p:blipFill>
        <p:spPr>
          <a:xfrm>
            <a:off x="152400" y="2019300"/>
            <a:ext cx="4724400" cy="2819400"/>
          </a:xfrm>
        </p:spPr>
      </p:pic>
    </p:spTree>
    <p:extLst>
      <p:ext uri="{BB962C8B-B14F-4D97-AF65-F5344CB8AC3E}">
        <p14:creationId xmlns:p14="http://schemas.microsoft.com/office/powerpoint/2010/main" val="555444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We Measure pH?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	For more accurate measurements, one uses a pH meter, which measures the voltage in the solution.</a:t>
            </a:r>
          </a:p>
        </p:txBody>
      </p:sp>
      <p:pic>
        <p:nvPicPr>
          <p:cNvPr id="32773" name="Picture 5" descr="16_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>
          <a:xfrm>
            <a:off x="4933950" y="1981200"/>
            <a:ext cx="3236913" cy="3962400"/>
          </a:xfrm>
        </p:spPr>
      </p:pic>
    </p:spTree>
    <p:extLst>
      <p:ext uri="{BB962C8B-B14F-4D97-AF65-F5344CB8AC3E}">
        <p14:creationId xmlns:p14="http://schemas.microsoft.com/office/powerpoint/2010/main" val="1161325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Strong Acids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363" y="1905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You will recall that the seven strong acids are </a:t>
            </a:r>
            <a:r>
              <a:rPr lang="en-US" altLang="en-US" sz="2800" dirty="0" err="1"/>
              <a:t>HCl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HBr</a:t>
            </a:r>
            <a:r>
              <a:rPr lang="en-US" altLang="en-US" sz="2800" dirty="0"/>
              <a:t>, HI, HNO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, 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SO</a:t>
            </a:r>
            <a:r>
              <a:rPr lang="en-US" altLang="en-US" sz="2800" baseline="-25000" dirty="0"/>
              <a:t>4</a:t>
            </a:r>
            <a:r>
              <a:rPr lang="en-US" altLang="en-US" sz="2800" dirty="0"/>
              <a:t>, HClO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, and HClO</a:t>
            </a:r>
            <a:r>
              <a:rPr lang="en-US" altLang="en-US" sz="2800" baseline="-25000" dirty="0"/>
              <a:t>4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These are, by definition, strong electrolytes and exist totally as ions in aqueous solution.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For the </a:t>
            </a:r>
            <a:r>
              <a:rPr lang="en-US" altLang="en-US" sz="2800" dirty="0" err="1"/>
              <a:t>monoprotic</a:t>
            </a:r>
            <a:r>
              <a:rPr lang="en-US" altLang="en-US" sz="2800" dirty="0"/>
              <a:t> strong acids,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dirty="0"/>
              <a:t>[H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O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] = [acid].</a:t>
            </a:r>
          </a:p>
        </p:txBody>
      </p:sp>
    </p:spTree>
    <p:extLst>
      <p:ext uri="{BB962C8B-B14F-4D97-AF65-F5344CB8AC3E}">
        <p14:creationId xmlns:p14="http://schemas.microsoft.com/office/powerpoint/2010/main" val="24470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Strong Bases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Strong bases are the soluble hydroxides, which are the alkali metal and heavier alkaline earth metal hydroxides (Ca</a:t>
            </a:r>
            <a:r>
              <a:rPr lang="en-US" altLang="en-US" sz="2800" baseline="30000"/>
              <a:t>2+</a:t>
            </a:r>
            <a:r>
              <a:rPr lang="en-US" altLang="en-US" sz="2800"/>
              <a:t>, Sr</a:t>
            </a:r>
            <a:r>
              <a:rPr lang="en-US" altLang="en-US" sz="2800" baseline="30000"/>
              <a:t>2+</a:t>
            </a:r>
            <a:r>
              <a:rPr lang="en-US" altLang="en-US" sz="2800"/>
              <a:t>, and Ba</a:t>
            </a:r>
            <a:r>
              <a:rPr lang="en-US" altLang="en-US" sz="2800" baseline="30000"/>
              <a:t>2+</a:t>
            </a:r>
            <a:r>
              <a:rPr lang="en-US" altLang="en-US" sz="2800"/>
              <a:t>).</a:t>
            </a:r>
          </a:p>
          <a:p>
            <a:endParaRPr lang="en-US" altLang="en-US" sz="2800"/>
          </a:p>
          <a:p>
            <a:r>
              <a:rPr lang="en-US" altLang="en-US" sz="2800"/>
              <a:t>Again, these substances dissociate completely in aqueous solution.</a:t>
            </a:r>
          </a:p>
        </p:txBody>
      </p:sp>
    </p:spTree>
    <p:extLst>
      <p:ext uri="{BB962C8B-B14F-4D97-AF65-F5344CB8AC3E}">
        <p14:creationId xmlns:p14="http://schemas.microsoft.com/office/powerpoint/2010/main" val="31572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Defining Acids &amp; Bases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1712913" algn="l"/>
              </a:tabLst>
            </a:pPr>
            <a:r>
              <a:rPr lang="en-US" altLang="en-US" sz="2800" b="1" dirty="0" smtClean="0"/>
              <a:t>Arrhenius Acid/Base</a:t>
            </a:r>
            <a:endParaRPr lang="en-US" altLang="en-US" sz="2800" b="1" dirty="0"/>
          </a:p>
          <a:p>
            <a:pPr lvl="1">
              <a:tabLst>
                <a:tab pos="1712913" algn="l"/>
              </a:tabLst>
            </a:pPr>
            <a:r>
              <a:rPr lang="en-US" altLang="en-US" sz="2800" dirty="0"/>
              <a:t>An acid is a substance that, when dissolved in </a:t>
            </a:r>
            <a:r>
              <a:rPr lang="en-US" altLang="en-US" sz="2800" dirty="0" smtClean="0"/>
              <a:t>water</a:t>
            </a:r>
            <a:r>
              <a:rPr lang="en-US" altLang="en-US" sz="2800" dirty="0"/>
              <a:t>, increases the concentration of hydrogen ions</a:t>
            </a:r>
            <a:r>
              <a:rPr lang="en-US" altLang="en-US" sz="2800" dirty="0" smtClean="0"/>
              <a:t>.</a:t>
            </a:r>
          </a:p>
          <a:p>
            <a:pPr marL="201168" lvl="1" indent="0">
              <a:buNone/>
              <a:tabLst>
                <a:tab pos="1712913" algn="l"/>
              </a:tabLst>
            </a:pPr>
            <a:endParaRPr lang="en-US" altLang="en-US" sz="2800" dirty="0"/>
          </a:p>
          <a:p>
            <a:pPr lvl="1">
              <a:tabLst>
                <a:tab pos="1712913" algn="l"/>
              </a:tabLst>
            </a:pPr>
            <a:r>
              <a:rPr lang="en-US" altLang="en-US" sz="2800" dirty="0"/>
              <a:t>A base is a substance that, when dissolved in water, increases the concentration </a:t>
            </a:r>
            <a:r>
              <a:rPr lang="en-US" altLang="en-US" sz="2800" dirty="0" smtClean="0"/>
              <a:t>of </a:t>
            </a:r>
            <a:r>
              <a:rPr lang="en-US" altLang="en-US" sz="2800" dirty="0"/>
              <a:t>hydroxide ions.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80257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Conjugate Acids and Bases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7772400" cy="1981200"/>
          </a:xfrm>
        </p:spPr>
        <p:txBody>
          <a:bodyPr/>
          <a:lstStyle/>
          <a:p>
            <a:r>
              <a:rPr lang="en-US" altLang="en-US" sz="2800"/>
              <a:t>The term </a:t>
            </a:r>
            <a:r>
              <a:rPr lang="en-US" altLang="en-US" sz="2800">
                <a:solidFill>
                  <a:srgbClr val="00006C"/>
                </a:solidFill>
              </a:rPr>
              <a:t>conjugate</a:t>
            </a:r>
            <a:r>
              <a:rPr lang="en-US" altLang="en-US" sz="2800"/>
              <a:t> comes from the Latin word “conjugare,” meaning “to join together.”</a:t>
            </a:r>
          </a:p>
          <a:p>
            <a:r>
              <a:rPr lang="en-US" altLang="en-US" sz="2800"/>
              <a:t>Reactions between acids and bases always yield their conjugate bases and acids.</a:t>
            </a:r>
          </a:p>
        </p:txBody>
      </p:sp>
      <p:pic>
        <p:nvPicPr>
          <p:cNvPr id="8197" name="Picture 5" descr="16_03-01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8"/>
          <a:stretch>
            <a:fillRect/>
          </a:stretch>
        </p:blipFill>
        <p:spPr>
          <a:xfrm>
            <a:off x="2057400" y="3657600"/>
            <a:ext cx="5311775" cy="2287588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372995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Equilibrium Constants for Acids &amp; Bases</a:t>
            </a:r>
            <a:endParaRPr lang="en-US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246888" y="1773755"/>
            <a:ext cx="8695944" cy="5372100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b="0" dirty="0" smtClean="0">
                <a:cs typeface="+mn-cs"/>
              </a:rPr>
              <a:t>Strong acids and bases almost completely ionize in water (~100%):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sz="3200" b="0" dirty="0" err="1" smtClean="0">
                <a:cs typeface="+mn-cs"/>
              </a:rPr>
              <a:t>K</a:t>
            </a:r>
            <a:r>
              <a:rPr lang="en-US" sz="3200" b="0" baseline="-25000" dirty="0" err="1" smtClean="0">
                <a:cs typeface="+mn-cs"/>
              </a:rPr>
              <a:t>strong</a:t>
            </a:r>
            <a:r>
              <a:rPr lang="en-US" sz="3200" b="0" dirty="0" smtClean="0">
                <a:cs typeface="+mn-cs"/>
              </a:rPr>
              <a:t> &gt;&gt; 1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sz="3200" b="0" dirty="0" smtClean="0">
                <a:cs typeface="+mn-cs"/>
              </a:rPr>
              <a:t>(product favored)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b="0" dirty="0" smtClean="0">
                <a:cs typeface="+mn-cs"/>
              </a:rPr>
              <a:t>Weak acids and bases ionize in water to only a small extent (&lt;&lt;100%):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sz="3200" b="0" dirty="0" err="1" smtClean="0">
                <a:cs typeface="+mn-cs"/>
              </a:rPr>
              <a:t>K</a:t>
            </a:r>
            <a:r>
              <a:rPr lang="en-US" sz="3200" b="0" baseline="-25000" dirty="0" err="1" smtClean="0">
                <a:cs typeface="+mn-cs"/>
              </a:rPr>
              <a:t>weak</a:t>
            </a:r>
            <a:r>
              <a:rPr lang="en-US" sz="3200" b="0" dirty="0" smtClean="0">
                <a:cs typeface="+mn-cs"/>
              </a:rPr>
              <a:t> &lt;&lt; 1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sz="3200" b="0" dirty="0" smtClean="0">
                <a:cs typeface="+mn-cs"/>
              </a:rPr>
              <a:t>(Reactant favored)</a:t>
            </a:r>
          </a:p>
        </p:txBody>
      </p:sp>
    </p:spTree>
    <p:extLst>
      <p:ext uri="{BB962C8B-B14F-4D97-AF65-F5344CB8AC3E}">
        <p14:creationId xmlns:p14="http://schemas.microsoft.com/office/powerpoint/2010/main" val="223049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Equilibrium Constants for Acids &amp; Bases</a:t>
            </a:r>
            <a:endParaRPr lang="en-US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246888" y="1775346"/>
            <a:ext cx="8695944" cy="5105400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33000"/>
              </a:spcAft>
              <a:defRPr/>
            </a:pPr>
            <a:r>
              <a:rPr lang="en-US" sz="2800" b="0" dirty="0" smtClean="0">
                <a:cs typeface="+mn-cs"/>
              </a:rPr>
              <a:t>The relative strength of an acid or base can also be expressed quantitatively with an equilibrium constant, often called an 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ionization constant</a:t>
            </a:r>
            <a:r>
              <a:rPr lang="en-US" sz="2800" b="0" dirty="0" smtClean="0">
                <a:cs typeface="+mn-cs"/>
              </a:rPr>
              <a:t>. For the general acid HA, we can write:</a:t>
            </a:r>
          </a:p>
        </p:txBody>
      </p:sp>
      <p:graphicFrame>
        <p:nvGraphicFramePr>
          <p:cNvPr id="2970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310686"/>
              </p:ext>
            </p:extLst>
          </p:nvPr>
        </p:nvGraphicFramePr>
        <p:xfrm>
          <a:off x="1310322" y="3581400"/>
          <a:ext cx="6569075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4" imgW="6553080" imgH="2489040" progId="Equation.DSMT4">
                  <p:embed/>
                </p:oleObj>
              </mc:Choice>
              <mc:Fallback>
                <p:oleObj name="Equation" r:id="rId4" imgW="6553080" imgH="248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322" y="3581400"/>
                        <a:ext cx="6569075" cy="250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982713" y="4027072"/>
            <a:ext cx="1773238" cy="830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Conjugate </a:t>
            </a:r>
          </a:p>
          <a:p>
            <a:pPr algn="ctr" eaLnBrk="0" hangingPunct="0">
              <a:defRPr/>
            </a:pP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acid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6324600" y="4114800"/>
            <a:ext cx="1773237" cy="830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Conjugate </a:t>
            </a:r>
          </a:p>
          <a:p>
            <a:pPr algn="ctr" eaLnBrk="0" hangingPunct="0">
              <a:defRPr/>
            </a:pPr>
            <a:r>
              <a:rPr lang="en-US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161770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Dissociation Constants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9144000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/>
              <a:t>The greater the value of </a:t>
            </a:r>
            <a:r>
              <a:rPr lang="en-US" sz="2800" i="1"/>
              <a:t>K</a:t>
            </a:r>
            <a:r>
              <a:rPr lang="en-US" sz="2800" i="1" baseline="-25000"/>
              <a:t>a</a:t>
            </a:r>
            <a:r>
              <a:rPr lang="en-US" sz="2800"/>
              <a:t>, the stronger is the acid.</a:t>
            </a:r>
          </a:p>
        </p:txBody>
      </p:sp>
      <p:pic>
        <p:nvPicPr>
          <p:cNvPr id="51208" name="Picture 8" descr="16_T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7" b="6396"/>
          <a:stretch>
            <a:fillRect/>
          </a:stretch>
        </p:blipFill>
        <p:spPr>
          <a:xfrm>
            <a:off x="762000" y="2057400"/>
            <a:ext cx="7620000" cy="3581400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5607692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Bases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382000" cy="1981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/>
              <a:t>Bases react with water to produce hydroxide ion.</a:t>
            </a:r>
          </a:p>
        </p:txBody>
      </p:sp>
      <p:pic>
        <p:nvPicPr>
          <p:cNvPr id="67589" name="Picture 5" descr="16_03-02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9"/>
          <a:stretch>
            <a:fillRect/>
          </a:stretch>
        </p:blipFill>
        <p:spPr>
          <a:xfrm>
            <a:off x="1447800" y="2895600"/>
            <a:ext cx="6248400" cy="2884488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33315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Bases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91440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i="1"/>
              <a:t>K</a:t>
            </a:r>
            <a:r>
              <a:rPr lang="en-US" i="1" baseline="-25000"/>
              <a:t>b</a:t>
            </a:r>
            <a:r>
              <a:rPr lang="en-US"/>
              <a:t> can be used to find [OH</a:t>
            </a:r>
            <a:r>
              <a:rPr lang="en-US" baseline="30000"/>
              <a:t>-</a:t>
            </a:r>
            <a:r>
              <a:rPr lang="en-US"/>
              <a:t>] and, through it, pH.</a:t>
            </a:r>
            <a:endParaRPr lang="en-US" i="1"/>
          </a:p>
        </p:txBody>
      </p:sp>
      <p:pic>
        <p:nvPicPr>
          <p:cNvPr id="69640" name="Picture 8" descr="16_T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5" b="5489"/>
          <a:stretch>
            <a:fillRect/>
          </a:stretch>
        </p:blipFill>
        <p:spPr>
          <a:xfrm>
            <a:off x="1044575" y="2209800"/>
            <a:ext cx="7053263" cy="3836988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382298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Equilibrium Constants for Acids &amp; Bases</a:t>
            </a:r>
            <a:endParaRPr lang="en-US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95944" cy="4953000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33000"/>
              </a:spcAft>
              <a:defRPr/>
            </a:pPr>
            <a:r>
              <a:rPr lang="en-US" sz="3200" b="0" dirty="0" smtClean="0">
                <a:cs typeface="+mn-cs"/>
              </a:rPr>
              <a:t>The relative strength of an acid or base can also be expressed quantitatively with an equilibrium constant, often called an 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ionization constant</a:t>
            </a:r>
            <a:r>
              <a:rPr lang="en-US" sz="3200" b="0" dirty="0" smtClean="0">
                <a:cs typeface="+mn-cs"/>
              </a:rPr>
              <a:t>. For the general base B, we can write:</a:t>
            </a:r>
          </a:p>
        </p:txBody>
      </p:sp>
      <p:graphicFrame>
        <p:nvGraphicFramePr>
          <p:cNvPr id="307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262337"/>
              </p:ext>
            </p:extLst>
          </p:nvPr>
        </p:nvGraphicFramePr>
        <p:xfrm>
          <a:off x="1392238" y="3881438"/>
          <a:ext cx="6359525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4" imgW="6349680" imgH="2489040" progId="Equation.DSMT4">
                  <p:embed/>
                </p:oleObj>
              </mc:Choice>
              <mc:Fallback>
                <p:oleObj name="Equation" r:id="rId4" imgW="6349680" imgH="248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3881438"/>
                        <a:ext cx="6359525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673100" y="4419600"/>
            <a:ext cx="1773238" cy="830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Conjugate </a:t>
            </a:r>
          </a:p>
          <a:p>
            <a:pPr algn="ctr" eaLnBrk="0" hangingPunct="0">
              <a:defRPr/>
            </a:pPr>
            <a:r>
              <a:rPr lang="en-US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base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6392863" y="4419600"/>
            <a:ext cx="1773237" cy="830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Conjugate </a:t>
            </a:r>
          </a:p>
          <a:p>
            <a:pPr algn="ctr" eaLnBrk="0" hangingPunct="0">
              <a:defRPr/>
            </a:pP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Acid</a:t>
            </a:r>
          </a:p>
        </p:txBody>
      </p:sp>
    </p:spTree>
    <p:extLst>
      <p:ext uri="{BB962C8B-B14F-4D97-AF65-F5344CB8AC3E}">
        <p14:creationId xmlns:p14="http://schemas.microsoft.com/office/powerpoint/2010/main" val="38051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Acid and Base Strength</a:t>
            </a:r>
          </a:p>
        </p:txBody>
      </p:sp>
      <p:pic>
        <p:nvPicPr>
          <p:cNvPr id="18437" name="Picture 5" descr="16_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6"/>
          <a:stretch>
            <a:fillRect/>
          </a:stretch>
        </p:blipFill>
        <p:spPr>
          <a:xfrm>
            <a:off x="176213" y="1752600"/>
            <a:ext cx="3671887" cy="4267200"/>
          </a:xfrm>
        </p:spPr>
      </p:pic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752600"/>
            <a:ext cx="46482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Strong acids are completely dissociated in water.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Their conjugate bases are quite weak.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Weak acids only dissociate partially in water.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Their conjugate bases are weak bases.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186071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 i="1"/>
              <a:t> </a:t>
            </a:r>
            <a:r>
              <a:rPr lang="en-US"/>
              <a:t>and</a:t>
            </a:r>
            <a:r>
              <a:rPr lang="en-US" i="1"/>
              <a:t> K</a:t>
            </a:r>
            <a:r>
              <a:rPr lang="en-US" i="1" baseline="-25000"/>
              <a:t>b</a:t>
            </a:r>
            <a:endParaRPr lang="en-US" i="1"/>
          </a:p>
        </p:txBody>
      </p:sp>
      <p:pic>
        <p:nvPicPr>
          <p:cNvPr id="74760" name="Picture 8" descr="16_T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6" b="7806"/>
          <a:stretch>
            <a:fillRect/>
          </a:stretch>
        </p:blipFill>
        <p:spPr>
          <a:xfrm>
            <a:off x="1106488" y="1447800"/>
            <a:ext cx="6929437" cy="2341563"/>
          </a:xfrm>
        </p:spPr>
      </p:pic>
      <p:sp>
        <p:nvSpPr>
          <p:cNvPr id="747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sz="2800" i="1"/>
              <a:t>K</a:t>
            </a:r>
            <a:r>
              <a:rPr lang="en-US" sz="2800" i="1" baseline="-25000"/>
              <a:t>a</a:t>
            </a:r>
            <a:r>
              <a:rPr lang="en-US" sz="2800" i="1"/>
              <a:t> </a:t>
            </a:r>
            <a:r>
              <a:rPr lang="en-US" sz="2800"/>
              <a:t>and</a:t>
            </a:r>
            <a:r>
              <a:rPr lang="en-US" sz="2800" i="1"/>
              <a:t> K</a:t>
            </a:r>
            <a:r>
              <a:rPr lang="en-US" sz="2800" i="1" baseline="-25000"/>
              <a:t>b</a:t>
            </a:r>
            <a:r>
              <a:rPr lang="en-US" sz="2800"/>
              <a:t> are related in this way:</a:t>
            </a:r>
          </a:p>
          <a:p>
            <a:pPr marL="0" indent="0" algn="ctr">
              <a:buFontTx/>
              <a:buNone/>
            </a:pPr>
            <a:r>
              <a:rPr lang="en-US" sz="2800" i="1"/>
              <a:t>K</a:t>
            </a:r>
            <a:r>
              <a:rPr lang="en-US" sz="2800" i="1" baseline="-25000"/>
              <a:t>a</a:t>
            </a:r>
            <a:r>
              <a:rPr lang="en-US" sz="2800"/>
              <a:t> </a:t>
            </a:r>
            <a:r>
              <a:rPr lang="en-US" sz="2800">
                <a:sym typeface="Symbol" pitchFamily="-80" charset="2"/>
              </a:rPr>
              <a:t> </a:t>
            </a:r>
            <a:r>
              <a:rPr lang="en-US" sz="2800" i="1">
                <a:sym typeface="Symbol" pitchFamily="-80" charset="2"/>
              </a:rPr>
              <a:t>K</a:t>
            </a:r>
            <a:r>
              <a:rPr lang="en-US" sz="2800" i="1" baseline="-25000">
                <a:sym typeface="Symbol" pitchFamily="-80" charset="2"/>
              </a:rPr>
              <a:t>b</a:t>
            </a:r>
            <a:r>
              <a:rPr lang="en-US" sz="2800">
                <a:sym typeface="Symbol" pitchFamily="-80" charset="2"/>
              </a:rPr>
              <a:t> = </a:t>
            </a:r>
            <a:r>
              <a:rPr lang="en-US" sz="2800" i="1">
                <a:sym typeface="Symbol" pitchFamily="-80" charset="2"/>
              </a:rPr>
              <a:t>K</a:t>
            </a:r>
            <a:r>
              <a:rPr lang="en-US" sz="2800" i="1" baseline="-25000">
                <a:sym typeface="Symbol" pitchFamily="-80" charset="2"/>
              </a:rPr>
              <a:t>w</a:t>
            </a:r>
            <a:endParaRPr lang="en-US" sz="2800">
              <a:sym typeface="Symbol" pitchFamily="-80" charset="2"/>
            </a:endParaRPr>
          </a:p>
          <a:p>
            <a:pPr marL="0" indent="0">
              <a:buFontTx/>
              <a:buNone/>
            </a:pPr>
            <a:r>
              <a:rPr lang="en-US" sz="2800"/>
              <a:t>Therefore, if you know one of them, you can calculate the other.</a:t>
            </a:r>
            <a:endParaRPr lang="en-US" sz="2800" i="1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216507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846138" y="1522413"/>
            <a:ext cx="1014412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Acids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7051675" y="1503363"/>
            <a:ext cx="1689100" cy="83026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Conjugate</a:t>
            </a:r>
          </a:p>
          <a:p>
            <a:pPr algn="ctr" eaLnBrk="0" hangingPunct="0">
              <a:defRPr/>
            </a:pP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Bases</a:t>
            </a:r>
          </a:p>
        </p:txBody>
      </p:sp>
      <p:grpSp>
        <p:nvGrpSpPr>
          <p:cNvPr id="31748" name="Group 12"/>
          <p:cNvGrpSpPr>
            <a:grpSpLocks/>
          </p:cNvGrpSpPr>
          <p:nvPr/>
        </p:nvGrpSpPr>
        <p:grpSpPr bwMode="auto">
          <a:xfrm>
            <a:off x="792163" y="2209800"/>
            <a:ext cx="1082675" cy="4038600"/>
            <a:chOff x="480" y="1392"/>
            <a:chExt cx="682" cy="2544"/>
          </a:xfrm>
        </p:grpSpPr>
        <p:sp>
          <p:nvSpPr>
            <p:cNvPr id="31754" name="Line 7"/>
            <p:cNvSpPr>
              <a:spLocks noChangeShapeType="1"/>
            </p:cNvSpPr>
            <p:nvPr/>
          </p:nvSpPr>
          <p:spPr bwMode="auto">
            <a:xfrm flipV="1">
              <a:off x="816" y="1872"/>
              <a:ext cx="0" cy="20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Text Box 9"/>
            <p:cNvSpPr txBox="1">
              <a:spLocks noChangeArrowheads="1"/>
            </p:cNvSpPr>
            <p:nvPr/>
          </p:nvSpPr>
          <p:spPr bwMode="auto">
            <a:xfrm>
              <a:off x="480" y="1392"/>
              <a:ext cx="682" cy="40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sz="1800" dirty="0"/>
                <a:t>Increase strength</a:t>
              </a:r>
            </a:p>
          </p:txBody>
        </p:sp>
      </p:grpSp>
      <p:grpSp>
        <p:nvGrpSpPr>
          <p:cNvPr id="31749" name="Group 13"/>
          <p:cNvGrpSpPr>
            <a:grpSpLocks/>
          </p:cNvGrpSpPr>
          <p:nvPr/>
        </p:nvGrpSpPr>
        <p:grpSpPr bwMode="auto">
          <a:xfrm>
            <a:off x="7354888" y="2514600"/>
            <a:ext cx="1082675" cy="3994150"/>
            <a:chOff x="4608" y="1584"/>
            <a:chExt cx="682" cy="2516"/>
          </a:xfrm>
        </p:grpSpPr>
        <p:sp>
          <p:nvSpPr>
            <p:cNvPr id="31752" name="Line 8"/>
            <p:cNvSpPr>
              <a:spLocks noChangeShapeType="1"/>
            </p:cNvSpPr>
            <p:nvPr/>
          </p:nvSpPr>
          <p:spPr bwMode="auto">
            <a:xfrm>
              <a:off x="4896" y="1584"/>
              <a:ext cx="0" cy="20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Text Box 10"/>
            <p:cNvSpPr txBox="1">
              <a:spLocks noChangeArrowheads="1"/>
            </p:cNvSpPr>
            <p:nvPr/>
          </p:nvSpPr>
          <p:spPr bwMode="auto">
            <a:xfrm>
              <a:off x="4608" y="3696"/>
              <a:ext cx="682" cy="40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sz="1800"/>
                <a:t>Increase strength</a:t>
              </a: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69887" y="152400"/>
            <a:ext cx="8229600" cy="792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Ionization Constants for Acids/Bases</a:t>
            </a:r>
            <a:endParaRPr lang="en-US" dirty="0"/>
          </a:p>
        </p:txBody>
      </p:sp>
      <p:pic>
        <p:nvPicPr>
          <p:cNvPr id="31751" name="Picture 12" descr="17T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159375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9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Definitions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1941513" algn="l"/>
              </a:tabLst>
            </a:pPr>
            <a:r>
              <a:rPr lang="en-US" altLang="en-US" sz="2400" b="1" dirty="0" err="1"/>
              <a:t>Brønsted</a:t>
            </a:r>
            <a:r>
              <a:rPr lang="en-US" altLang="en-US" sz="2400" b="1" dirty="0"/>
              <a:t>-Lowry</a:t>
            </a:r>
          </a:p>
          <a:p>
            <a:pPr lvl="1">
              <a:tabLst>
                <a:tab pos="1941513" algn="l"/>
              </a:tabLst>
            </a:pPr>
            <a:r>
              <a:rPr lang="en-US" altLang="en-US" sz="2400" dirty="0"/>
              <a:t>An acid is a proton donor.</a:t>
            </a:r>
          </a:p>
          <a:p>
            <a:pPr lvl="1">
              <a:tabLst>
                <a:tab pos="1941513" algn="l"/>
              </a:tabLst>
            </a:pPr>
            <a:r>
              <a:rPr lang="en-US" altLang="en-US" sz="2400" dirty="0"/>
              <a:t>A base is a proton acceptor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marL="457200" lvl="1" indent="0">
              <a:buNone/>
              <a:tabLst>
                <a:tab pos="1941513" algn="l"/>
              </a:tabLst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sz="2400" dirty="0"/>
              <a:t>A </a:t>
            </a:r>
            <a:r>
              <a:rPr lang="en-US" altLang="en-US" sz="2400" dirty="0" err="1"/>
              <a:t>Brønsted</a:t>
            </a:r>
            <a:r>
              <a:rPr lang="en-US" altLang="en-US" sz="2400" dirty="0"/>
              <a:t>-Lowry </a:t>
            </a:r>
            <a:r>
              <a:rPr lang="en-US" altLang="en-US" sz="2400" dirty="0" smtClean="0"/>
              <a:t>acid:</a:t>
            </a:r>
          </a:p>
          <a:p>
            <a:pPr lvl="1"/>
            <a:r>
              <a:rPr lang="en-US" altLang="en-US" dirty="0" smtClean="0"/>
              <a:t>must </a:t>
            </a:r>
            <a:r>
              <a:rPr lang="en-US" altLang="en-US" dirty="0"/>
              <a:t>have a removable (acidic) proton.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sz="2400" dirty="0"/>
              <a:t>A </a:t>
            </a:r>
            <a:r>
              <a:rPr lang="en-US" altLang="en-US" sz="2400" dirty="0" err="1"/>
              <a:t>Brønsted</a:t>
            </a:r>
            <a:r>
              <a:rPr lang="en-US" altLang="en-US" sz="2400" dirty="0"/>
              <a:t>-Lowry </a:t>
            </a:r>
            <a:r>
              <a:rPr lang="en-US" altLang="en-US" sz="2400" dirty="0" smtClean="0"/>
              <a:t>base:</a:t>
            </a:r>
            <a:endParaRPr lang="en-US" altLang="en-US" sz="2400" dirty="0"/>
          </a:p>
          <a:p>
            <a:pPr lvl="1"/>
            <a:r>
              <a:rPr lang="en-US" altLang="en-US" dirty="0" smtClean="0"/>
              <a:t>must </a:t>
            </a:r>
            <a:r>
              <a:rPr lang="en-US" altLang="en-US" dirty="0"/>
              <a:t>have a pair of nonbonding </a:t>
            </a:r>
            <a:r>
              <a:rPr lang="en-US" altLang="en-US" dirty="0" smtClean="0"/>
              <a:t>electrons in order to accept a proton (H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38851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Polyprotic Acids…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0100" y="1447800"/>
            <a:ext cx="7543800" cy="2514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…have more than one acidic proton</a:t>
            </a:r>
          </a:p>
          <a:p>
            <a:pPr>
              <a:lnSpc>
                <a:spcPct val="3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If the difference between the </a:t>
            </a:r>
            <a:r>
              <a:rPr lang="en-US" sz="2800" i="1"/>
              <a:t>K</a:t>
            </a:r>
            <a:r>
              <a:rPr lang="en-US" sz="2800" i="1" baseline="-25000"/>
              <a:t>a</a:t>
            </a:r>
            <a:r>
              <a:rPr lang="en-US" sz="2800"/>
              <a:t> for the first dissociation and subsequent </a:t>
            </a:r>
            <a:r>
              <a:rPr lang="en-US" sz="2800" i="1"/>
              <a:t>K</a:t>
            </a:r>
            <a:r>
              <a:rPr lang="en-US" sz="2800" i="1" baseline="-25000"/>
              <a:t>a</a:t>
            </a:r>
            <a:r>
              <a:rPr lang="en-US" sz="2800"/>
              <a:t> values is 10</a:t>
            </a:r>
            <a:r>
              <a:rPr lang="en-US" sz="2800" baseline="30000"/>
              <a:t>3</a:t>
            </a:r>
            <a:r>
              <a:rPr lang="en-US" sz="2800"/>
              <a:t> or more, the pH generally depends </a:t>
            </a:r>
            <a:r>
              <a:rPr lang="en-US" sz="2800" i="1"/>
              <a:t>only</a:t>
            </a:r>
            <a:r>
              <a:rPr lang="en-US" sz="2800"/>
              <a:t> on the first dissociation.</a:t>
            </a:r>
          </a:p>
        </p:txBody>
      </p:sp>
      <p:pic>
        <p:nvPicPr>
          <p:cNvPr id="66568" name="Picture 8" descr="16_T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2" b="8385"/>
          <a:stretch>
            <a:fillRect/>
          </a:stretch>
        </p:blipFill>
        <p:spPr>
          <a:xfrm>
            <a:off x="1181100" y="4191000"/>
            <a:ext cx="6781800" cy="2286000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492518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Equilibrium Constants for Acids &amp; Bases</a:t>
            </a:r>
            <a:endParaRPr lang="en-US" dirty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451468" y="1752600"/>
            <a:ext cx="8695944" cy="5105400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sz="3200" dirty="0" smtClean="0">
                <a:cs typeface="+mn-cs"/>
              </a:rPr>
              <a:t>Logarithmic Scale of Relative Acid Strength, </a:t>
            </a:r>
            <a:r>
              <a:rPr lang="en-US" sz="3200" dirty="0" err="1" smtClean="0">
                <a:cs typeface="+mn-cs"/>
              </a:rPr>
              <a:t>p</a:t>
            </a:r>
            <a:r>
              <a:rPr lang="en-US" sz="3200" i="1" dirty="0" err="1" smtClean="0">
                <a:cs typeface="+mn-cs"/>
              </a:rPr>
              <a:t>K</a:t>
            </a:r>
            <a:r>
              <a:rPr lang="en-US" sz="3200" baseline="-25000" dirty="0" err="1" smtClean="0">
                <a:cs typeface="+mn-cs"/>
              </a:rPr>
              <a:t>a</a:t>
            </a:r>
            <a:endParaRPr lang="en-US" sz="3200" baseline="-25000" dirty="0" smtClean="0">
              <a:cs typeface="+mn-cs"/>
            </a:endParaRPr>
          </a:p>
          <a:p>
            <a:pPr marL="290513" indent="-2905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b="0" dirty="0" smtClean="0">
                <a:cs typeface="+mn-cs"/>
              </a:rPr>
              <a:t>Many chemists use a logarithmic scale to report and compare relative acid strengths.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sz="3200" b="0" dirty="0" err="1" smtClean="0">
                <a:cs typeface="+mn-cs"/>
              </a:rPr>
              <a:t>pK</a:t>
            </a:r>
            <a:r>
              <a:rPr lang="en-US" sz="3200" b="0" baseline="-25000" dirty="0" err="1" smtClean="0">
                <a:cs typeface="+mn-cs"/>
              </a:rPr>
              <a:t>a</a:t>
            </a:r>
            <a:r>
              <a:rPr lang="en-US" sz="3200" b="0" dirty="0" smtClean="0">
                <a:cs typeface="+mn-cs"/>
              </a:rPr>
              <a:t> = </a:t>
            </a:r>
            <a:r>
              <a:rPr lang="en-US" sz="3200" b="0" dirty="0" smtClean="0">
                <a:cs typeface="+mn-cs"/>
                <a:sym typeface="Symbol" charset="0"/>
              </a:rPr>
              <a:t> log(K</a:t>
            </a:r>
            <a:r>
              <a:rPr lang="en-US" sz="3200" b="0" baseline="-25000" dirty="0" smtClean="0">
                <a:cs typeface="+mn-cs"/>
                <a:sym typeface="Symbol" charset="0"/>
              </a:rPr>
              <a:t>a</a:t>
            </a:r>
            <a:r>
              <a:rPr lang="en-US" sz="3200" b="0" dirty="0" smtClean="0">
                <a:cs typeface="+mn-cs"/>
                <a:sym typeface="Symbol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endParaRPr lang="en-US" sz="3200" b="0" dirty="0" smtClean="0">
              <a:cs typeface="+mn-cs"/>
              <a:sym typeface="Symbol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endParaRPr lang="en-US" sz="3200" b="0" dirty="0" smtClean="0"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endParaRPr lang="en-US" sz="3200" dirty="0" smtClean="0"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endParaRPr lang="en-US" sz="3200" b="0" dirty="0" smtClean="0"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sz="3200" b="0" dirty="0" smtClean="0">
                <a:cs typeface="+mn-cs"/>
              </a:rPr>
              <a:t>The lower the </a:t>
            </a:r>
            <a:r>
              <a:rPr lang="en-US" sz="3200" b="0" dirty="0" err="1" smtClean="0">
                <a:cs typeface="+mn-cs"/>
              </a:rPr>
              <a:t>pK</a:t>
            </a:r>
            <a:r>
              <a:rPr lang="en-US" sz="3200" b="0" baseline="-25000" dirty="0" err="1" smtClean="0">
                <a:cs typeface="+mn-cs"/>
              </a:rPr>
              <a:t>a</a:t>
            </a:r>
            <a:r>
              <a:rPr lang="en-US" sz="3200" b="0" dirty="0" smtClean="0">
                <a:cs typeface="+mn-cs"/>
              </a:rPr>
              <a:t>, the stronger the acid.</a:t>
            </a:r>
          </a:p>
        </p:txBody>
      </p:sp>
      <p:graphicFrame>
        <p:nvGraphicFramePr>
          <p:cNvPr id="249861" name="Group 5"/>
          <p:cNvGraphicFramePr>
            <a:graphicFrameLocks noGrp="1"/>
          </p:cNvGraphicFramePr>
          <p:nvPr/>
        </p:nvGraphicFramePr>
        <p:xfrm>
          <a:off x="1524000" y="4826000"/>
          <a:ext cx="6096000" cy="965200"/>
        </p:xfrm>
        <a:graphic>
          <a:graphicData uri="http://schemas.openxmlformats.org/drawingml/2006/table">
            <a:tbl>
              <a:tblPr/>
              <a:tblGrid>
                <a:gridCol w="1219200"/>
                <a:gridCol w="1828800"/>
                <a:gridCol w="1524000"/>
                <a:gridCol w="15240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Acid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Symbol" pitchFamily="18" charset="2"/>
                        </a:rPr>
                        <a:t>HCO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Symbol" pitchFamily="18" charset="2"/>
                        </a:rPr>
                        <a:t>3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Symbol" pitchFamily="18" charset="2"/>
                        </a:rPr>
                        <a:t>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HClO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HF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pK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10.32</a:t>
                      </a: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7.46</a:t>
                      </a: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3.14</a:t>
                      </a: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910" name="Object 22"/>
          <p:cNvGraphicFramePr>
            <a:graphicFrameLocks noChangeAspect="1"/>
          </p:cNvGraphicFramePr>
          <p:nvPr/>
        </p:nvGraphicFramePr>
        <p:xfrm>
          <a:off x="1676400" y="4064000"/>
          <a:ext cx="58388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4" imgW="4918680" imgH="420480" progId="Equation.DSMT4">
                  <p:embed/>
                </p:oleObj>
              </mc:Choice>
              <mc:Fallback>
                <p:oleObj name="Equation" r:id="rId4" imgW="4918680" imgH="4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64000"/>
                        <a:ext cx="583882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58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Calculating </a:t>
            </a:r>
            <a:r>
              <a:rPr lang="en-US" altLang="en-US" i="1"/>
              <a:t>K</a:t>
            </a:r>
            <a:r>
              <a:rPr lang="en-US" altLang="en-US" i="1" baseline="-25000"/>
              <a:t>a</a:t>
            </a:r>
            <a:r>
              <a:rPr lang="en-US" altLang="en-US"/>
              <a:t> from the pH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	The pH of a 0.10 </a:t>
            </a:r>
            <a:r>
              <a:rPr lang="en-US" altLang="en-US" sz="2800" i="1"/>
              <a:t>M</a:t>
            </a:r>
            <a:r>
              <a:rPr lang="en-US" altLang="en-US" sz="2800"/>
              <a:t> solution of formic acid, HCOOH, at 25</a:t>
            </a:r>
            <a:r>
              <a:rPr lang="en-US" altLang="en-US" sz="2800">
                <a:sym typeface="Symbol" pitchFamily="-80" charset="2"/>
              </a:rPr>
              <a:t>C is 2.38.  Calculate </a:t>
            </a:r>
            <a:r>
              <a:rPr lang="en-US" altLang="en-US" sz="2800" i="1">
                <a:sym typeface="Symbol" pitchFamily="-80" charset="2"/>
              </a:rPr>
              <a:t>K</a:t>
            </a:r>
            <a:r>
              <a:rPr lang="en-US" altLang="en-US" sz="2800" i="1" baseline="-25000">
                <a:sym typeface="Symbol" pitchFamily="-80" charset="2"/>
              </a:rPr>
              <a:t>a</a:t>
            </a:r>
            <a:r>
              <a:rPr lang="en-US" altLang="en-US" sz="2800">
                <a:sym typeface="Symbol" pitchFamily="-80" charset="2"/>
              </a:rPr>
              <a:t> for formic acid at this temperature.</a:t>
            </a:r>
          </a:p>
          <a:p>
            <a:pPr>
              <a:buFontTx/>
              <a:buNone/>
            </a:pPr>
            <a:endParaRPr lang="en-US" altLang="en-US" sz="2800">
              <a:sym typeface="Symbol" pitchFamily="-80" charset="2"/>
            </a:endParaRPr>
          </a:p>
          <a:p>
            <a:pPr>
              <a:buFontTx/>
              <a:buNone/>
            </a:pPr>
            <a:r>
              <a:rPr lang="en-US" altLang="en-US" sz="2800"/>
              <a:t>We know that</a:t>
            </a:r>
          </a:p>
          <a:p>
            <a:pPr algn="ctr">
              <a:buFontTx/>
              <a:buNone/>
            </a:pPr>
            <a:endParaRPr lang="en-US" altLang="en-US" sz="280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grpSp>
        <p:nvGrpSpPr>
          <p:cNvPr id="53258" name="Group 10"/>
          <p:cNvGrpSpPr>
            <a:grpSpLocks/>
          </p:cNvGrpSpPr>
          <p:nvPr/>
        </p:nvGrpSpPr>
        <p:grpSpPr bwMode="auto">
          <a:xfrm>
            <a:off x="2971800" y="4495800"/>
            <a:ext cx="3352800" cy="946150"/>
            <a:chOff x="1872" y="2832"/>
            <a:chExt cx="2112" cy="596"/>
          </a:xfrm>
        </p:grpSpPr>
        <p:grpSp>
          <p:nvGrpSpPr>
            <p:cNvPr id="53257" name="Group 9"/>
            <p:cNvGrpSpPr>
              <a:grpSpLocks/>
            </p:cNvGrpSpPr>
            <p:nvPr/>
          </p:nvGrpSpPr>
          <p:grpSpPr bwMode="auto">
            <a:xfrm>
              <a:off x="2487" y="2832"/>
              <a:ext cx="1497" cy="596"/>
              <a:chOff x="2271" y="2832"/>
              <a:chExt cx="1497" cy="596"/>
            </a:xfrm>
          </p:grpSpPr>
          <p:sp>
            <p:nvSpPr>
              <p:cNvPr id="53254" name="Rectangle 6"/>
              <p:cNvSpPr>
                <a:spLocks noChangeArrowheads="1"/>
              </p:cNvSpPr>
              <p:nvPr/>
            </p:nvSpPr>
            <p:spPr bwMode="auto">
              <a:xfrm>
                <a:off x="2271" y="2832"/>
                <a:ext cx="1497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[H</a:t>
                </a:r>
                <a:r>
                  <a:rPr lang="en-US" altLang="en-US" sz="2800" baseline="-25000">
                    <a:solidFill>
                      <a:srgbClr val="C82E32"/>
                    </a:solidFill>
                  </a:rPr>
                  <a:t>3</a:t>
                </a:r>
                <a:r>
                  <a:rPr lang="en-US" altLang="en-US" sz="2800">
                    <a:solidFill>
                      <a:srgbClr val="C82E32"/>
                    </a:solidFill>
                  </a:rPr>
                  <a:t>O</a:t>
                </a:r>
                <a:r>
                  <a:rPr lang="en-US" altLang="en-US" sz="2800" baseline="30000">
                    <a:solidFill>
                      <a:srgbClr val="C82E32"/>
                    </a:solidFill>
                  </a:rPr>
                  <a:t>+</a:t>
                </a:r>
                <a:r>
                  <a:rPr lang="en-US" altLang="en-US" sz="2800">
                    <a:solidFill>
                      <a:srgbClr val="C82E32"/>
                    </a:solidFill>
                  </a:rPr>
                  <a:t>] [COO</a:t>
                </a:r>
                <a:r>
                  <a:rPr lang="en-US" altLang="en-US" sz="2800" baseline="30000">
                    <a:solidFill>
                      <a:srgbClr val="C82E32"/>
                    </a:solidFill>
                  </a:rPr>
                  <a:t>-</a:t>
                </a:r>
                <a:r>
                  <a:rPr lang="en-US" altLang="en-US" sz="2800">
                    <a:solidFill>
                      <a:srgbClr val="C82E32"/>
                    </a:solidFill>
                  </a:rPr>
                  <a:t>]</a:t>
                </a:r>
              </a:p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[HCOOH]</a:t>
                </a:r>
              </a:p>
            </p:txBody>
          </p:sp>
          <p:sp>
            <p:nvSpPr>
              <p:cNvPr id="53255" name="Line 7"/>
              <p:cNvSpPr>
                <a:spLocks noChangeShapeType="1"/>
              </p:cNvSpPr>
              <p:nvPr/>
            </p:nvSpPr>
            <p:spPr bwMode="auto">
              <a:xfrm>
                <a:off x="2352" y="3151"/>
                <a:ext cx="1392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1872" y="2967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i="1">
                  <a:solidFill>
                    <a:srgbClr val="C82E32"/>
                  </a:solidFill>
                </a:rPr>
                <a:t>K</a:t>
              </a:r>
              <a:r>
                <a:rPr lang="en-US" altLang="en-US" sz="2800" i="1" baseline="-25000">
                  <a:solidFill>
                    <a:srgbClr val="C82E32"/>
                  </a:solidFill>
                </a:rPr>
                <a:t>a</a:t>
              </a:r>
              <a:r>
                <a:rPr lang="en-US" altLang="en-US" sz="2800">
                  <a:solidFill>
                    <a:srgbClr val="C82E32"/>
                  </a:solidFill>
                </a:rPr>
                <a:t> =</a:t>
              </a:r>
              <a:endParaRPr lang="en-US" altLang="en-US" sz="2800" i="1">
                <a:solidFill>
                  <a:srgbClr val="C82E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62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Calculating </a:t>
            </a:r>
            <a:r>
              <a:rPr lang="en-US" altLang="en-US" i="1"/>
              <a:t>K</a:t>
            </a:r>
            <a:r>
              <a:rPr lang="en-US" altLang="en-US" i="1" baseline="-25000"/>
              <a:t>a</a:t>
            </a:r>
            <a:r>
              <a:rPr lang="en-US" altLang="en-US"/>
              <a:t> from the pH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	The pH of a 0.10 </a:t>
            </a:r>
            <a:r>
              <a:rPr lang="en-US" altLang="en-US" sz="2800" i="1"/>
              <a:t>M</a:t>
            </a:r>
            <a:r>
              <a:rPr lang="en-US" altLang="en-US" sz="2800"/>
              <a:t> solution of formic acid, HCOOH, at 25</a:t>
            </a:r>
            <a:r>
              <a:rPr lang="en-US" altLang="en-US" sz="2800">
                <a:sym typeface="Symbol" pitchFamily="-80" charset="2"/>
              </a:rPr>
              <a:t>C is 2.38.  Calculate </a:t>
            </a:r>
            <a:r>
              <a:rPr lang="en-US" altLang="en-US" sz="2800" i="1">
                <a:sym typeface="Symbol" pitchFamily="-80" charset="2"/>
              </a:rPr>
              <a:t>K</a:t>
            </a:r>
            <a:r>
              <a:rPr lang="en-US" altLang="en-US" sz="2800" i="1" baseline="-25000">
                <a:sym typeface="Symbol" pitchFamily="-80" charset="2"/>
              </a:rPr>
              <a:t>a</a:t>
            </a:r>
            <a:r>
              <a:rPr lang="en-US" altLang="en-US" sz="2800">
                <a:sym typeface="Symbol" pitchFamily="-80" charset="2"/>
              </a:rPr>
              <a:t> for formic acid at this temperature.</a:t>
            </a:r>
          </a:p>
          <a:p>
            <a:pPr>
              <a:buFontTx/>
              <a:buNone/>
            </a:pPr>
            <a:endParaRPr lang="en-US" altLang="en-US" sz="2800">
              <a:sym typeface="Symbol" pitchFamily="-80" charset="2"/>
            </a:endParaRPr>
          </a:p>
          <a:p>
            <a:pPr>
              <a:buFontTx/>
              <a:buNone/>
            </a:pPr>
            <a:r>
              <a:rPr lang="en-US" altLang="en-US" sz="2800">
                <a:sym typeface="Symbol" pitchFamily="-80" charset="2"/>
              </a:rPr>
              <a:t>To calculate </a:t>
            </a:r>
            <a:r>
              <a:rPr lang="en-US" altLang="en-US" sz="2800" i="1">
                <a:sym typeface="Symbol" pitchFamily="-80" charset="2"/>
              </a:rPr>
              <a:t>K</a:t>
            </a:r>
            <a:r>
              <a:rPr lang="en-US" altLang="en-US" sz="2800" i="1" baseline="-25000">
                <a:sym typeface="Symbol" pitchFamily="-80" charset="2"/>
              </a:rPr>
              <a:t>a</a:t>
            </a:r>
            <a:r>
              <a:rPr lang="en-US" altLang="en-US" sz="2800">
                <a:sym typeface="Symbol" pitchFamily="-80" charset="2"/>
              </a:rPr>
              <a:t>, we need the equilibrium concentrations of all three things.</a:t>
            </a:r>
          </a:p>
          <a:p>
            <a:pPr>
              <a:buFontTx/>
              <a:buNone/>
            </a:pPr>
            <a:r>
              <a:rPr lang="en-US" altLang="en-US" sz="2800">
                <a:sym typeface="Symbol" pitchFamily="-80" charset="2"/>
              </a:rPr>
              <a:t>We can find [H</a:t>
            </a:r>
            <a:r>
              <a:rPr lang="en-US" altLang="en-US" sz="2800" baseline="-25000">
                <a:sym typeface="Symbol" pitchFamily="-80" charset="2"/>
              </a:rPr>
              <a:t>3</a:t>
            </a:r>
            <a:r>
              <a:rPr lang="en-US" altLang="en-US" sz="2800">
                <a:sym typeface="Symbol" pitchFamily="-80" charset="2"/>
              </a:rPr>
              <a:t>O</a:t>
            </a:r>
            <a:r>
              <a:rPr lang="en-US" altLang="en-US" sz="2800" baseline="30000">
                <a:sym typeface="Symbol" pitchFamily="-80" charset="2"/>
              </a:rPr>
              <a:t>+</a:t>
            </a:r>
            <a:r>
              <a:rPr lang="en-US" altLang="en-US" sz="2800">
                <a:sym typeface="Symbol" pitchFamily="-80" charset="2"/>
              </a:rPr>
              <a:t>], which is the same as [HCOO</a:t>
            </a:r>
            <a:r>
              <a:rPr lang="en-US" altLang="en-US" sz="2800" baseline="30000">
                <a:sym typeface="Symbol" pitchFamily="-80" charset="2"/>
              </a:rPr>
              <a:t>-</a:t>
            </a:r>
            <a:r>
              <a:rPr lang="en-US" altLang="en-US" sz="2800">
                <a:sym typeface="Symbol" pitchFamily="-80" charset="2"/>
              </a:rPr>
              <a:t>], from the pH.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1986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Calculating </a:t>
            </a:r>
            <a:r>
              <a:rPr lang="en-US" altLang="en-US" i="1"/>
              <a:t>K</a:t>
            </a:r>
            <a:r>
              <a:rPr lang="en-US" altLang="en-US" i="1" baseline="-25000"/>
              <a:t>a</a:t>
            </a:r>
            <a:r>
              <a:rPr lang="en-US" altLang="en-US"/>
              <a:t> from pH</a:t>
            </a:r>
          </a:p>
        </p:txBody>
      </p:sp>
      <p:graphicFrame>
        <p:nvGraphicFramePr>
          <p:cNvPr id="56436" name="Group 116"/>
          <p:cNvGraphicFramePr>
            <a:graphicFrameLocks noGrp="1"/>
          </p:cNvGraphicFramePr>
          <p:nvPr>
            <p:ph type="tbl" idx="1"/>
          </p:nvPr>
        </p:nvGraphicFramePr>
        <p:xfrm>
          <a:off x="609600" y="2743200"/>
          <a:ext cx="7924800" cy="2133600"/>
        </p:xfrm>
        <a:graphic>
          <a:graphicData uri="http://schemas.openxmlformats.org/drawingml/2006/table">
            <a:tbl>
              <a:tblPr/>
              <a:tblGrid>
                <a:gridCol w="1828800"/>
                <a:gridCol w="2590800"/>
                <a:gridCol w="1676400"/>
                <a:gridCol w="18288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[HCOOH], </a:t>
                      </a:r>
                      <a:r>
                        <a:rPr kumimoji="0" lang="en-US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[H</a:t>
                      </a:r>
                      <a:r>
                        <a:rPr kumimoji="0" lang="en-US" alt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3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O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+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], </a:t>
                      </a:r>
                      <a:r>
                        <a:rPr kumimoji="0" lang="en-US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[HCOO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], </a:t>
                      </a:r>
                      <a:r>
                        <a:rPr kumimoji="0" lang="en-US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Initially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- 4.2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sym typeface="Symbol" pitchFamily="-80" charset="2"/>
                        </a:rPr>
                        <a:t> 10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sym typeface="Symbol" pitchFamily="-80" charset="2"/>
                        </a:rPr>
                        <a:t>-3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+ 4.2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sym typeface="Symbol" pitchFamily="-80" charset="2"/>
                        </a:rPr>
                        <a:t> 10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sym typeface="Symbol" pitchFamily="-80" charset="2"/>
                        </a:rPr>
                        <a:t>-3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+ 4.2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sym typeface="Symbol" pitchFamily="-80" charset="2"/>
                        </a:rPr>
                        <a:t> 10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sym typeface="Symbol" pitchFamily="-80" charset="2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At Equilibrium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0.10 - 4.2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sym typeface="Symbol" pitchFamily="-80" charset="2"/>
                        </a:rPr>
                        <a:t> 10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sym typeface="Symbol" pitchFamily="-80" charset="2"/>
                        </a:rPr>
                        <a:t>-3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  <a:sym typeface="Symbol" pitchFamily="-80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sym typeface="Symbol" pitchFamily="-80" charset="2"/>
                        </a:rPr>
                        <a:t>= 0.0958 = 0.10</a:t>
                      </a:r>
                      <a:endParaRPr kumimoji="0" lang="en-US" alt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  <a:sym typeface="Symbol" pitchFamily="-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4.2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sym typeface="Symbol" pitchFamily="-80" charset="2"/>
                        </a:rPr>
                        <a:t> 10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sym typeface="Symbol" pitchFamily="-80" charset="2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4.2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sym typeface="Symbol" pitchFamily="-80" charset="2"/>
                        </a:rPr>
                        <a:t> 10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sym typeface="Symbol" pitchFamily="-80" charset="2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914400" y="1828800"/>
            <a:ext cx="4710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C82E32"/>
                </a:solidFill>
              </a:rPr>
              <a:t>Now we can set up a table…</a:t>
            </a:r>
          </a:p>
        </p:txBody>
      </p:sp>
      <p:sp>
        <p:nvSpPr>
          <p:cNvPr id="56437" name="Rectangle 117"/>
          <p:cNvSpPr>
            <a:spLocks noChangeArrowheads="1"/>
          </p:cNvSpPr>
          <p:nvPr/>
        </p:nvSpPr>
        <p:spPr bwMode="auto">
          <a:xfrm>
            <a:off x="5181600" y="3717925"/>
            <a:ext cx="1371600" cy="30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38" name="Rectangle 118"/>
          <p:cNvSpPr>
            <a:spLocks noChangeArrowheads="1"/>
          </p:cNvSpPr>
          <p:nvPr/>
        </p:nvSpPr>
        <p:spPr bwMode="auto">
          <a:xfrm>
            <a:off x="6934200" y="3717925"/>
            <a:ext cx="1371600" cy="30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39" name="Rectangle 119"/>
          <p:cNvSpPr>
            <a:spLocks noChangeArrowheads="1"/>
          </p:cNvSpPr>
          <p:nvPr/>
        </p:nvSpPr>
        <p:spPr bwMode="auto">
          <a:xfrm>
            <a:off x="3048000" y="3717925"/>
            <a:ext cx="1371600" cy="30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40" name="Rectangle 120"/>
          <p:cNvSpPr>
            <a:spLocks noChangeArrowheads="1"/>
          </p:cNvSpPr>
          <p:nvPr/>
        </p:nvSpPr>
        <p:spPr bwMode="auto">
          <a:xfrm>
            <a:off x="5257800" y="41910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41" name="Rectangle 121"/>
          <p:cNvSpPr>
            <a:spLocks noChangeArrowheads="1"/>
          </p:cNvSpPr>
          <p:nvPr/>
        </p:nvSpPr>
        <p:spPr bwMode="auto">
          <a:xfrm>
            <a:off x="7010400" y="41910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42" name="Rectangle 122"/>
          <p:cNvSpPr>
            <a:spLocks noChangeArrowheads="1"/>
          </p:cNvSpPr>
          <p:nvPr/>
        </p:nvSpPr>
        <p:spPr bwMode="auto">
          <a:xfrm>
            <a:off x="2590800" y="4191000"/>
            <a:ext cx="2133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3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6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6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6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6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6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6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37" grpId="0" animBg="1"/>
      <p:bldP spid="56438" grpId="0" animBg="1"/>
      <p:bldP spid="56439" grpId="0" animBg="1"/>
      <p:bldP spid="56440" grpId="0" animBg="1"/>
      <p:bldP spid="56441" grpId="0" animBg="1"/>
      <p:bldP spid="564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Calculating </a:t>
            </a:r>
            <a:r>
              <a:rPr lang="en-US" altLang="en-US" i="1"/>
              <a:t>K</a:t>
            </a:r>
            <a:r>
              <a:rPr lang="en-US" altLang="en-US" i="1" baseline="-25000"/>
              <a:t>a</a:t>
            </a:r>
            <a:r>
              <a:rPr lang="en-US" altLang="en-US"/>
              <a:t> from pH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grpSp>
        <p:nvGrpSpPr>
          <p:cNvPr id="57358" name="Group 14"/>
          <p:cNvGrpSpPr>
            <a:grpSpLocks/>
          </p:cNvGrpSpPr>
          <p:nvPr/>
        </p:nvGrpSpPr>
        <p:grpSpPr bwMode="auto">
          <a:xfrm>
            <a:off x="2227263" y="2209800"/>
            <a:ext cx="4689475" cy="946150"/>
            <a:chOff x="1392" y="1878"/>
            <a:chExt cx="2954" cy="596"/>
          </a:xfrm>
        </p:grpSpPr>
        <p:sp>
          <p:nvSpPr>
            <p:cNvPr id="57355" name="Rectangle 11"/>
            <p:cNvSpPr>
              <a:spLocks noChangeArrowheads="1"/>
            </p:cNvSpPr>
            <p:nvPr/>
          </p:nvSpPr>
          <p:spPr bwMode="auto">
            <a:xfrm>
              <a:off x="2033" y="1878"/>
              <a:ext cx="2313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800">
                  <a:solidFill>
                    <a:srgbClr val="C82E32"/>
                  </a:solidFill>
                </a:rPr>
                <a:t>[4.2 </a:t>
              </a:r>
              <a:r>
                <a:rPr lang="en-US" altLang="en-US" sz="2800">
                  <a:solidFill>
                    <a:srgbClr val="C82E32"/>
                  </a:solidFill>
                  <a:sym typeface="Symbol" pitchFamily="-80" charset="2"/>
                </a:rPr>
                <a:t> 10</a:t>
              </a:r>
              <a:r>
                <a:rPr lang="en-US" altLang="en-US" sz="2800" baseline="30000">
                  <a:solidFill>
                    <a:srgbClr val="C82E32"/>
                  </a:solidFill>
                  <a:sym typeface="Symbol" pitchFamily="-80" charset="2"/>
                </a:rPr>
                <a:t>-3</a:t>
              </a:r>
              <a:r>
                <a:rPr lang="en-US" altLang="en-US" sz="2800">
                  <a:solidFill>
                    <a:srgbClr val="C82E32"/>
                  </a:solidFill>
                </a:rPr>
                <a:t>] [4.2 </a:t>
              </a:r>
              <a:r>
                <a:rPr lang="en-US" altLang="en-US" sz="2800">
                  <a:solidFill>
                    <a:srgbClr val="C82E32"/>
                  </a:solidFill>
                  <a:sym typeface="Symbol" pitchFamily="-80" charset="2"/>
                </a:rPr>
                <a:t> 10</a:t>
              </a:r>
              <a:r>
                <a:rPr lang="en-US" altLang="en-US" sz="2800" baseline="30000">
                  <a:solidFill>
                    <a:srgbClr val="C82E32"/>
                  </a:solidFill>
                  <a:sym typeface="Symbol" pitchFamily="-80" charset="2"/>
                </a:rPr>
                <a:t>-3</a:t>
              </a:r>
              <a:r>
                <a:rPr lang="en-US" altLang="en-US" sz="2800">
                  <a:solidFill>
                    <a:srgbClr val="C82E32"/>
                  </a:solidFill>
                </a:rPr>
                <a:t>]</a:t>
              </a:r>
            </a:p>
            <a:p>
              <a:pPr algn="ctr"/>
              <a:r>
                <a:rPr lang="en-US" altLang="en-US" sz="2800">
                  <a:solidFill>
                    <a:srgbClr val="C82E32"/>
                  </a:solidFill>
                </a:rPr>
                <a:t>[0.10]</a:t>
              </a:r>
            </a:p>
          </p:txBody>
        </p:sp>
        <p:sp>
          <p:nvSpPr>
            <p:cNvPr id="57356" name="Line 12"/>
            <p:cNvSpPr>
              <a:spLocks noChangeShapeType="1"/>
            </p:cNvSpPr>
            <p:nvPr/>
          </p:nvSpPr>
          <p:spPr bwMode="auto">
            <a:xfrm>
              <a:off x="2112" y="2181"/>
              <a:ext cx="2208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7" name="Rectangle 13"/>
            <p:cNvSpPr>
              <a:spLocks noChangeArrowheads="1"/>
            </p:cNvSpPr>
            <p:nvPr/>
          </p:nvSpPr>
          <p:spPr bwMode="auto">
            <a:xfrm>
              <a:off x="1392" y="1997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i="1">
                  <a:solidFill>
                    <a:srgbClr val="C82E32"/>
                  </a:solidFill>
                </a:rPr>
                <a:t>K</a:t>
              </a:r>
              <a:r>
                <a:rPr lang="en-US" altLang="en-US" sz="2800" i="1" baseline="-25000">
                  <a:solidFill>
                    <a:srgbClr val="C82E32"/>
                  </a:solidFill>
                </a:rPr>
                <a:t>a</a:t>
              </a:r>
              <a:r>
                <a:rPr lang="en-US" altLang="en-US" sz="2800">
                  <a:solidFill>
                    <a:srgbClr val="C82E32"/>
                  </a:solidFill>
                </a:rPr>
                <a:t> =</a:t>
              </a:r>
              <a:endParaRPr lang="en-US" altLang="en-US" sz="2800" i="1">
                <a:solidFill>
                  <a:srgbClr val="C82E32"/>
                </a:solidFill>
              </a:endParaRPr>
            </a:p>
          </p:txBody>
        </p:sp>
      </p:grp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725738" y="3429000"/>
            <a:ext cx="198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C82E32"/>
                </a:solidFill>
              </a:rPr>
              <a:t>= 1.8 </a:t>
            </a:r>
            <a:r>
              <a:rPr lang="en-US" altLang="en-US" sz="2800">
                <a:solidFill>
                  <a:srgbClr val="C82E32"/>
                </a:solidFill>
                <a:sym typeface="Symbol" pitchFamily="-80" charset="2"/>
              </a:rPr>
              <a:t> 10</a:t>
            </a:r>
            <a:r>
              <a:rPr lang="en-US" altLang="en-US" sz="2800" baseline="30000">
                <a:solidFill>
                  <a:srgbClr val="C82E32"/>
                </a:solidFill>
                <a:sym typeface="Symbol" pitchFamily="-80" charset="2"/>
              </a:rPr>
              <a:t>-4</a:t>
            </a:r>
            <a:endParaRPr lang="en-US" altLang="en-US" sz="2800">
              <a:solidFill>
                <a:srgbClr val="C82E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Percent Ionization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708660" y="1920855"/>
            <a:ext cx="7772400" cy="3810000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Percent </a:t>
            </a:r>
            <a:r>
              <a:rPr lang="en-US" altLang="en-US" dirty="0"/>
              <a:t>Ionization = </a:t>
            </a:r>
            <a:r>
              <a:rPr lang="en-US" altLang="en-US" dirty="0" smtClean="0"/>
              <a:t>                              </a:t>
            </a:r>
            <a:r>
              <a:rPr lang="en-US" altLang="en-US" dirty="0">
                <a:sym typeface="Symbol" pitchFamily="-80" charset="2"/>
              </a:rPr>
              <a:t> 100</a:t>
            </a:r>
          </a:p>
          <a:p>
            <a:pPr marL="0" indent="0">
              <a:buNone/>
            </a:pPr>
            <a:endParaRPr lang="en-US" altLang="en-US" dirty="0">
              <a:sym typeface="Symbol" pitchFamily="-80" charset="2"/>
            </a:endParaRPr>
          </a:p>
          <a:p>
            <a:r>
              <a:rPr lang="en-US" altLang="en-US" dirty="0" smtClean="0">
                <a:sym typeface="Symbol" pitchFamily="-80" charset="2"/>
              </a:rPr>
              <a:t>In </a:t>
            </a:r>
            <a:r>
              <a:rPr lang="en-US" altLang="en-US" dirty="0">
                <a:sym typeface="Symbol" pitchFamily="-80" charset="2"/>
              </a:rPr>
              <a:t>this example</a:t>
            </a:r>
          </a:p>
          <a:p>
            <a:pPr>
              <a:buFontTx/>
              <a:buNone/>
            </a:pPr>
            <a:r>
              <a:rPr lang="en-US" altLang="en-US" dirty="0"/>
              <a:t>		[H</a:t>
            </a:r>
            <a:r>
              <a:rPr lang="en-US" altLang="en-US" baseline="-25000" dirty="0"/>
              <a:t>3</a:t>
            </a:r>
            <a:r>
              <a:rPr lang="en-US" altLang="en-US" dirty="0"/>
              <a:t>O</a:t>
            </a:r>
            <a:r>
              <a:rPr lang="en-US" altLang="en-US" baseline="30000" dirty="0"/>
              <a:t>+</a:t>
            </a:r>
            <a:r>
              <a:rPr lang="en-US" altLang="en-US" dirty="0"/>
              <a:t>]</a:t>
            </a:r>
            <a:r>
              <a:rPr lang="en-US" altLang="en-US" i="1" baseline="-25000" dirty="0" err="1"/>
              <a:t>eq</a:t>
            </a:r>
            <a:r>
              <a:rPr lang="en-US" altLang="en-US" dirty="0"/>
              <a:t> = 4.2 </a:t>
            </a:r>
            <a:r>
              <a:rPr lang="en-US" altLang="en-US" dirty="0">
                <a:sym typeface="Symbol" pitchFamily="-80" charset="2"/>
              </a:rPr>
              <a:t> 10</a:t>
            </a:r>
            <a:r>
              <a:rPr lang="en-US" altLang="en-US" baseline="30000" dirty="0">
                <a:sym typeface="Symbol" pitchFamily="-80" charset="2"/>
              </a:rPr>
              <a:t>-3</a:t>
            </a:r>
            <a:r>
              <a:rPr lang="en-US" altLang="en-US" dirty="0">
                <a:sym typeface="Symbol" pitchFamily="-80" charset="2"/>
              </a:rPr>
              <a:t> M</a:t>
            </a:r>
          </a:p>
          <a:p>
            <a:pPr>
              <a:buFontTx/>
              <a:buNone/>
            </a:pPr>
            <a:r>
              <a:rPr lang="en-US" altLang="en-US" dirty="0"/>
              <a:t>		 [HCOOH]</a:t>
            </a:r>
            <a:r>
              <a:rPr lang="en-US" altLang="en-US" i="1" baseline="-25000" dirty="0"/>
              <a:t>initial</a:t>
            </a:r>
            <a:r>
              <a:rPr lang="en-US" altLang="en-US" dirty="0"/>
              <a:t> = 0.10 M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grpSp>
        <p:nvGrpSpPr>
          <p:cNvPr id="59398" name="Group 6"/>
          <p:cNvGrpSpPr>
            <a:grpSpLocks/>
          </p:cNvGrpSpPr>
          <p:nvPr/>
        </p:nvGrpSpPr>
        <p:grpSpPr bwMode="auto">
          <a:xfrm>
            <a:off x="2857732" y="2013586"/>
            <a:ext cx="1754188" cy="1066800"/>
            <a:chOff x="1790" y="2456"/>
            <a:chExt cx="1105" cy="672"/>
          </a:xfrm>
        </p:grpSpPr>
        <p:sp>
          <p:nvSpPr>
            <p:cNvPr id="59396" name="Rectangle 4"/>
            <p:cNvSpPr>
              <a:spLocks noChangeArrowheads="1"/>
            </p:cNvSpPr>
            <p:nvPr/>
          </p:nvSpPr>
          <p:spPr bwMode="auto">
            <a:xfrm>
              <a:off x="1874" y="2456"/>
              <a:ext cx="1021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200" dirty="0">
                  <a:solidFill>
                    <a:srgbClr val="C82E32"/>
                  </a:solidFill>
                </a:rPr>
                <a:t>[H</a:t>
              </a:r>
              <a:r>
                <a:rPr lang="en-US" altLang="en-US" sz="3200" baseline="-25000" dirty="0">
                  <a:solidFill>
                    <a:srgbClr val="C82E32"/>
                  </a:solidFill>
                </a:rPr>
                <a:t>3</a:t>
              </a:r>
              <a:r>
                <a:rPr lang="en-US" altLang="en-US" sz="3200" dirty="0">
                  <a:solidFill>
                    <a:srgbClr val="C82E32"/>
                  </a:solidFill>
                </a:rPr>
                <a:t>O</a:t>
              </a:r>
              <a:r>
                <a:rPr lang="en-US" altLang="en-US" sz="3200" baseline="30000" dirty="0">
                  <a:solidFill>
                    <a:srgbClr val="C82E32"/>
                  </a:solidFill>
                </a:rPr>
                <a:t>+</a:t>
              </a:r>
              <a:r>
                <a:rPr lang="en-US" altLang="en-US" sz="3200" dirty="0">
                  <a:solidFill>
                    <a:srgbClr val="C82E32"/>
                  </a:solidFill>
                </a:rPr>
                <a:t>]</a:t>
              </a:r>
              <a:r>
                <a:rPr lang="en-US" altLang="en-US" sz="3200" i="1" baseline="-25000" dirty="0" err="1">
                  <a:solidFill>
                    <a:srgbClr val="C82E32"/>
                  </a:solidFill>
                </a:rPr>
                <a:t>eq</a:t>
              </a:r>
              <a:endParaRPr lang="en-US" altLang="en-US" sz="3200" dirty="0">
                <a:solidFill>
                  <a:srgbClr val="C82E32"/>
                </a:solidFill>
              </a:endParaRPr>
            </a:p>
            <a:p>
              <a:pPr algn="ctr"/>
              <a:r>
                <a:rPr lang="en-US" altLang="en-US" sz="3200" dirty="0">
                  <a:solidFill>
                    <a:srgbClr val="C82E32"/>
                  </a:solidFill>
                </a:rPr>
                <a:t>[HA]</a:t>
              </a:r>
              <a:r>
                <a:rPr lang="en-US" altLang="en-US" sz="3200" i="1" baseline="-25000" dirty="0">
                  <a:solidFill>
                    <a:srgbClr val="C82E32"/>
                  </a:solidFill>
                </a:rPr>
                <a:t>initial</a:t>
              </a:r>
              <a:endParaRPr lang="en-US" altLang="en-US" sz="3200" dirty="0">
                <a:solidFill>
                  <a:srgbClr val="C82E32"/>
                </a:solidFill>
              </a:endParaRPr>
            </a:p>
          </p:txBody>
        </p:sp>
        <p:sp>
          <p:nvSpPr>
            <p:cNvPr id="59397" name="Line 5"/>
            <p:cNvSpPr>
              <a:spLocks noChangeShapeType="1"/>
            </p:cNvSpPr>
            <p:nvPr/>
          </p:nvSpPr>
          <p:spPr bwMode="auto">
            <a:xfrm>
              <a:off x="1790" y="2792"/>
              <a:ext cx="1056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381000" y="4876800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/>
              <a:t>	Percent Ionization =                 </a:t>
            </a:r>
            <a:r>
              <a:rPr lang="en-US" altLang="en-US">
                <a:sym typeface="Symbol" pitchFamily="-80" charset="2"/>
              </a:rPr>
              <a:t> 100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endParaRPr lang="en-US" altLang="en-US">
              <a:sym typeface="Symbol" pitchFamily="-80" charset="2"/>
            </a:endParaRPr>
          </a:p>
        </p:txBody>
      </p:sp>
      <p:grpSp>
        <p:nvGrpSpPr>
          <p:cNvPr id="59400" name="Group 8"/>
          <p:cNvGrpSpPr>
            <a:grpSpLocks/>
          </p:cNvGrpSpPr>
          <p:nvPr/>
        </p:nvGrpSpPr>
        <p:grpSpPr bwMode="auto">
          <a:xfrm>
            <a:off x="4441825" y="4600575"/>
            <a:ext cx="1887538" cy="1066800"/>
            <a:chOff x="1790" y="2442"/>
            <a:chExt cx="1189" cy="672"/>
          </a:xfrm>
        </p:grpSpPr>
        <p:sp>
          <p:nvSpPr>
            <p:cNvPr id="59401" name="Rectangle 9"/>
            <p:cNvSpPr>
              <a:spLocks noChangeArrowheads="1"/>
            </p:cNvSpPr>
            <p:nvPr/>
          </p:nvSpPr>
          <p:spPr bwMode="auto">
            <a:xfrm>
              <a:off x="1790" y="2442"/>
              <a:ext cx="1189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200">
                  <a:solidFill>
                    <a:srgbClr val="C82E32"/>
                  </a:solidFill>
                </a:rPr>
                <a:t>4.2 </a:t>
              </a:r>
              <a:r>
                <a:rPr lang="en-US" altLang="en-US" sz="3200">
                  <a:solidFill>
                    <a:srgbClr val="C82E32"/>
                  </a:solidFill>
                  <a:sym typeface="Symbol" pitchFamily="-80" charset="2"/>
                </a:rPr>
                <a:t> 10</a:t>
              </a:r>
              <a:r>
                <a:rPr lang="en-US" altLang="en-US" sz="3200" baseline="30000">
                  <a:solidFill>
                    <a:srgbClr val="C82E32"/>
                  </a:solidFill>
                  <a:sym typeface="Symbol" pitchFamily="-80" charset="2"/>
                </a:rPr>
                <a:t>-3</a:t>
              </a:r>
              <a:endParaRPr lang="en-US" altLang="en-US" sz="3200">
                <a:solidFill>
                  <a:srgbClr val="C82E32"/>
                </a:solidFill>
              </a:endParaRPr>
            </a:p>
            <a:p>
              <a:pPr algn="ctr"/>
              <a:r>
                <a:rPr lang="en-US" altLang="en-US" sz="3200">
                  <a:solidFill>
                    <a:srgbClr val="C82E32"/>
                  </a:solidFill>
                </a:rPr>
                <a:t>0.10</a:t>
              </a:r>
            </a:p>
          </p:txBody>
        </p:sp>
        <p:sp>
          <p:nvSpPr>
            <p:cNvPr id="59402" name="Line 10"/>
            <p:cNvSpPr>
              <a:spLocks noChangeShapeType="1"/>
            </p:cNvSpPr>
            <p:nvPr/>
          </p:nvSpPr>
          <p:spPr bwMode="auto">
            <a:xfrm>
              <a:off x="1824" y="2792"/>
              <a:ext cx="1056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5032693" y="5633243"/>
            <a:ext cx="1460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C82E32"/>
                </a:solidFill>
              </a:rPr>
              <a:t>= 4.2%</a:t>
            </a:r>
          </a:p>
        </p:txBody>
      </p:sp>
    </p:spTree>
    <p:extLst>
      <p:ext uri="{BB962C8B-B14F-4D97-AF65-F5344CB8AC3E}">
        <p14:creationId xmlns:p14="http://schemas.microsoft.com/office/powerpoint/2010/main" val="131099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59399" grpId="0"/>
      <p:bldP spid="5940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600" dirty="0" smtClean="0"/>
              <a:t>Calculating K</a:t>
            </a:r>
            <a:r>
              <a:rPr lang="en-US" sz="3600" baseline="-25000" dirty="0" smtClean="0"/>
              <a:t>a</a:t>
            </a:r>
            <a:r>
              <a:rPr lang="en-US" sz="3600" dirty="0" smtClean="0"/>
              <a:t> from </a:t>
            </a:r>
            <a:r>
              <a:rPr lang="en-US" sz="3600" i="1" dirty="0" smtClean="0"/>
              <a:t>experimental</a:t>
            </a:r>
            <a:r>
              <a:rPr lang="en-US" sz="3600" dirty="0" smtClean="0"/>
              <a:t> data such as pH: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810000"/>
          </a:xfrm>
        </p:spPr>
        <p:txBody>
          <a:bodyPr>
            <a:normAutofit/>
          </a:bodyPr>
          <a:lstStyle/>
          <a:p>
            <a:pPr algn="l"/>
            <a:r>
              <a:rPr lang="en-US" sz="2000" cap="none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The pH of a 0.100M solution of </a:t>
            </a:r>
            <a:r>
              <a:rPr lang="en-US" sz="2000" cap="none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propanioic</a:t>
            </a:r>
            <a:r>
              <a:rPr lang="en-US" sz="2000" cap="none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acid (CH</a:t>
            </a:r>
            <a:r>
              <a:rPr lang="en-US" sz="2000" cap="none" baseline="-25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2000" cap="none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CH</a:t>
            </a:r>
            <a:r>
              <a:rPr lang="en-US" sz="2000" cap="none" baseline="-25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000" cap="none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CO</a:t>
            </a:r>
            <a:r>
              <a:rPr lang="en-US" sz="2000" cap="none" baseline="-25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000" cap="none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H) is 2.94.  What is the value of Ka for </a:t>
            </a:r>
            <a:r>
              <a:rPr lang="en-US" sz="2000" cap="none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propanoic</a:t>
            </a:r>
            <a:r>
              <a:rPr lang="en-US" sz="2000" cap="none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acid?</a:t>
            </a:r>
          </a:p>
          <a:p>
            <a:pPr algn="l"/>
            <a:endParaRPr lang="en-US" sz="2400" cap="none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cap="none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Write the ionization equation for this weak acid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cap="none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Determine the equilibrium expression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cap="none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Based on pH, determine the [H3O+]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cap="none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Develop an ICE chart.</a:t>
            </a:r>
            <a:endParaRPr lang="en-US" sz="2000" cap="none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 the equilibrium constant to determine the pH of a solution containing a weak acid or base.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840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the pH of 0.050M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COOH? Ka = 1.8x10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Establish equation for ionization of CH3COOH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Set up an ICE chart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Determine equilibrium concentrations of [H3O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Calculation pH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 of Basic Solutions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382000" cy="91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What is the pH of a 0.15 </a:t>
            </a:r>
            <a:r>
              <a:rPr lang="en-US" altLang="en-US" i="1"/>
              <a:t>M</a:t>
            </a:r>
            <a:r>
              <a:rPr lang="en-US" altLang="en-US"/>
              <a:t> solution of NH</a:t>
            </a:r>
            <a:r>
              <a:rPr lang="en-US" altLang="en-US" baseline="-25000"/>
              <a:t>3</a:t>
            </a:r>
            <a:r>
              <a:rPr lang="en-US" altLang="en-US"/>
              <a:t>?</a:t>
            </a: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grpSp>
        <p:nvGrpSpPr>
          <p:cNvPr id="70671" name="Group 15"/>
          <p:cNvGrpSpPr>
            <a:grpSpLocks/>
          </p:cNvGrpSpPr>
          <p:nvPr/>
        </p:nvGrpSpPr>
        <p:grpSpPr bwMode="auto">
          <a:xfrm>
            <a:off x="1738313" y="3962400"/>
            <a:ext cx="5665787" cy="1066800"/>
            <a:chOff x="1632" y="2400"/>
            <a:chExt cx="3569" cy="672"/>
          </a:xfrm>
        </p:grpSpPr>
        <p:grpSp>
          <p:nvGrpSpPr>
            <p:cNvPr id="70669" name="Group 13"/>
            <p:cNvGrpSpPr>
              <a:grpSpLocks/>
            </p:cNvGrpSpPr>
            <p:nvPr/>
          </p:nvGrpSpPr>
          <p:grpSpPr bwMode="auto">
            <a:xfrm>
              <a:off x="1632" y="2400"/>
              <a:ext cx="2112" cy="672"/>
              <a:chOff x="2208" y="2465"/>
              <a:chExt cx="2112" cy="672"/>
            </a:xfrm>
          </p:grpSpPr>
          <p:sp>
            <p:nvSpPr>
              <p:cNvPr id="70666" name="Rectangle 10"/>
              <p:cNvSpPr>
                <a:spLocks noChangeArrowheads="1"/>
              </p:cNvSpPr>
              <p:nvPr/>
            </p:nvSpPr>
            <p:spPr bwMode="auto">
              <a:xfrm>
                <a:off x="2847" y="2465"/>
                <a:ext cx="1473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[NH</a:t>
                </a:r>
                <a:r>
                  <a:rPr lang="en-US" altLang="en-US" sz="3200" baseline="-25000">
                    <a:solidFill>
                      <a:srgbClr val="C82E32"/>
                    </a:solidFill>
                  </a:rPr>
                  <a:t>4</a:t>
                </a:r>
                <a:r>
                  <a:rPr lang="en-US" altLang="en-US" sz="3200" baseline="30000">
                    <a:solidFill>
                      <a:srgbClr val="C82E32"/>
                    </a:solidFill>
                  </a:rPr>
                  <a:t>+</a:t>
                </a:r>
                <a:r>
                  <a:rPr lang="en-US" altLang="en-US" sz="3200">
                    <a:solidFill>
                      <a:srgbClr val="C82E32"/>
                    </a:solidFill>
                  </a:rPr>
                  <a:t>] [OH</a:t>
                </a:r>
                <a:r>
                  <a:rPr lang="en-US" altLang="en-US" sz="3200" baseline="30000">
                    <a:solidFill>
                      <a:srgbClr val="C82E32"/>
                    </a:solidFill>
                  </a:rPr>
                  <a:t>-</a:t>
                </a:r>
                <a:r>
                  <a:rPr lang="en-US" altLang="en-US" sz="3200">
                    <a:solidFill>
                      <a:srgbClr val="C82E32"/>
                    </a:solidFill>
                  </a:rPr>
                  <a:t>]</a:t>
                </a:r>
              </a:p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[NH</a:t>
                </a:r>
                <a:r>
                  <a:rPr lang="en-US" altLang="en-US" sz="3200" baseline="-25000">
                    <a:solidFill>
                      <a:srgbClr val="C82E32"/>
                    </a:solidFill>
                  </a:rPr>
                  <a:t>3</a:t>
                </a:r>
                <a:r>
                  <a:rPr lang="en-US" altLang="en-US" sz="3200">
                    <a:solidFill>
                      <a:srgbClr val="C82E32"/>
                    </a:solidFill>
                  </a:rPr>
                  <a:t>]</a:t>
                </a:r>
              </a:p>
            </p:txBody>
          </p:sp>
          <p:sp>
            <p:nvSpPr>
              <p:cNvPr id="70667" name="Line 11"/>
              <p:cNvSpPr>
                <a:spLocks noChangeShapeType="1"/>
              </p:cNvSpPr>
              <p:nvPr/>
            </p:nvSpPr>
            <p:spPr bwMode="auto">
              <a:xfrm>
                <a:off x="2880" y="2815"/>
                <a:ext cx="1392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8" name="Rectangle 12"/>
              <p:cNvSpPr>
                <a:spLocks noChangeArrowheads="1"/>
              </p:cNvSpPr>
              <p:nvPr/>
            </p:nvSpPr>
            <p:spPr bwMode="auto">
              <a:xfrm>
                <a:off x="2208" y="2600"/>
                <a:ext cx="6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 i="1">
                    <a:solidFill>
                      <a:srgbClr val="C82E32"/>
                    </a:solidFill>
                  </a:rPr>
                  <a:t>K</a:t>
                </a:r>
                <a:r>
                  <a:rPr lang="en-US" altLang="en-US" sz="3200" i="1" baseline="-25000">
                    <a:solidFill>
                      <a:srgbClr val="C82E32"/>
                    </a:solidFill>
                  </a:rPr>
                  <a:t>b</a:t>
                </a:r>
                <a:r>
                  <a:rPr lang="en-US" altLang="en-US" sz="3200">
                    <a:solidFill>
                      <a:srgbClr val="C82E32"/>
                    </a:solidFill>
                  </a:rPr>
                  <a:t> =</a:t>
                </a:r>
                <a:endParaRPr lang="en-US" altLang="en-US" sz="3200" i="1">
                  <a:solidFill>
                    <a:srgbClr val="C82E32"/>
                  </a:solidFill>
                </a:endParaRPr>
              </a:p>
            </p:txBody>
          </p:sp>
        </p:grpSp>
        <p:sp>
          <p:nvSpPr>
            <p:cNvPr id="70670" name="Rectangle 14"/>
            <p:cNvSpPr>
              <a:spLocks noChangeArrowheads="1"/>
            </p:cNvSpPr>
            <p:nvPr/>
          </p:nvSpPr>
          <p:spPr bwMode="auto">
            <a:xfrm>
              <a:off x="3792" y="2554"/>
              <a:ext cx="140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C82E32"/>
                  </a:solidFill>
                </a:rPr>
                <a:t>= 1.8 </a:t>
              </a:r>
              <a:r>
                <a:rPr lang="en-US" altLang="en-US" sz="3200">
                  <a:solidFill>
                    <a:srgbClr val="C82E32"/>
                  </a:solidFill>
                  <a:sym typeface="Symbol" pitchFamily="-80" charset="2"/>
                </a:rPr>
                <a:t> 10</a:t>
              </a:r>
              <a:r>
                <a:rPr lang="en-US" altLang="en-US" sz="3200" baseline="30000">
                  <a:solidFill>
                    <a:srgbClr val="C82E32"/>
                  </a:solidFill>
                  <a:sym typeface="Symbol" pitchFamily="-80" charset="2"/>
                </a:rPr>
                <a:t>-5</a:t>
              </a:r>
              <a:endParaRPr lang="en-US" altLang="en-US" sz="3200">
                <a:solidFill>
                  <a:srgbClr val="C82E32"/>
                </a:solidFill>
              </a:endParaRPr>
            </a:p>
          </p:txBody>
        </p:sp>
      </p:grpSp>
      <p:grpSp>
        <p:nvGrpSpPr>
          <p:cNvPr id="70674" name="Group 18"/>
          <p:cNvGrpSpPr>
            <a:grpSpLocks/>
          </p:cNvGrpSpPr>
          <p:nvPr/>
        </p:nvGrpSpPr>
        <p:grpSpPr bwMode="auto">
          <a:xfrm>
            <a:off x="393700" y="2908300"/>
            <a:ext cx="8321675" cy="520700"/>
            <a:chOff x="248" y="1832"/>
            <a:chExt cx="5161" cy="328"/>
          </a:xfrm>
        </p:grpSpPr>
        <p:sp>
          <p:nvSpPr>
            <p:cNvPr id="70660" name="Rectangle 4"/>
            <p:cNvSpPr>
              <a:spLocks noChangeArrowheads="1"/>
            </p:cNvSpPr>
            <p:nvPr/>
          </p:nvSpPr>
          <p:spPr bwMode="auto">
            <a:xfrm>
              <a:off x="248" y="1832"/>
              <a:ext cx="17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NH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3</a:t>
              </a:r>
              <a:r>
                <a:rPr lang="en-US" altLang="en-US" sz="2800">
                  <a:solidFill>
                    <a:srgbClr val="C82E32"/>
                  </a:solidFill>
                </a:rPr>
                <a:t> </a:t>
              </a:r>
              <a:r>
                <a:rPr lang="en-US" altLang="en-US" sz="2000">
                  <a:solidFill>
                    <a:srgbClr val="C82E32"/>
                  </a:solidFill>
                </a:rPr>
                <a:t>(</a:t>
              </a:r>
              <a:r>
                <a:rPr lang="en-US" altLang="en-US" sz="2000" i="1">
                  <a:solidFill>
                    <a:srgbClr val="C82E32"/>
                  </a:solidFill>
                </a:rPr>
                <a:t>aq</a:t>
              </a:r>
              <a:r>
                <a:rPr lang="en-US" altLang="en-US" sz="2000">
                  <a:solidFill>
                    <a:srgbClr val="C82E32"/>
                  </a:solidFill>
                </a:rPr>
                <a:t>)</a:t>
              </a:r>
              <a:r>
                <a:rPr lang="en-US" altLang="en-US" sz="2800">
                  <a:solidFill>
                    <a:srgbClr val="C82E32"/>
                  </a:solidFill>
                </a:rPr>
                <a:t> + H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 sz="2800">
                  <a:solidFill>
                    <a:srgbClr val="C82E32"/>
                  </a:solidFill>
                </a:rPr>
                <a:t>O </a:t>
              </a:r>
              <a:r>
                <a:rPr lang="en-US" altLang="en-US" sz="2000">
                  <a:solidFill>
                    <a:srgbClr val="C82E32"/>
                  </a:solidFill>
                </a:rPr>
                <a:t>(</a:t>
              </a:r>
              <a:r>
                <a:rPr lang="en-US" altLang="en-US" sz="2000" i="1">
                  <a:solidFill>
                    <a:srgbClr val="C82E32"/>
                  </a:solidFill>
                </a:rPr>
                <a:t>l</a:t>
              </a:r>
              <a:r>
                <a:rPr lang="en-US" altLang="en-US" sz="2000">
                  <a:solidFill>
                    <a:srgbClr val="C82E32"/>
                  </a:solidFill>
                </a:rPr>
                <a:t>)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  <p:sp>
          <p:nvSpPr>
            <p:cNvPr id="70661" name="Rectangle 5"/>
            <p:cNvSpPr>
              <a:spLocks noChangeArrowheads="1"/>
            </p:cNvSpPr>
            <p:nvPr/>
          </p:nvSpPr>
          <p:spPr bwMode="auto">
            <a:xfrm>
              <a:off x="3511" y="1833"/>
              <a:ext cx="189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NH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4</a:t>
              </a:r>
              <a:r>
                <a:rPr lang="en-US" altLang="en-US" sz="2800" baseline="30000">
                  <a:solidFill>
                    <a:srgbClr val="C82E32"/>
                  </a:solidFill>
                </a:rPr>
                <a:t>+ </a:t>
              </a:r>
              <a:r>
                <a:rPr lang="en-US" altLang="en-US" sz="2000">
                  <a:solidFill>
                    <a:srgbClr val="C82E32"/>
                  </a:solidFill>
                </a:rPr>
                <a:t>(</a:t>
              </a:r>
              <a:r>
                <a:rPr lang="en-US" altLang="en-US" sz="2000" i="1">
                  <a:solidFill>
                    <a:srgbClr val="C82E32"/>
                  </a:solidFill>
                </a:rPr>
                <a:t>aq</a:t>
              </a:r>
              <a:r>
                <a:rPr lang="en-US" altLang="en-US" sz="2000">
                  <a:solidFill>
                    <a:srgbClr val="C82E32"/>
                  </a:solidFill>
                </a:rPr>
                <a:t>)</a:t>
              </a:r>
              <a:r>
                <a:rPr lang="en-US" altLang="en-US" sz="2800">
                  <a:solidFill>
                    <a:srgbClr val="C82E32"/>
                  </a:solidFill>
                </a:rPr>
                <a:t> + OH</a:t>
              </a:r>
              <a:r>
                <a:rPr lang="en-US" altLang="en-US" sz="2800" baseline="30000">
                  <a:solidFill>
                    <a:srgbClr val="C82E32"/>
                  </a:solidFill>
                </a:rPr>
                <a:t>-</a:t>
              </a:r>
              <a:r>
                <a:rPr lang="en-US" altLang="en-US" sz="2800">
                  <a:solidFill>
                    <a:srgbClr val="C82E32"/>
                  </a:solidFill>
                </a:rPr>
                <a:t> </a:t>
              </a:r>
              <a:r>
                <a:rPr lang="en-US" altLang="en-US" sz="2000">
                  <a:solidFill>
                    <a:srgbClr val="C82E32"/>
                  </a:solidFill>
                </a:rPr>
                <a:t>(</a:t>
              </a:r>
              <a:r>
                <a:rPr lang="en-US" altLang="en-US" sz="2000" i="1">
                  <a:solidFill>
                    <a:srgbClr val="C82E32"/>
                  </a:solidFill>
                </a:rPr>
                <a:t>aq</a:t>
              </a:r>
              <a:r>
                <a:rPr lang="en-US" altLang="en-US" sz="2000">
                  <a:solidFill>
                    <a:srgbClr val="C82E32"/>
                  </a:solidFill>
                </a:rPr>
                <a:t>)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  <p:pic>
          <p:nvPicPr>
            <p:cNvPr id="70672" name="Picture 16" descr="equilibr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" y="1920"/>
              <a:ext cx="1000" cy="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648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07388"/>
            <a:ext cx="7772400" cy="1143000"/>
          </a:xfrm>
        </p:spPr>
        <p:txBody>
          <a:bodyPr/>
          <a:lstStyle/>
          <a:p>
            <a:pPr algn="l"/>
            <a:r>
              <a:rPr lang="en-US" altLang="en-US" sz="4000" dirty="0"/>
              <a:t>If </a:t>
            </a:r>
            <a:r>
              <a:rPr lang="en-US" altLang="en-US" sz="4000" dirty="0" smtClean="0"/>
              <a:t>a substance can behave as either an acid or a base…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19099" y="1828800"/>
            <a:ext cx="7543801" cy="4023360"/>
          </a:xfrm>
        </p:spPr>
        <p:txBody>
          <a:bodyPr/>
          <a:lstStyle/>
          <a:p>
            <a:pPr algn="r">
              <a:buFontTx/>
              <a:buNone/>
            </a:pPr>
            <a:r>
              <a:rPr lang="en-US" altLang="en-US" sz="3600" dirty="0"/>
              <a:t>…it is </a:t>
            </a:r>
            <a:r>
              <a:rPr lang="en-US" altLang="en-US" sz="3600" dirty="0">
                <a:solidFill>
                  <a:srgbClr val="00006C"/>
                </a:solidFill>
              </a:rPr>
              <a:t>amphiprotic</a:t>
            </a:r>
            <a:r>
              <a:rPr lang="en-US" altLang="en-US" sz="3600" dirty="0"/>
              <a:t>.</a:t>
            </a:r>
            <a:endParaRPr lang="en-US" altLang="en-US" dirty="0"/>
          </a:p>
          <a:p>
            <a:pPr algn="r">
              <a:buFontTx/>
              <a:buNone/>
            </a:pPr>
            <a:endParaRPr lang="en-US" altLang="en-US" dirty="0"/>
          </a:p>
          <a:p>
            <a:pPr algn="ctr">
              <a:buFontTx/>
              <a:buNone/>
            </a:pPr>
            <a:r>
              <a:rPr lang="en-US" altLang="en-US" sz="4000" dirty="0"/>
              <a:t>HCO</a:t>
            </a:r>
            <a:r>
              <a:rPr lang="en-US" altLang="en-US" sz="4000" baseline="-25000" dirty="0"/>
              <a:t>3</a:t>
            </a:r>
            <a:r>
              <a:rPr lang="en-US" altLang="en-US" sz="5400" baseline="30000" dirty="0"/>
              <a:t>-</a:t>
            </a:r>
            <a:endParaRPr lang="en-US" altLang="en-US" sz="4000" baseline="30000" dirty="0"/>
          </a:p>
          <a:p>
            <a:pPr algn="ctr">
              <a:buFontTx/>
              <a:buNone/>
            </a:pPr>
            <a:r>
              <a:rPr lang="en-US" altLang="en-US" sz="4000" dirty="0"/>
              <a:t>HSO</a:t>
            </a:r>
            <a:r>
              <a:rPr lang="en-US" altLang="en-US" sz="4000" baseline="-25000" dirty="0"/>
              <a:t>4</a:t>
            </a:r>
            <a:r>
              <a:rPr lang="en-US" altLang="en-US" sz="5400" baseline="30000" dirty="0"/>
              <a:t>-</a:t>
            </a:r>
            <a:endParaRPr lang="en-US" altLang="en-US" sz="5400" dirty="0"/>
          </a:p>
          <a:p>
            <a:pPr algn="ctr">
              <a:buFontTx/>
              <a:buNone/>
            </a:pPr>
            <a:r>
              <a:rPr lang="en-US" altLang="en-US" sz="4000" dirty="0"/>
              <a:t>H</a:t>
            </a:r>
            <a:r>
              <a:rPr lang="en-US" altLang="en-US" sz="4000" baseline="-25000" dirty="0"/>
              <a:t>2</a:t>
            </a:r>
            <a:r>
              <a:rPr lang="en-US" altLang="en-US" sz="4000" dirty="0"/>
              <a:t>O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94532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 of Basic Solutions</a:t>
            </a:r>
          </a:p>
        </p:txBody>
      </p:sp>
      <p:graphicFrame>
        <p:nvGraphicFramePr>
          <p:cNvPr id="71797" name="Group 117"/>
          <p:cNvGraphicFramePr>
            <a:graphicFrameLocks noGrp="1"/>
          </p:cNvGraphicFramePr>
          <p:nvPr>
            <p:ph type="tbl" idx="1"/>
          </p:nvPr>
        </p:nvGraphicFramePr>
        <p:xfrm>
          <a:off x="304800" y="2667000"/>
          <a:ext cx="8534400" cy="1524000"/>
        </p:xfrm>
        <a:graphic>
          <a:graphicData uri="http://schemas.openxmlformats.org/drawingml/2006/table">
            <a:tbl>
              <a:tblPr/>
              <a:tblGrid>
                <a:gridCol w="2667000"/>
                <a:gridCol w="2514600"/>
                <a:gridCol w="1752600"/>
                <a:gridCol w="1600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[NH</a:t>
                      </a:r>
                      <a:r>
                        <a:rPr kumimoji="0" lang="en-US" alt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3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], </a:t>
                      </a:r>
                      <a:r>
                        <a:rPr kumimoji="0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[NH</a:t>
                      </a:r>
                      <a:r>
                        <a:rPr kumimoji="0" lang="en-US" alt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4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+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], </a:t>
                      </a:r>
                      <a:r>
                        <a:rPr kumimoji="0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[OH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-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], </a:t>
                      </a:r>
                      <a:r>
                        <a:rPr kumimoji="0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Initially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At Equilibrium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0.15 - x 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sym typeface="Symbol" pitchFamily="-80" charset="2"/>
                        </a:rPr>
                        <a:t> 0.15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82E3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685800" y="1752600"/>
            <a:ext cx="3460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C82E32"/>
                </a:solidFill>
              </a:rPr>
              <a:t>Tabulate the data.</a:t>
            </a:r>
          </a:p>
        </p:txBody>
      </p:sp>
      <p:sp>
        <p:nvSpPr>
          <p:cNvPr id="71798" name="Rectangle 118"/>
          <p:cNvSpPr>
            <a:spLocks noChangeArrowheads="1"/>
          </p:cNvSpPr>
          <p:nvPr/>
        </p:nvSpPr>
        <p:spPr bwMode="auto">
          <a:xfrm>
            <a:off x="6172200" y="3733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9" name="Rectangle 119"/>
          <p:cNvSpPr>
            <a:spLocks noChangeArrowheads="1"/>
          </p:cNvSpPr>
          <p:nvPr/>
        </p:nvSpPr>
        <p:spPr bwMode="auto">
          <a:xfrm>
            <a:off x="7848600" y="3733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0" name="Rectangle 120"/>
          <p:cNvSpPr>
            <a:spLocks noChangeArrowheads="1"/>
          </p:cNvSpPr>
          <p:nvPr/>
        </p:nvSpPr>
        <p:spPr bwMode="auto">
          <a:xfrm>
            <a:off x="3200400" y="3733800"/>
            <a:ext cx="2057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79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1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1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8" grpId="0" animBg="1"/>
      <p:bldP spid="71799" grpId="0" animBg="1"/>
      <p:bldP spid="7180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 of Basic Solutions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3048000"/>
            <a:ext cx="4419600" cy="2362200"/>
          </a:xfrm>
        </p:spPr>
        <p:txBody>
          <a:bodyPr/>
          <a:lstStyle/>
          <a:p>
            <a:pPr algn="r">
              <a:buFontTx/>
              <a:buNone/>
            </a:pPr>
            <a:r>
              <a:rPr lang="en-US" altLang="en-US"/>
              <a:t>(1.8 </a:t>
            </a:r>
            <a:r>
              <a:rPr lang="en-US" altLang="en-US">
                <a:sym typeface="Symbol" pitchFamily="-80" charset="2"/>
              </a:rPr>
              <a:t> 10</a:t>
            </a:r>
            <a:r>
              <a:rPr lang="en-US" altLang="en-US" baseline="30000">
                <a:sym typeface="Symbol" pitchFamily="-80" charset="2"/>
              </a:rPr>
              <a:t>-5</a:t>
            </a:r>
            <a:r>
              <a:rPr lang="en-US" altLang="en-US">
                <a:sym typeface="Symbol" pitchFamily="-80" charset="2"/>
              </a:rPr>
              <a:t>) (0.15) = x</a:t>
            </a:r>
            <a:r>
              <a:rPr lang="en-US" altLang="en-US" baseline="30000">
                <a:sym typeface="Symbol" pitchFamily="-80" charset="2"/>
              </a:rPr>
              <a:t>2</a:t>
            </a:r>
            <a:endParaRPr lang="en-US" altLang="en-US">
              <a:sym typeface="Symbol" pitchFamily="-80" charset="2"/>
            </a:endParaRPr>
          </a:p>
          <a:p>
            <a:pPr algn="r">
              <a:buFontTx/>
              <a:buNone/>
            </a:pPr>
            <a:r>
              <a:rPr lang="en-US" altLang="en-US">
                <a:sym typeface="Symbol" pitchFamily="-80" charset="2"/>
              </a:rPr>
              <a:t>2.7  10</a:t>
            </a:r>
            <a:r>
              <a:rPr lang="en-US" altLang="en-US" baseline="30000">
                <a:sym typeface="Symbol" pitchFamily="-80" charset="2"/>
              </a:rPr>
              <a:t>-6</a:t>
            </a:r>
            <a:r>
              <a:rPr lang="en-US" altLang="en-US">
                <a:sym typeface="Symbol" pitchFamily="-80" charset="2"/>
              </a:rPr>
              <a:t> = x</a:t>
            </a:r>
            <a:r>
              <a:rPr lang="en-US" altLang="en-US" baseline="30000">
                <a:sym typeface="Symbol" pitchFamily="-80" charset="2"/>
              </a:rPr>
              <a:t>2</a:t>
            </a:r>
            <a:endParaRPr lang="en-US" altLang="en-US">
              <a:sym typeface="Symbol" pitchFamily="-80" charset="2"/>
            </a:endParaRPr>
          </a:p>
          <a:p>
            <a:pPr algn="r">
              <a:buFontTx/>
              <a:buNone/>
            </a:pPr>
            <a:r>
              <a:rPr lang="en-US" altLang="en-US">
                <a:sym typeface="Symbol" pitchFamily="-80" charset="2"/>
              </a:rPr>
              <a:t>1.6  10</a:t>
            </a:r>
            <a:r>
              <a:rPr lang="en-US" altLang="en-US" baseline="30000">
                <a:sym typeface="Symbol" pitchFamily="-80" charset="2"/>
              </a:rPr>
              <a:t>-3</a:t>
            </a:r>
            <a:r>
              <a:rPr lang="en-US" altLang="en-US">
                <a:sym typeface="Symbol" pitchFamily="-80" charset="2"/>
              </a:rPr>
              <a:t> = x</a:t>
            </a:r>
            <a:r>
              <a:rPr lang="en-US" altLang="en-US" baseline="30000">
                <a:solidFill>
                  <a:schemeClr val="bg1"/>
                </a:solidFill>
                <a:sym typeface="Symbol" pitchFamily="-80" charset="2"/>
              </a:rPr>
              <a:t>2</a:t>
            </a: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2768600" y="1905000"/>
            <a:ext cx="3581400" cy="1066800"/>
            <a:chOff x="624" y="2064"/>
            <a:chExt cx="2256" cy="672"/>
          </a:xfrm>
        </p:grpSpPr>
        <p:grpSp>
          <p:nvGrpSpPr>
            <p:cNvPr id="72709" name="Group 5"/>
            <p:cNvGrpSpPr>
              <a:grpSpLocks/>
            </p:cNvGrpSpPr>
            <p:nvPr/>
          </p:nvGrpSpPr>
          <p:grpSpPr bwMode="auto">
            <a:xfrm>
              <a:off x="2064" y="2064"/>
              <a:ext cx="816" cy="672"/>
              <a:chOff x="1440" y="2635"/>
              <a:chExt cx="816" cy="672"/>
            </a:xfrm>
          </p:grpSpPr>
          <p:sp>
            <p:nvSpPr>
              <p:cNvPr id="72710" name="Rectangle 6"/>
              <p:cNvSpPr>
                <a:spLocks noChangeArrowheads="1"/>
              </p:cNvSpPr>
              <p:nvPr/>
            </p:nvSpPr>
            <p:spPr bwMode="auto">
              <a:xfrm>
                <a:off x="1458" y="2635"/>
                <a:ext cx="785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(x)</a:t>
                </a:r>
                <a:r>
                  <a:rPr lang="en-US" altLang="en-US" sz="3200" baseline="30000">
                    <a:solidFill>
                      <a:srgbClr val="C82E32"/>
                    </a:solidFill>
                  </a:rPr>
                  <a:t>2</a:t>
                </a:r>
                <a:endParaRPr lang="en-US" altLang="en-US" sz="3200">
                  <a:solidFill>
                    <a:srgbClr val="C82E32"/>
                  </a:solidFill>
                </a:endParaRPr>
              </a:p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(0.15)</a:t>
                </a:r>
              </a:p>
            </p:txBody>
          </p:sp>
          <p:sp>
            <p:nvSpPr>
              <p:cNvPr id="72711" name="Line 7"/>
              <p:cNvSpPr>
                <a:spLocks noChangeShapeType="1"/>
              </p:cNvSpPr>
              <p:nvPr/>
            </p:nvSpPr>
            <p:spPr bwMode="auto">
              <a:xfrm>
                <a:off x="1440" y="3000"/>
                <a:ext cx="816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12" name="Rectangle 8"/>
            <p:cNvSpPr>
              <a:spLocks noChangeArrowheads="1"/>
            </p:cNvSpPr>
            <p:nvPr/>
          </p:nvSpPr>
          <p:spPr bwMode="auto">
            <a:xfrm>
              <a:off x="624" y="2218"/>
              <a:ext cx="140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C82E32"/>
                  </a:solidFill>
                </a:rPr>
                <a:t>1.8 </a:t>
              </a:r>
              <a:r>
                <a:rPr lang="en-US" altLang="en-US" sz="3200">
                  <a:solidFill>
                    <a:srgbClr val="C82E32"/>
                  </a:solidFill>
                  <a:sym typeface="Symbol" pitchFamily="-80" charset="2"/>
                </a:rPr>
                <a:t> 10</a:t>
              </a:r>
              <a:r>
                <a:rPr lang="en-US" altLang="en-US" sz="3200" baseline="30000">
                  <a:solidFill>
                    <a:srgbClr val="C82E32"/>
                  </a:solidFill>
                  <a:sym typeface="Symbol" pitchFamily="-80" charset="2"/>
                </a:rPr>
                <a:t>-5</a:t>
              </a:r>
              <a:r>
                <a:rPr lang="en-US" altLang="en-US" sz="3200">
                  <a:solidFill>
                    <a:srgbClr val="C82E32"/>
                  </a:solidFill>
                  <a:sym typeface="Symbol" pitchFamily="-80" charset="2"/>
                </a:rPr>
                <a:t>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199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 of Basic Solutions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2057400"/>
            <a:ext cx="6324600" cy="3733800"/>
          </a:xfrm>
        </p:spPr>
        <p:txBody>
          <a:bodyPr/>
          <a:lstStyle/>
          <a:p>
            <a:pPr marL="1365250" indent="-1365250">
              <a:buFontTx/>
              <a:buNone/>
            </a:pPr>
            <a:r>
              <a:rPr lang="en-US" altLang="en-US"/>
              <a:t>Therefore,</a:t>
            </a:r>
          </a:p>
          <a:p>
            <a:pPr marL="1365250" indent="-1365250">
              <a:buFontTx/>
              <a:buNone/>
            </a:pPr>
            <a:r>
              <a:rPr lang="en-US" altLang="en-US"/>
              <a:t>	[OH</a:t>
            </a:r>
            <a:r>
              <a:rPr lang="en-US" altLang="en-US" baseline="30000"/>
              <a:t>-</a:t>
            </a:r>
            <a:r>
              <a:rPr lang="en-US" altLang="en-US"/>
              <a:t>] = 1.6 </a:t>
            </a:r>
            <a:r>
              <a:rPr lang="en-US" altLang="en-US">
                <a:sym typeface="Symbol" pitchFamily="-80" charset="2"/>
              </a:rPr>
              <a:t> 10</a:t>
            </a:r>
            <a:r>
              <a:rPr lang="en-US" altLang="en-US" baseline="30000">
                <a:sym typeface="Symbol" pitchFamily="-80" charset="2"/>
              </a:rPr>
              <a:t>-3</a:t>
            </a:r>
            <a:r>
              <a:rPr lang="en-US" altLang="en-US">
                <a:sym typeface="Symbol" pitchFamily="-80" charset="2"/>
              </a:rPr>
              <a:t> M</a:t>
            </a:r>
          </a:p>
          <a:p>
            <a:pPr marL="1365250" indent="-1365250">
              <a:buFontTx/>
              <a:buNone/>
            </a:pPr>
            <a:r>
              <a:rPr lang="en-US" altLang="en-US">
                <a:sym typeface="Symbol" pitchFamily="-80" charset="2"/>
              </a:rPr>
              <a:t>	pOH = -log (1.6  10</a:t>
            </a:r>
            <a:r>
              <a:rPr lang="en-US" altLang="en-US" baseline="30000">
                <a:sym typeface="Symbol" pitchFamily="-80" charset="2"/>
              </a:rPr>
              <a:t>-3</a:t>
            </a:r>
            <a:r>
              <a:rPr lang="en-US" altLang="en-US">
                <a:sym typeface="Symbol" pitchFamily="-80" charset="2"/>
              </a:rPr>
              <a:t>)</a:t>
            </a:r>
          </a:p>
          <a:p>
            <a:pPr marL="1365250" indent="-1365250">
              <a:buFontTx/>
              <a:buNone/>
            </a:pPr>
            <a:r>
              <a:rPr lang="en-US" altLang="en-US">
                <a:sym typeface="Symbol" pitchFamily="-80" charset="2"/>
              </a:rPr>
              <a:t>	</a:t>
            </a:r>
            <a:r>
              <a:rPr lang="en-US" altLang="en-US">
                <a:solidFill>
                  <a:schemeClr val="bg1"/>
                </a:solidFill>
                <a:sym typeface="Symbol" pitchFamily="-80" charset="2"/>
              </a:rPr>
              <a:t>pOH </a:t>
            </a:r>
            <a:r>
              <a:rPr lang="en-US" altLang="en-US">
                <a:sym typeface="Symbol" pitchFamily="-80" charset="2"/>
              </a:rPr>
              <a:t>= 2.80</a:t>
            </a:r>
          </a:p>
          <a:p>
            <a:pPr marL="1365250" indent="-1365250">
              <a:buFontTx/>
              <a:buNone/>
            </a:pPr>
            <a:r>
              <a:rPr lang="en-US" altLang="en-US">
                <a:sym typeface="Symbol" pitchFamily="-80" charset="2"/>
              </a:rPr>
              <a:t>	pH = 14.00 - 2.80</a:t>
            </a:r>
          </a:p>
          <a:p>
            <a:pPr marL="1365250" indent="-1365250">
              <a:buFontTx/>
              <a:buNone/>
            </a:pPr>
            <a:r>
              <a:rPr lang="en-US" altLang="en-US">
                <a:sym typeface="Symbol" pitchFamily="-80" charset="2"/>
              </a:rPr>
              <a:t>	</a:t>
            </a:r>
            <a:r>
              <a:rPr lang="en-US" altLang="en-US">
                <a:solidFill>
                  <a:schemeClr val="bg1"/>
                </a:solidFill>
                <a:sym typeface="Symbol" pitchFamily="-80" charset="2"/>
              </a:rPr>
              <a:t>pH </a:t>
            </a:r>
            <a:r>
              <a:rPr lang="en-US" altLang="en-US">
                <a:sym typeface="Symbol" pitchFamily="-80" charset="2"/>
              </a:rPr>
              <a:t>= 11.20</a:t>
            </a:r>
            <a:endParaRPr lang="en-US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58545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Cations and Anions</a:t>
            </a:r>
          </a:p>
        </p:txBody>
      </p:sp>
      <p:pic>
        <p:nvPicPr>
          <p:cNvPr id="79880" name="Picture 8" descr="16_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8"/>
          <a:stretch>
            <a:fillRect/>
          </a:stretch>
        </p:blipFill>
        <p:spPr>
          <a:xfrm>
            <a:off x="609600" y="1981200"/>
            <a:ext cx="3711575" cy="1828800"/>
          </a:xfrm>
        </p:spPr>
      </p:pic>
      <p:pic>
        <p:nvPicPr>
          <p:cNvPr id="79881" name="Picture 9" descr="16_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5"/>
          <a:stretch>
            <a:fillRect/>
          </a:stretch>
        </p:blipFill>
        <p:spPr>
          <a:xfrm>
            <a:off x="228600" y="4114800"/>
            <a:ext cx="4114800" cy="2278063"/>
          </a:xfrm>
        </p:spPr>
      </p:pic>
      <p:sp>
        <p:nvSpPr>
          <p:cNvPr id="7987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419600" y="1981200"/>
            <a:ext cx="4572000" cy="41148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400" dirty="0"/>
              <a:t>An anion that is the conjugate base of a strong acid will not affect the </a:t>
            </a:r>
            <a:r>
              <a:rPr lang="en-US" sz="2400" dirty="0" err="1"/>
              <a:t>pH.</a:t>
            </a:r>
            <a:endParaRPr lang="en-US" sz="2400" dirty="0"/>
          </a:p>
          <a:p>
            <a:pPr marL="533400" indent="-533400">
              <a:buFontTx/>
              <a:buAutoNum type="arabicPeriod"/>
            </a:pPr>
            <a:r>
              <a:rPr lang="en-US" sz="2400" dirty="0"/>
              <a:t>An anion that is the conjugate base of a weak acid will increase the </a:t>
            </a:r>
            <a:r>
              <a:rPr lang="en-US" sz="2400" dirty="0" err="1"/>
              <a:t>pH.</a:t>
            </a:r>
            <a:endParaRPr lang="en-US" sz="2400" dirty="0"/>
          </a:p>
          <a:p>
            <a:pPr marL="533400" indent="-533400">
              <a:buFontTx/>
              <a:buAutoNum type="arabicPeriod"/>
            </a:pPr>
            <a:r>
              <a:rPr lang="en-US" sz="2400" dirty="0"/>
              <a:t>A </a:t>
            </a:r>
            <a:r>
              <a:rPr lang="en-US" sz="2400" dirty="0" err="1"/>
              <a:t>cation</a:t>
            </a:r>
            <a:r>
              <a:rPr lang="en-US" sz="2400" dirty="0"/>
              <a:t> that is the conjugate acid of a weak base will decrease the </a:t>
            </a:r>
            <a:r>
              <a:rPr lang="en-US" sz="2400" dirty="0" err="1"/>
              <a:t>pH.</a:t>
            </a:r>
            <a:endParaRPr lang="en-US" sz="2400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067012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Cations and Anions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5720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Arial" charset="0"/>
              <a:buAutoNum type="arabicPeriod" startAt="4"/>
            </a:pPr>
            <a:r>
              <a:rPr lang="en-US" sz="2400" dirty="0" err="1"/>
              <a:t>Cations</a:t>
            </a:r>
            <a:r>
              <a:rPr lang="en-US" sz="2400" dirty="0"/>
              <a:t> of the strong Arrhenius bases will not affect the </a:t>
            </a:r>
            <a:r>
              <a:rPr lang="en-US" sz="2400" dirty="0" err="1"/>
              <a:t>pH.</a:t>
            </a:r>
            <a:endParaRPr lang="en-US" sz="2400" dirty="0"/>
          </a:p>
          <a:p>
            <a:pPr marL="533400" indent="-533400">
              <a:lnSpc>
                <a:spcPct val="90000"/>
              </a:lnSpc>
              <a:buFont typeface="Arial" charset="0"/>
              <a:buAutoNum type="arabicPeriod" startAt="4"/>
            </a:pPr>
            <a:r>
              <a:rPr lang="en-US" sz="2400" dirty="0"/>
              <a:t>Other metal ions will cause a decrease in </a:t>
            </a:r>
            <a:r>
              <a:rPr lang="en-US" sz="2400" dirty="0" err="1"/>
              <a:t>pH.</a:t>
            </a:r>
            <a:endParaRPr lang="en-US" sz="2400" dirty="0"/>
          </a:p>
          <a:p>
            <a:pPr marL="533400" indent="-533400">
              <a:lnSpc>
                <a:spcPct val="90000"/>
              </a:lnSpc>
              <a:buFont typeface="Arial" charset="0"/>
              <a:buAutoNum type="arabicPeriod" startAt="4"/>
            </a:pPr>
            <a:r>
              <a:rPr lang="en-US" sz="2400" dirty="0"/>
              <a:t>When a solution contains both the conjugate base of a weak acid and the conjugate acid of a weak base, the affect on pH depends on the </a:t>
            </a:r>
            <a:r>
              <a:rPr lang="en-US" sz="2400" i="1" dirty="0" err="1"/>
              <a:t>K</a:t>
            </a:r>
            <a:r>
              <a:rPr lang="en-US" sz="2400" i="1" baseline="-25000" dirty="0" err="1"/>
              <a:t>a</a:t>
            </a:r>
            <a:r>
              <a:rPr lang="en-US" sz="2400" baseline="-25000" dirty="0"/>
              <a:t> </a:t>
            </a:r>
            <a:r>
              <a:rPr lang="en-US" sz="2400" dirty="0"/>
              <a:t>and </a:t>
            </a:r>
            <a:r>
              <a:rPr lang="en-US" sz="2400" i="1" dirty="0"/>
              <a:t>K</a:t>
            </a:r>
            <a:r>
              <a:rPr lang="en-US" sz="2400" i="1" baseline="-25000" dirty="0"/>
              <a:t>b</a:t>
            </a:r>
            <a:r>
              <a:rPr lang="en-US" sz="2400" i="1" dirty="0"/>
              <a:t> </a:t>
            </a:r>
            <a:r>
              <a:rPr lang="en-US" sz="2400" dirty="0"/>
              <a:t>values.</a:t>
            </a:r>
          </a:p>
        </p:txBody>
      </p:sp>
      <p:pic>
        <p:nvPicPr>
          <p:cNvPr id="81924" name="Picture 4" descr="16_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61" y="1981200"/>
            <a:ext cx="3376877" cy="1981200"/>
          </a:xfrm>
        </p:spPr>
      </p:pic>
      <p:pic>
        <p:nvPicPr>
          <p:cNvPr id="81925" name="Picture 5" descr="16_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88" y="4114800"/>
            <a:ext cx="3662823" cy="1981200"/>
          </a:xfrm>
        </p:spPr>
      </p:pic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364327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Acid – Base Properties </a:t>
            </a:r>
            <a:br>
              <a:rPr lang="en-US" sz="3600" dirty="0" smtClean="0"/>
            </a:br>
            <a:r>
              <a:rPr lang="en-US" sz="3600" dirty="0" smtClean="0"/>
              <a:t>of Ions in a water Solution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33945"/>
            <a:ext cx="8420100" cy="4656161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sz="2800" dirty="0" smtClean="0"/>
          </a:p>
          <a:p>
            <a:pPr algn="l">
              <a:buFont typeface="Arial" pitchFamily="34" charset="0"/>
              <a:buChar char="•"/>
            </a:pPr>
            <a:r>
              <a:rPr lang="en-US" sz="2000" cap="none" dirty="0" smtClean="0">
                <a:solidFill>
                  <a:schemeClr val="tx1"/>
                </a:solidFill>
                <a:latin typeface="+mn-lt"/>
              </a:rPr>
              <a:t>Decide effect of the </a:t>
            </a:r>
            <a:r>
              <a:rPr lang="en-US" sz="2000" cap="none" dirty="0" err="1" smtClean="0">
                <a:solidFill>
                  <a:schemeClr val="tx1"/>
                </a:solidFill>
                <a:latin typeface="+mn-lt"/>
              </a:rPr>
              <a:t>cation</a:t>
            </a:r>
            <a:r>
              <a:rPr lang="en-US" sz="2000" cap="none" dirty="0" smtClean="0">
                <a:solidFill>
                  <a:schemeClr val="tx1"/>
                </a:solidFill>
                <a:latin typeface="+mn-lt"/>
              </a:rPr>
              <a:t> on </a:t>
            </a:r>
            <a:r>
              <a:rPr lang="en-US" sz="2000" cap="none" dirty="0" err="1" smtClean="0">
                <a:solidFill>
                  <a:schemeClr val="tx1"/>
                </a:solidFill>
                <a:latin typeface="+mn-lt"/>
              </a:rPr>
              <a:t>pH.</a:t>
            </a:r>
            <a:endParaRPr lang="en-US" sz="2000" cap="none" dirty="0" smtClean="0">
              <a:solidFill>
                <a:schemeClr val="tx1"/>
              </a:solidFill>
              <a:latin typeface="+mn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cap="none" dirty="0" smtClean="0">
                <a:solidFill>
                  <a:schemeClr val="tx1"/>
                </a:solidFill>
                <a:latin typeface="+mn-lt"/>
              </a:rPr>
              <a:t>Decide effect of the anion on </a:t>
            </a:r>
            <a:r>
              <a:rPr lang="en-US" sz="2000" cap="none" dirty="0" err="1" smtClean="0">
                <a:solidFill>
                  <a:schemeClr val="tx1"/>
                </a:solidFill>
                <a:latin typeface="+mn-lt"/>
              </a:rPr>
              <a:t>pH.</a:t>
            </a:r>
            <a:endParaRPr lang="en-US" sz="2000" cap="none" dirty="0" smtClean="0">
              <a:solidFill>
                <a:schemeClr val="tx1"/>
              </a:solidFill>
              <a:latin typeface="+mn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cap="none" dirty="0" smtClean="0">
                <a:solidFill>
                  <a:schemeClr val="tx1"/>
                </a:solidFill>
                <a:latin typeface="+mn-lt"/>
              </a:rPr>
              <a:t>Combine the effect of the two Ka&gt;Kb =acidic, Kb&gt;Ka = basic)</a:t>
            </a:r>
          </a:p>
          <a:p>
            <a:pPr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53197"/>
              </p:ext>
            </p:extLst>
          </p:nvPr>
        </p:nvGraphicFramePr>
        <p:xfrm>
          <a:off x="914400" y="1561626"/>
          <a:ext cx="6324600" cy="3200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1150"/>
                <a:gridCol w="1581150"/>
                <a:gridCol w="1581150"/>
                <a:gridCol w="1581150"/>
              </a:tblGrid>
              <a:tr h="142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Spectator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Acidic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Anion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      NO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30000" dirty="0" smtClean="0"/>
                        <a:t>-</a:t>
                      </a:r>
                    </a:p>
                    <a:p>
                      <a:r>
                        <a:rPr lang="en-US" dirty="0" smtClean="0"/>
                        <a:t>Br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      ClO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30000" dirty="0" smtClean="0"/>
                        <a:t>-</a:t>
                      </a:r>
                    </a:p>
                    <a:p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-</a:t>
                      </a:r>
                    </a:p>
                    <a:p>
                      <a:r>
                        <a:rPr lang="en-US" sz="1200" baseline="0" dirty="0" smtClean="0"/>
                        <a:t>(anion  of strong acids)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     F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30000" dirty="0" smtClean="0"/>
                        <a:t>2-</a:t>
                      </a:r>
                    </a:p>
                    <a:p>
                      <a:r>
                        <a:rPr lang="en-US" dirty="0" smtClean="0"/>
                        <a:t>PO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30000" dirty="0" smtClean="0"/>
                        <a:t>3-</a:t>
                      </a:r>
                    </a:p>
                    <a:p>
                      <a:endParaRPr lang="en-US" baseline="30000" dirty="0" smtClean="0"/>
                    </a:p>
                    <a:p>
                      <a:r>
                        <a:rPr lang="en-US" sz="1200" baseline="0" dirty="0" smtClean="0"/>
                        <a:t>(CB of weak acid)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Cation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Li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>        Ca</a:t>
                      </a:r>
                      <a:r>
                        <a:rPr lang="en-US" baseline="30000" dirty="0" smtClean="0"/>
                        <a:t>+</a:t>
                      </a:r>
                    </a:p>
                    <a:p>
                      <a:r>
                        <a:rPr lang="en-US" dirty="0" smtClean="0"/>
                        <a:t>Na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>       Sr</a:t>
                      </a:r>
                      <a:r>
                        <a:rPr lang="en-US" baseline="30000" dirty="0" smtClean="0"/>
                        <a:t>2+</a:t>
                      </a:r>
                    </a:p>
                    <a:p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>          Ba</a:t>
                      </a:r>
                      <a:r>
                        <a:rPr lang="en-US" baseline="30000" dirty="0" smtClean="0"/>
                        <a:t>2+</a:t>
                      </a:r>
                    </a:p>
                    <a:p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cation</a:t>
                      </a:r>
                      <a:r>
                        <a:rPr lang="en-US" sz="1200" dirty="0" smtClean="0"/>
                        <a:t>  of strong base)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30000" dirty="0" smtClean="0"/>
                        <a:t>+</a:t>
                      </a:r>
                    </a:p>
                    <a:p>
                      <a:r>
                        <a:rPr lang="en-US" dirty="0" smtClean="0"/>
                        <a:t>Mg</a:t>
                      </a:r>
                      <a:r>
                        <a:rPr lang="en-US" baseline="30000" dirty="0" smtClean="0"/>
                        <a:t>2+</a:t>
                      </a:r>
                    </a:p>
                    <a:p>
                      <a:r>
                        <a:rPr lang="en-US" dirty="0" smtClean="0"/>
                        <a:t>Al</a:t>
                      </a:r>
                      <a:r>
                        <a:rPr lang="en-US" baseline="30000" dirty="0" smtClean="0"/>
                        <a:t>3+</a:t>
                      </a:r>
                    </a:p>
                    <a:p>
                      <a:r>
                        <a:rPr lang="en-US" sz="1400" dirty="0" smtClean="0"/>
                        <a:t>Transition metal ions</a:t>
                      </a:r>
                    </a:p>
                    <a:p>
                      <a:r>
                        <a:rPr lang="en-US" sz="1400" dirty="0" smtClean="0"/>
                        <a:t>(CA of weak base)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9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765" name="Group 53"/>
          <p:cNvGraphicFramePr>
            <a:graphicFrameLocks noGrp="1"/>
          </p:cNvGraphicFramePr>
          <p:nvPr/>
        </p:nvGraphicFramePr>
        <p:xfrm>
          <a:off x="1562100" y="1828800"/>
          <a:ext cx="6019800" cy="4064002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1600200"/>
                <a:gridCol w="44196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Salt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pH of (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aq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 solution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CaCl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NH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NH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KNO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KHCO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Acid–Base Properties of Salts: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Acid–Base Properties of Salts: Practice</a:t>
            </a:r>
            <a:endParaRPr lang="en-US" dirty="0"/>
          </a:p>
        </p:txBody>
      </p:sp>
      <p:graphicFrame>
        <p:nvGraphicFramePr>
          <p:cNvPr id="5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661613"/>
              </p:ext>
            </p:extLst>
          </p:nvPr>
        </p:nvGraphicFramePr>
        <p:xfrm>
          <a:off x="1562100" y="1828800"/>
          <a:ext cx="6019800" cy="4064002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1600200"/>
                <a:gridCol w="44196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Salt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pH of (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aq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 solution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CaCl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0000"/>
                        </a:lnSpc>
                        <a:spcBef>
                          <a:spcPts val="1008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rPr>
                        <a:t>Neutral</a:t>
                      </a:r>
                      <a:endParaRPr lang="en-US" sz="1800" b="0" i="0" u="none" strike="noStrike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NH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0000"/>
                        </a:lnSpc>
                        <a:spcBef>
                          <a:spcPts val="1008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rPr>
                        <a:t>Acidic</a:t>
                      </a:r>
                      <a:endParaRPr lang="en-US" sz="1800" b="0" i="0" u="none" strike="noStrike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NH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0000"/>
                        </a:lnSpc>
                        <a:spcBef>
                          <a:spcPts val="1008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rPr>
                        <a:t>Acidic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KNO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0000"/>
                        </a:lnSpc>
                        <a:spcBef>
                          <a:spcPts val="1008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rPr>
                        <a:t>Neutral</a:t>
                      </a:r>
                      <a:endParaRPr lang="en-US" sz="1800" b="0" i="0" u="none" strike="noStrike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KHCO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lnSpc>
                          <a:spcPct val="90000"/>
                        </a:lnSpc>
                        <a:spcBef>
                          <a:spcPts val="1008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rPr>
                        <a:t>Basic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62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45075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Acid-base properties of salts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of a weak acid or weak base: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Identify if the following ions contribute toward an aqueous solution being acid, basic or neutral. If acidic or basic, write a net ionic equation to explain the behavior:</a:t>
            </a:r>
          </a:p>
          <a:p>
            <a:pPr>
              <a:buNone/>
            </a:pPr>
            <a:endParaRPr lang="en-US" sz="2000" dirty="0"/>
          </a:p>
          <a:p>
            <a:pPr marL="857250" lvl="1" indent="-457200">
              <a:buAutoNum type="arabicPeriod"/>
            </a:pPr>
            <a:r>
              <a:rPr lang="en-US" sz="2000" b="1" dirty="0" smtClean="0"/>
              <a:t>NO</a:t>
            </a:r>
            <a:r>
              <a:rPr lang="en-US" sz="2000" b="1" baseline="-25000" dirty="0" smtClean="0"/>
              <a:t>3</a:t>
            </a:r>
            <a:r>
              <a:rPr lang="en-US" sz="2000" b="1" baseline="30000" dirty="0" smtClean="0"/>
              <a:t>-</a:t>
            </a:r>
          </a:p>
          <a:p>
            <a:pPr marL="457200" indent="-457200">
              <a:buAutoNum type="arabicPeriod"/>
            </a:pPr>
            <a:endParaRPr lang="en-US" sz="2400" b="1" dirty="0" smtClean="0"/>
          </a:p>
          <a:p>
            <a:pPr marL="857250" lvl="1" indent="-457200">
              <a:buNone/>
            </a:pPr>
            <a:r>
              <a:rPr lang="en-US" sz="2000" b="1" dirty="0" smtClean="0"/>
              <a:t>2.   PO</a:t>
            </a:r>
            <a:r>
              <a:rPr lang="en-US" sz="2000" b="1" baseline="-25000" dirty="0" smtClean="0"/>
              <a:t>4</a:t>
            </a:r>
            <a:r>
              <a:rPr lang="en-US" sz="2000" b="1" baseline="30000" dirty="0" smtClean="0"/>
              <a:t>3-</a:t>
            </a:r>
          </a:p>
          <a:p>
            <a:pPr marL="457200" indent="-457200">
              <a:buAutoNum type="arabicPeriod"/>
            </a:pPr>
            <a:endParaRPr lang="en-US" sz="2400" b="1" dirty="0" smtClean="0"/>
          </a:p>
          <a:p>
            <a:pPr marL="857250" lvl="1" indent="-457200">
              <a:buNone/>
            </a:pPr>
            <a:r>
              <a:rPr lang="en-US" sz="2000" b="1" dirty="0" smtClean="0"/>
              <a:t>3.    HCO</a:t>
            </a:r>
            <a:r>
              <a:rPr lang="en-US" sz="2000" b="1" baseline="-25000" dirty="0" smtClean="0"/>
              <a:t>3</a:t>
            </a:r>
            <a:r>
              <a:rPr lang="en-US" sz="2000" b="1" baseline="30000" dirty="0" smtClean="0"/>
              <a:t>-</a:t>
            </a:r>
            <a:endParaRPr lang="en-US" sz="2000" b="1" baseline="30000" dirty="0"/>
          </a:p>
        </p:txBody>
      </p:sp>
    </p:spTree>
    <p:extLst>
      <p:ext uri="{BB962C8B-B14F-4D97-AF65-F5344CB8AC3E}">
        <p14:creationId xmlns:p14="http://schemas.microsoft.com/office/powerpoint/2010/main" val="24455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pH calculation of a salt solution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is the pH of a 0.10M solution of NH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Cl?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K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NH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= 1.8x10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-5</a:t>
            </a: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Identify equilibrium equation.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Identify dissociation constant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Develop an ICE chart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Complete calculations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Determine pH from [H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O+]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Acids can be: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</a:rPr>
              <a:t>Mono</a:t>
            </a:r>
            <a:r>
              <a:rPr lang="en-US" sz="2800" dirty="0" err="1" smtClean="0"/>
              <a:t>protic</a:t>
            </a:r>
            <a:r>
              <a:rPr lang="en-US" sz="2800" dirty="0" smtClean="0"/>
              <a:t>: example HC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Di</a:t>
            </a:r>
            <a:r>
              <a:rPr lang="en-US" sz="2800" dirty="0" smtClean="0"/>
              <a:t>protic: example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Polyprotic</a:t>
            </a:r>
            <a:r>
              <a:rPr lang="en-US" sz="2800" dirty="0" smtClean="0"/>
              <a:t>: example 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PO</a:t>
            </a:r>
            <a:r>
              <a:rPr lang="en-US" sz="2800" baseline="-25000" dirty="0" smtClean="0"/>
              <a:t>4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baseline="-25000" dirty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(We’ll talk more about these later.)</a:t>
            </a:r>
          </a:p>
        </p:txBody>
      </p:sp>
    </p:spTree>
    <p:extLst>
      <p:ext uri="{BB962C8B-B14F-4D97-AF65-F5344CB8AC3E}">
        <p14:creationId xmlns:p14="http://schemas.microsoft.com/office/powerpoint/2010/main" val="17966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86830"/>
            <a:ext cx="81534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Predicting the Direction of Acid–Base Reactions</a:t>
            </a:r>
            <a:endParaRPr lang="en-US" dirty="0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9956" y="1172655"/>
            <a:ext cx="8695944" cy="5247590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800" b="0" dirty="0" smtClean="0"/>
              <a:t>According to the </a:t>
            </a:r>
            <a:r>
              <a:rPr lang="en-US" sz="2800" b="0" dirty="0" err="1" smtClean="0"/>
              <a:t>Brønsted</a:t>
            </a:r>
            <a:r>
              <a:rPr lang="en-US" sz="2800" b="0" dirty="0" smtClean="0"/>
              <a:t>–Lowry theory, all acid–base reactions can be written as </a:t>
            </a:r>
            <a:r>
              <a:rPr lang="en-US" sz="2800" b="0" dirty="0" err="1" smtClean="0"/>
              <a:t>equilibria</a:t>
            </a:r>
            <a:r>
              <a:rPr lang="en-US" sz="2800" b="0" dirty="0" smtClean="0"/>
              <a:t> involving the acid and base and their conjugates.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n-US" sz="2800" b="0" dirty="0" smtClean="0"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n-US" sz="2800" b="0" dirty="0" smtClean="0"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n-US" sz="2800" b="0" dirty="0" smtClean="0"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n-US" sz="2800" b="0" dirty="0" smtClean="0"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n-US" sz="2800" b="0" dirty="0" smtClean="0"/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  <a:defRPr/>
            </a:pPr>
            <a:r>
              <a:rPr lang="en-US" sz="2800" b="0" dirty="0" smtClean="0"/>
              <a:t>All proton transfer reactions proceed from the stronger acid and base to the weaker acid and base.</a:t>
            </a:r>
          </a:p>
        </p:txBody>
      </p:sp>
      <p:graphicFrame>
        <p:nvGraphicFramePr>
          <p:cNvPr id="52229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984948"/>
              </p:ext>
            </p:extLst>
          </p:nvPr>
        </p:nvGraphicFramePr>
        <p:xfrm>
          <a:off x="485171" y="2553652"/>
          <a:ext cx="81168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Equation" r:id="rId3" imgW="9943920" imgH="355320" progId="Equation.DSMT4">
                  <p:embed/>
                </p:oleObj>
              </mc:Choice>
              <mc:Fallback>
                <p:oleObj name="Equation" r:id="rId3" imgW="99439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71" y="2553652"/>
                        <a:ext cx="8116887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17_u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56" y="2844165"/>
            <a:ext cx="8572500" cy="233743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902085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0025" y="381000"/>
            <a:ext cx="81534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Predicting the Direction of Acid–Base Reactions</a:t>
            </a:r>
            <a:endParaRPr lang="en-US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178" y="1262062"/>
            <a:ext cx="8695944" cy="5522976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800" b="0" dirty="0" smtClean="0">
                <a:cs typeface="+mn-cs"/>
              </a:rPr>
              <a:t>When a weak acid is in solution, the products are  a stronger conjugate acid and base. Therefore equilibrium lies to the left.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n-US" sz="2800" b="0" dirty="0" smtClean="0"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n-US" sz="2800" b="0" dirty="0" smtClean="0"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n-US" sz="2800" b="0" dirty="0" smtClean="0"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n-US" sz="2800" b="0" dirty="0" smtClean="0"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sz="2800" b="0" dirty="0" smtClean="0">
              <a:cs typeface="+mn-cs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800" b="0" dirty="0" smtClean="0">
                <a:cs typeface="+mn-cs"/>
              </a:rPr>
              <a:t>All proton transfer reactions proceed from the stronger acid and base to the weaker acid and base.</a:t>
            </a:r>
          </a:p>
        </p:txBody>
      </p:sp>
      <p:pic>
        <p:nvPicPr>
          <p:cNvPr id="7" name="Picture 6" descr="17_u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667000"/>
            <a:ext cx="8572500" cy="224028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432313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-244637"/>
            <a:ext cx="7543800" cy="145075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Types Acids–Base Reactions</a:t>
            </a:r>
            <a:endParaRPr lang="en-US" dirty="0"/>
          </a:p>
        </p:txBody>
      </p:sp>
      <p:graphicFrame>
        <p:nvGraphicFramePr>
          <p:cNvPr id="57350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595217"/>
              </p:ext>
            </p:extLst>
          </p:nvPr>
        </p:nvGraphicFramePr>
        <p:xfrm>
          <a:off x="2562225" y="3648075"/>
          <a:ext cx="406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Equation" r:id="rId4" imgW="4063680" imgH="419040" progId="Equation.DSMT4">
                  <p:embed/>
                </p:oleObj>
              </mc:Choice>
              <mc:Fallback>
                <p:oleObj name="Equation" r:id="rId4" imgW="4063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225" y="3648075"/>
                        <a:ext cx="4064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240239"/>
            <a:ext cx="8696325" cy="4647426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3200" b="0" dirty="0" smtClean="0">
                <a:solidFill>
                  <a:srgbClr val="FF0000"/>
                </a:solidFill>
              </a:rPr>
              <a:t>Strong acid </a:t>
            </a:r>
            <a:r>
              <a:rPr lang="en-US" sz="3200" b="0" dirty="0" smtClean="0"/>
              <a:t>(</a:t>
            </a:r>
            <a:r>
              <a:rPr lang="en-US" sz="3200" b="0" dirty="0" err="1" smtClean="0"/>
              <a:t>HCl</a:t>
            </a:r>
            <a:r>
              <a:rPr lang="en-US" sz="3200" b="0" dirty="0" smtClean="0"/>
              <a:t>) + </a:t>
            </a:r>
            <a:r>
              <a:rPr lang="en-US" sz="3200" b="0" dirty="0" smtClean="0">
                <a:solidFill>
                  <a:srgbClr val="FF0000"/>
                </a:solidFill>
              </a:rPr>
              <a:t>Strong base </a:t>
            </a:r>
            <a:r>
              <a:rPr lang="en-US" sz="3200" b="0" dirty="0" smtClean="0"/>
              <a:t>(</a:t>
            </a:r>
            <a:r>
              <a:rPr lang="en-US" sz="3200" b="0" dirty="0" err="1" smtClean="0"/>
              <a:t>NaOH</a:t>
            </a:r>
            <a:r>
              <a:rPr lang="en-US" sz="3200" b="0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sz="3200" b="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sz="3200" b="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3200" b="0" dirty="0" smtClean="0"/>
              <a:t>Net ionic equation: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sz="3200" b="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sz="3200" b="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3200" b="0" dirty="0" smtClean="0"/>
              <a:t>Mixing equal molar quantities of a strong acid and strong base produces a neutral solution.</a:t>
            </a:r>
          </a:p>
        </p:txBody>
      </p:sp>
      <p:graphicFrame>
        <p:nvGraphicFramePr>
          <p:cNvPr id="57349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35606959"/>
              </p:ext>
            </p:extLst>
          </p:nvPr>
        </p:nvGraphicFramePr>
        <p:xfrm>
          <a:off x="533400" y="2146110"/>
          <a:ext cx="78168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" name="Equation" r:id="rId6" imgW="5829120" imgH="419040" progId="Equation.DSMT4">
                  <p:embed/>
                </p:oleObj>
              </mc:Choice>
              <mc:Fallback>
                <p:oleObj name="Equation" r:id="rId6" imgW="5829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46110"/>
                        <a:ext cx="78168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600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0144" y="19050"/>
            <a:ext cx="7543800" cy="145075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Types Acids–Base Reactions</a:t>
            </a:r>
            <a:endParaRPr lang="en-US" dirty="0"/>
          </a:p>
        </p:txBody>
      </p:sp>
      <p:graphicFrame>
        <p:nvGraphicFramePr>
          <p:cNvPr id="58374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576504"/>
              </p:ext>
            </p:extLst>
          </p:nvPr>
        </p:nvGraphicFramePr>
        <p:xfrm>
          <a:off x="1685925" y="3648075"/>
          <a:ext cx="5816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" name="Equation" r:id="rId4" imgW="5816520" imgH="419040" progId="Equation.DSMT4">
                  <p:embed/>
                </p:oleObj>
              </mc:Choice>
              <mc:Fallback>
                <p:oleObj name="Equation" r:id="rId4" imgW="5816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3648075"/>
                        <a:ext cx="5816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5912" y="1371600"/>
            <a:ext cx="8696325" cy="5786199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sz="32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3200" b="0" dirty="0" smtClean="0">
                <a:solidFill>
                  <a:srgbClr val="FF0000"/>
                </a:solidFill>
                <a:cs typeface="+mn-cs"/>
              </a:rPr>
              <a:t>Weak acid </a:t>
            </a:r>
            <a:r>
              <a:rPr lang="en-US" sz="3200" b="0" dirty="0" smtClean="0">
                <a:cs typeface="+mn-cs"/>
              </a:rPr>
              <a:t>(HCN) + </a:t>
            </a:r>
            <a:r>
              <a:rPr lang="en-US" sz="3200" b="0" dirty="0" smtClean="0">
                <a:solidFill>
                  <a:srgbClr val="FF0000"/>
                </a:solidFill>
                <a:cs typeface="+mn-cs"/>
              </a:rPr>
              <a:t>Strong base </a:t>
            </a:r>
            <a:r>
              <a:rPr lang="en-US" sz="3200" b="0" dirty="0" smtClean="0">
                <a:cs typeface="+mn-cs"/>
              </a:rPr>
              <a:t>(</a:t>
            </a:r>
            <a:r>
              <a:rPr lang="en-US" sz="3200" b="0" dirty="0" err="1" smtClean="0">
                <a:cs typeface="+mn-cs"/>
              </a:rPr>
              <a:t>NaOH</a:t>
            </a:r>
            <a:r>
              <a:rPr lang="en-US" sz="3200" b="0" dirty="0" smtClean="0">
                <a:cs typeface="+mn-cs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sz="3200" b="0" dirty="0" smtClean="0"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sz="3200" b="0" dirty="0" smtClean="0"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sz="3200" b="0" dirty="0" smtClean="0"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Mixing equal amounts (moles) of a </a:t>
            </a:r>
            <a:r>
              <a:rPr lang="en-US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base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US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acid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a salt whose anion is the conjugate base of the weak acid.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is </a:t>
            </a:r>
            <a:r>
              <a:rPr lang="en-US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basic,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pH depending on </a:t>
            </a:r>
            <a:r>
              <a:rPr lang="en-US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anion.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</p:txBody>
      </p:sp>
      <p:graphicFrame>
        <p:nvGraphicFramePr>
          <p:cNvPr id="58373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4849975"/>
              </p:ext>
            </p:extLst>
          </p:nvPr>
        </p:nvGraphicFramePr>
        <p:xfrm>
          <a:off x="822325" y="2586038"/>
          <a:ext cx="76835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" name="Equation" r:id="rId6" imgW="5778360" imgH="419040" progId="Equation.DSMT4">
                  <p:embed/>
                </p:oleObj>
              </mc:Choice>
              <mc:Fallback>
                <p:oleObj name="Equation" r:id="rId6" imgW="5778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2586038"/>
                        <a:ext cx="76835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951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acid: Strong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147560" cy="3564466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Calculate the pH of solution prepared by mixing 100mL of O.1M HC</a:t>
            </a:r>
            <a:r>
              <a:rPr lang="en-US" sz="9600" baseline="-25000" dirty="0" smtClean="0"/>
              <a:t>2</a:t>
            </a:r>
            <a:r>
              <a:rPr lang="en-US" sz="9600" dirty="0" smtClean="0"/>
              <a:t>H</a:t>
            </a:r>
            <a:r>
              <a:rPr lang="en-US" sz="9600" baseline="-25000" dirty="0" smtClean="0"/>
              <a:t>3</a:t>
            </a:r>
            <a:r>
              <a:rPr lang="en-US" sz="9600" dirty="0" smtClean="0"/>
              <a:t>O</a:t>
            </a:r>
            <a:r>
              <a:rPr lang="en-US" sz="9600" baseline="-25000" dirty="0" smtClean="0"/>
              <a:t>2</a:t>
            </a:r>
            <a:r>
              <a:rPr lang="en-US" sz="9600" dirty="0" smtClean="0"/>
              <a:t> + 0.1M </a:t>
            </a:r>
            <a:r>
              <a:rPr lang="en-US" sz="9600" dirty="0" err="1" smtClean="0"/>
              <a:t>NaOH</a:t>
            </a:r>
            <a:r>
              <a:rPr lang="en-US" sz="9600" dirty="0" smtClean="0"/>
              <a:t>.</a:t>
            </a:r>
          </a:p>
          <a:p>
            <a:endParaRPr lang="en-US" sz="5500" dirty="0"/>
          </a:p>
          <a:p>
            <a:pPr marL="0" indent="0">
              <a:buNone/>
            </a:pPr>
            <a:r>
              <a:rPr lang="en-US" sz="8000" b="1" dirty="0" smtClean="0"/>
              <a:t>step one: stoichiometry</a:t>
            </a:r>
            <a:endParaRPr lang="en-US" sz="8000" b="1" dirty="0"/>
          </a:p>
          <a:p>
            <a:pPr marL="0" indent="0">
              <a:buNone/>
            </a:pPr>
            <a:r>
              <a:rPr lang="en-US" sz="8000" dirty="0" smtClean="0"/>
              <a:t>	HC</a:t>
            </a:r>
            <a:r>
              <a:rPr lang="en-US" sz="8000" baseline="-25000" dirty="0" smtClean="0"/>
              <a:t>2</a:t>
            </a:r>
            <a:r>
              <a:rPr lang="en-US" sz="8000" dirty="0" smtClean="0"/>
              <a:t>H</a:t>
            </a:r>
            <a:r>
              <a:rPr lang="en-US" sz="8000" baseline="-25000" dirty="0" smtClean="0"/>
              <a:t>3</a:t>
            </a:r>
            <a:r>
              <a:rPr lang="en-US" sz="8000" dirty="0" smtClean="0"/>
              <a:t>O</a:t>
            </a:r>
            <a:r>
              <a:rPr lang="en-US" sz="8000" baseline="-25000" dirty="0" smtClean="0"/>
              <a:t>2</a:t>
            </a:r>
            <a:r>
              <a:rPr lang="en-US" sz="8000" dirty="0" smtClean="0"/>
              <a:t>(</a:t>
            </a:r>
            <a:r>
              <a:rPr lang="en-US" sz="8000" dirty="0" err="1" smtClean="0"/>
              <a:t>aq</a:t>
            </a:r>
            <a:r>
              <a:rPr lang="en-US" sz="8000" dirty="0" smtClean="0"/>
              <a:t>) </a:t>
            </a:r>
            <a:r>
              <a:rPr lang="en-US" sz="8000" dirty="0"/>
              <a:t>+ </a:t>
            </a:r>
            <a:r>
              <a:rPr lang="en-US" sz="8000" dirty="0" err="1" smtClean="0"/>
              <a:t>NaOH</a:t>
            </a:r>
            <a:r>
              <a:rPr lang="en-US" sz="8000" dirty="0" smtClean="0"/>
              <a:t>(</a:t>
            </a:r>
            <a:r>
              <a:rPr lang="en-US" sz="8000" dirty="0" err="1" smtClean="0"/>
              <a:t>aq</a:t>
            </a:r>
            <a:r>
              <a:rPr lang="en-US" sz="8000" dirty="0" smtClean="0"/>
              <a:t>) </a:t>
            </a:r>
            <a:r>
              <a:rPr lang="en-US" sz="8000" dirty="0" smtClean="0">
                <a:sym typeface="Wingdings" panose="05000000000000000000" pitchFamily="2" charset="2"/>
              </a:rPr>
              <a:t>   Na</a:t>
            </a:r>
            <a:r>
              <a:rPr lang="en-US" sz="8000" baseline="30000" dirty="0" smtClean="0">
                <a:sym typeface="Wingdings" panose="05000000000000000000" pitchFamily="2" charset="2"/>
              </a:rPr>
              <a:t>+</a:t>
            </a:r>
            <a:r>
              <a:rPr lang="en-US" sz="8000" dirty="0" smtClean="0">
                <a:sym typeface="Wingdings" panose="05000000000000000000" pitchFamily="2" charset="2"/>
              </a:rPr>
              <a:t>(</a:t>
            </a:r>
            <a:r>
              <a:rPr lang="en-US" sz="8000" dirty="0" err="1" smtClean="0">
                <a:sym typeface="Wingdings" panose="05000000000000000000" pitchFamily="2" charset="2"/>
              </a:rPr>
              <a:t>aq</a:t>
            </a:r>
            <a:r>
              <a:rPr lang="en-US" sz="8000" dirty="0" smtClean="0">
                <a:sym typeface="Wingdings" panose="05000000000000000000" pitchFamily="2" charset="2"/>
              </a:rPr>
              <a:t>) + </a:t>
            </a:r>
            <a:r>
              <a:rPr lang="en-US" sz="8000" dirty="0" smtClean="0"/>
              <a:t>C</a:t>
            </a:r>
            <a:r>
              <a:rPr lang="en-US" sz="8000" baseline="-25000" dirty="0" smtClean="0"/>
              <a:t>2</a:t>
            </a:r>
            <a:r>
              <a:rPr lang="en-US" sz="8000" dirty="0" smtClean="0"/>
              <a:t>H</a:t>
            </a:r>
            <a:r>
              <a:rPr lang="en-US" sz="8000" baseline="-25000" dirty="0" smtClean="0"/>
              <a:t>3</a:t>
            </a:r>
            <a:r>
              <a:rPr lang="en-US" sz="8000" dirty="0" smtClean="0"/>
              <a:t>O</a:t>
            </a:r>
            <a:r>
              <a:rPr lang="en-US" sz="8000" baseline="-25000" dirty="0" smtClean="0"/>
              <a:t>2</a:t>
            </a:r>
            <a:r>
              <a:rPr lang="en-US" sz="8000" baseline="30000" dirty="0" smtClean="0"/>
              <a:t>-</a:t>
            </a:r>
            <a:r>
              <a:rPr lang="en-US" sz="8000" baseline="-25000" dirty="0" smtClean="0"/>
              <a:t> (</a:t>
            </a:r>
            <a:r>
              <a:rPr lang="en-US" sz="8000" baseline="-25000" dirty="0" err="1" smtClean="0"/>
              <a:t>aq</a:t>
            </a:r>
            <a:r>
              <a:rPr lang="en-US" sz="8000" baseline="-25000" dirty="0" smtClean="0"/>
              <a:t>)</a:t>
            </a:r>
            <a:r>
              <a:rPr lang="en-US" sz="8000" dirty="0" smtClean="0"/>
              <a:t>+ H</a:t>
            </a:r>
            <a:r>
              <a:rPr lang="en-US" sz="8000" baseline="-25000" dirty="0" smtClean="0"/>
              <a:t>2</a:t>
            </a:r>
            <a:r>
              <a:rPr lang="en-US" sz="8000" dirty="0" smtClean="0"/>
              <a:t>O(l)</a:t>
            </a:r>
          </a:p>
          <a:p>
            <a:pPr marL="0" indent="0">
              <a:buNone/>
            </a:pPr>
            <a:endParaRPr lang="en-US" sz="5500" dirty="0" smtClean="0"/>
          </a:p>
          <a:p>
            <a:pPr marL="0" indent="0">
              <a:buNone/>
            </a:pPr>
            <a:endParaRPr lang="en-US" sz="5500" dirty="0"/>
          </a:p>
          <a:p>
            <a:pPr marL="0" indent="0">
              <a:buNone/>
            </a:pPr>
            <a:r>
              <a:rPr lang="en-US" sz="8000" b="1" dirty="0" smtClean="0"/>
              <a:t>Step two: ICE based on Kb</a:t>
            </a:r>
          </a:p>
          <a:p>
            <a:pPr marL="0" indent="0">
              <a:buNone/>
            </a:pPr>
            <a:r>
              <a:rPr lang="en-US" sz="8000" dirty="0" smtClean="0"/>
              <a:t>	</a:t>
            </a:r>
            <a:r>
              <a:rPr lang="en-US" sz="8000" dirty="0"/>
              <a:t>C</a:t>
            </a:r>
            <a:r>
              <a:rPr lang="en-US" sz="8000" baseline="-25000" dirty="0"/>
              <a:t>2</a:t>
            </a:r>
            <a:r>
              <a:rPr lang="en-US" sz="8000" dirty="0"/>
              <a:t>H</a:t>
            </a:r>
            <a:r>
              <a:rPr lang="en-US" sz="8000" baseline="-25000" dirty="0"/>
              <a:t>3</a:t>
            </a:r>
            <a:r>
              <a:rPr lang="en-US" sz="8000" dirty="0"/>
              <a:t>O</a:t>
            </a:r>
            <a:r>
              <a:rPr lang="en-US" sz="8000" baseline="-25000" dirty="0"/>
              <a:t>2</a:t>
            </a:r>
            <a:r>
              <a:rPr lang="en-US" sz="8000" baseline="30000" dirty="0"/>
              <a:t>-</a:t>
            </a:r>
            <a:r>
              <a:rPr lang="en-US" sz="8000" baseline="-25000" dirty="0"/>
              <a:t> (</a:t>
            </a:r>
            <a:r>
              <a:rPr lang="en-US" sz="8000" baseline="-25000" dirty="0" err="1"/>
              <a:t>aq</a:t>
            </a:r>
            <a:r>
              <a:rPr lang="en-US" sz="8000" baseline="-25000" dirty="0" smtClean="0"/>
              <a:t>) </a:t>
            </a:r>
            <a:r>
              <a:rPr lang="en-US" sz="8000" dirty="0" smtClean="0"/>
              <a:t>+ </a:t>
            </a:r>
            <a:r>
              <a:rPr lang="en-US" sz="8000" dirty="0"/>
              <a:t>H</a:t>
            </a:r>
            <a:r>
              <a:rPr lang="en-US" sz="8000" baseline="-25000" dirty="0"/>
              <a:t>2</a:t>
            </a:r>
            <a:r>
              <a:rPr lang="en-US" sz="8000" dirty="0"/>
              <a:t>O(l</a:t>
            </a:r>
            <a:r>
              <a:rPr lang="en-US" sz="8000" dirty="0" smtClean="0"/>
              <a:t>) </a:t>
            </a:r>
            <a:r>
              <a:rPr lang="en-US" sz="8000" dirty="0" smtClean="0">
                <a:latin typeface="Calibri"/>
                <a:cs typeface="Calibri"/>
                <a:sym typeface="Wingdings" panose="05000000000000000000" pitchFamily="2" charset="2"/>
              </a:rPr>
              <a:t>↔</a:t>
            </a:r>
            <a:r>
              <a:rPr lang="en-US" sz="8000" dirty="0" smtClean="0">
                <a:sym typeface="Wingdings" panose="05000000000000000000" pitchFamily="2" charset="2"/>
              </a:rPr>
              <a:t> H</a:t>
            </a:r>
            <a:r>
              <a:rPr lang="en-US" sz="8000" dirty="0" smtClean="0"/>
              <a:t>C</a:t>
            </a:r>
            <a:r>
              <a:rPr lang="en-US" sz="8000" baseline="-25000" dirty="0" smtClean="0"/>
              <a:t>2</a:t>
            </a:r>
            <a:r>
              <a:rPr lang="en-US" sz="8000" dirty="0" smtClean="0"/>
              <a:t>H</a:t>
            </a:r>
            <a:r>
              <a:rPr lang="en-US" sz="8000" baseline="-25000" dirty="0" smtClean="0"/>
              <a:t>3</a:t>
            </a:r>
            <a:r>
              <a:rPr lang="en-US" sz="8000" dirty="0" smtClean="0"/>
              <a:t>O</a:t>
            </a:r>
            <a:r>
              <a:rPr lang="en-US" sz="8000" baseline="-25000" dirty="0" smtClean="0"/>
              <a:t>2 </a:t>
            </a:r>
            <a:r>
              <a:rPr lang="en-US" sz="8000" baseline="-25000" dirty="0"/>
              <a:t>(</a:t>
            </a:r>
            <a:r>
              <a:rPr lang="en-US" sz="8000" baseline="-25000" dirty="0" err="1"/>
              <a:t>aq</a:t>
            </a:r>
            <a:r>
              <a:rPr lang="en-US" sz="8000" baseline="-25000" dirty="0"/>
              <a:t>)</a:t>
            </a:r>
            <a:r>
              <a:rPr lang="en-US" sz="8000" dirty="0"/>
              <a:t>+ </a:t>
            </a:r>
            <a:r>
              <a:rPr lang="en-US" sz="8000" dirty="0" smtClean="0"/>
              <a:t> OH</a:t>
            </a:r>
            <a:r>
              <a:rPr lang="en-US" sz="8000" baseline="30000" dirty="0" smtClean="0"/>
              <a:t>-</a:t>
            </a:r>
            <a:r>
              <a:rPr lang="en-US" sz="8000" baseline="-25000" dirty="0" smtClean="0"/>
              <a:t>(</a:t>
            </a:r>
            <a:r>
              <a:rPr lang="en-US" sz="8000" baseline="-25000" dirty="0" err="1" smtClean="0"/>
              <a:t>aq</a:t>
            </a:r>
            <a:r>
              <a:rPr lang="en-US" sz="8000" baseline="-25000" dirty="0" smtClean="0"/>
              <a:t>)</a:t>
            </a:r>
            <a:endParaRPr lang="en-US" sz="8000" baseline="-25000" dirty="0"/>
          </a:p>
          <a:p>
            <a:pPr marL="0" indent="0">
              <a:buNone/>
            </a:pPr>
            <a:endParaRPr lang="en-US" sz="55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144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Types Acids–Base Reactions</a:t>
            </a:r>
            <a:endParaRPr lang="en-US" dirty="0"/>
          </a:p>
        </p:txBody>
      </p:sp>
      <p:graphicFrame>
        <p:nvGraphicFramePr>
          <p:cNvPr id="59398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085148"/>
              </p:ext>
            </p:extLst>
          </p:nvPr>
        </p:nvGraphicFramePr>
        <p:xfrm>
          <a:off x="1673225" y="3648075"/>
          <a:ext cx="584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8" name="Equation" r:id="rId4" imgW="5841720" imgH="419040" progId="Equation.DSMT4">
                  <p:embed/>
                </p:oleObj>
              </mc:Choice>
              <mc:Fallback>
                <p:oleObj name="Equation" r:id="rId4" imgW="5841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3648075"/>
                        <a:ext cx="5842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6062" y="1981200"/>
            <a:ext cx="8696325" cy="5832366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3200" b="0" dirty="0" smtClean="0">
                <a:solidFill>
                  <a:srgbClr val="FF0000"/>
                </a:solidFill>
                <a:cs typeface="+mn-cs"/>
              </a:rPr>
              <a:t>Strong acid </a:t>
            </a:r>
            <a:r>
              <a:rPr lang="en-US" sz="3200" b="0" dirty="0" smtClean="0">
                <a:cs typeface="+mn-cs"/>
              </a:rPr>
              <a:t>(</a:t>
            </a:r>
            <a:r>
              <a:rPr lang="en-US" sz="3200" b="0" dirty="0" err="1" smtClean="0">
                <a:cs typeface="+mn-cs"/>
              </a:rPr>
              <a:t>HCl</a:t>
            </a:r>
            <a:r>
              <a:rPr lang="en-US" sz="3200" b="0" dirty="0" smtClean="0">
                <a:cs typeface="+mn-cs"/>
              </a:rPr>
              <a:t>) + </a:t>
            </a:r>
            <a:r>
              <a:rPr lang="en-US" sz="3200" b="0" dirty="0" smtClean="0">
                <a:solidFill>
                  <a:srgbClr val="FF0000"/>
                </a:solidFill>
                <a:cs typeface="+mn-cs"/>
              </a:rPr>
              <a:t>Weak base </a:t>
            </a:r>
            <a:r>
              <a:rPr lang="en-US" sz="3200" b="0" dirty="0" smtClean="0">
                <a:cs typeface="+mn-cs"/>
              </a:rPr>
              <a:t>(NH</a:t>
            </a:r>
            <a:r>
              <a:rPr lang="en-US" sz="3200" b="0" baseline="-25000" dirty="0" smtClean="0">
                <a:cs typeface="+mn-cs"/>
              </a:rPr>
              <a:t>3</a:t>
            </a:r>
            <a:r>
              <a:rPr lang="en-US" sz="3200" b="0" dirty="0" smtClean="0">
                <a:cs typeface="+mn-cs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sz="3200" b="0" dirty="0" smtClean="0"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sz="3200" b="0" dirty="0" smtClean="0"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sz="3200" b="0" dirty="0" smtClean="0"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sz="3200" b="0" dirty="0" smtClean="0"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Mixing equal amounts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moles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of a </a:t>
            </a:r>
            <a:r>
              <a:rPr lang="en-US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base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US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acid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a conjugate acid of the weak base.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is </a:t>
            </a:r>
            <a:r>
              <a:rPr lang="en-US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acidic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with the pH depending on </a:t>
            </a:r>
            <a:r>
              <a:rPr lang="en-US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acid.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</p:txBody>
      </p:sp>
      <p:graphicFrame>
        <p:nvGraphicFramePr>
          <p:cNvPr id="59397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41456929"/>
              </p:ext>
            </p:extLst>
          </p:nvPr>
        </p:nvGraphicFramePr>
        <p:xfrm>
          <a:off x="959643" y="2743320"/>
          <a:ext cx="767238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9" name="Equation" r:id="rId6" imgW="5803560" imgH="419040" progId="Equation.DSMT4">
                  <p:embed/>
                </p:oleObj>
              </mc:Choice>
              <mc:Fallback>
                <p:oleObj name="Equation" r:id="rId6" imgW="5803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643" y="2743320"/>
                        <a:ext cx="7672387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22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-168233"/>
            <a:ext cx="7543800" cy="145075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Types Acids–Base Reactions</a:t>
            </a:r>
            <a:endParaRPr lang="en-US" dirty="0"/>
          </a:p>
        </p:txBody>
      </p:sp>
      <p:graphicFrame>
        <p:nvGraphicFramePr>
          <p:cNvPr id="60421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951579"/>
              </p:ext>
            </p:extLst>
          </p:nvPr>
        </p:nvGraphicFramePr>
        <p:xfrm>
          <a:off x="304800" y="2514600"/>
          <a:ext cx="86106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Equation" r:id="rId4" imgW="6806880" imgH="419040" progId="Equation.DSMT4">
                  <p:embed/>
                </p:oleObj>
              </mc:Choice>
              <mc:Fallback>
                <p:oleObj name="Equation" r:id="rId4" imgW="6806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86106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6367" y="1282524"/>
            <a:ext cx="8696325" cy="4370388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3200" b="0" dirty="0" smtClean="0">
                <a:solidFill>
                  <a:srgbClr val="FF0000"/>
                </a:solidFill>
                <a:cs typeface="+mn-cs"/>
              </a:rPr>
              <a:t>Weak acid </a:t>
            </a:r>
            <a:r>
              <a:rPr lang="en-US" sz="3200" b="0" dirty="0" smtClean="0">
                <a:cs typeface="+mn-cs"/>
              </a:rPr>
              <a:t>(CH</a:t>
            </a:r>
            <a:r>
              <a:rPr lang="en-US" sz="3200" b="0" baseline="-25000" dirty="0" smtClean="0">
                <a:cs typeface="+mn-cs"/>
              </a:rPr>
              <a:t>3</a:t>
            </a:r>
            <a:r>
              <a:rPr lang="en-US" sz="3200" b="0" dirty="0" smtClean="0">
                <a:cs typeface="+mn-cs"/>
              </a:rPr>
              <a:t>CO</a:t>
            </a:r>
            <a:r>
              <a:rPr lang="en-US" sz="3200" b="0" baseline="-25000" dirty="0" smtClean="0">
                <a:cs typeface="+mn-cs"/>
              </a:rPr>
              <a:t>2</a:t>
            </a:r>
            <a:r>
              <a:rPr lang="en-US" sz="3200" b="0" dirty="0" smtClean="0">
                <a:cs typeface="+mn-cs"/>
              </a:rPr>
              <a:t>H) + </a:t>
            </a:r>
            <a:r>
              <a:rPr lang="en-US" sz="3200" b="0" dirty="0" smtClean="0">
                <a:solidFill>
                  <a:srgbClr val="FF0000"/>
                </a:solidFill>
                <a:cs typeface="+mn-cs"/>
              </a:rPr>
              <a:t>Weak base </a:t>
            </a:r>
            <a:r>
              <a:rPr lang="en-US" sz="3200" b="0" dirty="0" smtClean="0">
                <a:cs typeface="+mn-cs"/>
              </a:rPr>
              <a:t>(NH</a:t>
            </a:r>
            <a:r>
              <a:rPr lang="en-US" sz="3200" b="0" baseline="-25000" dirty="0" smtClean="0">
                <a:cs typeface="+mn-cs"/>
              </a:rPr>
              <a:t>3</a:t>
            </a:r>
            <a:r>
              <a:rPr lang="en-US" sz="3200" b="0" dirty="0" smtClean="0">
                <a:cs typeface="+mn-cs"/>
              </a:rPr>
              <a:t>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sz="3200" b="0" dirty="0" smtClean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sz="3200" b="0" dirty="0" smtClean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Mixing equal amounts (moles) of a </a:t>
            </a:r>
            <a:r>
              <a:rPr lang="en-US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acid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US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base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a salt whose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conjugate acid of the weak base and whose anion is the conjugate base of the weak acid.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pH depends on the relative K</a:t>
            </a:r>
            <a:r>
              <a:rPr lang="en-US" sz="2400" b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K</a:t>
            </a:r>
            <a:r>
              <a:rPr lang="en-US" sz="2400" b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values.</a:t>
            </a:r>
          </a:p>
        </p:txBody>
      </p:sp>
    </p:spTree>
    <p:extLst>
      <p:ext uri="{BB962C8B-B14F-4D97-AF65-F5344CB8AC3E}">
        <p14:creationId xmlns:p14="http://schemas.microsoft.com/office/powerpoint/2010/main" val="139984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Stoichiometry Problem: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pH for the following reaction: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50 ml of 0.10M Nitric acid is combined with 50 ml of 0.15M  Barium Hydroxide.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50mL of 1.25M acetic acid is mixed with 50 ml of 2.0M sodium hydroxide.</a:t>
            </a:r>
          </a:p>
        </p:txBody>
      </p:sp>
    </p:spTree>
    <p:extLst>
      <p:ext uri="{BB962C8B-B14F-4D97-AF65-F5344CB8AC3E}">
        <p14:creationId xmlns:p14="http://schemas.microsoft.com/office/powerpoint/2010/main" val="26838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Acid-Base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Trends for Binary Acids (H-X)</a:t>
            </a:r>
          </a:p>
          <a:p>
            <a:pPr lvl="1"/>
            <a:r>
              <a:rPr lang="en-US" sz="2400" dirty="0" smtClean="0"/>
              <a:t>Atomic radius</a:t>
            </a:r>
          </a:p>
          <a:p>
            <a:pPr lvl="1"/>
            <a:r>
              <a:rPr lang="en-US" sz="2400" dirty="0" smtClean="0"/>
              <a:t>Electronegativity</a:t>
            </a:r>
          </a:p>
          <a:p>
            <a:pPr lvl="1"/>
            <a:r>
              <a:rPr lang="en-US" sz="2400" dirty="0" smtClean="0"/>
              <a:t>Both factors impact bond strength 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(remember strong acids give up H+  so  acid strength increases when bond strength decreases)</a:t>
            </a:r>
          </a:p>
          <a:p>
            <a:r>
              <a:rPr lang="en-US" sz="2400" dirty="0" smtClean="0"/>
              <a:t>Trends for Oxy-Acids (H-O-X)</a:t>
            </a:r>
          </a:p>
          <a:p>
            <a:pPr lvl="1"/>
            <a:r>
              <a:rPr lang="en-US" sz="2400" dirty="0" smtClean="0"/>
              <a:t>Electronegativity </a:t>
            </a:r>
            <a:r>
              <a:rPr lang="en-US" sz="2400" dirty="0" smtClean="0">
                <a:solidFill>
                  <a:srgbClr val="FF0000"/>
                </a:solidFill>
              </a:rPr>
              <a:t>(Increase X-O bond increases acid strength)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Number of oxygen atoms (resonance)</a:t>
            </a:r>
          </a:p>
        </p:txBody>
      </p:sp>
    </p:spTree>
    <p:extLst>
      <p:ext uri="{BB962C8B-B14F-4D97-AF65-F5344CB8AC3E}">
        <p14:creationId xmlns:p14="http://schemas.microsoft.com/office/powerpoint/2010/main" val="385314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4994" y="0"/>
            <a:ext cx="75438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Molecular Structure, Bonding, &amp; Acid–Base Behavior</a:t>
            </a:r>
            <a:endParaRPr lang="en-US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10000"/>
            <a:ext cx="8695944" cy="2926080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b="1" dirty="0" smtClean="0">
                <a:cs typeface="+mn-cs"/>
              </a:rPr>
              <a:t>Halide Acid Strengths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0" dirty="0" smtClean="0">
                <a:cs typeface="+mn-cs"/>
              </a:rPr>
              <a:t>Experiments show that the acid strength increases in the order:		</a:t>
            </a:r>
            <a:r>
              <a:rPr lang="en-US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HF &lt;&lt;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HCl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&lt;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HBr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&lt; HI</a:t>
            </a:r>
            <a:r>
              <a:rPr lang="en-US" b="0" dirty="0" smtClean="0">
                <a:cs typeface="+mn-cs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0" dirty="0" smtClean="0">
                <a:cs typeface="+mn-cs"/>
              </a:rPr>
              <a:t>Stronger acids result when the H</a:t>
            </a:r>
            <a:r>
              <a:rPr lang="en-US" b="0" dirty="0" smtClean="0">
                <a:cs typeface="+mn-cs"/>
                <a:sym typeface="Symbol" charset="0"/>
              </a:rPr>
              <a:t></a:t>
            </a:r>
            <a:r>
              <a:rPr lang="en-US" b="0" dirty="0" smtClean="0">
                <a:cs typeface="+mn-cs"/>
              </a:rPr>
              <a:t>X bond is readily broken (as signaled by a smaller, positive value of </a:t>
            </a:r>
            <a:r>
              <a:rPr lang="en-US" b="0" dirty="0" smtClean="0">
                <a:cs typeface="+mn-cs"/>
                <a:sym typeface="Symbol" charset="0"/>
              </a:rPr>
              <a:t></a:t>
            </a:r>
            <a:r>
              <a:rPr lang="en-US" b="0" i="1" dirty="0" smtClean="0">
                <a:cs typeface="+mn-cs"/>
              </a:rPr>
              <a:t>H </a:t>
            </a:r>
            <a:r>
              <a:rPr lang="en-US" b="0" dirty="0" smtClean="0">
                <a:cs typeface="+mn-cs"/>
              </a:rPr>
              <a:t>for bond dissociation) and a more negative value for the electron attachment enthalpy of X.</a:t>
            </a:r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28600" y="1317625"/>
            <a:ext cx="8328025" cy="249237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37879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What Happens When an Acid Dissolves in Water?</a:t>
            </a:r>
          </a:p>
        </p:txBody>
      </p:sp>
      <p:pic>
        <p:nvPicPr>
          <p:cNvPr id="7173" name="Picture 5" descr="16_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0"/>
          <a:stretch>
            <a:fillRect/>
          </a:stretch>
        </p:blipFill>
        <p:spPr>
          <a:xfrm>
            <a:off x="304800" y="2190750"/>
            <a:ext cx="3894138" cy="3649663"/>
          </a:xfrm>
        </p:spPr>
      </p:pic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91000" cy="4114800"/>
          </a:xfrm>
        </p:spPr>
        <p:txBody>
          <a:bodyPr/>
          <a:lstStyle/>
          <a:p>
            <a:r>
              <a:rPr lang="en-US" altLang="en-US" sz="2800"/>
              <a:t>Water acts as a Brønsted-Lowry base and abstracts a proton (H</a:t>
            </a:r>
            <a:r>
              <a:rPr lang="en-US" altLang="en-US" sz="2800" baseline="30000"/>
              <a:t>+</a:t>
            </a:r>
            <a:r>
              <a:rPr lang="en-US" altLang="en-US" sz="2800"/>
              <a:t>) from the acid.</a:t>
            </a:r>
          </a:p>
          <a:p>
            <a:r>
              <a:rPr lang="en-US" altLang="en-US" sz="2800"/>
              <a:t>As a result, the </a:t>
            </a:r>
            <a:r>
              <a:rPr lang="en-US" altLang="en-US" sz="2800">
                <a:solidFill>
                  <a:srgbClr val="00006C"/>
                </a:solidFill>
              </a:rPr>
              <a:t>conjugate base</a:t>
            </a:r>
            <a:r>
              <a:rPr lang="en-US" altLang="en-US" sz="2800"/>
              <a:t> of the acid and a </a:t>
            </a:r>
            <a:r>
              <a:rPr lang="en-US" altLang="en-US" sz="2800">
                <a:solidFill>
                  <a:srgbClr val="00006C"/>
                </a:solidFill>
              </a:rPr>
              <a:t>hydronium ion</a:t>
            </a:r>
            <a:r>
              <a:rPr lang="en-US" altLang="en-US" sz="2800"/>
              <a:t> are formed.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612383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Molecular Structure, Bonding, &amp; Acid–Base Behavior</a:t>
            </a:r>
            <a:endParaRPr lang="en-US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733800"/>
            <a:ext cx="8695944" cy="2895600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800" b="1" dirty="0" smtClean="0">
                <a:cs typeface="+mn-cs"/>
              </a:rPr>
              <a:t>Comparing </a:t>
            </a:r>
            <a:r>
              <a:rPr lang="en-US" sz="2800" b="1" dirty="0" err="1" smtClean="0">
                <a:cs typeface="+mn-cs"/>
              </a:rPr>
              <a:t>Oxoacids</a:t>
            </a:r>
            <a:r>
              <a:rPr lang="en-US" sz="2800" dirty="0" smtClean="0">
                <a:cs typeface="+mn-cs"/>
              </a:rPr>
              <a:t>: HNO</a:t>
            </a:r>
            <a:r>
              <a:rPr lang="en-US" sz="2800" baseline="-25000" dirty="0" smtClean="0">
                <a:cs typeface="+mn-cs"/>
              </a:rPr>
              <a:t>2</a:t>
            </a:r>
            <a:r>
              <a:rPr lang="en-US" sz="2800" dirty="0" smtClean="0">
                <a:cs typeface="+mn-cs"/>
              </a:rPr>
              <a:t> and HNO</a:t>
            </a:r>
            <a:r>
              <a:rPr lang="en-US" sz="2800" baseline="-25000" dirty="0" smtClean="0">
                <a:cs typeface="+mn-cs"/>
              </a:rPr>
              <a:t>3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800" b="0" dirty="0" smtClean="0">
                <a:cs typeface="+mn-cs"/>
              </a:rPr>
              <a:t>In all the series of related </a:t>
            </a:r>
            <a:r>
              <a:rPr lang="en-US" sz="2800" b="0" dirty="0" err="1" smtClean="0">
                <a:cs typeface="+mn-cs"/>
              </a:rPr>
              <a:t>oxoacid</a:t>
            </a:r>
            <a:r>
              <a:rPr lang="en-US" sz="2800" b="0" dirty="0" smtClean="0">
                <a:cs typeface="+mn-cs"/>
              </a:rPr>
              <a:t> compounds, the acid strength increases as the number of oxygen atoms bonded to the central element increases. 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800" b="0" dirty="0" smtClean="0">
                <a:cs typeface="+mn-cs"/>
              </a:rPr>
              <a:t>Thus, nitric acid (HNO</a:t>
            </a:r>
            <a:r>
              <a:rPr lang="en-US" sz="2800" b="0" baseline="-25000" dirty="0" smtClean="0">
                <a:cs typeface="+mn-cs"/>
              </a:rPr>
              <a:t>3</a:t>
            </a:r>
            <a:r>
              <a:rPr lang="en-US" sz="2800" b="0" dirty="0" smtClean="0">
                <a:cs typeface="+mn-cs"/>
              </a:rPr>
              <a:t>) is a stronger acid than nitrous acid (HNO</a:t>
            </a:r>
            <a:r>
              <a:rPr lang="en-US" sz="2800" b="0" baseline="-25000" dirty="0" smtClean="0">
                <a:cs typeface="+mn-cs"/>
              </a:rPr>
              <a:t>2</a:t>
            </a:r>
            <a:r>
              <a:rPr lang="en-US" sz="2800" b="0" dirty="0" smtClean="0">
                <a:cs typeface="+mn-cs"/>
              </a:rPr>
              <a:t>).</a:t>
            </a:r>
          </a:p>
        </p:txBody>
      </p:sp>
      <p:pic>
        <p:nvPicPr>
          <p:cNvPr id="351237" name="Picture 5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914400" y="1236663"/>
            <a:ext cx="7315200" cy="2497137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34767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7675" y="152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Molecular Structure, Bonding, &amp; Acid–Base Behavior</a:t>
            </a:r>
            <a:endParaRPr lang="en-US" dirty="0"/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295400"/>
            <a:ext cx="8529447" cy="1981200"/>
          </a:xfrm>
          <a:solidFill>
            <a:srgbClr val="FFFFCC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800" dirty="0" smtClean="0"/>
              <a:t>Why Are Carboxylic Acids </a:t>
            </a:r>
            <a:r>
              <a:rPr lang="en-US" sz="2800" dirty="0" err="1" smtClean="0"/>
              <a:t>Brønsted</a:t>
            </a:r>
            <a:r>
              <a:rPr lang="en-US" sz="2800" dirty="0" smtClean="0"/>
              <a:t> Acids?</a:t>
            </a:r>
            <a:endParaRPr lang="en-US" sz="2800" baseline="-25000" dirty="0" smtClean="0"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800" b="0" dirty="0" smtClean="0"/>
              <a:t>There is a large class of organic acids, all like acetic acid (CH</a:t>
            </a:r>
            <a:r>
              <a:rPr lang="en-US" sz="2800" b="0" baseline="-25000" dirty="0" smtClean="0"/>
              <a:t>3</a:t>
            </a:r>
            <a:r>
              <a:rPr lang="en-US" sz="2800" b="0" dirty="0" smtClean="0"/>
              <a:t>CO</a:t>
            </a:r>
            <a:r>
              <a:rPr lang="en-US" sz="2800" b="0" baseline="-25000" dirty="0" smtClean="0"/>
              <a:t>2</a:t>
            </a:r>
            <a:r>
              <a:rPr lang="en-US" sz="2800" b="0" dirty="0" smtClean="0"/>
              <a:t>H) have the carboxylic acid group, </a:t>
            </a:r>
            <a:r>
              <a:rPr lang="en-US" sz="2800" b="0" dirty="0" smtClean="0">
                <a:sym typeface="Symbol" pitchFamily="18" charset="2"/>
              </a:rPr>
              <a:t></a:t>
            </a:r>
            <a:r>
              <a:rPr lang="en-US" sz="2800" b="0" dirty="0" smtClean="0"/>
              <a:t>CO</a:t>
            </a:r>
            <a:r>
              <a:rPr lang="en-US" sz="2800" b="0" baseline="-25000" dirty="0" smtClean="0"/>
              <a:t>2</a:t>
            </a:r>
            <a:r>
              <a:rPr lang="en-US" sz="2800" b="0" dirty="0" smtClean="0"/>
              <a:t>H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800" b="0" dirty="0" smtClean="0"/>
              <a:t>They are collectively called 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carboxylic acids</a:t>
            </a:r>
            <a:r>
              <a:rPr lang="en-US" sz="2800" b="0" dirty="0" smtClean="0"/>
              <a:t>.</a:t>
            </a:r>
          </a:p>
        </p:txBody>
      </p:sp>
      <p:pic>
        <p:nvPicPr>
          <p:cNvPr id="6" name="Picture 5" descr="17_u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3533775"/>
            <a:ext cx="8858250" cy="324802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4917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Molecular Structure, Bonding, &amp; Acid–Base Behavior</a:t>
            </a:r>
            <a:endParaRPr lang="en-US" dirty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91372" cy="1154162"/>
          </a:xfrm>
          <a:solidFill>
            <a:srgbClr val="FFFFCC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3200" dirty="0" smtClean="0"/>
              <a:t>Why Are Carboxylic Acids </a:t>
            </a:r>
            <a:r>
              <a:rPr lang="en-US" sz="3200" dirty="0" err="1" smtClean="0"/>
              <a:t>Brønsted</a:t>
            </a:r>
            <a:r>
              <a:rPr lang="en-US" sz="3200" dirty="0" smtClean="0"/>
              <a:t> Acids?</a:t>
            </a:r>
            <a:endParaRPr lang="en-US" sz="3200" baseline="-25000" dirty="0" smtClean="0"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200" b="0" dirty="0" smtClean="0"/>
              <a:t>The </a:t>
            </a:r>
            <a:r>
              <a:rPr lang="en-US" sz="3200" b="0" dirty="0" err="1" smtClean="0"/>
              <a:t>carboxylate</a:t>
            </a:r>
            <a:r>
              <a:rPr lang="en-US" sz="3200" b="0" dirty="0" smtClean="0"/>
              <a:t> anion is stabilized by resonance.</a:t>
            </a:r>
          </a:p>
        </p:txBody>
      </p:sp>
      <p:pic>
        <p:nvPicPr>
          <p:cNvPr id="6" name="Picture 5" descr="17_u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66122"/>
            <a:ext cx="7858125" cy="252507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7257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Lewis Acids</a:t>
            </a:r>
          </a:p>
        </p:txBody>
      </p:sp>
      <p:pic>
        <p:nvPicPr>
          <p:cNvPr id="88069" name="Picture 5" descr="16_13-06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0"/>
          <a:stretch>
            <a:fillRect/>
          </a:stretch>
        </p:blipFill>
        <p:spPr>
          <a:xfrm>
            <a:off x="2271713" y="1752600"/>
            <a:ext cx="4597400" cy="2057400"/>
          </a:xfrm>
        </p:spPr>
      </p:pic>
      <p:sp>
        <p:nvSpPr>
          <p:cNvPr id="88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114800"/>
            <a:ext cx="84582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Lewis acids are defined as electron-pair acceptors.</a:t>
            </a:r>
          </a:p>
          <a:p>
            <a:r>
              <a:rPr lang="en-US" sz="2800" dirty="0"/>
              <a:t>Atoms with an empty valence orbital can be Lewis acids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Lewis structure-central atom is missing a pair of electrons</a:t>
            </a:r>
          </a:p>
          <a:p>
            <a:r>
              <a:rPr lang="en-US" sz="2800" dirty="0" smtClean="0"/>
              <a:t>Example:  metal </a:t>
            </a:r>
            <a:r>
              <a:rPr lang="en-US" sz="2800" dirty="0" err="1" smtClean="0"/>
              <a:t>cations</a:t>
            </a:r>
            <a:r>
              <a:rPr lang="en-US" sz="2800" dirty="0" smtClean="0"/>
              <a:t>,  non-metal oxides-CO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297227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Lewis Bases</a:t>
            </a:r>
          </a:p>
        </p:txBody>
      </p:sp>
      <p:pic>
        <p:nvPicPr>
          <p:cNvPr id="89092" name="Picture 4" descr="16_13-06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0"/>
          <a:stretch>
            <a:fillRect/>
          </a:stretch>
        </p:blipFill>
        <p:spPr>
          <a:xfrm>
            <a:off x="2271713" y="1752600"/>
            <a:ext cx="4597400" cy="2057400"/>
          </a:xfrm>
        </p:spPr>
      </p:pic>
      <p:sp>
        <p:nvSpPr>
          <p:cNvPr id="890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886200"/>
            <a:ext cx="84582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Lewis bases are defined as electron-pair donors.</a:t>
            </a:r>
          </a:p>
          <a:p>
            <a:r>
              <a:rPr lang="en-US" sz="2800" dirty="0"/>
              <a:t>Anything that could be a </a:t>
            </a:r>
            <a:r>
              <a:rPr lang="en-US" sz="2800" dirty="0" err="1"/>
              <a:t>Brønsted</a:t>
            </a:r>
            <a:r>
              <a:rPr lang="en-US" sz="2800" dirty="0"/>
              <a:t>-Lowry base is a Lewis base.</a:t>
            </a:r>
          </a:p>
          <a:p>
            <a:r>
              <a:rPr lang="en-US" sz="2800" dirty="0"/>
              <a:t>Lewis bases can interact with things other than protons, however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Lewis dot structure exhibits lone pair electrons on central atom.  Example:  NH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812380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Acid/Base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General equation for a Lewis acid-base reaction: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 A </a:t>
            </a:r>
            <a:r>
              <a:rPr lang="en-US" b="1" baseline="-25000" dirty="0" smtClean="0"/>
              <a:t>(acid) </a:t>
            </a:r>
            <a:r>
              <a:rPr lang="en-US" b="1" dirty="0" smtClean="0"/>
              <a:t>+ B</a:t>
            </a:r>
            <a:r>
              <a:rPr lang="en-US" b="1" dirty="0" smtClean="0">
                <a:sym typeface="Wingdings" pitchFamily="2" charset="2"/>
              </a:rPr>
              <a:t>:  </a:t>
            </a:r>
            <a:r>
              <a:rPr lang="en-US" b="1" baseline="-25000" dirty="0" smtClean="0">
                <a:sym typeface="Wingdings" pitchFamily="2" charset="2"/>
              </a:rPr>
              <a:t>(base)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Wingdings" pitchFamily="2" charset="2"/>
              </a:rPr>
              <a:t> B</a:t>
            </a:r>
            <a:r>
              <a:rPr lang="en-US" b="1" dirty="0" smtClean="0">
                <a:sym typeface="Euclid Symbol"/>
              </a:rPr>
              <a:t></a:t>
            </a:r>
            <a:r>
              <a:rPr lang="en-US" b="1" dirty="0" smtClean="0">
                <a:sym typeface="Wingdings" pitchFamily="2" charset="2"/>
              </a:rPr>
              <a:t>A</a:t>
            </a:r>
            <a:r>
              <a:rPr lang="en-US" b="1" baseline="-25000" dirty="0" smtClean="0">
                <a:sym typeface="Wingdings" pitchFamily="2" charset="2"/>
              </a:rPr>
              <a:t>(adduct)</a:t>
            </a:r>
          </a:p>
          <a:p>
            <a:endParaRPr lang="en-US" b="1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The A-B adduct is called a </a:t>
            </a:r>
            <a:r>
              <a:rPr lang="en-US" sz="2800" b="1" dirty="0" smtClean="0">
                <a:sym typeface="Wingdings" pitchFamily="2" charset="2"/>
              </a:rPr>
              <a:t>coordinate covalent bond</a:t>
            </a:r>
            <a:r>
              <a:rPr lang="en-US" sz="2800" dirty="0" smtClean="0">
                <a:sym typeface="Wingdings" pitchFamily="2" charset="2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ex:  formation of the hydronium ion (H</a:t>
            </a:r>
            <a:r>
              <a:rPr lang="en-US" sz="2800" baseline="-25000" dirty="0" smtClean="0">
                <a:sym typeface="Wingdings" pitchFamily="2" charset="2"/>
              </a:rPr>
              <a:t>3</a:t>
            </a:r>
            <a:r>
              <a:rPr lang="en-US" sz="2800" dirty="0" smtClean="0">
                <a:sym typeface="Wingdings" pitchFamily="2" charset="2"/>
              </a:rPr>
              <a:t>O</a:t>
            </a:r>
            <a:r>
              <a:rPr lang="en-US" sz="2800" baseline="30000" dirty="0" smtClean="0">
                <a:sym typeface="Wingdings" pitchFamily="2" charset="2"/>
              </a:rPr>
              <a:t>+</a:t>
            </a:r>
            <a:r>
              <a:rPr lang="en-US" sz="2800" dirty="0" smtClean="0">
                <a:sym typeface="Wingdings" pitchFamily="2" charset="2"/>
              </a:rPr>
              <a:t>),</a:t>
            </a:r>
          </a:p>
          <a:p>
            <a:pPr marL="0" indent="0">
              <a:buNone/>
            </a:pPr>
            <a:r>
              <a:rPr lang="en-US" sz="2800" dirty="0">
                <a:sym typeface="Wingdings" pitchFamily="2" charset="2"/>
              </a:rPr>
              <a:t>	</a:t>
            </a:r>
            <a:r>
              <a:rPr lang="en-US" sz="2800" dirty="0" smtClean="0">
                <a:sym typeface="Wingdings" pitchFamily="2" charset="2"/>
              </a:rPr>
              <a:t>H</a:t>
            </a:r>
            <a:r>
              <a:rPr lang="en-US" sz="2800" baseline="30000" dirty="0" smtClean="0">
                <a:sym typeface="Wingdings" pitchFamily="2" charset="2"/>
              </a:rPr>
              <a:t>+</a:t>
            </a:r>
            <a:r>
              <a:rPr lang="en-US" sz="2800" dirty="0" smtClean="0">
                <a:sym typeface="Wingdings" pitchFamily="2" charset="2"/>
              </a:rPr>
              <a:t> = Lewis Acid</a:t>
            </a:r>
          </a:p>
          <a:p>
            <a:pPr marL="0" indent="0">
              <a:buNone/>
            </a:pPr>
            <a:r>
              <a:rPr lang="en-US" sz="2800" dirty="0">
                <a:sym typeface="Wingdings" pitchFamily="2" charset="2"/>
              </a:rPr>
              <a:t>	</a:t>
            </a:r>
            <a:r>
              <a:rPr lang="en-US" sz="2800" dirty="0" smtClean="0">
                <a:sym typeface="Wingdings" pitchFamily="2" charset="2"/>
              </a:rPr>
              <a:t>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 = Lewis Base</a:t>
            </a:r>
          </a:p>
          <a:p>
            <a:pPr marL="0" indent="0">
              <a:buNone/>
            </a:pPr>
            <a:r>
              <a:rPr lang="en-US" sz="2800" dirty="0">
                <a:sym typeface="Wingdings" pitchFamily="2" charset="2"/>
              </a:rPr>
              <a:t>	</a:t>
            </a:r>
            <a:r>
              <a:rPr lang="en-US" sz="2800" dirty="0" smtClean="0">
                <a:sym typeface="Wingdings" pitchFamily="2" charset="2"/>
              </a:rPr>
              <a:t>H</a:t>
            </a:r>
            <a:r>
              <a:rPr lang="en-US" sz="2800" baseline="-25000" dirty="0" smtClean="0">
                <a:sym typeface="Wingdings" pitchFamily="2" charset="2"/>
              </a:rPr>
              <a:t>3</a:t>
            </a:r>
            <a:r>
              <a:rPr lang="en-US" sz="2800" dirty="0" smtClean="0">
                <a:sym typeface="Wingdings" pitchFamily="2" charset="2"/>
              </a:rPr>
              <a:t>O</a:t>
            </a:r>
            <a:r>
              <a:rPr lang="en-US" sz="2800" baseline="30000" dirty="0" smtClean="0">
                <a:sym typeface="Wingdings" pitchFamily="2" charset="2"/>
              </a:rPr>
              <a:t>+</a:t>
            </a:r>
            <a:r>
              <a:rPr lang="en-US" sz="2800" dirty="0" smtClean="0">
                <a:sym typeface="Wingdings" pitchFamily="2" charset="2"/>
              </a:rPr>
              <a:t> = Adduct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88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17p79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54175"/>
            <a:ext cx="89916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8548688" y="6584950"/>
            <a:ext cx="5953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/>
            <a:r>
              <a:rPr lang="en-US" sz="1200" b="1"/>
              <a:t>p. 794</a:t>
            </a:r>
          </a:p>
        </p:txBody>
      </p:sp>
    </p:spTree>
    <p:extLst>
      <p:ext uri="{BB962C8B-B14F-4D97-AF65-F5344CB8AC3E}">
        <p14:creationId xmlns:p14="http://schemas.microsoft.com/office/powerpoint/2010/main" val="30303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 descr="17p7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95325"/>
            <a:ext cx="89916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8548688" y="6584950"/>
            <a:ext cx="5953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/>
            <a:r>
              <a:rPr lang="en-US" sz="1200" b="1"/>
              <a:t>p. 792</a:t>
            </a:r>
          </a:p>
        </p:txBody>
      </p:sp>
    </p:spTree>
    <p:extLst>
      <p:ext uri="{BB962C8B-B14F-4D97-AF65-F5344CB8AC3E}">
        <p14:creationId xmlns:p14="http://schemas.microsoft.com/office/powerpoint/2010/main" val="23364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17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8213"/>
            <a:ext cx="8991600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7759700" y="6584950"/>
            <a:ext cx="13843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/>
            <a:r>
              <a:rPr lang="en-US" sz="1200" b="1"/>
              <a:t>Fig. 17-11, p. 792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990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Unique adduct compounds involving transition metals.</a:t>
            </a:r>
          </a:p>
          <a:p>
            <a:r>
              <a:rPr lang="en-US" dirty="0"/>
              <a:t>Generally characterized by their colors.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Autoionization of Water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As we have seen, water is amphoteric.</a:t>
            </a:r>
          </a:p>
          <a:p>
            <a:r>
              <a:rPr lang="en-US" altLang="en-US" sz="2400" dirty="0"/>
              <a:t>In pure water, a few molecules act as bases and a few act as acids.</a:t>
            </a:r>
          </a:p>
          <a:p>
            <a:pPr>
              <a:lnSpc>
                <a:spcPct val="30000"/>
              </a:lnSpc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sz="2400" dirty="0"/>
              <a:t>This is referred to as </a:t>
            </a:r>
            <a:r>
              <a:rPr lang="en-US" altLang="en-US" sz="2400" dirty="0" err="1">
                <a:solidFill>
                  <a:srgbClr val="00006C"/>
                </a:solidFill>
              </a:rPr>
              <a:t>autoionization</a:t>
            </a:r>
            <a:r>
              <a:rPr lang="en-US" altLang="en-US" sz="2400" dirty="0"/>
              <a:t>.</a:t>
            </a:r>
          </a:p>
        </p:txBody>
      </p:sp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822959" y="3319904"/>
            <a:ext cx="7664450" cy="519113"/>
            <a:chOff x="480" y="2648"/>
            <a:chExt cx="4778" cy="327"/>
          </a:xfrm>
        </p:grpSpPr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480" y="2648"/>
              <a:ext cx="16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C82E32"/>
                  </a:solidFill>
                </a:rPr>
                <a:t>H</a:t>
              </a:r>
              <a:r>
                <a:rPr lang="en-US" altLang="en-US" sz="2800" baseline="-25000" dirty="0">
                  <a:solidFill>
                    <a:srgbClr val="C82E32"/>
                  </a:solidFill>
                </a:rPr>
                <a:t>2</a:t>
              </a:r>
              <a:r>
                <a:rPr lang="en-US" altLang="en-US" sz="2800" dirty="0">
                  <a:solidFill>
                    <a:srgbClr val="C82E32"/>
                  </a:solidFill>
                </a:rPr>
                <a:t>O </a:t>
              </a:r>
              <a:r>
                <a:rPr lang="en-US" altLang="en-US" sz="2000" dirty="0">
                  <a:solidFill>
                    <a:srgbClr val="C82E32"/>
                  </a:solidFill>
                </a:rPr>
                <a:t>(</a:t>
              </a:r>
              <a:r>
                <a:rPr lang="en-US" altLang="en-US" sz="2000" i="1" dirty="0">
                  <a:solidFill>
                    <a:srgbClr val="C82E32"/>
                  </a:solidFill>
                </a:rPr>
                <a:t>l</a:t>
              </a:r>
              <a:r>
                <a:rPr lang="en-US" altLang="en-US" sz="2000" dirty="0">
                  <a:solidFill>
                    <a:srgbClr val="C82E32"/>
                  </a:solidFill>
                </a:rPr>
                <a:t>)</a:t>
              </a:r>
              <a:r>
                <a:rPr lang="en-US" altLang="en-US" sz="2800" dirty="0">
                  <a:solidFill>
                    <a:srgbClr val="C82E32"/>
                  </a:solidFill>
                </a:rPr>
                <a:t> + H</a:t>
              </a:r>
              <a:r>
                <a:rPr lang="en-US" altLang="en-US" sz="2800" baseline="-25000" dirty="0">
                  <a:solidFill>
                    <a:srgbClr val="C82E32"/>
                  </a:solidFill>
                </a:rPr>
                <a:t>2</a:t>
              </a:r>
              <a:r>
                <a:rPr lang="en-US" altLang="en-US" sz="2800" dirty="0">
                  <a:solidFill>
                    <a:srgbClr val="C82E32"/>
                  </a:solidFill>
                </a:rPr>
                <a:t>O </a:t>
              </a:r>
              <a:r>
                <a:rPr lang="en-US" altLang="en-US" sz="2000" dirty="0">
                  <a:solidFill>
                    <a:srgbClr val="C82E32"/>
                  </a:solidFill>
                </a:rPr>
                <a:t>(</a:t>
              </a:r>
              <a:r>
                <a:rPr lang="en-US" altLang="en-US" sz="2000" i="1" dirty="0">
                  <a:solidFill>
                    <a:srgbClr val="C82E32"/>
                  </a:solidFill>
                </a:rPr>
                <a:t>l</a:t>
              </a:r>
              <a:r>
                <a:rPr lang="en-US" altLang="en-US" sz="2000" dirty="0">
                  <a:solidFill>
                    <a:srgbClr val="C82E32"/>
                  </a:solidFill>
                </a:rPr>
                <a:t>)</a:t>
              </a:r>
              <a:endParaRPr lang="en-US" altLang="en-US" sz="2800" dirty="0">
                <a:solidFill>
                  <a:srgbClr val="C82E32"/>
                </a:solidFill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3317" y="2648"/>
              <a:ext cx="19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H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3</a:t>
              </a:r>
              <a:r>
                <a:rPr lang="en-US" altLang="en-US" sz="2800">
                  <a:solidFill>
                    <a:srgbClr val="C82E32"/>
                  </a:solidFill>
                </a:rPr>
                <a:t>O</a:t>
              </a:r>
              <a:r>
                <a:rPr lang="en-US" altLang="en-US" sz="2800" baseline="30000">
                  <a:solidFill>
                    <a:srgbClr val="C82E32"/>
                  </a:solidFill>
                </a:rPr>
                <a:t>+</a:t>
              </a:r>
              <a:r>
                <a:rPr lang="en-US" altLang="en-US" sz="2800">
                  <a:solidFill>
                    <a:srgbClr val="C82E32"/>
                  </a:solidFill>
                </a:rPr>
                <a:t> </a:t>
              </a:r>
              <a:r>
                <a:rPr lang="en-US" altLang="en-US" sz="2000">
                  <a:solidFill>
                    <a:srgbClr val="C82E32"/>
                  </a:solidFill>
                </a:rPr>
                <a:t>(</a:t>
              </a:r>
              <a:r>
                <a:rPr lang="en-US" altLang="en-US" sz="2000" i="1">
                  <a:solidFill>
                    <a:srgbClr val="C82E32"/>
                  </a:solidFill>
                </a:rPr>
                <a:t>aq</a:t>
              </a:r>
              <a:r>
                <a:rPr lang="en-US" altLang="en-US" sz="2000">
                  <a:solidFill>
                    <a:srgbClr val="C82E32"/>
                  </a:solidFill>
                </a:rPr>
                <a:t>)</a:t>
              </a:r>
              <a:r>
                <a:rPr lang="en-US" altLang="en-US" sz="2800">
                  <a:solidFill>
                    <a:srgbClr val="C82E32"/>
                  </a:solidFill>
                </a:rPr>
                <a:t> + OH</a:t>
              </a:r>
              <a:r>
                <a:rPr lang="en-US" altLang="en-US" sz="2800" baseline="30000">
                  <a:solidFill>
                    <a:srgbClr val="C82E32"/>
                  </a:solidFill>
                </a:rPr>
                <a:t>-</a:t>
              </a:r>
              <a:r>
                <a:rPr lang="en-US" altLang="en-US" sz="2800">
                  <a:solidFill>
                    <a:srgbClr val="C82E32"/>
                  </a:solidFill>
                </a:rPr>
                <a:t> </a:t>
              </a:r>
              <a:r>
                <a:rPr lang="en-US" altLang="en-US" sz="2000">
                  <a:solidFill>
                    <a:srgbClr val="C82E32"/>
                  </a:solidFill>
                </a:rPr>
                <a:t>(</a:t>
              </a:r>
              <a:r>
                <a:rPr lang="en-US" altLang="en-US" sz="2000" i="1">
                  <a:solidFill>
                    <a:srgbClr val="C82E32"/>
                  </a:solidFill>
                </a:rPr>
                <a:t>aq</a:t>
              </a:r>
              <a:r>
                <a:rPr lang="en-US" altLang="en-US" sz="2000">
                  <a:solidFill>
                    <a:srgbClr val="C82E32"/>
                  </a:solidFill>
                </a:rPr>
                <a:t>)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  <p:pic>
          <p:nvPicPr>
            <p:cNvPr id="22537" name="Picture 9" descr="equilibr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736"/>
              <a:ext cx="1000" cy="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404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Ion-Product Constant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The equilibrium expression for this process is</a:t>
            </a:r>
          </a:p>
          <a:p>
            <a:pPr algn="ctr">
              <a:buFontTx/>
              <a:buNone/>
            </a:pPr>
            <a:r>
              <a:rPr lang="en-US" altLang="en-US" sz="2400" i="1" dirty="0"/>
              <a:t>K</a:t>
            </a:r>
            <a:r>
              <a:rPr lang="en-US" altLang="en-US" sz="2400" i="1" baseline="-25000" dirty="0"/>
              <a:t>c</a:t>
            </a:r>
            <a:r>
              <a:rPr lang="en-US" altLang="en-US" sz="2400" dirty="0"/>
              <a:t> = [H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O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] [OH</a:t>
            </a:r>
            <a:r>
              <a:rPr lang="en-US" altLang="en-US" sz="2400" baseline="30000" dirty="0"/>
              <a:t>-</a:t>
            </a:r>
            <a:r>
              <a:rPr lang="en-US" altLang="en-US" sz="2400" dirty="0"/>
              <a:t>]</a:t>
            </a:r>
          </a:p>
          <a:p>
            <a:pPr algn="ctr">
              <a:lnSpc>
                <a:spcPct val="10000"/>
              </a:lnSpc>
              <a:buFontTx/>
              <a:buNone/>
            </a:pPr>
            <a:endParaRPr lang="en-US" altLang="en-US" sz="2400" dirty="0"/>
          </a:p>
          <a:p>
            <a:r>
              <a:rPr lang="en-US" altLang="en-US" sz="2400" dirty="0"/>
              <a:t>This special equilibrium constant is referred to as the </a:t>
            </a:r>
            <a:r>
              <a:rPr lang="en-US" altLang="en-US" sz="2400" dirty="0">
                <a:solidFill>
                  <a:srgbClr val="00006C"/>
                </a:solidFill>
              </a:rPr>
              <a:t>ion-product constant</a:t>
            </a:r>
            <a:r>
              <a:rPr lang="en-US" altLang="en-US" sz="2400" dirty="0"/>
              <a:t> for water, </a:t>
            </a:r>
            <a:r>
              <a:rPr lang="en-US" altLang="en-US" sz="2400" i="1" dirty="0"/>
              <a:t>K</a:t>
            </a:r>
            <a:r>
              <a:rPr lang="en-US" altLang="en-US" sz="2400" i="1" baseline="-25000" dirty="0"/>
              <a:t>w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/>
              <a:t>At 25</a:t>
            </a:r>
            <a:r>
              <a:rPr lang="en-US" altLang="en-US" sz="2400" dirty="0">
                <a:sym typeface="Symbol" panose="05050102010706020507" pitchFamily="18" charset="2"/>
              </a:rPr>
              <a:t>C, </a:t>
            </a:r>
            <a:r>
              <a:rPr lang="en-US" altLang="en-US" sz="2400" i="1" dirty="0">
                <a:sym typeface="Symbol" panose="05050102010706020507" pitchFamily="18" charset="2"/>
              </a:rPr>
              <a:t>K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w</a:t>
            </a:r>
            <a:r>
              <a:rPr lang="en-US" altLang="en-US" sz="2400" dirty="0">
                <a:sym typeface="Symbol" panose="05050102010706020507" pitchFamily="18" charset="2"/>
              </a:rPr>
              <a:t> = 1.0  10</a:t>
            </a:r>
            <a:r>
              <a:rPr lang="en-US" altLang="en-US" sz="2400" baseline="30000" dirty="0">
                <a:sym typeface="Symbol" panose="05050102010706020507" pitchFamily="18" charset="2"/>
              </a:rPr>
              <a:t>-14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696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pH?</a:t>
            </a:r>
            <a:endParaRPr lang="en-US" alt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2800" dirty="0"/>
              <a:t>pH is defined as the negative base-10 logarithm of the concentration of hydronium ion.</a:t>
            </a:r>
          </a:p>
          <a:p>
            <a:endParaRPr lang="en-US" altLang="en-US" sz="2800" dirty="0"/>
          </a:p>
          <a:p>
            <a:pPr algn="ctr">
              <a:buFontTx/>
              <a:buNone/>
            </a:pPr>
            <a:r>
              <a:rPr lang="en-US" altLang="en-US" sz="3200" dirty="0"/>
              <a:t>pH = -log [H</a:t>
            </a:r>
            <a:r>
              <a:rPr lang="en-US" altLang="en-US" sz="3200" baseline="-25000" dirty="0"/>
              <a:t>3</a:t>
            </a:r>
            <a:r>
              <a:rPr lang="en-US" altLang="en-US" sz="3200" dirty="0"/>
              <a:t>O</a:t>
            </a:r>
            <a:r>
              <a:rPr lang="en-US" altLang="en-US" sz="3200" baseline="30000" dirty="0"/>
              <a:t>+</a:t>
            </a:r>
            <a:r>
              <a:rPr lang="en-US" altLang="en-US" sz="3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034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5388</TotalTime>
  <Words>2737</Words>
  <Application>Microsoft Office PowerPoint</Application>
  <PresentationFormat>On-screen Show (4:3)</PresentationFormat>
  <Paragraphs>549</Paragraphs>
  <Slides>68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ＭＳ Ｐゴシック</vt:lpstr>
      <vt:lpstr>Arial</vt:lpstr>
      <vt:lpstr>Calibri</vt:lpstr>
      <vt:lpstr>Calibri Light</vt:lpstr>
      <vt:lpstr>Euclid Symbol</vt:lpstr>
      <vt:lpstr>Symbol</vt:lpstr>
      <vt:lpstr>Times New Roman</vt:lpstr>
      <vt:lpstr>Wingdings</vt:lpstr>
      <vt:lpstr>Retrospect</vt:lpstr>
      <vt:lpstr>Equation</vt:lpstr>
      <vt:lpstr>Basic concepts chapter 17:  Acid-Base chemistry &amp; pH </vt:lpstr>
      <vt:lpstr>Defining Acids &amp; Bases</vt:lpstr>
      <vt:lpstr>Some Definitions</vt:lpstr>
      <vt:lpstr>If a substance can behave as either an acid or a base…</vt:lpstr>
      <vt:lpstr>Acids</vt:lpstr>
      <vt:lpstr>What Happens When an Acid Dissolves in Water?</vt:lpstr>
      <vt:lpstr>Autoionization of Water</vt:lpstr>
      <vt:lpstr>Ion-Product Constant</vt:lpstr>
      <vt:lpstr>What is pH?</vt:lpstr>
      <vt:lpstr>pH</vt:lpstr>
      <vt:lpstr>pH</vt:lpstr>
      <vt:lpstr>pH relationships:</vt:lpstr>
      <vt:lpstr>Other “p” Scales</vt:lpstr>
      <vt:lpstr>Sample calculation:</vt:lpstr>
      <vt:lpstr>pH</vt:lpstr>
      <vt:lpstr>How Do We Measure pH?</vt:lpstr>
      <vt:lpstr>How Do We Measure pH?</vt:lpstr>
      <vt:lpstr>Strong Acids</vt:lpstr>
      <vt:lpstr>Strong Bases</vt:lpstr>
      <vt:lpstr>Conjugate Acids and Bases</vt:lpstr>
      <vt:lpstr>Equilibrium Constants for Acids &amp; Bases</vt:lpstr>
      <vt:lpstr>Equilibrium Constants for Acids &amp; Bases</vt:lpstr>
      <vt:lpstr>Dissociation Constants</vt:lpstr>
      <vt:lpstr>Weak Bases</vt:lpstr>
      <vt:lpstr>Weak Bases</vt:lpstr>
      <vt:lpstr>Equilibrium Constants for Acids &amp; Bases</vt:lpstr>
      <vt:lpstr>Acid and Base Strength</vt:lpstr>
      <vt:lpstr>Ka and Kb</vt:lpstr>
      <vt:lpstr>Ionization Constants for Acids/Bases</vt:lpstr>
      <vt:lpstr>Polyprotic Acids…</vt:lpstr>
      <vt:lpstr>Equilibrium Constants for Acids &amp; Bases</vt:lpstr>
      <vt:lpstr>Calculating Ka from the pH</vt:lpstr>
      <vt:lpstr>Calculating Ka from the pH</vt:lpstr>
      <vt:lpstr>Calculating Ka from pH</vt:lpstr>
      <vt:lpstr>Calculating Ka from pH</vt:lpstr>
      <vt:lpstr>Calculating Percent Ionization</vt:lpstr>
      <vt:lpstr> Calculating Ka from experimental data such as pH:</vt:lpstr>
      <vt:lpstr> Use the equilibrium constant to determine the pH of a solution containing a weak acid or base.</vt:lpstr>
      <vt:lpstr>pH of Basic Solutions</vt:lpstr>
      <vt:lpstr>pH of Basic Solutions</vt:lpstr>
      <vt:lpstr>pH of Basic Solutions</vt:lpstr>
      <vt:lpstr>pH of Basic Solutions</vt:lpstr>
      <vt:lpstr>Effect of Cations and Anions</vt:lpstr>
      <vt:lpstr>Effect of Cations and Anions</vt:lpstr>
      <vt:lpstr>Acid – Base Properties  of Ions in a water Solution</vt:lpstr>
      <vt:lpstr>Acid–Base Properties of Salts: Practice</vt:lpstr>
      <vt:lpstr>Acid–Base Properties of Salts: Practice</vt:lpstr>
      <vt:lpstr>Acid-base properties of salts  of a weak acid or weak base:</vt:lpstr>
      <vt:lpstr> pH calculation of a salt solution</vt:lpstr>
      <vt:lpstr>Predicting the Direction of Acid–Base Reactions</vt:lpstr>
      <vt:lpstr>Predicting the Direction of Acid–Base Reactions</vt:lpstr>
      <vt:lpstr>Types Acids–Base Reactions</vt:lpstr>
      <vt:lpstr>Types Acids–Base Reactions</vt:lpstr>
      <vt:lpstr>Weak acid: Strong Base</vt:lpstr>
      <vt:lpstr>Types Acids–Base Reactions</vt:lpstr>
      <vt:lpstr>Types Acids–Base Reactions</vt:lpstr>
      <vt:lpstr>pH Stoichiometry Problem:</vt:lpstr>
      <vt:lpstr>Properties of Acid-Base behavior</vt:lpstr>
      <vt:lpstr>Molecular Structure, Bonding, &amp; Acid–Base Behavior</vt:lpstr>
      <vt:lpstr>Molecular Structure, Bonding, &amp; Acid–Base Behavior</vt:lpstr>
      <vt:lpstr>Molecular Structure, Bonding, &amp; Acid–Base Behavior</vt:lpstr>
      <vt:lpstr>Molecular Structure, Bonding, &amp; Acid–Base Behavior</vt:lpstr>
      <vt:lpstr>Lewis Acids</vt:lpstr>
      <vt:lpstr>Lewis Bases</vt:lpstr>
      <vt:lpstr>Lewis Acid/Base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Calculating Ka from experimental data such as pH:</dc:title>
  <dc:creator>Wilhelm, Carolyn</dc:creator>
  <cp:lastModifiedBy>Wilhelm, Carolyn</cp:lastModifiedBy>
  <cp:revision>88</cp:revision>
  <cp:lastPrinted>2016-02-19T12:41:56Z</cp:lastPrinted>
  <dcterms:created xsi:type="dcterms:W3CDTF">2012-02-14T01:40:36Z</dcterms:created>
  <dcterms:modified xsi:type="dcterms:W3CDTF">2016-02-22T17:00:59Z</dcterms:modified>
</cp:coreProperties>
</file>