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1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9" r:id="rId14"/>
    <p:sldId id="271" r:id="rId15"/>
    <p:sldId id="272" r:id="rId16"/>
    <p:sldId id="274" r:id="rId17"/>
    <p:sldId id="290" r:id="rId18"/>
    <p:sldId id="276" r:id="rId19"/>
    <p:sldId id="296" r:id="rId20"/>
    <p:sldId id="277" r:id="rId21"/>
    <p:sldId id="278" r:id="rId22"/>
    <p:sldId id="279" r:id="rId23"/>
    <p:sldId id="287" r:id="rId24"/>
    <p:sldId id="275" r:id="rId25"/>
    <p:sldId id="286" r:id="rId26"/>
    <p:sldId id="288" r:id="rId27"/>
    <p:sldId id="256" r:id="rId28"/>
    <p:sldId id="280" r:id="rId29"/>
    <p:sldId id="281" r:id="rId30"/>
    <p:sldId id="258" r:id="rId31"/>
    <p:sldId id="282" r:id="rId32"/>
    <p:sldId id="283" r:id="rId33"/>
    <p:sldId id="284" r:id="rId34"/>
    <p:sldId id="259" r:id="rId35"/>
    <p:sldId id="285" r:id="rId36"/>
    <p:sldId id="257" r:id="rId37"/>
    <p:sldId id="294" r:id="rId38"/>
    <p:sldId id="292" r:id="rId39"/>
    <p:sldId id="293" r:id="rId40"/>
    <p:sldId id="295" r:id="rId41"/>
  </p:sldIdLst>
  <p:sldSz cx="9144000" cy="6858000" type="screen4x3"/>
  <p:notesSz cx="7008813" cy="9294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52" cy="466355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039" y="0"/>
            <a:ext cx="3037152" cy="466355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E356FF70-7107-4927-A763-0B746BA6D585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8460"/>
            <a:ext cx="3037152" cy="466354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039" y="8828460"/>
            <a:ext cx="3037152" cy="466354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42E5FA59-567B-4EB6-89A7-BF88A9545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14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039" y="0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9B2BC02B-0D52-429B-BDBA-9F5205516F8A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2" y="4415036"/>
            <a:ext cx="5607050" cy="4182666"/>
          </a:xfrm>
          <a:prstGeom prst="rect">
            <a:avLst/>
          </a:prstGeom>
        </p:spPr>
        <p:txBody>
          <a:bodyPr vert="horz" lIns="93159" tIns="46580" rIns="93159" bIns="465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8459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039" y="8828459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60F8BFA4-7117-47A8-B0BB-548919C1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7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0EFD67B0-DB09-4848-89AE-7D15975BE32F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3810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19C0351B-7C3C-4E74-BBDE-9B76B95B2D09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8582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19755331-B783-49A5-AB2E-F7B7372E6E02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1031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147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8DE82D18-B8AE-41A2-AFC9-0CFB085B0928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7981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7B2241DC-1557-4601-812F-BFDE21CFA101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4744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AC07F82B-6018-4D5D-A00E-355E7748DF2D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5819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247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D49738DC-44DD-4A7B-A7CB-297E29E3AD08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8661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ACD71C1F-B61B-4BC6-8B79-C70F5A7EE2A6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5395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2A8E6CAF-6261-4064-90EA-0E26A1274786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8371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46C25E53-7FE6-4C6B-9862-0A67370A88C2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9842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7DB6A465-004A-42D1-9547-03D5EFA5086F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919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01AFF495-3BE8-42F5-90B9-F33683C21AC5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7160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BB39AC13-CA38-4EE0-A166-28902839612A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716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27BA1BC1-3C28-4E24-BFFF-569A5F52E5C0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4558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10B099CA-1830-4C06-BF7B-EC337C7E35CA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6997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9386D46E-429B-4F6B-920B-D843C6EDBF49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00950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549CAD6A-C168-4314-A154-EE41D6F150D1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32261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DD386459-5C32-46EF-BCDA-0C059EF17E19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1059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24064446-C93B-463C-87E1-63E32025F1A0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346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856E1BAC-58ED-44EC-81AB-6461C8656494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1382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65DCE4D5-0F71-4F1B-9E2D-882F5F1B5C5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2435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40371C8B-7023-4E55-B1F2-9A4265C33C50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8051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579FFB02-92F9-4740-B9B3-B5FDB264BD65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2360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C13C96B5-F17C-49CA-AC38-AF6B9A95EC18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0608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1A55CE80-BD12-498A-A2FA-CB3D4EFBD69A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7931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DF3131B7-3E74-4680-ADD9-EE64100AF161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469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B9B6-43D5-413A-9B7D-501DBEFEDAB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E3-4CDF-4BDC-A58C-D5EB010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3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B9B6-43D5-413A-9B7D-501DBEFEDAB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E3-4CDF-4BDC-A58C-D5EB010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0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B9B6-43D5-413A-9B7D-501DBEFEDAB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E3-4CDF-4BDC-A58C-D5EB010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09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5A5B0-298B-4445-BE3B-ABFDE7C03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9258453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E1D95-26FF-4AE6-B973-9D665F845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01176119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FD6B9-CD19-4726-AF64-0976D754E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17303651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41AA0-5E42-464C-AB16-B1173C507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6605654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B9B6-43D5-413A-9B7D-501DBEFEDAB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E3-4CDF-4BDC-A58C-D5EB010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9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B9B6-43D5-413A-9B7D-501DBEFEDAB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E3-4CDF-4BDC-A58C-D5EB010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2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B9B6-43D5-413A-9B7D-501DBEFEDAB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E3-4CDF-4BDC-A58C-D5EB010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5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B9B6-43D5-413A-9B7D-501DBEFEDAB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E3-4CDF-4BDC-A58C-D5EB010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6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B9B6-43D5-413A-9B7D-501DBEFEDAB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E3-4CDF-4BDC-A58C-D5EB010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3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B9B6-43D5-413A-9B7D-501DBEFEDAB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E3-4CDF-4BDC-A58C-D5EB010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1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B9B6-43D5-413A-9B7D-501DBEFEDAB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E3-4CDF-4BDC-A58C-D5EB010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5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B9B6-43D5-413A-9B7D-501DBEFEDAB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E3-4CDF-4BDC-A58C-D5EB010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5B9B6-43D5-413A-9B7D-501DBEFEDAB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BFFE3-4CDF-4BDC-A58C-D5EB010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3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.howstuffworks.com/chemistry-channel.ht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20: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ea typeface="Adobe Heiti Std R" panose="020B0400000000000000" pitchFamily="34" charset="-128"/>
              </a:rPr>
              <a:t>Electrochemistry</a:t>
            </a:r>
            <a:endParaRPr lang="en-US" sz="5400" dirty="0">
              <a:ea typeface="Adobe Heiti Std R" panose="020B0400000000000000" pitchFamily="34" charset="-128"/>
            </a:endParaRPr>
          </a:p>
          <a:p>
            <a:pPr marL="0" indent="0" algn="ctr">
              <a:buNone/>
            </a:pPr>
            <a:endParaRPr lang="en-US" sz="5400" dirty="0">
              <a:ea typeface="Adobe Heiti Std R" panose="020B04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09800"/>
            <a:ext cx="5240868" cy="390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Voltaic Cells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Therefore, we use a salt bridge, usually a U-shaped tube that contains a salt solution, to keep the charges balanced.</a:t>
            </a:r>
          </a:p>
          <a:p>
            <a:pPr lvl="1" eaLnBrk="1" hangingPunct="1"/>
            <a:r>
              <a:rPr lang="en-US" altLang="en-US" sz="2400" smtClean="0"/>
              <a:t>Cations move toward the cathode.</a:t>
            </a:r>
          </a:p>
          <a:p>
            <a:pPr lvl="1" eaLnBrk="1" hangingPunct="1"/>
            <a:r>
              <a:rPr lang="en-US" altLang="en-US" sz="2400" smtClean="0"/>
              <a:t>Anions move toward the anode.</a:t>
            </a:r>
          </a:p>
        </p:txBody>
      </p:sp>
      <p:pic>
        <p:nvPicPr>
          <p:cNvPr id="32773" name="Picture 4" descr="20_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0"/>
          <a:stretch>
            <a:fillRect/>
          </a:stretch>
        </p:blipFill>
        <p:spPr>
          <a:xfrm>
            <a:off x="228600" y="2133600"/>
            <a:ext cx="4845050" cy="3659188"/>
          </a:xfrm>
        </p:spPr>
      </p:pic>
    </p:spTree>
    <p:extLst>
      <p:ext uri="{BB962C8B-B14F-4D97-AF65-F5344CB8AC3E}">
        <p14:creationId xmlns:p14="http://schemas.microsoft.com/office/powerpoint/2010/main" val="3490682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Voltaic Cells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3657600" cy="5410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In the cell, then, electrons leave the anode and flow through the wire to the cathode.</a:t>
            </a:r>
          </a:p>
          <a:p>
            <a:pPr eaLnBrk="1" hangingPunct="1"/>
            <a:r>
              <a:rPr lang="en-US" altLang="en-US" sz="2800" smtClean="0"/>
              <a:t>As the electrons leave the anode, the cations formed dissolve into the solution in the anode compartment.</a:t>
            </a:r>
          </a:p>
        </p:txBody>
      </p:sp>
      <p:pic>
        <p:nvPicPr>
          <p:cNvPr id="33797" name="Picture 9" descr="20_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3"/>
          <a:stretch>
            <a:fillRect/>
          </a:stretch>
        </p:blipFill>
        <p:spPr>
          <a:xfrm>
            <a:off x="3962400" y="1597025"/>
            <a:ext cx="5029200" cy="3662363"/>
          </a:xfrm>
        </p:spPr>
      </p:pic>
    </p:spTree>
    <p:extLst>
      <p:ext uri="{BB962C8B-B14F-4D97-AF65-F5344CB8AC3E}">
        <p14:creationId xmlns:p14="http://schemas.microsoft.com/office/powerpoint/2010/main" val="562235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Voltaic Cells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3657600" cy="5410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As the electrons reach the cathode, cations in the cathode are attracted to the now negative cathode.</a:t>
            </a:r>
          </a:p>
          <a:p>
            <a:pPr eaLnBrk="1" hangingPunct="1"/>
            <a:r>
              <a:rPr lang="en-US" altLang="en-US" sz="2800" smtClean="0"/>
              <a:t>The electrons are taken by the cation, and the neutral metal is deposited on the cathode.</a:t>
            </a:r>
          </a:p>
        </p:txBody>
      </p:sp>
      <p:pic>
        <p:nvPicPr>
          <p:cNvPr id="34821" name="Picture 4" descr="20_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3"/>
          <a:stretch>
            <a:fillRect/>
          </a:stretch>
        </p:blipFill>
        <p:spPr>
          <a:xfrm>
            <a:off x="3962400" y="1597025"/>
            <a:ext cx="5029200" cy="3662363"/>
          </a:xfrm>
        </p:spPr>
      </p:pic>
    </p:spTree>
    <p:extLst>
      <p:ext uri="{BB962C8B-B14F-4D97-AF65-F5344CB8AC3E}">
        <p14:creationId xmlns:p14="http://schemas.microsoft.com/office/powerpoint/2010/main" val="606978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758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Terminology for Voltaic Cells</a:t>
            </a:r>
            <a:endParaRPr lang="en-US" dirty="0"/>
          </a:p>
        </p:txBody>
      </p:sp>
      <p:pic>
        <p:nvPicPr>
          <p:cNvPr id="30723" name="Picture 4" descr="20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63613"/>
            <a:ext cx="8858250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40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pic>
        <p:nvPicPr>
          <p:cNvPr id="35843" name="Picture 7" descr="20_09cropp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97163"/>
            <a:ext cx="5486400" cy="4160837"/>
          </a:xfrm>
        </p:spPr>
      </p:pic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Electromotive Force (emf)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295400"/>
            <a:ext cx="4038600" cy="5181600"/>
          </a:xfrm>
        </p:spPr>
        <p:txBody>
          <a:bodyPr/>
          <a:lstStyle/>
          <a:p>
            <a:pPr algn="r" eaLnBrk="1" hangingPunct="1"/>
            <a:r>
              <a:rPr lang="en-US" altLang="en-US" sz="2800" smtClean="0"/>
              <a:t>Water only spontaneously flows one way in a waterfall.</a:t>
            </a:r>
          </a:p>
          <a:p>
            <a:pPr algn="r" eaLnBrk="1" hangingPunct="1"/>
            <a:r>
              <a:rPr lang="en-US" altLang="en-US" sz="2800" smtClean="0"/>
              <a:t>Likewise, electrons only spontaneously flow one way in a redox reaction—from higher to lower potential energy.</a:t>
            </a:r>
          </a:p>
        </p:txBody>
      </p:sp>
    </p:spTree>
    <p:extLst>
      <p:ext uri="{BB962C8B-B14F-4D97-AF65-F5344CB8AC3E}">
        <p14:creationId xmlns:p14="http://schemas.microsoft.com/office/powerpoint/2010/main" val="797632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Electromotive Force (emf)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The potential difference between the anode and cathode in a cell is called the </a:t>
            </a:r>
            <a:r>
              <a:rPr lang="en-US" altLang="en-US" dirty="0" smtClean="0">
                <a:solidFill>
                  <a:srgbClr val="00197D"/>
                </a:solidFill>
              </a:rPr>
              <a:t>electromotive force (</a:t>
            </a:r>
            <a:r>
              <a:rPr lang="en-US" altLang="en-US" dirty="0" err="1" smtClean="0">
                <a:solidFill>
                  <a:srgbClr val="00197D"/>
                </a:solidFill>
              </a:rPr>
              <a:t>emf</a:t>
            </a:r>
            <a:r>
              <a:rPr lang="en-US" altLang="en-US" dirty="0" smtClean="0">
                <a:solidFill>
                  <a:srgbClr val="00197D"/>
                </a:solidFill>
              </a:rPr>
              <a:t>)</a:t>
            </a:r>
            <a:r>
              <a:rPr lang="en-US" altLang="en-US" dirty="0" smtClean="0"/>
              <a:t>.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It is also called the </a:t>
            </a:r>
            <a:r>
              <a:rPr lang="en-US" altLang="en-US" dirty="0" smtClean="0">
                <a:solidFill>
                  <a:srgbClr val="00197D"/>
                </a:solidFill>
              </a:rPr>
              <a:t>cell potential</a:t>
            </a:r>
            <a:r>
              <a:rPr lang="en-US" altLang="en-US" dirty="0" smtClean="0"/>
              <a:t> and is designated </a:t>
            </a:r>
            <a:r>
              <a:rPr lang="en-US" altLang="en-US" i="1" dirty="0" err="1" smtClean="0"/>
              <a:t>E</a:t>
            </a:r>
            <a:r>
              <a:rPr lang="en-US" altLang="en-US" baseline="-25000" dirty="0" err="1" smtClean="0"/>
              <a:t>cell</a:t>
            </a:r>
            <a:r>
              <a:rPr lang="en-US" altLang="en-US" i="1" dirty="0" smtClean="0"/>
              <a:t>.</a:t>
            </a:r>
            <a:endParaRPr lang="en-US" altLang="en-US" i="1" dirty="0"/>
          </a:p>
          <a:p>
            <a:r>
              <a:rPr lang="en-US" altLang="en-US" dirty="0"/>
              <a:t>Cell potential is measured in volts (V</a:t>
            </a:r>
            <a:r>
              <a:rPr lang="en-US" altLang="en-US" dirty="0" smtClean="0"/>
              <a:t>).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C82E32"/>
                </a:solidFill>
              </a:rPr>
              <a:t>	</a:t>
            </a:r>
            <a:r>
              <a:rPr lang="en-US" altLang="en-US" dirty="0" smtClean="0">
                <a:solidFill>
                  <a:srgbClr val="C82E32"/>
                </a:solidFill>
              </a:rPr>
              <a:t>	1 </a:t>
            </a:r>
            <a:r>
              <a:rPr lang="en-US" altLang="en-US" dirty="0">
                <a:solidFill>
                  <a:srgbClr val="C82E32"/>
                </a:solidFill>
              </a:rPr>
              <a:t>V </a:t>
            </a:r>
            <a:r>
              <a:rPr lang="en-US" altLang="en-US" dirty="0" smtClean="0">
                <a:solidFill>
                  <a:srgbClr val="C82E32"/>
                </a:solidFill>
              </a:rPr>
              <a:t>= 1 J/C</a:t>
            </a:r>
            <a:endParaRPr lang="en-US" altLang="en-US" dirty="0">
              <a:solidFill>
                <a:srgbClr val="C82E32"/>
              </a:solidFill>
            </a:endParaRPr>
          </a:p>
          <a:p>
            <a:pPr marL="0" indent="0">
              <a:buNone/>
            </a:pPr>
            <a:endParaRPr lang="en-US" altLang="en-US" dirty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4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Standard Reduction Potentials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1981200"/>
            <a:ext cx="2590800" cy="411480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altLang="en-US" sz="2800" smtClean="0"/>
              <a:t>Reduction potentials for many electrodes have been measured and tabulated.</a:t>
            </a:r>
          </a:p>
        </p:txBody>
      </p:sp>
      <p:pic>
        <p:nvPicPr>
          <p:cNvPr id="38917" name="Picture 8" descr="20_T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" b="4774"/>
          <a:stretch>
            <a:fillRect/>
          </a:stretch>
        </p:blipFill>
        <p:spPr>
          <a:xfrm>
            <a:off x="304800" y="1295400"/>
            <a:ext cx="6172200" cy="5157788"/>
          </a:xfrm>
        </p:spPr>
      </p:pic>
    </p:spTree>
    <p:extLst>
      <p:ext uri="{BB962C8B-B14F-4D97-AF65-F5344CB8AC3E}">
        <p14:creationId xmlns:p14="http://schemas.microsoft.com/office/powerpoint/2010/main" val="1690733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20_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858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667000" y="1524000"/>
            <a:ext cx="1219200" cy="915988"/>
          </a:xfrm>
          <a:prstGeom prst="rect">
            <a:avLst/>
          </a:prstGeom>
          <a:solidFill>
            <a:srgbClr val="00B88C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800" b="1">
                <a:latin typeface="Arial" charset="0"/>
                <a:ea typeface="ＭＳ Ｐゴシック" charset="0"/>
              </a:rPr>
              <a:t>Stronger oxidizing agents</a:t>
            </a:r>
            <a:endParaRPr lang="en-US" b="1">
              <a:latin typeface="Arial" charset="0"/>
              <a:ea typeface="ＭＳ Ｐゴシック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239000" y="5791200"/>
            <a:ext cx="1219200" cy="915988"/>
          </a:xfrm>
          <a:prstGeom prst="rect">
            <a:avLst/>
          </a:prstGeom>
          <a:solidFill>
            <a:srgbClr val="00B88C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800" b="1">
                <a:latin typeface="Arial" charset="0"/>
                <a:ea typeface="ＭＳ Ｐゴシック" charset="0"/>
              </a:rPr>
              <a:t>Stronger reducing agents</a:t>
            </a:r>
            <a:endParaRPr lang="en-US" b="1">
              <a:latin typeface="Arial" charset="0"/>
              <a:ea typeface="ＭＳ Ｐゴシック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Potential Ladder for Reduction Half-Reactions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5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Standard Cell Potentials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	The cell potential at standard conditions can be found through this equation:</a:t>
            </a:r>
          </a:p>
        </p:txBody>
      </p:sp>
      <p:grpSp>
        <p:nvGrpSpPr>
          <p:cNvPr id="40965" name="Group 15"/>
          <p:cNvGrpSpPr>
            <a:grpSpLocks/>
          </p:cNvGrpSpPr>
          <p:nvPr/>
        </p:nvGrpSpPr>
        <p:grpSpPr bwMode="auto">
          <a:xfrm>
            <a:off x="1371600" y="3454400"/>
            <a:ext cx="6591300" cy="1252225"/>
            <a:chOff x="864" y="2176"/>
            <a:chExt cx="4152" cy="634"/>
          </a:xfrm>
        </p:grpSpPr>
        <p:grpSp>
          <p:nvGrpSpPr>
            <p:cNvPr id="40967" name="Group 14"/>
            <p:cNvGrpSpPr>
              <a:grpSpLocks/>
            </p:cNvGrpSpPr>
            <p:nvPr/>
          </p:nvGrpSpPr>
          <p:grpSpPr bwMode="auto">
            <a:xfrm>
              <a:off x="864" y="2176"/>
              <a:ext cx="539" cy="397"/>
              <a:chOff x="864" y="2176"/>
              <a:chExt cx="539" cy="397"/>
            </a:xfrm>
          </p:grpSpPr>
          <p:sp>
            <p:nvSpPr>
              <p:cNvPr id="40971" name="Rectangle 4"/>
              <p:cNvSpPr>
                <a:spLocks noChangeArrowheads="1"/>
              </p:cNvSpPr>
              <p:nvPr/>
            </p:nvSpPr>
            <p:spPr bwMode="auto">
              <a:xfrm>
                <a:off x="864" y="2208"/>
                <a:ext cx="539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9pPr>
              </a:lstStyle>
              <a:p>
                <a:r>
                  <a:rPr lang="en-US" altLang="en-US" sz="3200" i="1">
                    <a:solidFill>
                      <a:srgbClr val="C82E32"/>
                    </a:solidFill>
                  </a:rPr>
                  <a:t>E</a:t>
                </a:r>
                <a:r>
                  <a:rPr lang="en-US" altLang="en-US" sz="3200" baseline="-25000">
                    <a:solidFill>
                      <a:srgbClr val="C82E32"/>
                    </a:solidFill>
                  </a:rPr>
                  <a:t>cell</a:t>
                </a:r>
                <a:endParaRPr lang="en-US" altLang="en-US" sz="3200" i="1">
                  <a:solidFill>
                    <a:srgbClr val="C82E32"/>
                  </a:solidFill>
                </a:endParaRPr>
              </a:p>
            </p:txBody>
          </p:sp>
          <p:sp>
            <p:nvSpPr>
              <p:cNvPr id="40972" name="Rectangle 5"/>
              <p:cNvSpPr>
                <a:spLocks noChangeArrowheads="1"/>
              </p:cNvSpPr>
              <p:nvPr/>
            </p:nvSpPr>
            <p:spPr bwMode="auto">
              <a:xfrm>
                <a:off x="1056" y="2176"/>
                <a:ext cx="21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9pPr>
              </a:lstStyle>
              <a:p>
                <a:r>
                  <a:rPr lang="en-US" altLang="en-US" sz="3200">
                    <a:solidFill>
                      <a:srgbClr val="C82E32"/>
                    </a:solidFill>
                    <a:sym typeface="Symbol" pitchFamily="-80" charset="2"/>
                  </a:rPr>
                  <a:t></a:t>
                </a:r>
                <a:endParaRPr lang="en-US" altLang="en-US" sz="3200">
                  <a:solidFill>
                    <a:srgbClr val="C82E32"/>
                  </a:solidFill>
                </a:endParaRPr>
              </a:p>
            </p:txBody>
          </p:sp>
        </p:grpSp>
        <p:sp>
          <p:nvSpPr>
            <p:cNvPr id="40968" name="Rectangle 7"/>
            <p:cNvSpPr>
              <a:spLocks noChangeArrowheads="1"/>
            </p:cNvSpPr>
            <p:nvPr/>
          </p:nvSpPr>
          <p:spPr bwMode="auto">
            <a:xfrm>
              <a:off x="1416" y="2218"/>
              <a:ext cx="3600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 dirty="0">
                  <a:solidFill>
                    <a:srgbClr val="C82E32"/>
                  </a:solidFill>
                </a:rPr>
                <a:t>= </a:t>
              </a:r>
              <a:r>
                <a:rPr lang="en-US" altLang="en-US" sz="3200" i="1" dirty="0" err="1">
                  <a:solidFill>
                    <a:srgbClr val="C82E32"/>
                  </a:solidFill>
                </a:rPr>
                <a:t>E</a:t>
              </a:r>
              <a:r>
                <a:rPr lang="en-US" altLang="en-US" sz="3200" baseline="-25000" dirty="0" err="1">
                  <a:solidFill>
                    <a:srgbClr val="C82E32"/>
                  </a:solidFill>
                </a:rPr>
                <a:t>red</a:t>
              </a:r>
              <a:r>
                <a:rPr lang="en-US" altLang="en-US" sz="3200" dirty="0">
                  <a:solidFill>
                    <a:srgbClr val="C82E32"/>
                  </a:solidFill>
                </a:rPr>
                <a:t> (cathode) </a:t>
              </a:r>
              <a:r>
                <a:rPr lang="en-US" altLang="en-US" sz="3200" dirty="0">
                  <a:solidFill>
                    <a:srgbClr val="C82E32"/>
                  </a:solidFill>
                  <a:cs typeface="Arial" charset="0"/>
                </a:rPr>
                <a:t>−</a:t>
              </a:r>
              <a:r>
                <a:rPr lang="en-US" altLang="en-US" sz="3200" dirty="0">
                  <a:solidFill>
                    <a:srgbClr val="C82E32"/>
                  </a:solidFill>
                </a:rPr>
                <a:t> </a:t>
              </a:r>
              <a:r>
                <a:rPr lang="en-US" altLang="en-US" sz="3200" i="1" dirty="0" err="1">
                  <a:solidFill>
                    <a:srgbClr val="C82E32"/>
                  </a:solidFill>
                </a:rPr>
                <a:t>E</a:t>
              </a:r>
              <a:r>
                <a:rPr lang="en-US" altLang="en-US" sz="3200" baseline="-25000" dirty="0" err="1">
                  <a:solidFill>
                    <a:srgbClr val="C82E32"/>
                  </a:solidFill>
                </a:rPr>
                <a:t>red</a:t>
              </a:r>
              <a:r>
                <a:rPr lang="en-US" altLang="en-US" sz="3200" dirty="0">
                  <a:solidFill>
                    <a:srgbClr val="C82E32"/>
                  </a:solidFill>
                </a:rPr>
                <a:t> (anode</a:t>
              </a:r>
              <a:r>
                <a:rPr lang="en-US" altLang="en-US" sz="3200" dirty="0" smtClean="0">
                  <a:solidFill>
                    <a:srgbClr val="C82E32"/>
                  </a:solidFill>
                </a:rPr>
                <a:t>)</a:t>
              </a:r>
            </a:p>
            <a:p>
              <a:endParaRPr lang="en-US" altLang="en-US" sz="1400" dirty="0" smtClean="0"/>
            </a:p>
            <a:p>
              <a:r>
                <a:rPr lang="en-US" altLang="en-US" dirty="0" smtClean="0"/>
                <a:t>(also written as:   E </a:t>
              </a:r>
              <a:r>
                <a:rPr lang="en-US" altLang="en-US" baseline="-25000" dirty="0" smtClean="0"/>
                <a:t>reduction</a:t>
              </a:r>
              <a:r>
                <a:rPr lang="en-US" altLang="en-US" dirty="0" smtClean="0"/>
                <a:t> + </a:t>
              </a:r>
              <a:r>
                <a:rPr lang="en-US" altLang="en-US" dirty="0" err="1" smtClean="0"/>
                <a:t>E</a:t>
              </a:r>
              <a:r>
                <a:rPr lang="en-US" altLang="en-US" baseline="-25000" dirty="0" err="1" smtClean="0"/>
                <a:t>oxidation</a:t>
              </a:r>
              <a:r>
                <a:rPr lang="en-US" altLang="en-US" dirty="0" smtClean="0"/>
                <a:t>)</a:t>
              </a:r>
              <a:endParaRPr lang="en-US" altLang="en-US" baseline="-25000" dirty="0"/>
            </a:p>
          </p:txBody>
        </p:sp>
        <p:sp>
          <p:nvSpPr>
            <p:cNvPr id="40969" name="Rectangle 8"/>
            <p:cNvSpPr>
              <a:spLocks noChangeArrowheads="1"/>
            </p:cNvSpPr>
            <p:nvPr/>
          </p:nvSpPr>
          <p:spPr bwMode="auto">
            <a:xfrm>
              <a:off x="1847" y="2176"/>
              <a:ext cx="2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>
                  <a:solidFill>
                    <a:srgbClr val="C82E32"/>
                  </a:solidFill>
                  <a:sym typeface="Symbol" pitchFamily="-80" charset="2"/>
                </a:rPr>
                <a:t></a:t>
              </a:r>
              <a:endParaRPr lang="en-US" altLang="en-US">
                <a:solidFill>
                  <a:srgbClr val="C82E32"/>
                </a:solidFill>
              </a:endParaRPr>
            </a:p>
          </p:txBody>
        </p:sp>
        <p:sp>
          <p:nvSpPr>
            <p:cNvPr id="40970" name="Rectangle 9"/>
            <p:cNvSpPr>
              <a:spLocks noChangeArrowheads="1"/>
            </p:cNvSpPr>
            <p:nvPr/>
          </p:nvSpPr>
          <p:spPr bwMode="auto">
            <a:xfrm>
              <a:off x="3697" y="2176"/>
              <a:ext cx="2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>
                  <a:solidFill>
                    <a:srgbClr val="C82E32"/>
                  </a:solidFill>
                  <a:sym typeface="Symbol" pitchFamily="-80" charset="2"/>
                </a:rPr>
                <a:t></a:t>
              </a:r>
              <a:endParaRPr lang="en-US" altLang="en-US">
                <a:solidFill>
                  <a:srgbClr val="C82E32"/>
                </a:solidFill>
              </a:endParaRPr>
            </a:p>
          </p:txBody>
        </p:sp>
      </p:grp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457200" y="4724400"/>
            <a:ext cx="78486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3200" dirty="0">
                <a:solidFill>
                  <a:srgbClr val="C82E32"/>
                </a:solidFill>
              </a:rPr>
              <a:t>	</a:t>
            </a:r>
            <a:r>
              <a:rPr lang="en-US" altLang="en-US" sz="2800" dirty="0">
                <a:solidFill>
                  <a:srgbClr val="C82E32"/>
                </a:solidFill>
              </a:rPr>
              <a:t>Because cell potential is based on the potential energy per unit of charge, it is an </a:t>
            </a:r>
            <a:r>
              <a:rPr lang="en-US" altLang="en-US" sz="2800" u="sng" dirty="0">
                <a:solidFill>
                  <a:srgbClr val="C82E32"/>
                </a:solidFill>
              </a:rPr>
              <a:t>intensive</a:t>
            </a:r>
            <a:r>
              <a:rPr lang="en-US" altLang="en-US" sz="2800" dirty="0">
                <a:solidFill>
                  <a:srgbClr val="C82E32"/>
                </a:solidFill>
              </a:rPr>
              <a:t> </a:t>
            </a:r>
            <a:r>
              <a:rPr lang="en-US" altLang="en-US" sz="2800" dirty="0" smtClean="0">
                <a:solidFill>
                  <a:srgbClr val="C82E32"/>
                </a:solidFill>
              </a:rPr>
              <a:t>property</a:t>
            </a:r>
            <a:r>
              <a:rPr lang="en-US" altLang="en-US" sz="2800" dirty="0">
                <a:solidFill>
                  <a:srgbClr val="C82E32"/>
                </a:solidFill>
              </a:rPr>
              <a:t> </a:t>
            </a:r>
            <a:r>
              <a:rPr lang="en-US" altLang="en-US" sz="2800" dirty="0" smtClean="0">
                <a:solidFill>
                  <a:srgbClr val="C82E32"/>
                </a:solidFill>
              </a:rPr>
              <a:t>(amount is not a factor when calculating).</a:t>
            </a:r>
            <a:endParaRPr lang="en-US" altLang="en-US" sz="2800" dirty="0">
              <a:solidFill>
                <a:srgbClr val="C82E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dirty="0">
                <a:sym typeface="Mathematica1" panose="05000502060100000001" pitchFamily="2" charset="2"/>
              </a:rPr>
              <a:t> </a:t>
            </a:r>
            <a:r>
              <a:rPr lang="en-US" dirty="0" smtClean="0">
                <a:sym typeface="Mathematica1" panose="05000502060100000001" pitchFamily="2" charset="2"/>
              </a:rPr>
              <a:t></a:t>
            </a:r>
            <a:r>
              <a:rPr lang="en-US" baseline="-25000" dirty="0" smtClean="0"/>
              <a:t>cell</a:t>
            </a:r>
            <a:r>
              <a:rPr lang="en-US" dirty="0" smtClean="0"/>
              <a:t> &amp; Spontaneity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standard conditions:</a:t>
            </a:r>
          </a:p>
          <a:p>
            <a:pPr lvl="1"/>
            <a:r>
              <a:rPr lang="en-US" dirty="0" smtClean="0"/>
              <a:t>25</a:t>
            </a:r>
            <a:r>
              <a:rPr lang="en-US" dirty="0">
                <a:sym typeface="Mathematica1" panose="05000502060100000001" pitchFamily="2" charset="2"/>
              </a:rPr>
              <a:t> </a:t>
            </a:r>
            <a:r>
              <a:rPr lang="en-US" dirty="0" smtClean="0">
                <a:sym typeface="Mathematica1" panose="05000502060100000001" pitchFamily="2" charset="2"/>
              </a:rPr>
              <a:t></a:t>
            </a:r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atm</a:t>
            </a:r>
            <a:r>
              <a:rPr lang="en-US" dirty="0" smtClean="0"/>
              <a:t> pressure</a:t>
            </a:r>
            <a:endParaRPr lang="en-US" dirty="0"/>
          </a:p>
          <a:p>
            <a:pPr lvl="1"/>
            <a:r>
              <a:rPr lang="en-US" dirty="0"/>
              <a:t>1M concentration</a:t>
            </a:r>
          </a:p>
          <a:p>
            <a:endParaRPr lang="en-US" dirty="0" smtClean="0"/>
          </a:p>
          <a:p>
            <a:r>
              <a:rPr lang="en-US" dirty="0" err="1" smtClean="0"/>
              <a:t>E</a:t>
            </a:r>
            <a:r>
              <a:rPr lang="en-US" dirty="0" err="1" smtClean="0">
                <a:sym typeface="Mathematica1" panose="05000502060100000001" pitchFamily="2" charset="2"/>
              </a:rPr>
              <a:t></a:t>
            </a:r>
            <a:r>
              <a:rPr lang="en-US" baseline="-25000" dirty="0" err="1" smtClean="0"/>
              <a:t>cell</a:t>
            </a:r>
            <a:r>
              <a:rPr lang="en-US" dirty="0" smtClean="0"/>
              <a:t>&gt; 0  = spontaneous </a:t>
            </a:r>
          </a:p>
          <a:p>
            <a:r>
              <a:rPr lang="en-US" dirty="0" smtClean="0"/>
              <a:t>E</a:t>
            </a:r>
            <a:r>
              <a:rPr lang="en-US" dirty="0">
                <a:sym typeface="Mathematica1" panose="05000502060100000001" pitchFamily="2" charset="2"/>
              </a:rPr>
              <a:t> </a:t>
            </a:r>
            <a:r>
              <a:rPr lang="en-US" dirty="0" smtClean="0">
                <a:sym typeface="Mathematica1" panose="05000502060100000001" pitchFamily="2" charset="2"/>
              </a:rPr>
              <a:t></a:t>
            </a:r>
            <a:r>
              <a:rPr lang="en-US" baseline="-25000" dirty="0" smtClean="0"/>
              <a:t>cell</a:t>
            </a:r>
            <a:r>
              <a:rPr lang="en-US" dirty="0" smtClean="0"/>
              <a:t> &lt; 0 = non spontaneous</a:t>
            </a:r>
          </a:p>
          <a:p>
            <a:r>
              <a:rPr lang="en-US" dirty="0" smtClean="0"/>
              <a:t>E</a:t>
            </a:r>
            <a:r>
              <a:rPr lang="en-US" dirty="0">
                <a:sym typeface="Mathematica1" panose="05000502060100000001" pitchFamily="2" charset="2"/>
              </a:rPr>
              <a:t> </a:t>
            </a:r>
            <a:r>
              <a:rPr lang="en-US" dirty="0" smtClean="0">
                <a:sym typeface="Mathematica1" panose="05000502060100000001" pitchFamily="2" charset="2"/>
              </a:rPr>
              <a:t></a:t>
            </a:r>
            <a:r>
              <a:rPr lang="en-US" baseline="-25000" dirty="0" smtClean="0"/>
              <a:t>cell</a:t>
            </a:r>
            <a:r>
              <a:rPr lang="en-US" dirty="0" smtClean="0"/>
              <a:t> = 0  system as at equilibrium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7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Electrochemical Reactions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In electrochemical reactions, electrons are transferred from one species to another.</a:t>
            </a:r>
          </a:p>
        </p:txBody>
      </p:sp>
    </p:spTree>
    <p:extLst>
      <p:ext uri="{BB962C8B-B14F-4D97-AF65-F5344CB8AC3E}">
        <p14:creationId xmlns:p14="http://schemas.microsoft.com/office/powerpoint/2010/main" val="168843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pic>
        <p:nvPicPr>
          <p:cNvPr id="41987" name="Picture 5" descr="20_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0"/>
          <a:stretch>
            <a:fillRect/>
          </a:stretch>
        </p:blipFill>
        <p:spPr>
          <a:xfrm>
            <a:off x="228600" y="2895600"/>
            <a:ext cx="5867400" cy="3727450"/>
          </a:xfrm>
        </p:spPr>
      </p:pic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 Potentials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438400" y="1447800"/>
            <a:ext cx="6477000" cy="3962400"/>
          </a:xfrm>
        </p:spPr>
        <p:txBody>
          <a:bodyPr/>
          <a:lstStyle/>
          <a:p>
            <a:pPr algn="r" eaLnBrk="1" hangingPunct="1"/>
            <a:r>
              <a:rPr lang="en-US" altLang="en-US" sz="2800" smtClean="0"/>
              <a:t>For the oxidation in this cell,</a:t>
            </a:r>
          </a:p>
          <a:p>
            <a:pPr algn="r" eaLnBrk="1" hangingPunct="1"/>
            <a:endParaRPr lang="en-US" altLang="en-US" sz="2800" smtClean="0"/>
          </a:p>
          <a:p>
            <a:pPr algn="r" eaLnBrk="1" hangingPunct="1"/>
            <a:endParaRPr lang="en-US" altLang="en-US" sz="2800" smtClean="0"/>
          </a:p>
          <a:p>
            <a:pPr algn="r" eaLnBrk="1" hangingPunct="1"/>
            <a:r>
              <a:rPr lang="en-US" altLang="en-US" sz="2800" smtClean="0"/>
              <a:t>For the reduction, </a:t>
            </a:r>
          </a:p>
        </p:txBody>
      </p:sp>
      <p:grpSp>
        <p:nvGrpSpPr>
          <p:cNvPr id="48147" name="Group 19"/>
          <p:cNvGrpSpPr>
            <a:grpSpLocks/>
          </p:cNvGrpSpPr>
          <p:nvPr/>
        </p:nvGrpSpPr>
        <p:grpSpPr bwMode="auto">
          <a:xfrm>
            <a:off x="6000750" y="1927225"/>
            <a:ext cx="2716213" cy="639763"/>
            <a:chOff x="3780" y="1214"/>
            <a:chExt cx="1711" cy="403"/>
          </a:xfrm>
        </p:grpSpPr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3780" y="1252"/>
              <a:ext cx="171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r"/>
              <a:r>
                <a:rPr lang="en-US" altLang="en-US" sz="3200" i="1">
                  <a:solidFill>
                    <a:srgbClr val="C82E32"/>
                  </a:solidFill>
                </a:rPr>
                <a:t>E</a:t>
              </a:r>
              <a:r>
                <a:rPr lang="en-US" altLang="en-US" sz="3200" baseline="-25000">
                  <a:solidFill>
                    <a:srgbClr val="C82E32"/>
                  </a:solidFill>
                </a:rPr>
                <a:t>red</a:t>
              </a:r>
              <a:r>
                <a:rPr lang="en-US" altLang="en-US" sz="3200">
                  <a:solidFill>
                    <a:srgbClr val="C82E32"/>
                  </a:solidFill>
                </a:rPr>
                <a:t> = </a:t>
              </a:r>
              <a:r>
                <a:rPr lang="en-US" altLang="en-US" sz="3200">
                  <a:solidFill>
                    <a:srgbClr val="C82E32"/>
                  </a:solidFill>
                  <a:cs typeface="Arial" charset="0"/>
                </a:rPr>
                <a:t>−</a:t>
              </a:r>
              <a:r>
                <a:rPr lang="en-US" altLang="en-US" sz="3200">
                  <a:solidFill>
                    <a:srgbClr val="C82E32"/>
                  </a:solidFill>
                </a:rPr>
                <a:t>0.76 V</a:t>
              </a:r>
              <a:endParaRPr lang="en-US" altLang="en-US" sz="3200" i="1">
                <a:solidFill>
                  <a:srgbClr val="C82E32"/>
                </a:solidFill>
              </a:endParaRPr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3984" y="1214"/>
              <a:ext cx="2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r"/>
              <a:r>
                <a:rPr lang="en-US" altLang="en-US" sz="3200">
                  <a:solidFill>
                    <a:srgbClr val="C82E32"/>
                  </a:solidFill>
                  <a:sym typeface="Symbol" pitchFamily="-80" charset="2"/>
                </a:rPr>
                <a:t></a:t>
              </a:r>
              <a:endParaRPr lang="en-US" altLang="en-US" sz="3200">
                <a:solidFill>
                  <a:srgbClr val="C82E32"/>
                </a:solidFill>
              </a:endParaRPr>
            </a:p>
          </p:txBody>
        </p:sp>
      </p:grpSp>
      <p:grpSp>
        <p:nvGrpSpPr>
          <p:cNvPr id="48148" name="Group 20"/>
          <p:cNvGrpSpPr>
            <a:grpSpLocks/>
          </p:cNvGrpSpPr>
          <p:nvPr/>
        </p:nvGrpSpPr>
        <p:grpSpPr bwMode="auto">
          <a:xfrm>
            <a:off x="5997575" y="3609975"/>
            <a:ext cx="2716213" cy="627063"/>
            <a:chOff x="3778" y="2274"/>
            <a:chExt cx="1711" cy="395"/>
          </a:xfrm>
        </p:grpSpPr>
        <p:sp>
          <p:nvSpPr>
            <p:cNvPr id="41992" name="Rectangle 14"/>
            <p:cNvSpPr>
              <a:spLocks noChangeArrowheads="1"/>
            </p:cNvSpPr>
            <p:nvPr/>
          </p:nvSpPr>
          <p:spPr bwMode="auto">
            <a:xfrm>
              <a:off x="3778" y="2304"/>
              <a:ext cx="171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r"/>
              <a:r>
                <a:rPr lang="en-US" altLang="en-US" sz="3200" i="1">
                  <a:solidFill>
                    <a:srgbClr val="C82E32"/>
                  </a:solidFill>
                </a:rPr>
                <a:t>E</a:t>
              </a:r>
              <a:r>
                <a:rPr lang="en-US" altLang="en-US" sz="3200" baseline="-25000">
                  <a:solidFill>
                    <a:srgbClr val="C82E32"/>
                  </a:solidFill>
                </a:rPr>
                <a:t>red</a:t>
              </a:r>
              <a:r>
                <a:rPr lang="en-US" altLang="en-US" sz="3200">
                  <a:solidFill>
                    <a:srgbClr val="C82E32"/>
                  </a:solidFill>
                </a:rPr>
                <a:t> = +0.34 V</a:t>
              </a:r>
              <a:endParaRPr lang="en-US" altLang="en-US" sz="3200" i="1">
                <a:solidFill>
                  <a:srgbClr val="C82E32"/>
                </a:solidFill>
              </a:endParaRPr>
            </a:p>
          </p:txBody>
        </p:sp>
        <p:sp>
          <p:nvSpPr>
            <p:cNvPr id="41993" name="Rectangle 15"/>
            <p:cNvSpPr>
              <a:spLocks noChangeArrowheads="1"/>
            </p:cNvSpPr>
            <p:nvPr/>
          </p:nvSpPr>
          <p:spPr bwMode="auto">
            <a:xfrm>
              <a:off x="3984" y="2274"/>
              <a:ext cx="2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r"/>
              <a:r>
                <a:rPr lang="en-US" altLang="en-US" sz="3200">
                  <a:solidFill>
                    <a:srgbClr val="C82E32"/>
                  </a:solidFill>
                  <a:sym typeface="Symbol" pitchFamily="-80" charset="2"/>
                </a:rPr>
                <a:t></a:t>
              </a:r>
              <a:endParaRPr lang="en-US" altLang="en-US" sz="3200">
                <a:solidFill>
                  <a:srgbClr val="C82E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163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 Potentials</a:t>
            </a:r>
          </a:p>
        </p:txBody>
      </p:sp>
      <p:grpSp>
        <p:nvGrpSpPr>
          <p:cNvPr id="43012" name="Group 19"/>
          <p:cNvGrpSpPr>
            <a:grpSpLocks/>
          </p:cNvGrpSpPr>
          <p:nvPr/>
        </p:nvGrpSpPr>
        <p:grpSpPr bwMode="auto">
          <a:xfrm>
            <a:off x="1268413" y="2320925"/>
            <a:ext cx="6607175" cy="666750"/>
            <a:chOff x="799" y="1462"/>
            <a:chExt cx="4162" cy="420"/>
          </a:xfrm>
        </p:grpSpPr>
        <p:sp>
          <p:nvSpPr>
            <p:cNvPr id="43014" name="Rectangle 5"/>
            <p:cNvSpPr>
              <a:spLocks noChangeArrowheads="1"/>
            </p:cNvSpPr>
            <p:nvPr/>
          </p:nvSpPr>
          <p:spPr bwMode="auto">
            <a:xfrm>
              <a:off x="799" y="1488"/>
              <a:ext cx="53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 i="1">
                  <a:solidFill>
                    <a:srgbClr val="C82E32"/>
                  </a:solidFill>
                </a:rPr>
                <a:t>E</a:t>
              </a:r>
              <a:r>
                <a:rPr lang="en-US" altLang="en-US" sz="3200" baseline="-25000">
                  <a:solidFill>
                    <a:srgbClr val="C82E32"/>
                  </a:solidFill>
                </a:rPr>
                <a:t>cell</a:t>
              </a:r>
              <a:endParaRPr lang="en-US" altLang="en-US" sz="3200" i="1">
                <a:solidFill>
                  <a:srgbClr val="C82E32"/>
                </a:solidFill>
              </a:endParaRPr>
            </a:p>
          </p:txBody>
        </p:sp>
        <p:sp>
          <p:nvSpPr>
            <p:cNvPr id="43015" name="Rectangle 6"/>
            <p:cNvSpPr>
              <a:spLocks noChangeArrowheads="1"/>
            </p:cNvSpPr>
            <p:nvPr/>
          </p:nvSpPr>
          <p:spPr bwMode="auto">
            <a:xfrm>
              <a:off x="1008" y="1462"/>
              <a:ext cx="2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>
                  <a:solidFill>
                    <a:srgbClr val="C82E32"/>
                  </a:solidFill>
                  <a:sym typeface="Symbol" pitchFamily="-80" charset="2"/>
                </a:rPr>
                <a:t></a:t>
              </a:r>
              <a:endParaRPr lang="en-US" altLang="en-US" sz="3200">
                <a:solidFill>
                  <a:srgbClr val="C82E32"/>
                </a:solidFill>
              </a:endParaRPr>
            </a:p>
          </p:txBody>
        </p:sp>
        <p:sp>
          <p:nvSpPr>
            <p:cNvPr id="43016" name="Rectangle 7"/>
            <p:cNvSpPr>
              <a:spLocks noChangeArrowheads="1"/>
            </p:cNvSpPr>
            <p:nvPr/>
          </p:nvSpPr>
          <p:spPr bwMode="auto">
            <a:xfrm>
              <a:off x="1333" y="1513"/>
              <a:ext cx="26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>
                  <a:solidFill>
                    <a:srgbClr val="C82E32"/>
                  </a:solidFill>
                </a:rPr>
                <a:t>=</a:t>
              </a:r>
            </a:p>
          </p:txBody>
        </p:sp>
        <p:sp>
          <p:nvSpPr>
            <p:cNvPr id="43017" name="Rectangle 9"/>
            <p:cNvSpPr>
              <a:spLocks noChangeArrowheads="1"/>
            </p:cNvSpPr>
            <p:nvPr/>
          </p:nvSpPr>
          <p:spPr bwMode="auto">
            <a:xfrm>
              <a:off x="1594" y="1504"/>
              <a:ext cx="53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 i="1">
                  <a:solidFill>
                    <a:srgbClr val="C82E32"/>
                  </a:solidFill>
                </a:rPr>
                <a:t>E</a:t>
              </a:r>
              <a:r>
                <a:rPr lang="en-US" altLang="en-US" sz="3200" baseline="-25000">
                  <a:solidFill>
                    <a:srgbClr val="C82E32"/>
                  </a:solidFill>
                </a:rPr>
                <a:t>red</a:t>
              </a:r>
              <a:endParaRPr lang="en-US" altLang="en-US" sz="3200" i="1">
                <a:solidFill>
                  <a:srgbClr val="C82E32"/>
                </a:solidFill>
              </a:endParaRPr>
            </a:p>
          </p:txBody>
        </p:sp>
        <p:sp>
          <p:nvSpPr>
            <p:cNvPr id="43018" name="Rectangle 10"/>
            <p:cNvSpPr>
              <a:spLocks noChangeArrowheads="1"/>
            </p:cNvSpPr>
            <p:nvPr/>
          </p:nvSpPr>
          <p:spPr bwMode="auto">
            <a:xfrm>
              <a:off x="1793" y="1462"/>
              <a:ext cx="2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>
                  <a:solidFill>
                    <a:srgbClr val="C82E32"/>
                  </a:solidFill>
                  <a:sym typeface="Symbol" pitchFamily="-80" charset="2"/>
                </a:rPr>
                <a:t></a:t>
              </a:r>
              <a:endParaRPr lang="en-US" altLang="en-US" sz="3200">
                <a:solidFill>
                  <a:srgbClr val="C82E32"/>
                </a:solidFill>
              </a:endParaRPr>
            </a:p>
          </p:txBody>
        </p:sp>
        <p:sp>
          <p:nvSpPr>
            <p:cNvPr id="43019" name="Rectangle 11"/>
            <p:cNvSpPr>
              <a:spLocks noChangeArrowheads="1"/>
            </p:cNvSpPr>
            <p:nvPr/>
          </p:nvSpPr>
          <p:spPr bwMode="auto">
            <a:xfrm>
              <a:off x="2119" y="1517"/>
              <a:ext cx="148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>
                  <a:solidFill>
                    <a:srgbClr val="C82E32"/>
                  </a:solidFill>
                </a:rPr>
                <a:t>(cathode) </a:t>
              </a:r>
              <a:r>
                <a:rPr lang="en-US" altLang="en-US" sz="3200">
                  <a:solidFill>
                    <a:srgbClr val="C82E32"/>
                  </a:solidFill>
                  <a:cs typeface="Arial" charset="0"/>
                </a:rPr>
                <a:t>−</a:t>
              </a:r>
              <a:r>
                <a:rPr lang="en-US" altLang="en-US" sz="3200">
                  <a:solidFill>
                    <a:srgbClr val="C82E32"/>
                  </a:solidFill>
                </a:rPr>
                <a:t> </a:t>
              </a:r>
            </a:p>
          </p:txBody>
        </p:sp>
        <p:sp>
          <p:nvSpPr>
            <p:cNvPr id="43020" name="Rectangle 13"/>
            <p:cNvSpPr>
              <a:spLocks noChangeArrowheads="1"/>
            </p:cNvSpPr>
            <p:nvPr/>
          </p:nvSpPr>
          <p:spPr bwMode="auto">
            <a:xfrm>
              <a:off x="3439" y="1504"/>
              <a:ext cx="53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 i="1">
                  <a:solidFill>
                    <a:srgbClr val="C82E32"/>
                  </a:solidFill>
                </a:rPr>
                <a:t>E</a:t>
              </a:r>
              <a:r>
                <a:rPr lang="en-US" altLang="en-US" sz="3200" baseline="-25000">
                  <a:solidFill>
                    <a:srgbClr val="C82E32"/>
                  </a:solidFill>
                </a:rPr>
                <a:t>red</a:t>
              </a:r>
              <a:endParaRPr lang="en-US" altLang="en-US" sz="3200" i="1">
                <a:solidFill>
                  <a:srgbClr val="C82E32"/>
                </a:solidFill>
              </a:endParaRPr>
            </a:p>
          </p:txBody>
        </p:sp>
        <p:sp>
          <p:nvSpPr>
            <p:cNvPr id="43021" name="Rectangle 14"/>
            <p:cNvSpPr>
              <a:spLocks noChangeArrowheads="1"/>
            </p:cNvSpPr>
            <p:nvPr/>
          </p:nvSpPr>
          <p:spPr bwMode="auto">
            <a:xfrm>
              <a:off x="3638" y="1462"/>
              <a:ext cx="2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>
                  <a:solidFill>
                    <a:srgbClr val="C82E32"/>
                  </a:solidFill>
                  <a:sym typeface="Symbol" pitchFamily="-80" charset="2"/>
                </a:rPr>
                <a:t></a:t>
              </a:r>
              <a:endParaRPr lang="en-US" altLang="en-US" sz="3200">
                <a:solidFill>
                  <a:srgbClr val="C82E32"/>
                </a:solidFill>
              </a:endParaRPr>
            </a:p>
          </p:txBody>
        </p:sp>
        <p:sp>
          <p:nvSpPr>
            <p:cNvPr id="43022" name="Rectangle 15"/>
            <p:cNvSpPr>
              <a:spLocks noChangeArrowheads="1"/>
            </p:cNvSpPr>
            <p:nvPr/>
          </p:nvSpPr>
          <p:spPr bwMode="auto">
            <a:xfrm>
              <a:off x="3963" y="1513"/>
              <a:ext cx="99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>
                  <a:solidFill>
                    <a:srgbClr val="C82E32"/>
                  </a:solidFill>
                </a:rPr>
                <a:t>(anode)</a:t>
              </a:r>
            </a:p>
          </p:txBody>
        </p:sp>
      </p:grp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2130425" y="2979738"/>
            <a:ext cx="40925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3200">
                <a:solidFill>
                  <a:srgbClr val="C82E32"/>
                </a:solidFill>
              </a:rPr>
              <a:t>= +0.34 V </a:t>
            </a:r>
            <a:r>
              <a:rPr lang="en-US" altLang="en-US" sz="3200">
                <a:solidFill>
                  <a:srgbClr val="C82E32"/>
                </a:solidFill>
                <a:cs typeface="Arial" charset="0"/>
              </a:rPr>
              <a:t>−</a:t>
            </a:r>
            <a:r>
              <a:rPr lang="en-US" altLang="en-US" sz="3200">
                <a:solidFill>
                  <a:srgbClr val="C82E32"/>
                </a:solidFill>
              </a:rPr>
              <a:t> (</a:t>
            </a:r>
            <a:r>
              <a:rPr lang="en-US" altLang="en-US" sz="3200">
                <a:solidFill>
                  <a:srgbClr val="C82E32"/>
                </a:solidFill>
                <a:cs typeface="Arial" charset="0"/>
              </a:rPr>
              <a:t>−</a:t>
            </a:r>
            <a:r>
              <a:rPr lang="en-US" altLang="en-US" sz="3200">
                <a:solidFill>
                  <a:srgbClr val="C82E32"/>
                </a:solidFill>
              </a:rPr>
              <a:t>0.76 V)</a:t>
            </a:r>
          </a:p>
          <a:p>
            <a:pPr>
              <a:lnSpc>
                <a:spcPct val="120000"/>
              </a:lnSpc>
            </a:pPr>
            <a:r>
              <a:rPr lang="en-US" altLang="en-US" sz="3200">
                <a:solidFill>
                  <a:srgbClr val="C82E32"/>
                </a:solidFill>
              </a:rPr>
              <a:t>= +1.10 V</a:t>
            </a:r>
          </a:p>
        </p:txBody>
      </p:sp>
    </p:spTree>
    <p:extLst>
      <p:ext uri="{BB962C8B-B14F-4D97-AF65-F5344CB8AC3E}">
        <p14:creationId xmlns:p14="http://schemas.microsoft.com/office/powerpoint/2010/main" val="382559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Oxidizing and Reducing Agents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strongest oxidizers have the most positive reduction potentials.</a:t>
            </a:r>
          </a:p>
          <a:p>
            <a:pPr eaLnBrk="1" hangingPunct="1"/>
            <a:r>
              <a:rPr lang="en-US" altLang="en-US" sz="2800" smtClean="0"/>
              <a:t>The strongest reducers have the most negative reduction potentials.</a:t>
            </a:r>
          </a:p>
        </p:txBody>
      </p:sp>
      <p:pic>
        <p:nvPicPr>
          <p:cNvPr id="44037" name="Picture 5" descr="20_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9"/>
          <a:stretch>
            <a:fillRect/>
          </a:stretch>
        </p:blipFill>
        <p:spPr>
          <a:xfrm>
            <a:off x="114300" y="1600200"/>
            <a:ext cx="4533900" cy="4570413"/>
          </a:xfrm>
        </p:spPr>
      </p:pic>
    </p:spTree>
    <p:extLst>
      <p:ext uri="{BB962C8B-B14F-4D97-AF65-F5344CB8AC3E}">
        <p14:creationId xmlns:p14="http://schemas.microsoft.com/office/powerpoint/2010/main" val="665221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Oxidizing and Reducing Agents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114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The greater the difference between the two, the greater the voltage of the cell.</a:t>
            </a:r>
          </a:p>
        </p:txBody>
      </p:sp>
      <p:pic>
        <p:nvPicPr>
          <p:cNvPr id="45061" name="Picture 5" descr="20_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>
            <a:fillRect/>
          </a:stretch>
        </p:blipFill>
        <p:spPr>
          <a:xfrm>
            <a:off x="5368925" y="1447800"/>
            <a:ext cx="3006725" cy="5030788"/>
          </a:xfrm>
        </p:spPr>
      </p:pic>
    </p:spTree>
    <p:extLst>
      <p:ext uri="{BB962C8B-B14F-4D97-AF65-F5344CB8AC3E}">
        <p14:creationId xmlns:p14="http://schemas.microsoft.com/office/powerpoint/2010/main" val="2014844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Standard Hydrogen Electrode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772400" cy="2514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Their values are referenced to a standard hydrogen electrode (SHE).</a:t>
            </a:r>
          </a:p>
          <a:p>
            <a:pPr eaLnBrk="1" hangingPunct="1"/>
            <a:r>
              <a:rPr lang="en-US" altLang="en-US" sz="2800" smtClean="0"/>
              <a:t>By definition, the reduction potential for hydrogen is 0 V: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2 H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 </a:t>
            </a:r>
            <a:r>
              <a:rPr lang="en-US" altLang="en-US" sz="2400" smtClean="0"/>
              <a:t>(</a:t>
            </a:r>
            <a:r>
              <a:rPr lang="en-US" altLang="en-US" sz="2400" i="1" smtClean="0"/>
              <a:t>aq</a:t>
            </a:r>
            <a:r>
              <a:rPr lang="en-US" altLang="en-US" sz="2400" smtClean="0"/>
              <a:t>, 1</a:t>
            </a:r>
            <a:r>
              <a:rPr lang="en-US" altLang="en-US" sz="2400" i="1" smtClean="0"/>
              <a:t>M</a:t>
            </a:r>
            <a:r>
              <a:rPr lang="en-US" altLang="en-US" sz="2400" smtClean="0"/>
              <a:t>)</a:t>
            </a:r>
            <a:r>
              <a:rPr lang="en-US" altLang="en-US" sz="2800" smtClean="0"/>
              <a:t> + 2 e</a:t>
            </a:r>
            <a:r>
              <a:rPr lang="en-US" altLang="en-US" sz="2800" baseline="30000" smtClean="0"/>
              <a:t>−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Symbol" pitchFamily="-80" charset="2"/>
              </a:rPr>
              <a:t> H</a:t>
            </a:r>
            <a:r>
              <a:rPr lang="en-US" altLang="en-US" sz="2800" baseline="-25000" smtClean="0">
                <a:sym typeface="Symbol" pitchFamily="-80" charset="2"/>
              </a:rPr>
              <a:t>2</a:t>
            </a:r>
            <a:r>
              <a:rPr lang="en-US" altLang="en-US" sz="2800" smtClean="0">
                <a:sym typeface="Symbol" pitchFamily="-80" charset="2"/>
              </a:rPr>
              <a:t> </a:t>
            </a:r>
            <a:r>
              <a:rPr lang="en-US" altLang="en-US" sz="2400" smtClean="0">
                <a:sym typeface="Symbol" pitchFamily="-80" charset="2"/>
              </a:rPr>
              <a:t>(</a:t>
            </a:r>
            <a:r>
              <a:rPr lang="en-US" altLang="en-US" sz="2400" i="1" smtClean="0">
                <a:sym typeface="Symbol" pitchFamily="-80" charset="2"/>
              </a:rPr>
              <a:t>g</a:t>
            </a:r>
            <a:r>
              <a:rPr lang="en-US" altLang="en-US" sz="2400" smtClean="0">
                <a:sym typeface="Symbol" pitchFamily="-80" charset="2"/>
              </a:rPr>
              <a:t>, 1 atm)</a:t>
            </a:r>
            <a:endParaRPr lang="en-US" altLang="en-US" sz="2800" smtClean="0"/>
          </a:p>
        </p:txBody>
      </p:sp>
      <p:pic>
        <p:nvPicPr>
          <p:cNvPr id="39941" name="Picture 5" descr="20_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2"/>
          <a:stretch>
            <a:fillRect/>
          </a:stretch>
        </p:blipFill>
        <p:spPr>
          <a:xfrm>
            <a:off x="1692275" y="4349750"/>
            <a:ext cx="5759450" cy="2051050"/>
          </a:xfrm>
        </p:spPr>
      </p:pic>
    </p:spTree>
    <p:extLst>
      <p:ext uri="{BB962C8B-B14F-4D97-AF65-F5344CB8AC3E}">
        <p14:creationId xmlns:p14="http://schemas.microsoft.com/office/powerpoint/2010/main" val="4187562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Notation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7924800" cy="4114800"/>
          </a:xfrm>
        </p:spPr>
        <p:txBody>
          <a:bodyPr/>
          <a:lstStyle/>
          <a:p>
            <a:r>
              <a:rPr lang="en-US" sz="2400" dirty="0" smtClean="0"/>
              <a:t>Shorthand notation for describing the voltaic cell:</a:t>
            </a:r>
          </a:p>
          <a:p>
            <a:pPr marL="457200" lvl="1" indent="0">
              <a:buNone/>
            </a:pPr>
            <a:r>
              <a:rPr lang="en-US" sz="2400" dirty="0" smtClean="0"/>
              <a:t>Anode information </a:t>
            </a:r>
            <a:r>
              <a:rPr lang="en-US" sz="2400" dirty="0" err="1" smtClean="0"/>
              <a:t>ll</a:t>
            </a:r>
            <a:r>
              <a:rPr lang="en-US" sz="2400" dirty="0" smtClean="0"/>
              <a:t> Cathode information</a:t>
            </a:r>
          </a:p>
          <a:p>
            <a:pPr marL="457200" lvl="1" indent="0">
              <a:buNone/>
            </a:pPr>
            <a:r>
              <a:rPr lang="en-US" sz="2400" dirty="0" smtClean="0"/>
              <a:t>Ex:   Cu(s)</a:t>
            </a:r>
            <a:r>
              <a:rPr lang="en-US" dirty="0" smtClean="0"/>
              <a:t>l</a:t>
            </a:r>
            <a:r>
              <a:rPr lang="en-US" sz="2400" dirty="0" smtClean="0"/>
              <a:t>Cu2+ (</a:t>
            </a:r>
            <a:r>
              <a:rPr lang="en-US" sz="2400" dirty="0" err="1" smtClean="0"/>
              <a:t>aq</a:t>
            </a:r>
            <a:r>
              <a:rPr lang="en-US" sz="2400" dirty="0" smtClean="0"/>
              <a:t> 1.0M)</a:t>
            </a:r>
            <a:r>
              <a:rPr lang="en-US" dirty="0" err="1" smtClean="0"/>
              <a:t>ll</a:t>
            </a:r>
            <a:r>
              <a:rPr lang="en-US" sz="2400" dirty="0" smtClean="0"/>
              <a:t> Ag+ (</a:t>
            </a:r>
            <a:r>
              <a:rPr lang="en-US" sz="2400" dirty="0" err="1" smtClean="0"/>
              <a:t>aq</a:t>
            </a:r>
            <a:r>
              <a:rPr lang="en-US" sz="2400" dirty="0" smtClean="0"/>
              <a:t>, 1.0M)</a:t>
            </a:r>
            <a:r>
              <a:rPr lang="en-US" dirty="0" err="1" smtClean="0"/>
              <a:t>l</a:t>
            </a:r>
            <a:r>
              <a:rPr lang="en-US" sz="2400" dirty="0" err="1" smtClean="0"/>
              <a:t>Ag</a:t>
            </a:r>
            <a:r>
              <a:rPr lang="en-US" sz="2400" dirty="0" smtClean="0"/>
              <a:t>(s)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Cell notation also applies when  the metal(s) is not part of the reaction and an inert (non-reactive) electrode is used)</a:t>
            </a:r>
          </a:p>
          <a:p>
            <a:pPr marL="457200" lvl="1" indent="0">
              <a:buNone/>
            </a:pPr>
            <a:r>
              <a:rPr lang="en-US" sz="2400" dirty="0" smtClean="0"/>
              <a:t>Ex:  Pt</a:t>
            </a:r>
            <a:r>
              <a:rPr lang="en-US" sz="2400" baseline="-25000" dirty="0" smtClean="0"/>
              <a:t>(s)</a:t>
            </a:r>
            <a:r>
              <a:rPr lang="en-US" sz="2400" dirty="0" smtClean="0"/>
              <a:t>l H</a:t>
            </a:r>
            <a:r>
              <a:rPr lang="en-US" sz="2400" baseline="-25000" dirty="0" smtClean="0"/>
              <a:t>2(g) </a:t>
            </a:r>
            <a:r>
              <a:rPr lang="en-US" sz="2400" dirty="0" err="1" smtClean="0"/>
              <a:t>lH</a:t>
            </a:r>
            <a:r>
              <a:rPr lang="en-US" sz="2400" baseline="30000" dirty="0" smtClean="0"/>
              <a:t>+</a:t>
            </a:r>
            <a:r>
              <a:rPr lang="en-US" sz="2400" baseline="-25000" dirty="0" smtClean="0"/>
              <a:t>(</a:t>
            </a:r>
            <a:r>
              <a:rPr lang="en-US" sz="2400" baseline="-25000" dirty="0" err="1" smtClean="0"/>
              <a:t>aq</a:t>
            </a:r>
            <a:r>
              <a:rPr lang="en-US" sz="2400" baseline="-25000" dirty="0" smtClean="0"/>
              <a:t>) </a:t>
            </a:r>
            <a:r>
              <a:rPr lang="en-US" sz="2400" dirty="0" err="1" smtClean="0"/>
              <a:t>ll</a:t>
            </a:r>
            <a:r>
              <a:rPr lang="en-US" sz="2400" dirty="0" smtClean="0"/>
              <a:t> Ag</a:t>
            </a:r>
            <a:r>
              <a:rPr lang="en-US" sz="2400" baseline="30000" dirty="0" smtClean="0"/>
              <a:t>+</a:t>
            </a:r>
            <a:r>
              <a:rPr lang="en-US" sz="2400" baseline="-25000" dirty="0" smtClean="0"/>
              <a:t>(</a:t>
            </a:r>
            <a:r>
              <a:rPr lang="en-US" sz="2400" baseline="-25000" dirty="0" err="1" smtClean="0"/>
              <a:t>aq</a:t>
            </a:r>
            <a:r>
              <a:rPr lang="en-US" sz="2400" baseline="-25000" dirty="0" smtClean="0"/>
              <a:t>)</a:t>
            </a:r>
            <a:r>
              <a:rPr lang="en-US" sz="2400" dirty="0" smtClean="0"/>
              <a:t>l Ag</a:t>
            </a:r>
            <a:r>
              <a:rPr lang="en-US" sz="2400" baseline="-25000" dirty="0" smtClean="0"/>
              <a:t>(s)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307800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 </a:t>
            </a:r>
            <a:r>
              <a:rPr lang="en-US" dirty="0" err="1" smtClean="0"/>
              <a:t>Volatic</a:t>
            </a:r>
            <a:r>
              <a:rPr lang="en-US" dirty="0" smtClean="0"/>
              <a:t> cell with inert electrode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6300788" cy="3200400"/>
          </a:xfrm>
        </p:spPr>
      </p:pic>
    </p:spTree>
    <p:extLst>
      <p:ext uri="{BB962C8B-B14F-4D97-AF65-F5344CB8AC3E}">
        <p14:creationId xmlns:p14="http://schemas.microsoft.com/office/powerpoint/2010/main" val="35611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765175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Voltaic Cells and Standard Reduction Potential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371600"/>
            <a:ext cx="6934200" cy="42672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Sketch the diagram for the voltaic cell under standard conditions using the following half-cells.</a:t>
            </a:r>
          </a:p>
          <a:p>
            <a:pPr algn="l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Cu(s) + Ag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Cu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2+(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+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Ag(s)</a:t>
            </a:r>
          </a:p>
          <a:p>
            <a:pPr algn="l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2.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a balanced equation for the overall reaction.</a:t>
            </a:r>
          </a:p>
          <a:p>
            <a:pPr algn="l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Give the standard line notation for each cell (cell notation).</a:t>
            </a:r>
          </a:p>
          <a:p>
            <a:pPr algn="l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Calculate the 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Eº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values for the cells using standard reduction potentials and the following equation:</a:t>
            </a:r>
          </a:p>
          <a:p>
            <a:pPr lvl="1"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Eº</a:t>
            </a:r>
            <a:r>
              <a:rPr lang="en-US" sz="24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Eº</a:t>
            </a:r>
            <a:r>
              <a:rPr lang="en-US" sz="24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Cathode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Eº</a:t>
            </a:r>
            <a:r>
              <a:rPr lang="en-US" sz="24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anode</a:t>
            </a:r>
          </a:p>
          <a:p>
            <a:pPr lvl="1" algn="l"/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 Determine if the  process is spontaneous (E &gt;0)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Free Energy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sz="2800" b="1" dirty="0" smtClean="0"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sz="2800" b="1" i="1" dirty="0" smtClean="0"/>
              <a:t>G</a:t>
            </a:r>
            <a:r>
              <a:rPr lang="en-US" altLang="en-US" sz="2800" dirty="0" smtClean="0"/>
              <a:t> (Gibb’s free energy) for a redox reaction can be found by using the equation:</a:t>
            </a:r>
          </a:p>
          <a:p>
            <a:pPr algn="ctr" eaLnBrk="1" hangingPunct="1">
              <a:lnSpc>
                <a:spcPct val="30000"/>
              </a:lnSpc>
              <a:buFontTx/>
              <a:buNone/>
            </a:pPr>
            <a:endParaRPr lang="en-US" altLang="en-US" dirty="0" smtClean="0"/>
          </a:p>
          <a:p>
            <a:pPr algn="ctr" eaLnBrk="1" hangingPunct="1">
              <a:buFontTx/>
              <a:buNone/>
            </a:pPr>
            <a:r>
              <a:rPr lang="en-US" altLang="en-US" dirty="0" smtClean="0"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i="1" dirty="0" smtClean="0"/>
              <a:t>G</a:t>
            </a:r>
            <a:r>
              <a:rPr lang="en-US" altLang="en-US" dirty="0" smtClean="0"/>
              <a:t> = −</a:t>
            </a:r>
            <a:r>
              <a:rPr lang="en-US" altLang="en-US" i="1" dirty="0" err="1" smtClean="0"/>
              <a:t>nFE</a:t>
            </a:r>
            <a:endParaRPr lang="en-US" altLang="en-US" dirty="0" smtClean="0"/>
          </a:p>
          <a:p>
            <a:pPr algn="ctr" eaLnBrk="1" hangingPunct="1">
              <a:lnSpc>
                <a:spcPct val="30000"/>
              </a:lnSpc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sz="2400" dirty="0" smtClean="0"/>
              <a:t>where </a:t>
            </a:r>
            <a:r>
              <a:rPr lang="en-US" altLang="en-US" sz="2400" b="1" i="1" dirty="0" smtClean="0"/>
              <a:t>n</a:t>
            </a:r>
            <a:r>
              <a:rPr lang="en-US" altLang="en-US" sz="2400" dirty="0" smtClean="0"/>
              <a:t> is the number of moles of electrons transferred, and </a:t>
            </a:r>
            <a:r>
              <a:rPr lang="en-US" altLang="en-US" sz="2400" b="1" i="1" dirty="0" smtClean="0"/>
              <a:t>F</a:t>
            </a:r>
            <a:r>
              <a:rPr lang="en-US" altLang="en-US" sz="2400" dirty="0" smtClean="0"/>
              <a:t> is a constant, the Faraday.</a:t>
            </a:r>
          </a:p>
          <a:p>
            <a:pPr eaLnBrk="1" hangingPunct="1">
              <a:buFontTx/>
              <a:buNone/>
            </a:pPr>
            <a:endParaRPr lang="en-US" altLang="en-US" sz="2400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sz="2800" dirty="0" smtClean="0"/>
              <a:t>1 </a:t>
            </a:r>
            <a:r>
              <a:rPr lang="en-US" altLang="en-US" sz="2800" i="1" dirty="0" smtClean="0"/>
              <a:t>F</a:t>
            </a:r>
            <a:r>
              <a:rPr lang="en-US" altLang="en-US" sz="2800" dirty="0" smtClean="0"/>
              <a:t> = 96,485 C/</a:t>
            </a:r>
            <a:r>
              <a:rPr lang="en-US" altLang="en-US" sz="2800" dirty="0" err="1" smtClean="0"/>
              <a:t>mol</a:t>
            </a:r>
            <a:r>
              <a:rPr lang="en-US" altLang="en-US" sz="2800" dirty="0" smtClean="0"/>
              <a:t> e</a:t>
            </a:r>
            <a:r>
              <a:rPr lang="en-US" altLang="en-US" sz="2800" baseline="30000" dirty="0" smtClean="0"/>
              <a:t>-</a:t>
            </a:r>
            <a:r>
              <a:rPr lang="en-US" altLang="en-US" sz="2800" dirty="0" smtClean="0"/>
              <a:t>  -or- 1</a:t>
            </a:r>
            <a:r>
              <a:rPr lang="en-US" altLang="en-US" sz="2800" i="1" dirty="0" smtClean="0"/>
              <a:t>F</a:t>
            </a:r>
            <a:r>
              <a:rPr lang="en-US" altLang="en-US" sz="2800" dirty="0" smtClean="0"/>
              <a:t> = 96,485 J/V-</a:t>
            </a:r>
            <a:r>
              <a:rPr lang="en-US" altLang="en-US" sz="2800" dirty="0" err="1" smtClean="0"/>
              <a:t>mol</a:t>
            </a:r>
            <a:r>
              <a:rPr lang="en-US" altLang="en-US" sz="2800" dirty="0" smtClean="0"/>
              <a:t> e</a:t>
            </a:r>
            <a:r>
              <a:rPr lang="en-US" altLang="en-US" sz="2800" baseline="30000" dirty="0" smtClean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53120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Free Energy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Under standard conditions,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sz="2000" dirty="0" smtClean="0">
                <a:solidFill>
                  <a:srgbClr val="C00000"/>
                </a:solidFill>
              </a:rPr>
              <a:t>Standard conditions =  1 </a:t>
            </a:r>
            <a:r>
              <a:rPr lang="en-US" altLang="en-US" sz="2000" dirty="0" err="1" smtClean="0">
                <a:solidFill>
                  <a:srgbClr val="C00000"/>
                </a:solidFill>
              </a:rPr>
              <a:t>atm</a:t>
            </a:r>
            <a:r>
              <a:rPr lang="en-US" altLang="en-US" sz="2000" dirty="0" smtClean="0">
                <a:solidFill>
                  <a:srgbClr val="C00000"/>
                </a:solidFill>
              </a:rPr>
              <a:t>, 25°C,  [1M] concentrations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	</a:t>
            </a:r>
            <a:r>
              <a:rPr lang="en-US" altLang="en-US" sz="2000" dirty="0" smtClean="0">
                <a:solidFill>
                  <a:srgbClr val="C00000"/>
                </a:solidFill>
              </a:rPr>
              <a:t>			</a:t>
            </a:r>
          </a:p>
          <a:p>
            <a:pPr algn="ctr" eaLnBrk="1" hangingPunct="1">
              <a:buFontTx/>
              <a:buNone/>
            </a:pPr>
            <a:r>
              <a:rPr lang="en-US" altLang="en-US" dirty="0" smtClean="0"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i="1" dirty="0" smtClean="0"/>
              <a:t>G</a:t>
            </a:r>
            <a:r>
              <a:rPr lang="en-US" altLang="en-US" dirty="0" smtClean="0">
                <a:sym typeface="Symbol" pitchFamily="-80" charset="2"/>
              </a:rPr>
              <a:t> = −</a:t>
            </a:r>
            <a:r>
              <a:rPr lang="en-US" altLang="en-US" i="1" dirty="0" err="1" smtClean="0">
                <a:sym typeface="Symbol" pitchFamily="-80" charset="2"/>
              </a:rPr>
              <a:t>nFE</a:t>
            </a:r>
            <a:r>
              <a:rPr lang="en-US" altLang="en-US" dirty="0" smtClean="0">
                <a:sym typeface="Symbol" pitchFamily="-80" charset="2"/>
              </a:rPr>
              <a:t>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82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Oxidation Numbers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In order to keep track of what loses electrons and what gains them, we assign </a:t>
            </a:r>
            <a:r>
              <a:rPr lang="en-US" altLang="en-US" sz="2800" smtClean="0">
                <a:solidFill>
                  <a:srgbClr val="00197D"/>
                </a:solidFill>
              </a:rPr>
              <a:t>oxidation numbers</a:t>
            </a:r>
            <a:r>
              <a:rPr lang="en-US" altLang="en-US" sz="2800" smtClean="0"/>
              <a:t>.</a:t>
            </a:r>
          </a:p>
        </p:txBody>
      </p:sp>
      <p:pic>
        <p:nvPicPr>
          <p:cNvPr id="4101" name="Picture 5" descr="20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732088"/>
            <a:ext cx="4419600" cy="3592512"/>
          </a:xfrm>
        </p:spPr>
      </p:pic>
      <p:pic>
        <p:nvPicPr>
          <p:cNvPr id="4102" name="Picture 7" descr="20_01-01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2"/>
          <a:stretch>
            <a:fillRect/>
          </a:stretch>
        </p:blipFill>
        <p:spPr bwMode="auto">
          <a:xfrm>
            <a:off x="252413" y="1524000"/>
            <a:ext cx="43195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370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7651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Free Energy and electrochemistry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219200"/>
            <a:ext cx="6400800" cy="38862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Based on the following relationships: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◦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nFE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◦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◦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RTlnK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Calculate the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◦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K at 25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◦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for the reaction previously described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Cu(s) + 2Ag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Cu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2+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+ 2Ag(s)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</a:t>
            </a:r>
            <a:r>
              <a:rPr lang="en-US" sz="24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cell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= 0.46V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Nernst Equation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Remember that</a:t>
            </a:r>
          </a:p>
          <a:p>
            <a:pPr algn="ctr" eaLnBrk="1" hangingPunct="1">
              <a:buFontTx/>
              <a:buNone/>
            </a:pPr>
            <a:r>
              <a:rPr lang="en-US" altLang="en-US" smtClean="0"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i="1" smtClean="0"/>
              <a:t>G</a:t>
            </a:r>
            <a:r>
              <a:rPr lang="en-US" altLang="en-US" smtClean="0"/>
              <a:t> = </a:t>
            </a:r>
            <a:r>
              <a:rPr lang="en-US" altLang="en-US" smtClean="0"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i="1" smtClean="0"/>
              <a:t>G</a:t>
            </a:r>
            <a:r>
              <a:rPr lang="en-US" altLang="en-US" smtClean="0">
                <a:sym typeface="Symbol" pitchFamily="-80" charset="2"/>
              </a:rPr>
              <a:t> + </a:t>
            </a:r>
            <a:r>
              <a:rPr lang="en-US" altLang="en-US" i="1" smtClean="0">
                <a:sym typeface="Symbol" pitchFamily="-80" charset="2"/>
              </a:rPr>
              <a:t>RT</a:t>
            </a:r>
            <a:r>
              <a:rPr lang="en-US" altLang="en-US" smtClean="0">
                <a:sym typeface="Symbol" pitchFamily="-80" charset="2"/>
              </a:rPr>
              <a:t> ln </a:t>
            </a:r>
            <a:r>
              <a:rPr lang="en-US" altLang="en-US" i="1" smtClean="0">
                <a:sym typeface="Symbol" pitchFamily="-80" charset="2"/>
              </a:rPr>
              <a:t>Q</a:t>
            </a:r>
            <a:endParaRPr lang="en-US" altLang="en-US" smtClean="0">
              <a:sym typeface="Symbol" pitchFamily="-80" charset="2"/>
            </a:endParaRPr>
          </a:p>
          <a:p>
            <a:pPr algn="ctr" eaLnBrk="1" hangingPunct="1">
              <a:buFontTx/>
              <a:buNone/>
            </a:pPr>
            <a:endParaRPr lang="en-US" altLang="en-US" smtClean="0">
              <a:sym typeface="Symbol" pitchFamily="-80" charset="2"/>
            </a:endParaRPr>
          </a:p>
          <a:p>
            <a:pPr eaLnBrk="1" hangingPunct="1"/>
            <a:r>
              <a:rPr lang="en-US" altLang="en-US" smtClean="0"/>
              <a:t>This means</a:t>
            </a:r>
          </a:p>
          <a:p>
            <a:pPr algn="ctr" eaLnBrk="1" hangingPunct="1">
              <a:buFontTx/>
              <a:buNone/>
            </a:pPr>
            <a:r>
              <a:rPr lang="en-US" altLang="en-US" smtClean="0"/>
              <a:t>−</a:t>
            </a:r>
            <a:r>
              <a:rPr lang="en-US" altLang="en-US" i="1" smtClean="0"/>
              <a:t>nFE</a:t>
            </a:r>
            <a:r>
              <a:rPr lang="en-US" altLang="en-US" smtClean="0"/>
              <a:t> = −</a:t>
            </a:r>
            <a:r>
              <a:rPr lang="en-US" altLang="en-US" i="1" smtClean="0"/>
              <a:t>nFE</a:t>
            </a:r>
            <a:r>
              <a:rPr lang="en-US" altLang="en-US" smtClean="0">
                <a:sym typeface="Symbol" pitchFamily="-80" charset="2"/>
              </a:rPr>
              <a:t> + </a:t>
            </a:r>
            <a:r>
              <a:rPr lang="en-US" altLang="en-US" i="1" smtClean="0">
                <a:sym typeface="Symbol" pitchFamily="-80" charset="2"/>
              </a:rPr>
              <a:t>RT</a:t>
            </a:r>
            <a:r>
              <a:rPr lang="en-US" altLang="en-US" smtClean="0">
                <a:sym typeface="Symbol" pitchFamily="-80" charset="2"/>
              </a:rPr>
              <a:t> ln </a:t>
            </a:r>
            <a:r>
              <a:rPr lang="en-US" altLang="en-US" i="1" smtClean="0">
                <a:sym typeface="Symbol" pitchFamily="-80" charset="2"/>
              </a:rPr>
              <a:t>Q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571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Nernst Equation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Dividing both sides by −</a:t>
            </a:r>
            <a:r>
              <a:rPr lang="en-US" altLang="en-US" i="1" smtClean="0"/>
              <a:t>nF</a:t>
            </a:r>
            <a:r>
              <a:rPr lang="en-US" altLang="en-US" smtClean="0"/>
              <a:t>, we get the </a:t>
            </a:r>
            <a:r>
              <a:rPr lang="en-US" altLang="en-US" smtClean="0">
                <a:solidFill>
                  <a:srgbClr val="00197D"/>
                </a:solidFill>
              </a:rPr>
              <a:t>Nernst equation</a:t>
            </a:r>
            <a:r>
              <a:rPr lang="en-US" altLang="en-US" smtClean="0"/>
              <a:t>:</a:t>
            </a:r>
          </a:p>
        </p:txBody>
      </p:sp>
      <p:grpSp>
        <p:nvGrpSpPr>
          <p:cNvPr id="55305" name="Group 9"/>
          <p:cNvGrpSpPr>
            <a:grpSpLocks/>
          </p:cNvGrpSpPr>
          <p:nvPr/>
        </p:nvGrpSpPr>
        <p:grpSpPr bwMode="auto">
          <a:xfrm>
            <a:off x="3013075" y="2895600"/>
            <a:ext cx="3708400" cy="1066800"/>
            <a:chOff x="1898" y="1824"/>
            <a:chExt cx="2336" cy="672"/>
          </a:xfrm>
        </p:grpSpPr>
        <p:sp>
          <p:nvSpPr>
            <p:cNvPr id="49164" name="Rectangle 4"/>
            <p:cNvSpPr>
              <a:spLocks noChangeArrowheads="1"/>
            </p:cNvSpPr>
            <p:nvPr/>
          </p:nvSpPr>
          <p:spPr bwMode="auto">
            <a:xfrm>
              <a:off x="1898" y="1985"/>
              <a:ext cx="10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 i="1">
                  <a:solidFill>
                    <a:srgbClr val="C82E32"/>
                  </a:solidFill>
                </a:rPr>
                <a:t>E</a:t>
              </a:r>
              <a:r>
                <a:rPr lang="en-US" altLang="en-US" sz="3200">
                  <a:solidFill>
                    <a:srgbClr val="C82E32"/>
                  </a:solidFill>
                </a:rPr>
                <a:t> = </a:t>
              </a:r>
              <a:r>
                <a:rPr lang="en-US" altLang="en-US" sz="3200" i="1">
                  <a:solidFill>
                    <a:srgbClr val="C82E32"/>
                  </a:solidFill>
                </a:rPr>
                <a:t>E</a:t>
              </a:r>
              <a:r>
                <a:rPr lang="en-US" altLang="en-US" sz="3200">
                  <a:solidFill>
                    <a:srgbClr val="C82E32"/>
                  </a:solidFill>
                  <a:sym typeface="Symbol" pitchFamily="-80" charset="2"/>
                </a:rPr>
                <a:t> </a:t>
              </a:r>
              <a:r>
                <a:rPr lang="en-US" altLang="en-US" sz="3200">
                  <a:solidFill>
                    <a:srgbClr val="C82E32"/>
                  </a:solidFill>
                  <a:cs typeface="Arial" charset="0"/>
                  <a:sym typeface="Symbol" pitchFamily="-80" charset="2"/>
                </a:rPr>
                <a:t>−</a:t>
              </a:r>
            </a:p>
          </p:txBody>
        </p:sp>
        <p:grpSp>
          <p:nvGrpSpPr>
            <p:cNvPr id="49165" name="Group 7"/>
            <p:cNvGrpSpPr>
              <a:grpSpLocks/>
            </p:cNvGrpSpPr>
            <p:nvPr/>
          </p:nvGrpSpPr>
          <p:grpSpPr bwMode="auto">
            <a:xfrm>
              <a:off x="3024" y="1824"/>
              <a:ext cx="528" cy="672"/>
              <a:chOff x="3696" y="1758"/>
              <a:chExt cx="528" cy="672"/>
            </a:xfrm>
          </p:grpSpPr>
          <p:sp>
            <p:nvSpPr>
              <p:cNvPr id="49167" name="Rectangle 5"/>
              <p:cNvSpPr>
                <a:spLocks noChangeArrowheads="1"/>
              </p:cNvSpPr>
              <p:nvPr/>
            </p:nvSpPr>
            <p:spPr bwMode="auto">
              <a:xfrm>
                <a:off x="3720" y="1758"/>
                <a:ext cx="457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9pPr>
              </a:lstStyle>
              <a:p>
                <a:pPr algn="ctr"/>
                <a:r>
                  <a:rPr lang="en-US" altLang="en-US" sz="3200" i="1">
                    <a:solidFill>
                      <a:srgbClr val="C82E32"/>
                    </a:solidFill>
                  </a:rPr>
                  <a:t>RT</a:t>
                </a:r>
              </a:p>
              <a:p>
                <a:pPr algn="ctr"/>
                <a:r>
                  <a:rPr lang="en-US" altLang="en-US" sz="3200" i="1">
                    <a:solidFill>
                      <a:srgbClr val="C82E32"/>
                    </a:solidFill>
                  </a:rPr>
                  <a:t>nF</a:t>
                </a:r>
              </a:p>
            </p:txBody>
          </p:sp>
          <p:sp>
            <p:nvSpPr>
              <p:cNvPr id="49168" name="Line 6"/>
              <p:cNvSpPr>
                <a:spLocks noChangeShapeType="1"/>
              </p:cNvSpPr>
              <p:nvPr/>
            </p:nvSpPr>
            <p:spPr bwMode="auto">
              <a:xfrm>
                <a:off x="3696" y="2104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66" name="Rectangle 8"/>
            <p:cNvSpPr>
              <a:spLocks noChangeArrowheads="1"/>
            </p:cNvSpPr>
            <p:nvPr/>
          </p:nvSpPr>
          <p:spPr bwMode="auto">
            <a:xfrm>
              <a:off x="3648" y="1977"/>
              <a:ext cx="58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>
                  <a:solidFill>
                    <a:srgbClr val="C82E32"/>
                  </a:solidFill>
                </a:rPr>
                <a:t>ln </a:t>
              </a:r>
              <a:r>
                <a:rPr lang="en-US" altLang="en-US" sz="3200" i="1">
                  <a:solidFill>
                    <a:srgbClr val="C82E32"/>
                  </a:solidFill>
                </a:rPr>
                <a:t>Q</a:t>
              </a:r>
              <a:endParaRPr lang="en-US" altLang="en-US" sz="3200">
                <a:solidFill>
                  <a:srgbClr val="C82E32"/>
                </a:solidFill>
              </a:endParaRPr>
            </a:p>
          </p:txBody>
        </p:sp>
      </p:grp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685800" y="4160838"/>
            <a:ext cx="57642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3200">
                <a:solidFill>
                  <a:srgbClr val="C82E32"/>
                </a:solidFill>
              </a:rPr>
              <a:t>	or, using base-10 logarithms,</a:t>
            </a:r>
          </a:p>
        </p:txBody>
      </p:sp>
      <p:grpSp>
        <p:nvGrpSpPr>
          <p:cNvPr id="55313" name="Group 17"/>
          <p:cNvGrpSpPr>
            <a:grpSpLocks/>
          </p:cNvGrpSpPr>
          <p:nvPr/>
        </p:nvGrpSpPr>
        <p:grpSpPr bwMode="auto">
          <a:xfrm>
            <a:off x="3013075" y="4800600"/>
            <a:ext cx="4611688" cy="1066800"/>
            <a:chOff x="1898" y="2928"/>
            <a:chExt cx="2905" cy="672"/>
          </a:xfrm>
        </p:grpSpPr>
        <p:sp>
          <p:nvSpPr>
            <p:cNvPr id="49160" name="Rectangle 12"/>
            <p:cNvSpPr>
              <a:spLocks noChangeArrowheads="1"/>
            </p:cNvSpPr>
            <p:nvPr/>
          </p:nvSpPr>
          <p:spPr bwMode="auto">
            <a:xfrm>
              <a:off x="1898" y="3089"/>
              <a:ext cx="10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 i="1">
                  <a:solidFill>
                    <a:srgbClr val="C82E32"/>
                  </a:solidFill>
                </a:rPr>
                <a:t>E</a:t>
              </a:r>
              <a:r>
                <a:rPr lang="en-US" altLang="en-US" sz="3200">
                  <a:solidFill>
                    <a:srgbClr val="C82E32"/>
                  </a:solidFill>
                </a:rPr>
                <a:t> = </a:t>
              </a:r>
              <a:r>
                <a:rPr lang="en-US" altLang="en-US" sz="3200" i="1">
                  <a:solidFill>
                    <a:srgbClr val="C82E32"/>
                  </a:solidFill>
                </a:rPr>
                <a:t>E</a:t>
              </a:r>
              <a:r>
                <a:rPr lang="en-US" altLang="en-US" sz="3200">
                  <a:solidFill>
                    <a:srgbClr val="C82E32"/>
                  </a:solidFill>
                  <a:sym typeface="Symbol" pitchFamily="-80" charset="2"/>
                </a:rPr>
                <a:t> </a:t>
              </a:r>
              <a:r>
                <a:rPr lang="en-US" altLang="en-US" sz="3200">
                  <a:solidFill>
                    <a:srgbClr val="C82E32"/>
                  </a:solidFill>
                  <a:cs typeface="Arial" charset="0"/>
                  <a:sym typeface="Symbol" pitchFamily="-80" charset="2"/>
                </a:rPr>
                <a:t>−</a:t>
              </a:r>
            </a:p>
          </p:txBody>
        </p:sp>
        <p:sp>
          <p:nvSpPr>
            <p:cNvPr id="49161" name="Rectangle 14"/>
            <p:cNvSpPr>
              <a:spLocks noChangeArrowheads="1"/>
            </p:cNvSpPr>
            <p:nvPr/>
          </p:nvSpPr>
          <p:spPr bwMode="auto">
            <a:xfrm>
              <a:off x="2924" y="2928"/>
              <a:ext cx="1169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/>
              <a:r>
                <a:rPr lang="en-US" altLang="en-US" sz="3200">
                  <a:solidFill>
                    <a:srgbClr val="C82E32"/>
                  </a:solidFill>
                </a:rPr>
                <a:t>2.303 </a:t>
              </a:r>
              <a:r>
                <a:rPr lang="en-US" altLang="en-US" sz="3200" i="1">
                  <a:solidFill>
                    <a:srgbClr val="C82E32"/>
                  </a:solidFill>
                </a:rPr>
                <a:t>RT</a:t>
              </a:r>
            </a:p>
            <a:p>
              <a:pPr algn="ctr"/>
              <a:r>
                <a:rPr lang="en-US" altLang="en-US" sz="3200" i="1">
                  <a:solidFill>
                    <a:srgbClr val="C82E32"/>
                  </a:solidFill>
                </a:rPr>
                <a:t>nF</a:t>
              </a:r>
            </a:p>
          </p:txBody>
        </p:sp>
        <p:sp>
          <p:nvSpPr>
            <p:cNvPr id="49162" name="Line 15"/>
            <p:cNvSpPr>
              <a:spLocks noChangeShapeType="1"/>
            </p:cNvSpPr>
            <p:nvPr/>
          </p:nvSpPr>
          <p:spPr bwMode="auto">
            <a:xfrm>
              <a:off x="2976" y="3274"/>
              <a:ext cx="1056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3" name="Rectangle 16"/>
            <p:cNvSpPr>
              <a:spLocks noChangeArrowheads="1"/>
            </p:cNvSpPr>
            <p:nvPr/>
          </p:nvSpPr>
          <p:spPr bwMode="auto">
            <a:xfrm>
              <a:off x="4070" y="3081"/>
              <a:ext cx="73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>
                  <a:solidFill>
                    <a:srgbClr val="C82E32"/>
                  </a:solidFill>
                </a:rPr>
                <a:t>log </a:t>
              </a:r>
              <a:r>
                <a:rPr lang="en-US" altLang="en-US" sz="3200" i="1">
                  <a:solidFill>
                    <a:srgbClr val="C82E32"/>
                  </a:solidFill>
                </a:rPr>
                <a:t>Q</a:t>
              </a:r>
              <a:endParaRPr lang="en-US" altLang="en-US" sz="3200">
                <a:solidFill>
                  <a:srgbClr val="C82E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03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Nernst Equation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At room temperature (298 K),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685800" y="4160838"/>
            <a:ext cx="55387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3200">
                <a:solidFill>
                  <a:srgbClr val="C82E32"/>
                </a:solidFill>
              </a:rPr>
              <a:t>	Thus the equation becomes</a:t>
            </a:r>
          </a:p>
        </p:txBody>
      </p:sp>
      <p:grpSp>
        <p:nvGrpSpPr>
          <p:cNvPr id="56331" name="Group 11"/>
          <p:cNvGrpSpPr>
            <a:grpSpLocks/>
          </p:cNvGrpSpPr>
          <p:nvPr/>
        </p:nvGrpSpPr>
        <p:grpSpPr bwMode="auto">
          <a:xfrm>
            <a:off x="3013075" y="4800600"/>
            <a:ext cx="4603750" cy="1066800"/>
            <a:chOff x="1898" y="2928"/>
            <a:chExt cx="2900" cy="672"/>
          </a:xfrm>
        </p:grpSpPr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1898" y="3089"/>
              <a:ext cx="10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 i="1">
                  <a:solidFill>
                    <a:srgbClr val="C82E32"/>
                  </a:solidFill>
                </a:rPr>
                <a:t>E</a:t>
              </a:r>
              <a:r>
                <a:rPr lang="en-US" altLang="en-US" sz="3200">
                  <a:solidFill>
                    <a:srgbClr val="C82E32"/>
                  </a:solidFill>
                </a:rPr>
                <a:t> = </a:t>
              </a:r>
              <a:r>
                <a:rPr lang="en-US" altLang="en-US" sz="3200" i="1">
                  <a:solidFill>
                    <a:srgbClr val="C82E32"/>
                  </a:solidFill>
                </a:rPr>
                <a:t>E</a:t>
              </a:r>
              <a:r>
                <a:rPr lang="en-US" altLang="en-US" sz="3200">
                  <a:solidFill>
                    <a:srgbClr val="C82E32"/>
                  </a:solidFill>
                  <a:sym typeface="Symbol" pitchFamily="-80" charset="2"/>
                </a:rPr>
                <a:t> </a:t>
              </a:r>
              <a:r>
                <a:rPr lang="en-US" altLang="en-US" sz="3200">
                  <a:solidFill>
                    <a:srgbClr val="C82E32"/>
                  </a:solidFill>
                  <a:cs typeface="Arial" charset="0"/>
                  <a:sym typeface="Symbol" pitchFamily="-80" charset="2"/>
                </a:rPr>
                <a:t>−</a:t>
              </a:r>
            </a:p>
          </p:txBody>
        </p:sp>
        <p:sp>
          <p:nvSpPr>
            <p:cNvPr id="50189" name="Rectangle 13"/>
            <p:cNvSpPr>
              <a:spLocks noChangeArrowheads="1"/>
            </p:cNvSpPr>
            <p:nvPr/>
          </p:nvSpPr>
          <p:spPr bwMode="auto">
            <a:xfrm>
              <a:off x="3060" y="2928"/>
              <a:ext cx="899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/>
              <a:r>
                <a:rPr lang="en-US" altLang="en-US" sz="3200">
                  <a:solidFill>
                    <a:srgbClr val="C82E32"/>
                  </a:solidFill>
                </a:rPr>
                <a:t>0.0592</a:t>
              </a:r>
              <a:endParaRPr lang="en-US" altLang="en-US" sz="3200" i="1">
                <a:solidFill>
                  <a:srgbClr val="C82E32"/>
                </a:solidFill>
              </a:endParaRPr>
            </a:p>
            <a:p>
              <a:pPr algn="ctr"/>
              <a:r>
                <a:rPr lang="en-US" altLang="en-US" sz="3200" i="1">
                  <a:solidFill>
                    <a:srgbClr val="C82E32"/>
                  </a:solidFill>
                </a:rPr>
                <a:t>n</a:t>
              </a:r>
            </a:p>
          </p:txBody>
        </p:sp>
        <p:sp>
          <p:nvSpPr>
            <p:cNvPr id="50190" name="Line 14"/>
            <p:cNvSpPr>
              <a:spLocks noChangeShapeType="1"/>
            </p:cNvSpPr>
            <p:nvPr/>
          </p:nvSpPr>
          <p:spPr bwMode="auto">
            <a:xfrm>
              <a:off x="2976" y="3274"/>
              <a:ext cx="1056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1" name="Rectangle 15"/>
            <p:cNvSpPr>
              <a:spLocks noChangeArrowheads="1"/>
            </p:cNvSpPr>
            <p:nvPr/>
          </p:nvSpPr>
          <p:spPr bwMode="auto">
            <a:xfrm>
              <a:off x="4070" y="3081"/>
              <a:ext cx="7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>
                  <a:solidFill>
                    <a:srgbClr val="C82E32"/>
                  </a:solidFill>
                </a:rPr>
                <a:t>log </a:t>
              </a:r>
              <a:r>
                <a:rPr lang="en-US" altLang="en-US" sz="3200" i="1">
                  <a:solidFill>
                    <a:srgbClr val="C82E32"/>
                  </a:solidFill>
                </a:rPr>
                <a:t>Q</a:t>
              </a:r>
              <a:endParaRPr lang="en-US" altLang="en-US" sz="3200">
                <a:solidFill>
                  <a:srgbClr val="C82E32"/>
                </a:solidFill>
              </a:endParaRPr>
            </a:p>
          </p:txBody>
        </p:sp>
      </p:grpSp>
      <p:grpSp>
        <p:nvGrpSpPr>
          <p:cNvPr id="56340" name="Group 20"/>
          <p:cNvGrpSpPr>
            <a:grpSpLocks/>
          </p:cNvGrpSpPr>
          <p:nvPr/>
        </p:nvGrpSpPr>
        <p:grpSpPr bwMode="auto">
          <a:xfrm>
            <a:off x="2514600" y="2743200"/>
            <a:ext cx="4041775" cy="1066800"/>
            <a:chOff x="1696" y="1728"/>
            <a:chExt cx="2546" cy="672"/>
          </a:xfrm>
        </p:grpSpPr>
        <p:grpSp>
          <p:nvGrpSpPr>
            <p:cNvPr id="50184" name="Group 18"/>
            <p:cNvGrpSpPr>
              <a:grpSpLocks/>
            </p:cNvGrpSpPr>
            <p:nvPr/>
          </p:nvGrpSpPr>
          <p:grpSpPr bwMode="auto">
            <a:xfrm>
              <a:off x="1696" y="1728"/>
              <a:ext cx="1183" cy="672"/>
              <a:chOff x="2256" y="1647"/>
              <a:chExt cx="1183" cy="672"/>
            </a:xfrm>
          </p:grpSpPr>
          <p:sp>
            <p:nvSpPr>
              <p:cNvPr id="50186" name="Rectangle 16"/>
              <p:cNvSpPr>
                <a:spLocks noChangeArrowheads="1"/>
              </p:cNvSpPr>
              <p:nvPr/>
            </p:nvSpPr>
            <p:spPr bwMode="auto">
              <a:xfrm>
                <a:off x="2270" y="1647"/>
                <a:ext cx="1169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9pPr>
              </a:lstStyle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2.303 </a:t>
                </a:r>
                <a:r>
                  <a:rPr lang="en-US" altLang="en-US" sz="3200" i="1">
                    <a:solidFill>
                      <a:srgbClr val="C82E32"/>
                    </a:solidFill>
                  </a:rPr>
                  <a:t>RT</a:t>
                </a:r>
              </a:p>
              <a:p>
                <a:pPr algn="ctr"/>
                <a:r>
                  <a:rPr lang="en-US" altLang="en-US" sz="3200" i="1">
                    <a:solidFill>
                      <a:srgbClr val="C82E32"/>
                    </a:solidFill>
                  </a:rPr>
                  <a:t>F</a:t>
                </a:r>
              </a:p>
            </p:txBody>
          </p:sp>
          <p:sp>
            <p:nvSpPr>
              <p:cNvPr id="50187" name="Line 17"/>
              <p:cNvSpPr>
                <a:spLocks noChangeShapeType="1"/>
              </p:cNvSpPr>
              <p:nvPr/>
            </p:nvSpPr>
            <p:spPr bwMode="auto">
              <a:xfrm>
                <a:off x="2256" y="1992"/>
                <a:ext cx="1152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185" name="Rectangle 19"/>
            <p:cNvSpPr>
              <a:spLocks noChangeArrowheads="1"/>
            </p:cNvSpPr>
            <p:nvPr/>
          </p:nvSpPr>
          <p:spPr bwMode="auto">
            <a:xfrm>
              <a:off x="2880" y="1882"/>
              <a:ext cx="136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>
                  <a:solidFill>
                    <a:srgbClr val="C82E32"/>
                  </a:solidFill>
                </a:rPr>
                <a:t>= 0.0592 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54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Nernst Equation: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same system as in the previous problems, identify the voltage (E) when the concentration is altered</a:t>
            </a:r>
          </a:p>
          <a:p>
            <a:pPr marL="457200" lvl="1" indent="0">
              <a:buNone/>
            </a:pPr>
            <a:r>
              <a:rPr lang="en-US" dirty="0" smtClean="0"/>
              <a:t>	[Cu</a:t>
            </a:r>
            <a:r>
              <a:rPr lang="en-US" baseline="30000" dirty="0" smtClean="0"/>
              <a:t>2+</a:t>
            </a:r>
            <a:r>
              <a:rPr lang="en-US" dirty="0" smtClean="0"/>
              <a:t>] = 0.75M</a:t>
            </a:r>
          </a:p>
          <a:p>
            <a:pPr marL="457200" lvl="1" indent="0">
              <a:buNone/>
            </a:pPr>
            <a:r>
              <a:rPr lang="en-US" smtClean="0"/>
              <a:t>	[</a:t>
            </a:r>
            <a:r>
              <a:rPr lang="en-US" dirty="0" smtClean="0"/>
              <a:t>Ag</a:t>
            </a:r>
            <a:r>
              <a:rPr lang="en-US" baseline="30000" dirty="0" smtClean="0"/>
              <a:t>+</a:t>
            </a:r>
            <a:r>
              <a:rPr lang="en-US" dirty="0" smtClean="0"/>
              <a:t>] = 0.50M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Concentration Cells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810000"/>
            <a:ext cx="8610600" cy="1447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Notice that the Nernst equation implies that a cell could be created that has the same substance at both electrodes.</a:t>
            </a:r>
          </a:p>
        </p:txBody>
      </p:sp>
      <p:grpSp>
        <p:nvGrpSpPr>
          <p:cNvPr id="58380" name="Group 12"/>
          <p:cNvGrpSpPr>
            <a:grpSpLocks/>
          </p:cNvGrpSpPr>
          <p:nvPr/>
        </p:nvGrpSpPr>
        <p:grpSpPr bwMode="auto">
          <a:xfrm>
            <a:off x="304800" y="5030788"/>
            <a:ext cx="8259763" cy="608012"/>
            <a:chOff x="192" y="3534"/>
            <a:chExt cx="5203" cy="383"/>
          </a:xfrm>
        </p:grpSpPr>
        <p:sp>
          <p:nvSpPr>
            <p:cNvPr id="51208" name="Rectangle 6"/>
            <p:cNvSpPr>
              <a:spLocks noChangeArrowheads="1"/>
            </p:cNvSpPr>
            <p:nvPr/>
          </p:nvSpPr>
          <p:spPr bwMode="auto">
            <a:xfrm>
              <a:off x="192" y="3579"/>
              <a:ext cx="184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39725" indent="-339725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US" sz="2800">
                  <a:solidFill>
                    <a:srgbClr val="C82E32"/>
                  </a:solidFill>
                </a:rPr>
                <a:t>For such a cell,</a:t>
              </a:r>
            </a:p>
          </p:txBody>
        </p:sp>
        <p:sp>
          <p:nvSpPr>
            <p:cNvPr id="51209" name="Rectangle 7"/>
            <p:cNvSpPr>
              <a:spLocks noChangeArrowheads="1"/>
            </p:cNvSpPr>
            <p:nvPr/>
          </p:nvSpPr>
          <p:spPr bwMode="auto">
            <a:xfrm>
              <a:off x="2440" y="3579"/>
              <a:ext cx="295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2800">
                  <a:solidFill>
                    <a:srgbClr val="C82E32"/>
                  </a:solidFill>
                </a:rPr>
                <a:t>would be 0, but </a:t>
              </a:r>
              <a:r>
                <a:rPr lang="en-US" altLang="en-US" sz="2800" i="1">
                  <a:solidFill>
                    <a:srgbClr val="C82E32"/>
                  </a:solidFill>
                </a:rPr>
                <a:t>Q</a:t>
              </a:r>
              <a:r>
                <a:rPr lang="en-US" altLang="en-US" sz="2800">
                  <a:solidFill>
                    <a:srgbClr val="C82E32"/>
                  </a:solidFill>
                </a:rPr>
                <a:t> would not.</a:t>
              </a:r>
            </a:p>
          </p:txBody>
        </p:sp>
        <p:grpSp>
          <p:nvGrpSpPr>
            <p:cNvPr id="51210" name="Group 8"/>
            <p:cNvGrpSpPr>
              <a:grpSpLocks/>
            </p:cNvGrpSpPr>
            <p:nvPr/>
          </p:nvGrpSpPr>
          <p:grpSpPr bwMode="auto">
            <a:xfrm>
              <a:off x="1960" y="3534"/>
              <a:ext cx="517" cy="383"/>
              <a:chOff x="1471" y="2795"/>
              <a:chExt cx="517" cy="383"/>
            </a:xfrm>
          </p:grpSpPr>
          <p:sp>
            <p:nvSpPr>
              <p:cNvPr id="51211" name="Rectangle 9"/>
              <p:cNvSpPr>
                <a:spLocks noChangeArrowheads="1"/>
              </p:cNvSpPr>
              <p:nvPr/>
            </p:nvSpPr>
            <p:spPr bwMode="auto">
              <a:xfrm>
                <a:off x="1471" y="2795"/>
                <a:ext cx="5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9pPr>
              </a:lstStyle>
              <a:p>
                <a:r>
                  <a:rPr lang="en-US" altLang="en-US" sz="2800" i="1">
                    <a:solidFill>
                      <a:srgbClr val="C82E32"/>
                    </a:solidFill>
                  </a:rPr>
                  <a:t>E</a:t>
                </a:r>
                <a:r>
                  <a:rPr lang="en-US" altLang="en-US" sz="3200" baseline="-25000">
                    <a:solidFill>
                      <a:srgbClr val="C82E32"/>
                    </a:solidFill>
                  </a:rPr>
                  <a:t>cell</a:t>
                </a:r>
                <a:endParaRPr lang="en-US" altLang="en-US" sz="3200" i="1">
                  <a:solidFill>
                    <a:srgbClr val="C82E32"/>
                  </a:solidFill>
                </a:endParaRPr>
              </a:p>
            </p:txBody>
          </p:sp>
          <p:sp>
            <p:nvSpPr>
              <p:cNvPr id="51212" name="Rectangle 10"/>
              <p:cNvSpPr>
                <a:spLocks noChangeArrowheads="1"/>
              </p:cNvSpPr>
              <p:nvPr/>
            </p:nvSpPr>
            <p:spPr bwMode="auto">
              <a:xfrm>
                <a:off x="1680" y="2918"/>
                <a:ext cx="183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9pPr>
              </a:lstStyle>
              <a:p>
                <a:r>
                  <a:rPr lang="en-US" altLang="en-US" sz="3200" baseline="30000">
                    <a:solidFill>
                      <a:srgbClr val="C82E32"/>
                    </a:solidFill>
                    <a:sym typeface="Symbol" pitchFamily="-80" charset="2"/>
                  </a:rPr>
                  <a:t></a:t>
                </a:r>
                <a:endParaRPr lang="en-US" altLang="en-US" sz="3200" baseline="30000">
                  <a:solidFill>
                    <a:srgbClr val="C82E32"/>
                  </a:solidFill>
                </a:endParaRPr>
              </a:p>
            </p:txBody>
          </p:sp>
        </p:grpSp>
      </p:grp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304800" y="5603875"/>
            <a:ext cx="7350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800">
                <a:solidFill>
                  <a:srgbClr val="C82E32"/>
                </a:solidFill>
              </a:rPr>
              <a:t>Therefore, as long as the concentrations are different, </a:t>
            </a:r>
            <a:r>
              <a:rPr lang="en-US" altLang="en-US" sz="2800" i="1">
                <a:solidFill>
                  <a:srgbClr val="C82E32"/>
                </a:solidFill>
              </a:rPr>
              <a:t>E</a:t>
            </a:r>
            <a:r>
              <a:rPr lang="en-US" altLang="en-US" sz="2800">
                <a:solidFill>
                  <a:srgbClr val="C82E32"/>
                </a:solidFill>
              </a:rPr>
              <a:t> will not be 0.</a:t>
            </a:r>
          </a:p>
        </p:txBody>
      </p:sp>
      <p:pic>
        <p:nvPicPr>
          <p:cNvPr id="51207" name="Picture 16" descr="20_16a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4"/>
          <a:stretch>
            <a:fillRect/>
          </a:stretch>
        </p:blipFill>
        <p:spPr>
          <a:xfrm>
            <a:off x="1441450" y="1295400"/>
            <a:ext cx="6259513" cy="2435225"/>
          </a:xfrm>
        </p:spPr>
      </p:pic>
    </p:spTree>
    <p:extLst>
      <p:ext uri="{BB962C8B-B14F-4D97-AF65-F5344CB8AC3E}">
        <p14:creationId xmlns:p14="http://schemas.microsoft.com/office/powerpoint/2010/main" val="2665952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76517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Nernst Equation: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4191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Concentration cell:</a:t>
            </a:r>
          </a:p>
          <a:p>
            <a:pPr algn="l"/>
            <a:endParaRPr lang="en-US" sz="2400" dirty="0"/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Consider the concentration cell  in which both chambers  contain a silver electrode and a solution containing Ag+ ions.  The left compartment contains [Ag+] at standard conditions of 1M, 25</a:t>
            </a:r>
            <a:r>
              <a:rPr lang="en-US" sz="2000" baseline="30000" dirty="0">
                <a:solidFill>
                  <a:schemeClr val="tx1"/>
                </a:solidFill>
              </a:rPr>
              <a:t> ◦ </a:t>
            </a:r>
            <a:r>
              <a:rPr lang="en-US" sz="2000" dirty="0" smtClean="0">
                <a:solidFill>
                  <a:schemeClr val="tx1"/>
                </a:solidFill>
              </a:rPr>
              <a:t>C and I atm.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Calculate the cell potential at 25</a:t>
            </a:r>
            <a:r>
              <a:rPr lang="en-US" sz="2000" baseline="30000" dirty="0" smtClean="0">
                <a:solidFill>
                  <a:schemeClr val="tx1"/>
                </a:solidFill>
              </a:rPr>
              <a:t>◦</a:t>
            </a:r>
            <a:r>
              <a:rPr lang="en-US" sz="2000" dirty="0" smtClean="0">
                <a:solidFill>
                  <a:schemeClr val="tx1"/>
                </a:solidFill>
              </a:rPr>
              <a:t>C when the concentration of  Ag+ in the compartment on the right is the following: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a.  1.0M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b.  2.0M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c.  0.10M</a:t>
            </a: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26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Commercial Voltaic Cells: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Requirements:</a:t>
            </a:r>
          </a:p>
          <a:p>
            <a:pPr lvl="1"/>
            <a:r>
              <a:rPr lang="en-US" sz="2400" dirty="0" smtClean="0"/>
              <a:t>Compact, robust</a:t>
            </a:r>
          </a:p>
          <a:p>
            <a:pPr lvl="1"/>
            <a:r>
              <a:rPr lang="en-US" sz="2400" dirty="0" smtClean="0"/>
              <a:t>Provide a constant voltage</a:t>
            </a:r>
          </a:p>
          <a:p>
            <a:pPr lvl="1"/>
            <a:r>
              <a:rPr lang="en-US" sz="2400" dirty="0" smtClean="0"/>
              <a:t>Concentrated to produce current over prolonged use.</a:t>
            </a:r>
          </a:p>
          <a:p>
            <a:pPr lvl="1"/>
            <a:r>
              <a:rPr lang="en-US" sz="2400" dirty="0" smtClean="0"/>
              <a:t>Rechargeable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-400050">
              <a:buNone/>
            </a:pPr>
            <a:r>
              <a:rPr lang="en-US" b="1" dirty="0" smtClean="0"/>
              <a:t>Primary batteries</a:t>
            </a:r>
            <a:r>
              <a:rPr lang="en-US" dirty="0" smtClean="0"/>
              <a:t>: </a:t>
            </a:r>
            <a:r>
              <a:rPr lang="en-US" sz="2400" dirty="0" smtClean="0"/>
              <a:t>cannot be recharged</a:t>
            </a:r>
          </a:p>
          <a:p>
            <a:pPr marL="457200" lvl="1" indent="-400050">
              <a:buNone/>
            </a:pPr>
            <a:r>
              <a:rPr lang="en-US" b="1" dirty="0" smtClean="0"/>
              <a:t>Secondary batteries</a:t>
            </a:r>
            <a:r>
              <a:rPr lang="en-US" dirty="0" smtClean="0"/>
              <a:t>:  </a:t>
            </a:r>
            <a:r>
              <a:rPr lang="en-US" sz="2400" dirty="0" smtClean="0"/>
              <a:t>rechargeable </a:t>
            </a:r>
          </a:p>
          <a:p>
            <a:pPr marL="457200" lvl="1" indent="-40005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(reaction in the battery can be reversed)</a:t>
            </a:r>
          </a:p>
        </p:txBody>
      </p:sp>
    </p:spTree>
    <p:extLst>
      <p:ext uri="{BB962C8B-B14F-4D97-AF65-F5344CB8AC3E}">
        <p14:creationId xmlns:p14="http://schemas.microsoft.com/office/powerpoint/2010/main" val="1648622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Common battery chemistries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55000" lnSpcReduction="20000"/>
          </a:bodyPr>
          <a:lstStyle/>
          <a:p>
            <a:endParaRPr lang="en-US" sz="4400" dirty="0"/>
          </a:p>
          <a:p>
            <a:r>
              <a:rPr lang="en-US" b="1" dirty="0">
                <a:solidFill>
                  <a:srgbClr val="0070C0"/>
                </a:solidFill>
              </a:rPr>
              <a:t>Zinc-carbon </a:t>
            </a:r>
            <a:r>
              <a:rPr lang="en-US" b="1" dirty="0" smtClean="0">
                <a:solidFill>
                  <a:srgbClr val="0070C0"/>
                </a:solidFill>
              </a:rPr>
              <a:t>battery (primary)</a:t>
            </a:r>
            <a:r>
              <a:rPr lang="en-US" dirty="0" smtClean="0"/>
              <a:t>: </a:t>
            </a:r>
            <a:r>
              <a:rPr lang="en-US" dirty="0"/>
              <a:t>The zinc-carbon chemistry is common in many inexpensive AAA, AA, C and D dry </a:t>
            </a:r>
            <a:r>
              <a:rPr lang="en-US" dirty="0" smtClean="0"/>
              <a:t>cell  </a:t>
            </a:r>
            <a:r>
              <a:rPr lang="en-US" dirty="0"/>
              <a:t>batteries. The anode is </a:t>
            </a:r>
            <a:r>
              <a:rPr lang="en-US" dirty="0">
                <a:hlinkClick r:id="rId2"/>
              </a:rPr>
              <a:t>zinc</a:t>
            </a:r>
            <a:r>
              <a:rPr lang="en-US" dirty="0"/>
              <a:t>, the cathode is manganese dioxide, and the electrolyte is ammonium chloride or zinc chloride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Alkaline battery (primary)</a:t>
            </a:r>
            <a:r>
              <a:rPr lang="en-US" dirty="0" smtClean="0"/>
              <a:t>: This chemistry is also common in AA, C and D dry cell batteries. The cathode is composed of a manganese dioxide mixture, while the anode is a zinc powder. It gets its name from the potassium hydroxide electrolyte, which is an alkaline substance.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Lithium-ion </a:t>
            </a:r>
            <a:r>
              <a:rPr lang="en-US" b="1" dirty="0">
                <a:solidFill>
                  <a:srgbClr val="0070C0"/>
                </a:solidFill>
              </a:rPr>
              <a:t>battery (rechargeable</a:t>
            </a:r>
            <a:r>
              <a:rPr lang="en-US" b="1" dirty="0"/>
              <a:t>)</a:t>
            </a:r>
            <a:r>
              <a:rPr lang="en-US" dirty="0"/>
              <a:t>: Lithium chemistry is often used in high-performance devices, such as cell phones, digital cameras and even electric cars. A variety of substances are used in lithium batteries, but a common combination is a lithium cobalt oxide cathode and a carbon anode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Lead-acid battery (rechargeable)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dirty="0"/>
              <a:t>This is the chemistry used in a typical car battery. The electrodes are usually made of lead dioxide and metallic lead, while the electrolyte is a sulfuric acid solution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http://electronics.howstuffworks.com/everyday-tech/battery3.htm</a:t>
            </a:r>
          </a:p>
        </p:txBody>
      </p:sp>
    </p:spTree>
    <p:extLst>
      <p:ext uri="{BB962C8B-B14F-4D97-AF65-F5344CB8AC3E}">
        <p14:creationId xmlns:p14="http://schemas.microsoft.com/office/powerpoint/2010/main" val="3731250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Batteries, cont.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3035808" cy="30114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5000"/>
            <a:ext cx="38100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4882054"/>
            <a:ext cx="303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Dry cell battery (zinc/carbon)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4721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Lithium-ion battery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Oxidation and Reduction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A species is </a:t>
            </a:r>
            <a:r>
              <a:rPr lang="en-US" altLang="en-US" sz="2800" smtClean="0">
                <a:solidFill>
                  <a:srgbClr val="00197D"/>
                </a:solidFill>
              </a:rPr>
              <a:t>oxidized</a:t>
            </a:r>
            <a:r>
              <a:rPr lang="en-US" altLang="en-US" sz="2800" smtClean="0"/>
              <a:t> when it loses electrons.</a:t>
            </a:r>
          </a:p>
          <a:p>
            <a:pPr lvl="1" eaLnBrk="1" hangingPunct="1"/>
            <a:r>
              <a:rPr lang="en-US" altLang="en-US" sz="2400" smtClean="0"/>
              <a:t>Here, zinc loses two electrons to go from neutral zinc metal to the Zn</a:t>
            </a:r>
            <a:r>
              <a:rPr lang="en-US" altLang="en-US" sz="2400" baseline="30000" smtClean="0"/>
              <a:t>2+</a:t>
            </a:r>
            <a:r>
              <a:rPr lang="en-US" altLang="en-US" sz="2400" smtClean="0"/>
              <a:t> ion.</a:t>
            </a:r>
          </a:p>
        </p:txBody>
      </p:sp>
      <p:pic>
        <p:nvPicPr>
          <p:cNvPr id="5125" name="Picture 6" descr="20_01-01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8"/>
          <a:stretch>
            <a:fillRect/>
          </a:stretch>
        </p:blipFill>
        <p:spPr>
          <a:xfrm>
            <a:off x="685800" y="1987550"/>
            <a:ext cx="7772400" cy="1746250"/>
          </a:xfrm>
        </p:spPr>
      </p:pic>
    </p:spTree>
    <p:extLst>
      <p:ext uri="{BB962C8B-B14F-4D97-AF65-F5344CB8AC3E}">
        <p14:creationId xmlns:p14="http://schemas.microsoft.com/office/powerpoint/2010/main" val="4293329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Cells: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350"/>
            <a:ext cx="8229600" cy="4525963"/>
          </a:xfrm>
        </p:spPr>
        <p:txBody>
          <a:bodyPr/>
          <a:lstStyle/>
          <a:p>
            <a:r>
              <a:rPr lang="en-US" dirty="0" smtClean="0"/>
              <a:t>Reactants supplied from an external reservoir.</a:t>
            </a:r>
          </a:p>
          <a:p>
            <a:r>
              <a:rPr lang="en-US" dirty="0" smtClean="0"/>
              <a:t>Example:  hydrogen-oxygen fuel cell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09887"/>
            <a:ext cx="4879225" cy="2373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705264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Net reaction:  2H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+ O</a:t>
            </a:r>
            <a:r>
              <a:rPr lang="en-US" sz="3200" baseline="-25000" dirty="0"/>
              <a:t>2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 2H</a:t>
            </a:r>
            <a:r>
              <a:rPr lang="en-US" sz="3200" baseline="-25000" dirty="0"/>
              <a:t>2</a:t>
            </a:r>
            <a:r>
              <a:rPr lang="en-US" sz="3200" dirty="0" smtClean="0">
                <a:sym typeface="Wingdings" panose="05000000000000000000" pitchFamily="2" charset="2"/>
              </a:rPr>
              <a:t>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552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Oxidation and Reduction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A species is </a:t>
            </a:r>
            <a:r>
              <a:rPr lang="en-US" altLang="en-US" sz="2800" smtClean="0">
                <a:solidFill>
                  <a:srgbClr val="00197D"/>
                </a:solidFill>
              </a:rPr>
              <a:t>reduced</a:t>
            </a:r>
            <a:r>
              <a:rPr lang="en-US" altLang="en-US" sz="2800" smtClean="0"/>
              <a:t> when it gains electrons.</a:t>
            </a:r>
          </a:p>
          <a:p>
            <a:pPr lvl="1" eaLnBrk="1" hangingPunct="1"/>
            <a:r>
              <a:rPr lang="en-US" altLang="en-US" sz="2400" smtClean="0"/>
              <a:t>Here, each of the H</a:t>
            </a:r>
            <a:r>
              <a:rPr lang="en-US" altLang="en-US" sz="2400" baseline="30000" smtClean="0"/>
              <a:t>+</a:t>
            </a:r>
            <a:r>
              <a:rPr lang="en-US" altLang="en-US" sz="2400" smtClean="0"/>
              <a:t> gains an electron, and they combine to form H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.</a:t>
            </a:r>
          </a:p>
        </p:txBody>
      </p:sp>
      <p:pic>
        <p:nvPicPr>
          <p:cNvPr id="6149" name="Picture 4" descr="20_01-01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8"/>
          <a:stretch>
            <a:fillRect/>
          </a:stretch>
        </p:blipFill>
        <p:spPr>
          <a:xfrm>
            <a:off x="685800" y="1987550"/>
            <a:ext cx="7772400" cy="1746250"/>
          </a:xfrm>
        </p:spPr>
      </p:pic>
    </p:spTree>
    <p:extLst>
      <p:ext uri="{BB962C8B-B14F-4D97-AF65-F5344CB8AC3E}">
        <p14:creationId xmlns:p14="http://schemas.microsoft.com/office/powerpoint/2010/main" val="3429043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Voltaic Cells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In spontaneous oxidation-reduction (redox) reactions, electrons are transferred and energy is released.</a:t>
            </a:r>
          </a:p>
        </p:txBody>
      </p:sp>
      <p:pic>
        <p:nvPicPr>
          <p:cNvPr id="28677" name="Picture 10" descr="20_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9291" r="9677" b="20718"/>
          <a:stretch>
            <a:fillRect/>
          </a:stretch>
        </p:blipFill>
        <p:spPr>
          <a:xfrm>
            <a:off x="228600" y="1676400"/>
            <a:ext cx="4648200" cy="4164013"/>
          </a:xfrm>
        </p:spPr>
      </p:pic>
    </p:spTree>
    <p:extLst>
      <p:ext uri="{BB962C8B-B14F-4D97-AF65-F5344CB8AC3E}">
        <p14:creationId xmlns:p14="http://schemas.microsoft.com/office/powerpoint/2010/main" val="2573934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Voltaic Cells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We can use that energy to do work if we make the electrons flow through an external device.</a:t>
            </a:r>
          </a:p>
          <a:p>
            <a:pPr eaLnBrk="1" hangingPunct="1"/>
            <a:r>
              <a:rPr lang="en-US" altLang="en-US" sz="2800" smtClean="0"/>
              <a:t>We call such a setup a </a:t>
            </a:r>
            <a:r>
              <a:rPr lang="en-US" altLang="en-US" sz="2800" smtClean="0">
                <a:solidFill>
                  <a:srgbClr val="00197D"/>
                </a:solidFill>
              </a:rPr>
              <a:t>voltaic cell</a:t>
            </a:r>
            <a:r>
              <a:rPr lang="en-US" altLang="en-US" sz="2800" smtClean="0"/>
              <a:t>.</a:t>
            </a:r>
          </a:p>
        </p:txBody>
      </p:sp>
      <p:pic>
        <p:nvPicPr>
          <p:cNvPr id="29701" name="Picture 5" descr="20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1"/>
          <a:stretch>
            <a:fillRect/>
          </a:stretch>
        </p:blipFill>
        <p:spPr>
          <a:xfrm>
            <a:off x="4921250" y="1676400"/>
            <a:ext cx="3455988" cy="4116388"/>
          </a:xfrm>
        </p:spPr>
      </p:pic>
    </p:spTree>
    <p:extLst>
      <p:ext uri="{BB962C8B-B14F-4D97-AF65-F5344CB8AC3E}">
        <p14:creationId xmlns:p14="http://schemas.microsoft.com/office/powerpoint/2010/main" val="1622374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Voltaic Cells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typical cell looks like this.</a:t>
            </a:r>
          </a:p>
          <a:p>
            <a:pPr eaLnBrk="1" hangingPunct="1"/>
            <a:r>
              <a:rPr lang="en-US" altLang="en-US" sz="2800" smtClean="0"/>
              <a:t>The oxidation occurs at the </a:t>
            </a:r>
            <a:r>
              <a:rPr lang="en-US" altLang="en-US" sz="2800" smtClean="0">
                <a:solidFill>
                  <a:srgbClr val="00197D"/>
                </a:solidFill>
              </a:rPr>
              <a:t>anode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The reduction occurs at the </a:t>
            </a:r>
            <a:r>
              <a:rPr lang="en-US" altLang="en-US" sz="2800" smtClean="0">
                <a:solidFill>
                  <a:srgbClr val="00197D"/>
                </a:solidFill>
              </a:rPr>
              <a:t>cathode</a:t>
            </a:r>
            <a:r>
              <a:rPr lang="en-US" altLang="en-US" sz="2800" smtClean="0"/>
              <a:t>.</a:t>
            </a:r>
          </a:p>
        </p:txBody>
      </p:sp>
      <p:pic>
        <p:nvPicPr>
          <p:cNvPr id="30725" name="Picture 5" descr="20_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0"/>
          <a:stretch>
            <a:fillRect/>
          </a:stretch>
        </p:blipFill>
        <p:spPr>
          <a:xfrm>
            <a:off x="228600" y="2133600"/>
            <a:ext cx="4845050" cy="3659188"/>
          </a:xfrm>
        </p:spPr>
      </p:pic>
    </p:spTree>
    <p:extLst>
      <p:ext uri="{BB962C8B-B14F-4D97-AF65-F5344CB8AC3E}">
        <p14:creationId xmlns:p14="http://schemas.microsoft.com/office/powerpoint/2010/main" val="523291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Voltaic Cells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9812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Once even one electron flows from the anode to the cathode, the charges in each beaker would not be balanced and the flow of electrons would stop.</a:t>
            </a:r>
          </a:p>
        </p:txBody>
      </p:sp>
      <p:pic>
        <p:nvPicPr>
          <p:cNvPr id="31749" name="Picture 4" descr="20_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0"/>
          <a:stretch>
            <a:fillRect/>
          </a:stretch>
        </p:blipFill>
        <p:spPr>
          <a:xfrm>
            <a:off x="228600" y="2133600"/>
            <a:ext cx="4845050" cy="3659188"/>
          </a:xfrm>
        </p:spPr>
      </p:pic>
    </p:spTree>
    <p:extLst>
      <p:ext uri="{BB962C8B-B14F-4D97-AF65-F5344CB8AC3E}">
        <p14:creationId xmlns:p14="http://schemas.microsoft.com/office/powerpoint/2010/main" val="2866436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1355</Words>
  <Application>Microsoft Office PowerPoint</Application>
  <PresentationFormat>On-screen Show (4:3)</PresentationFormat>
  <Paragraphs>266</Paragraphs>
  <Slides>40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Adobe Heiti Std R</vt:lpstr>
      <vt:lpstr>ＭＳ Ｐゴシック</vt:lpstr>
      <vt:lpstr>Arial</vt:lpstr>
      <vt:lpstr>Calibri</vt:lpstr>
      <vt:lpstr>Mathematica1</vt:lpstr>
      <vt:lpstr>Symbol</vt:lpstr>
      <vt:lpstr>Times New Roman</vt:lpstr>
      <vt:lpstr>Wingdings</vt:lpstr>
      <vt:lpstr>Office Theme</vt:lpstr>
      <vt:lpstr>Chapter 20:</vt:lpstr>
      <vt:lpstr>Electrochemical Reactions</vt:lpstr>
      <vt:lpstr>Oxidation Numbers</vt:lpstr>
      <vt:lpstr>Oxidation and Reduction</vt:lpstr>
      <vt:lpstr>Oxidation and Reduction</vt:lpstr>
      <vt:lpstr>Voltaic Cells</vt:lpstr>
      <vt:lpstr>Voltaic Cells</vt:lpstr>
      <vt:lpstr>Voltaic Cells</vt:lpstr>
      <vt:lpstr>Voltaic Cells</vt:lpstr>
      <vt:lpstr>Voltaic Cells</vt:lpstr>
      <vt:lpstr>Voltaic Cells</vt:lpstr>
      <vt:lpstr>Voltaic Cells</vt:lpstr>
      <vt:lpstr>Terminology for Voltaic Cells</vt:lpstr>
      <vt:lpstr>Electromotive Force (emf)</vt:lpstr>
      <vt:lpstr>Electromotive Force (emf)</vt:lpstr>
      <vt:lpstr>Standard Reduction Potentials</vt:lpstr>
      <vt:lpstr>Potential Ladder for Reduction Half-Reactions</vt:lpstr>
      <vt:lpstr>Standard Cell Potentials</vt:lpstr>
      <vt:lpstr>E cell &amp; Spontaneity</vt:lpstr>
      <vt:lpstr>Cell Potentials</vt:lpstr>
      <vt:lpstr>Cell Potentials</vt:lpstr>
      <vt:lpstr>Oxidizing and Reducing Agents</vt:lpstr>
      <vt:lpstr>Oxidizing and Reducing Agents</vt:lpstr>
      <vt:lpstr>Standard Hydrogen Electrode</vt:lpstr>
      <vt:lpstr>Cell Notation </vt:lpstr>
      <vt:lpstr>Example:  Volatic cell with inert electrode</vt:lpstr>
      <vt:lpstr>Voltaic Cells and Standard Reduction Potential</vt:lpstr>
      <vt:lpstr>Free Energy</vt:lpstr>
      <vt:lpstr>Free Energy</vt:lpstr>
      <vt:lpstr>Free Energy and electrochemistry</vt:lpstr>
      <vt:lpstr>Nernst Equation</vt:lpstr>
      <vt:lpstr>Nernst Equation</vt:lpstr>
      <vt:lpstr>Nernst Equation</vt:lpstr>
      <vt:lpstr>Nernst Equation:</vt:lpstr>
      <vt:lpstr>Concentration Cells</vt:lpstr>
      <vt:lpstr>Nernst Equation:</vt:lpstr>
      <vt:lpstr>Commercial Voltaic Cells:</vt:lpstr>
      <vt:lpstr>Common battery chemistries :</vt:lpstr>
      <vt:lpstr>Batteries, cont.</vt:lpstr>
      <vt:lpstr>Fuel Cells: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Voltaic Cells and Standard Reduction Potential</dc:title>
  <dc:creator>Administrator</dc:creator>
  <cp:lastModifiedBy>Wilhelm, Carolyn</cp:lastModifiedBy>
  <cp:revision>42</cp:revision>
  <cp:lastPrinted>2016-03-16T11:05:53Z</cp:lastPrinted>
  <dcterms:created xsi:type="dcterms:W3CDTF">2013-03-20T23:18:17Z</dcterms:created>
  <dcterms:modified xsi:type="dcterms:W3CDTF">2016-03-16T18:36:22Z</dcterms:modified>
</cp:coreProperties>
</file>