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96" r:id="rId10"/>
    <p:sldId id="262" r:id="rId11"/>
    <p:sldId id="297" r:id="rId12"/>
    <p:sldId id="298" r:id="rId13"/>
    <p:sldId id="299" r:id="rId14"/>
    <p:sldId id="268" r:id="rId15"/>
    <p:sldId id="269" r:id="rId16"/>
    <p:sldId id="277" r:id="rId17"/>
    <p:sldId id="278" r:id="rId18"/>
    <p:sldId id="270" r:id="rId19"/>
    <p:sldId id="279" r:id="rId20"/>
    <p:sldId id="280" r:id="rId21"/>
    <p:sldId id="271" r:id="rId22"/>
    <p:sldId id="274" r:id="rId23"/>
    <p:sldId id="275" r:id="rId24"/>
    <p:sldId id="276" r:id="rId25"/>
    <p:sldId id="281" r:id="rId26"/>
    <p:sldId id="282" r:id="rId27"/>
    <p:sldId id="284" r:id="rId28"/>
    <p:sldId id="286" r:id="rId29"/>
    <p:sldId id="285" r:id="rId30"/>
    <p:sldId id="288" r:id="rId31"/>
    <p:sldId id="289" r:id="rId32"/>
    <p:sldId id="290" r:id="rId33"/>
    <p:sldId id="291" r:id="rId34"/>
    <p:sldId id="292" r:id="rId35"/>
    <p:sldId id="287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78FCC-FD37-4B36-98CA-9C4E8873D487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B38E9-C291-468C-8BFF-B3D93758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1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C5E48-B253-49F6-9510-5CC6F947846F}" type="slidenum">
              <a:rPr lang="en-US"/>
              <a:pPr/>
              <a:t>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59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013BB4-AD23-4FBA-AE1F-47BA365B2479}" type="slidenum">
              <a:rPr lang="en-US"/>
              <a:pPr/>
              <a:t>14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0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4C141-91D7-4A2C-9688-9FC0572E7F8E}" type="slidenum">
              <a:rPr lang="en-US"/>
              <a:pPr/>
              <a:t>15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3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29BF0-4F40-40C0-9E0C-B6EE73B91D2F}" type="slidenum">
              <a:rPr lang="en-US"/>
              <a:pPr/>
              <a:t>18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3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38E9-C291-468C-8BFF-B3D93758B8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61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59FB9-720D-4BAC-B754-F94AEB096AB2}" type="slidenum">
              <a:rPr lang="en-US"/>
              <a:pPr/>
              <a:t>21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58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121D9-85CF-41E7-98B4-47EC7B102720}" type="slidenum">
              <a:rPr lang="en-US"/>
              <a:pPr/>
              <a:t>22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56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E52FC-62F3-45AD-A3D5-BF2B3FEC56C0}" type="slidenum">
              <a:rPr lang="en-US"/>
              <a:pPr/>
              <a:t>23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24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6D9D1-D0FB-4885-A6DC-E1C3E809A854}" type="slidenum">
              <a:rPr lang="en-US"/>
              <a:pPr/>
              <a:t>24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02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EA5CC-D31B-470D-B82D-274F9718CE2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3441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0DF1A-61A6-44A3-8894-66A218F42A30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361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58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30004-B94C-4E5E-9A06-B8BECBDDE5D8}" type="slidenum">
              <a:rPr lang="en-US"/>
              <a:pPr/>
              <a:t>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34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EEE792-3FC3-49F0-BDF9-04C2BAC578AB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96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85327-F173-4133-A279-600892C3F75D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116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073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B8229-1579-4EB4-B537-BDA2B0C8D846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705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0A8F1-1763-4F9E-8853-9A52751571C0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338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B702B3-E9AA-4236-AD03-B35BA3DDD975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549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D5BAF-A74B-4E56-BC46-64E6A925AD1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005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39CE8-FB78-4502-8493-99521F7F4ED3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739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021EF-B9BB-4340-907D-AB03BFEE113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709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8C745-04D1-491F-A328-406768697996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0806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74735-5EAC-4108-8FFA-F17A76E469FA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97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F89164-A319-495C-953F-0542463106A0}" type="slidenum">
              <a:rPr lang="en-US"/>
              <a:pPr/>
              <a:t>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5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FCADE-0AE3-472B-932B-F5C35A793093}" type="slidenum">
              <a:rPr lang="en-US"/>
              <a:pPr/>
              <a:t>5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9AC3B-2721-44EF-8DC0-FC7550EBBC3D}" type="slidenum">
              <a:rPr lang="en-US"/>
              <a:pPr/>
              <a:t>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96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0D504-025C-484B-BB20-CF614B264344}" type="slidenum">
              <a:rPr lang="en-US"/>
              <a:pPr/>
              <a:t>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1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A83BC-0ADC-4AD2-BD12-111F49292D5B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39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6656C-8F54-4AE3-B7F2-D1E95FB0CA5D}" type="slidenum">
              <a:rPr lang="en-US"/>
              <a:pPr/>
              <a:t>10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51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B38E9-C291-468C-8BFF-B3D93758B8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2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1AB-02C1-4D6C-A571-44284C76BC57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8C0C-3A25-4BE2-BA10-9704A716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1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1AB-02C1-4D6C-A571-44284C76BC57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8C0C-3A25-4BE2-BA10-9704A716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1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1AB-02C1-4D6C-A571-44284C76BC57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8C0C-3A25-4BE2-BA10-9704A716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0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EC2DFD4-F70E-4F97-848D-44F8506743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68350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B95531-428A-4E74-9A8C-E30985D030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654962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3384E9-F2A4-4ADA-8E1E-5836A28B0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877071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1939BD-6981-465F-B3CC-1FB6B3D131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20000" y="6629400"/>
            <a:ext cx="16002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0275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1AB-02C1-4D6C-A571-44284C76BC57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8C0C-3A25-4BE2-BA10-9704A716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2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1AB-02C1-4D6C-A571-44284C76BC57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8C0C-3A25-4BE2-BA10-9704A716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0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1AB-02C1-4D6C-A571-44284C76BC57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8C0C-3A25-4BE2-BA10-9704A716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1AB-02C1-4D6C-A571-44284C76BC57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8C0C-3A25-4BE2-BA10-9704A716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1AB-02C1-4D6C-A571-44284C76BC57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8C0C-3A25-4BE2-BA10-9704A716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5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1AB-02C1-4D6C-A571-44284C76BC57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8C0C-3A25-4BE2-BA10-9704A716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83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1AB-02C1-4D6C-A571-44284C76BC57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8C0C-3A25-4BE2-BA10-9704A716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1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41AB-02C1-4D6C-A571-44284C76BC57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8C0C-3A25-4BE2-BA10-9704A716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6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41AB-02C1-4D6C-A571-44284C76BC57}" type="datetimeFigureOut">
              <a:rPr lang="en-US" smtClean="0"/>
              <a:t>8/29/2014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58C0C-3A25-4BE2-BA10-9704A7169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0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undless.com/definition/uncertainty/" TargetMode="External"/><Relationship Id="rId2" Type="http://schemas.openxmlformats.org/officeDocument/2006/relationships/hyperlink" Target="https://www.boundless.com/definition/exact-numbers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dobe Arabic" pitchFamily="18" charset="-78"/>
                <a:cs typeface="Adobe Arabic" pitchFamily="18" charset="-78"/>
              </a:rPr>
              <a:t>Chapter One</a:t>
            </a:r>
            <a:br>
              <a:rPr lang="en-US" b="1" dirty="0" smtClean="0">
                <a:latin typeface="Adobe Arabic" pitchFamily="18" charset="-78"/>
                <a:cs typeface="Adobe Arabic" pitchFamily="18" charset="-78"/>
              </a:rPr>
            </a:br>
            <a:r>
              <a:rPr lang="en-US" b="1" dirty="0" smtClean="0">
                <a:latin typeface="Adobe Arabic" pitchFamily="18" charset="-78"/>
                <a:cs typeface="Adobe Arabic" pitchFamily="18" charset="-78"/>
              </a:rPr>
              <a:t>Chemical Foundations</a:t>
            </a:r>
            <a:endParaRPr lang="en-US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9718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Scientific Math and Measurement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Significant Figures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Dimensional Analysis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Classification of Matter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Adobe Arabic" pitchFamily="18" charset="-78"/>
              <a:cs typeface="Adobe Arabic" pitchFamily="18" charset="-78"/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3600" b="1" dirty="0" smtClean="0">
              <a:latin typeface="Adobe Arabic" pitchFamily="18" charset="-78"/>
              <a:cs typeface="Adobe Arabic" pitchFamily="18" charset="-78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56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Uncertainty in Measurements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Different measuring devices have different uses and different degrees of accuracy.</a:t>
            </a:r>
          </a:p>
        </p:txBody>
      </p:sp>
      <p:pic>
        <p:nvPicPr>
          <p:cNvPr id="26633" name="Picture 9" descr="01_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2"/>
          <a:stretch>
            <a:fillRect/>
          </a:stretch>
        </p:blipFill>
        <p:spPr>
          <a:xfrm>
            <a:off x="1555750" y="2667000"/>
            <a:ext cx="6032500" cy="3505200"/>
          </a:xfrm>
        </p:spPr>
      </p:pic>
    </p:spTree>
    <p:extLst>
      <p:ext uri="{BB962C8B-B14F-4D97-AF65-F5344CB8AC3E}">
        <p14:creationId xmlns:p14="http://schemas.microsoft.com/office/powerpoint/2010/main" val="4032960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values &amp; uncertainty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9612" y="2057400"/>
            <a:ext cx="7772400" cy="2971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measurements have a degree uncertainty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 recording these measurements, scientists are allowed to include one degree of uncertainty in the measurement.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Values &amp; Uncertainty</a:t>
            </a:r>
          </a:p>
        </p:txBody>
      </p:sp>
      <p:pic>
        <p:nvPicPr>
          <p:cNvPr id="7171" name="Picture 1027" descr="D:\My Documents\New Chemistry\Lab Powerpoints\Measuring\gradestima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1028"/>
          <p:cNvSpPr txBox="1">
            <a:spLocks noChangeArrowheads="1"/>
          </p:cNvSpPr>
          <p:nvPr/>
        </p:nvSpPr>
        <p:spPr bwMode="auto">
          <a:xfrm>
            <a:off x="228600" y="1828800"/>
            <a:ext cx="3657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two unlabeled graduations below the meniscus, and each graduation represents 1 mL, so the certain digits of the reading are…</a:t>
            </a:r>
          </a:p>
        </p:txBody>
      </p:sp>
      <p:sp>
        <p:nvSpPr>
          <p:cNvPr id="17413" name="Text Box 1029"/>
          <p:cNvSpPr txBox="1">
            <a:spLocks noChangeArrowheads="1"/>
          </p:cNvSpPr>
          <p:nvPr/>
        </p:nvSpPr>
        <p:spPr bwMode="auto">
          <a:xfrm>
            <a:off x="2057400" y="3780888"/>
            <a:ext cx="1387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chemeClr val="accent1"/>
                </a:solidFill>
              </a:rPr>
              <a:t>52 </a:t>
            </a:r>
            <a:r>
              <a:rPr lang="en-US" altLang="en-US" u="sng" dirty="0" err="1">
                <a:solidFill>
                  <a:schemeClr val="accent1"/>
                </a:solidFill>
              </a:rPr>
              <a:t>mL</a:t>
            </a:r>
            <a:r>
              <a:rPr lang="en-US" altLang="en-US" dirty="0" err="1" smtClean="0">
                <a:solidFill>
                  <a:schemeClr val="accent1"/>
                </a:solidFill>
              </a:rPr>
              <a:t>.</a:t>
            </a:r>
            <a:endParaRPr lang="en-US" altLang="en-US" dirty="0" smtClean="0">
              <a:solidFill>
                <a:schemeClr val="accent1"/>
              </a:solidFill>
            </a:endParaRPr>
          </a:p>
          <a:p>
            <a:pPr eaLnBrk="1" hangingPunct="1"/>
            <a:endParaRPr lang="en-US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  <p:bldP spid="1741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65163" y="19050"/>
            <a:ext cx="7772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the uncertain digit and take a reading</a:t>
            </a:r>
          </a:p>
        </p:txBody>
      </p:sp>
      <p:pic>
        <p:nvPicPr>
          <p:cNvPr id="8195" name="Picture 1027" descr="D:\My Documents\New Chemistry\Lab Powerpoints\Measuring\graduncerta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90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028"/>
          <p:cNvSpPr txBox="1">
            <a:spLocks noChangeArrowheads="1"/>
          </p:cNvSpPr>
          <p:nvPr/>
        </p:nvSpPr>
        <p:spPr bwMode="auto">
          <a:xfrm>
            <a:off x="304800" y="1752600"/>
            <a:ext cx="35972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meniscus is about eight tenths of the way to the next graduation, so the final digit in the reading is          . </a:t>
            </a:r>
          </a:p>
        </p:txBody>
      </p:sp>
      <p:sp>
        <p:nvSpPr>
          <p:cNvPr id="18438" name="Text Box 1030"/>
          <p:cNvSpPr txBox="1">
            <a:spLocks noChangeArrowheads="1"/>
          </p:cNvSpPr>
          <p:nvPr/>
        </p:nvSpPr>
        <p:spPr bwMode="auto">
          <a:xfrm>
            <a:off x="1295400" y="4572000"/>
            <a:ext cx="763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volume in the graduated cylinder is</a:t>
            </a:r>
            <a:endParaRPr lang="en-US" altLang="en-US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Text Box 1031"/>
          <p:cNvSpPr txBox="1">
            <a:spLocks noChangeArrowheads="1"/>
          </p:cNvSpPr>
          <p:nvPr/>
        </p:nvSpPr>
        <p:spPr bwMode="auto">
          <a:xfrm>
            <a:off x="1905000" y="3382029"/>
            <a:ext cx="1223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chemeClr val="accent1"/>
                </a:solidFill>
              </a:rPr>
              <a:t>0.8 mL</a:t>
            </a:r>
          </a:p>
        </p:txBody>
      </p:sp>
      <p:sp>
        <p:nvSpPr>
          <p:cNvPr id="18440" name="Text Box 1032"/>
          <p:cNvSpPr txBox="1">
            <a:spLocks noChangeArrowheads="1"/>
          </p:cNvSpPr>
          <p:nvPr/>
        </p:nvSpPr>
        <p:spPr bwMode="auto">
          <a:xfrm>
            <a:off x="6705600" y="4572000"/>
            <a:ext cx="1541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u="sng" dirty="0">
                <a:solidFill>
                  <a:schemeClr val="accent1"/>
                </a:solidFill>
              </a:rPr>
              <a:t>52.8 </a:t>
            </a:r>
            <a:r>
              <a:rPr lang="en-US" altLang="en-US" u="sng" dirty="0" err="1">
                <a:solidFill>
                  <a:schemeClr val="accent1"/>
                </a:solidFill>
              </a:rPr>
              <a:t>mL.</a:t>
            </a:r>
            <a:endParaRPr lang="en-US" altLang="en-US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8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utoUpdateAnimBg="0"/>
      <p:bldP spid="18438" grpId="0" autoUpdateAnimBg="0"/>
      <p:bldP spid="18439" grpId="0" autoUpdateAnimBg="0"/>
      <p:bldP spid="1844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Figures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figures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refers to digits that were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(including our exact values and one degree of uncertainty).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rounding calculated numbers, we pay attention to significant figures so we do not overstate the accuracy of our answers.</a:t>
            </a:r>
          </a:p>
        </p:txBody>
      </p:sp>
    </p:spTree>
    <p:extLst>
      <p:ext uri="{BB962C8B-B14F-4D97-AF65-F5344CB8AC3E}">
        <p14:creationId xmlns:p14="http://schemas.microsoft.com/office/powerpoint/2010/main" val="2629003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Significant Figures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All nonzero digits are significant.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Zeroes between two significant figures are themselves significant.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Zeroes at the beginning of a number are never significant.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Zeroes at the end of a number are significant if a decimal point is written in the number.</a:t>
            </a:r>
          </a:p>
        </p:txBody>
      </p:sp>
    </p:spTree>
    <p:extLst>
      <p:ext uri="{BB962C8B-B14F-4D97-AF65-F5344CB8AC3E}">
        <p14:creationId xmlns:p14="http://schemas.microsoft.com/office/powerpoint/2010/main" val="2493407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Determine the Number of </a:t>
            </a:r>
            <a:br>
              <a:rPr lang="en-US" dirty="0" smtClean="0"/>
            </a:br>
            <a:r>
              <a:rPr lang="en-US" dirty="0" smtClean="0"/>
              <a:t> Significant Figures: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0"/>
            <a:ext cx="6705600" cy="3992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21.45</a:t>
            </a:r>
          </a:p>
          <a:p>
            <a:r>
              <a:rPr lang="en-US" sz="3600" dirty="0" smtClean="0"/>
              <a:t>6084</a:t>
            </a:r>
          </a:p>
          <a:p>
            <a:r>
              <a:rPr lang="en-US" sz="3600" dirty="0" smtClean="0"/>
              <a:t>.000125</a:t>
            </a:r>
          </a:p>
          <a:p>
            <a:r>
              <a:rPr lang="en-US" sz="3600" dirty="0" smtClean="0"/>
              <a:t>1100</a:t>
            </a:r>
          </a:p>
          <a:p>
            <a:r>
              <a:rPr lang="en-US" sz="3600" dirty="0" smtClean="0"/>
              <a:t>1100.0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79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14600"/>
            <a:ext cx="7239000" cy="3611563"/>
          </a:xfrm>
        </p:spPr>
        <p:txBody>
          <a:bodyPr/>
          <a:lstStyle/>
          <a:p>
            <a:r>
              <a:rPr lang="en-US" sz="3600" dirty="0" smtClean="0"/>
              <a:t>21.45 (4)</a:t>
            </a:r>
          </a:p>
          <a:p>
            <a:r>
              <a:rPr lang="en-US" sz="3600" dirty="0" smtClean="0"/>
              <a:t>6084 (4)</a:t>
            </a:r>
          </a:p>
          <a:p>
            <a:r>
              <a:rPr lang="en-US" sz="3600" dirty="0" smtClean="0"/>
              <a:t>.000125 (3)</a:t>
            </a:r>
          </a:p>
          <a:p>
            <a:r>
              <a:rPr lang="en-US" sz="3600" dirty="0" smtClean="0"/>
              <a:t>1100  (2)</a:t>
            </a:r>
          </a:p>
          <a:p>
            <a:r>
              <a:rPr lang="en-US" sz="3600" dirty="0" smtClean="0"/>
              <a:t>1100.0  (5)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Significant Figures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When addition or subtraction is performed, answers are rounded to the least significant </a:t>
            </a:r>
            <a:r>
              <a:rPr lang="en-US">
                <a:solidFill>
                  <a:srgbClr val="000080"/>
                </a:solidFill>
              </a:rPr>
              <a:t>decimal</a:t>
            </a:r>
            <a:r>
              <a:rPr lang="en-US">
                <a:solidFill>
                  <a:srgbClr val="001996"/>
                </a:solidFill>
              </a:rPr>
              <a:t> </a:t>
            </a:r>
            <a:r>
              <a:rPr lang="en-US">
                <a:solidFill>
                  <a:srgbClr val="000080"/>
                </a:solidFill>
              </a:rPr>
              <a:t>place</a:t>
            </a:r>
            <a:r>
              <a:rPr lang="en-US" i="1"/>
              <a:t>.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When multiplication or division is performed, answers are rounded to the number of digits that corresponds to the </a:t>
            </a:r>
            <a:r>
              <a:rPr lang="en-US" i="1">
                <a:solidFill>
                  <a:srgbClr val="000080"/>
                </a:solidFill>
              </a:rPr>
              <a:t>least</a:t>
            </a:r>
            <a:r>
              <a:rPr lang="en-US">
                <a:solidFill>
                  <a:srgbClr val="000080"/>
                </a:solidFill>
              </a:rPr>
              <a:t> number of significant figures</a:t>
            </a:r>
            <a:r>
              <a:rPr lang="en-US"/>
              <a:t> in any of the numbers used in the calculation.</a:t>
            </a:r>
          </a:p>
        </p:txBody>
      </p:sp>
    </p:spTree>
    <p:extLst>
      <p:ext uri="{BB962C8B-B14F-4D97-AF65-F5344CB8AC3E}">
        <p14:creationId xmlns:p14="http://schemas.microsoft.com/office/powerpoint/2010/main" val="2735233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21919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dobe Caslon Pro" pitchFamily="18" charset="0"/>
                <a:cs typeface="Adobe Arabic" pitchFamily="18" charset="-78"/>
              </a:rPr>
              <a:t>Complete the following calculations in the correct number of significant figures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8956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90.70 x 2.6 =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1980 – 587.3 =</a:t>
            </a:r>
          </a:p>
          <a:p>
            <a:pPr algn="l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3.  (3.01 + 4.190) x 0.602=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dobe Arabic" pitchFamily="18" charset="-78"/>
                <a:cs typeface="Adobe Arabic" pitchFamily="18" charset="-78"/>
              </a:rPr>
              <a:t>SI Units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343400"/>
            <a:ext cx="7772400" cy="1219200"/>
          </a:xfrm>
        </p:spPr>
        <p:txBody>
          <a:bodyPr/>
          <a:lstStyle/>
          <a:p>
            <a:r>
              <a:rPr lang="en-US" sz="2800" i="1"/>
              <a:t>Système International d’Unités</a:t>
            </a:r>
          </a:p>
          <a:p>
            <a:r>
              <a:rPr lang="en-US" sz="2800"/>
              <a:t>A different base unit is used for each quantity.</a:t>
            </a:r>
            <a:endParaRPr lang="en-US" sz="2800" i="1"/>
          </a:p>
        </p:txBody>
      </p:sp>
      <p:pic>
        <p:nvPicPr>
          <p:cNvPr id="30738" name="Picture 18" descr="01_T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4" b="6853"/>
          <a:stretch>
            <a:fillRect/>
          </a:stretch>
        </p:blipFill>
        <p:spPr>
          <a:xfrm>
            <a:off x="1444625" y="1752600"/>
            <a:ext cx="6253163" cy="2133600"/>
          </a:xfrm>
        </p:spPr>
      </p:pic>
    </p:spTree>
    <p:extLst>
      <p:ext uri="{BB962C8B-B14F-4D97-AF65-F5344CB8AC3E}">
        <p14:creationId xmlns:p14="http://schemas.microsoft.com/office/powerpoint/2010/main" val="198553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Check your work: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9718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94.70 x 2.9 =  </a:t>
            </a:r>
            <a:r>
              <a:rPr lang="en-US" dirty="0" smtClean="0">
                <a:solidFill>
                  <a:srgbClr val="C00000"/>
                </a:solidFill>
              </a:rPr>
              <a:t>270 </a:t>
            </a:r>
          </a:p>
          <a:p>
            <a:pPr marL="514350" indent="-514350" algn="l">
              <a:buFont typeface="+mj-lt"/>
              <a:buAutoNum type="arabicPeriod"/>
            </a:pP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1980 – 587.3 = </a:t>
            </a:r>
            <a:r>
              <a:rPr lang="en-US" dirty="0" smtClean="0">
                <a:solidFill>
                  <a:srgbClr val="C00000"/>
                </a:solidFill>
              </a:rPr>
              <a:t>1393 </a:t>
            </a:r>
          </a:p>
          <a:p>
            <a:pPr algn="l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3.  (3.0 + 4.190) x 0.602= </a:t>
            </a:r>
            <a:r>
              <a:rPr lang="en-US" dirty="0" smtClean="0">
                <a:solidFill>
                  <a:srgbClr val="C00000"/>
                </a:solidFill>
              </a:rPr>
              <a:t>0.34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 versus Precision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6019800" cy="4114800"/>
          </a:xfrm>
        </p:spPr>
        <p:txBody>
          <a:bodyPr/>
          <a:lstStyle/>
          <a:p>
            <a:r>
              <a:rPr lang="en-US" sz="2800" i="1"/>
              <a:t> </a:t>
            </a:r>
            <a:r>
              <a:rPr lang="en-US" sz="2800">
                <a:solidFill>
                  <a:srgbClr val="000080"/>
                </a:solidFill>
              </a:rPr>
              <a:t>Accuracy</a:t>
            </a:r>
            <a:r>
              <a:rPr lang="en-US" sz="2800"/>
              <a:t> refers to the proximity of a measurement to the true value of a quantity.</a:t>
            </a:r>
          </a:p>
          <a:p>
            <a:r>
              <a:rPr lang="en-US" sz="2800" i="1"/>
              <a:t> </a:t>
            </a:r>
            <a:r>
              <a:rPr lang="en-US" sz="2800">
                <a:solidFill>
                  <a:srgbClr val="000080"/>
                </a:solidFill>
              </a:rPr>
              <a:t>Precision</a:t>
            </a:r>
            <a:r>
              <a:rPr lang="en-US" sz="2800"/>
              <a:t> refers to the proximity of several measurements to each other.</a:t>
            </a:r>
          </a:p>
        </p:txBody>
      </p:sp>
      <p:pic>
        <p:nvPicPr>
          <p:cNvPr id="50183" name="Picture 7" descr="01_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r="22736" b="3360"/>
          <a:stretch>
            <a:fillRect/>
          </a:stretch>
        </p:blipFill>
        <p:spPr>
          <a:xfrm>
            <a:off x="6781800" y="1219200"/>
            <a:ext cx="1295400" cy="4573588"/>
          </a:xfrm>
        </p:spPr>
      </p:pic>
    </p:spTree>
    <p:extLst>
      <p:ext uri="{BB962C8B-B14F-4D97-AF65-F5344CB8AC3E}">
        <p14:creationId xmlns:p14="http://schemas.microsoft.com/office/powerpoint/2010/main" val="34477932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Dimensional Analysis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981200"/>
            <a:ext cx="5181600" cy="3124200"/>
          </a:xfrm>
        </p:spPr>
        <p:txBody>
          <a:bodyPr/>
          <a:lstStyle/>
          <a:p>
            <a:r>
              <a:rPr lang="en-US" sz="2800"/>
              <a:t>We use </a:t>
            </a:r>
            <a:r>
              <a:rPr lang="en-US" sz="2800">
                <a:solidFill>
                  <a:srgbClr val="000080"/>
                </a:solidFill>
              </a:rPr>
              <a:t>dimensional analysis</a:t>
            </a:r>
            <a:r>
              <a:rPr lang="en-US" sz="2800"/>
              <a:t> to convert one quantity to another.</a:t>
            </a:r>
          </a:p>
          <a:p>
            <a:r>
              <a:rPr lang="en-US" sz="2800"/>
              <a:t>Most commonly dimensional analysis utilizes </a:t>
            </a:r>
            <a:r>
              <a:rPr lang="en-US" sz="2800">
                <a:solidFill>
                  <a:srgbClr val="000080"/>
                </a:solidFill>
              </a:rPr>
              <a:t>conversion factors</a:t>
            </a:r>
            <a:r>
              <a:rPr lang="en-US" sz="2800"/>
              <a:t> (e.g., 1 in. = 2.54 cm)</a:t>
            </a:r>
          </a:p>
        </p:txBody>
      </p:sp>
      <p:grpSp>
        <p:nvGrpSpPr>
          <p:cNvPr id="147467" name="Group 11"/>
          <p:cNvGrpSpPr>
            <a:grpSpLocks/>
          </p:cNvGrpSpPr>
          <p:nvPr/>
        </p:nvGrpSpPr>
        <p:grpSpPr bwMode="auto">
          <a:xfrm>
            <a:off x="4267200" y="4953000"/>
            <a:ext cx="1447800" cy="990600"/>
            <a:chOff x="2448" y="3120"/>
            <a:chExt cx="912" cy="624"/>
          </a:xfrm>
        </p:grpSpPr>
        <p:sp>
          <p:nvSpPr>
            <p:cNvPr id="147461" name="Text Box 5"/>
            <p:cNvSpPr txBox="1">
              <a:spLocks noChangeArrowheads="1"/>
            </p:cNvSpPr>
            <p:nvPr/>
          </p:nvSpPr>
          <p:spPr bwMode="auto">
            <a:xfrm>
              <a:off x="2616" y="312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82E3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82E32"/>
                  </a:solidFill>
                </a:rPr>
                <a:t>1 in.</a:t>
              </a:r>
            </a:p>
          </p:txBody>
        </p:sp>
        <p:sp>
          <p:nvSpPr>
            <p:cNvPr id="147462" name="Text Box 6"/>
            <p:cNvSpPr txBox="1">
              <a:spLocks noChangeArrowheads="1"/>
            </p:cNvSpPr>
            <p:nvPr/>
          </p:nvSpPr>
          <p:spPr bwMode="auto">
            <a:xfrm>
              <a:off x="2448" y="3456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82E3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82E32"/>
                  </a:solidFill>
                </a:rPr>
                <a:t>2.54 cm</a:t>
              </a:r>
            </a:p>
          </p:txBody>
        </p:sp>
        <p:sp>
          <p:nvSpPr>
            <p:cNvPr id="147463" name="Line 7"/>
            <p:cNvSpPr>
              <a:spLocks noChangeShapeType="1"/>
            </p:cNvSpPr>
            <p:nvPr/>
          </p:nvSpPr>
          <p:spPr bwMode="auto">
            <a:xfrm>
              <a:off x="2448" y="3424"/>
              <a:ext cx="816" cy="0"/>
            </a:xfrm>
            <a:prstGeom prst="line">
              <a:avLst/>
            </a:prstGeom>
            <a:noFill/>
            <a:ln w="31750">
              <a:solidFill>
                <a:srgbClr val="C82E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468" name="Group 12"/>
          <p:cNvGrpSpPr>
            <a:grpSpLocks/>
          </p:cNvGrpSpPr>
          <p:nvPr/>
        </p:nvGrpSpPr>
        <p:grpSpPr bwMode="auto">
          <a:xfrm>
            <a:off x="6477000" y="4953000"/>
            <a:ext cx="1295400" cy="990600"/>
            <a:chOff x="3888" y="3120"/>
            <a:chExt cx="816" cy="624"/>
          </a:xfrm>
        </p:grpSpPr>
        <p:sp>
          <p:nvSpPr>
            <p:cNvPr id="147464" name="Text Box 8"/>
            <p:cNvSpPr txBox="1">
              <a:spLocks noChangeArrowheads="1"/>
            </p:cNvSpPr>
            <p:nvPr/>
          </p:nvSpPr>
          <p:spPr bwMode="auto">
            <a:xfrm>
              <a:off x="3888" y="3120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82E3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82E32"/>
                  </a:solidFill>
                </a:rPr>
                <a:t>2.54 cm</a:t>
              </a:r>
            </a:p>
          </p:txBody>
        </p:sp>
        <p:sp>
          <p:nvSpPr>
            <p:cNvPr id="147465" name="Text Box 9"/>
            <p:cNvSpPr txBox="1">
              <a:spLocks noChangeArrowheads="1"/>
            </p:cNvSpPr>
            <p:nvPr/>
          </p:nvSpPr>
          <p:spPr bwMode="auto">
            <a:xfrm>
              <a:off x="3888" y="3456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82E3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C82E32"/>
                  </a:solidFill>
                </a:rPr>
                <a:t>1 in.</a:t>
              </a:r>
            </a:p>
          </p:txBody>
        </p:sp>
        <p:sp>
          <p:nvSpPr>
            <p:cNvPr id="147466" name="Line 10"/>
            <p:cNvSpPr>
              <a:spLocks noChangeShapeType="1"/>
            </p:cNvSpPr>
            <p:nvPr/>
          </p:nvSpPr>
          <p:spPr bwMode="auto">
            <a:xfrm>
              <a:off x="3888" y="3424"/>
              <a:ext cx="816" cy="0"/>
            </a:xfrm>
            <a:prstGeom prst="line">
              <a:avLst/>
            </a:prstGeom>
            <a:noFill/>
            <a:ln w="31750">
              <a:solidFill>
                <a:srgbClr val="C82E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7470" name="Picture 14" descr="01_25-04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>
            <a:fillRect/>
          </a:stretch>
        </p:blipFill>
        <p:spPr>
          <a:xfrm>
            <a:off x="457200" y="1752600"/>
            <a:ext cx="2825750" cy="4267200"/>
          </a:xfrm>
        </p:spPr>
      </p:pic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5792788" y="518160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82E32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7288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  <p:bldP spid="1474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Dimensional Analysis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	Use the form of the conversion factor that puts the sought-for unit in the numerator. </a:t>
            </a:r>
          </a:p>
        </p:txBody>
      </p:sp>
      <p:grpSp>
        <p:nvGrpSpPr>
          <p:cNvPr id="149518" name="Group 14"/>
          <p:cNvGrpSpPr>
            <a:grpSpLocks/>
          </p:cNvGrpSpPr>
          <p:nvPr/>
        </p:nvGrpSpPr>
        <p:grpSpPr bwMode="auto">
          <a:xfrm>
            <a:off x="990600" y="4038600"/>
            <a:ext cx="6629400" cy="2133600"/>
            <a:chOff x="480" y="2736"/>
            <a:chExt cx="4176" cy="1344"/>
          </a:xfrm>
        </p:grpSpPr>
        <p:grpSp>
          <p:nvGrpSpPr>
            <p:cNvPr id="149515" name="Group 11"/>
            <p:cNvGrpSpPr>
              <a:grpSpLocks/>
            </p:cNvGrpSpPr>
            <p:nvPr/>
          </p:nvGrpSpPr>
          <p:grpSpPr bwMode="auto">
            <a:xfrm>
              <a:off x="768" y="2736"/>
              <a:ext cx="3888" cy="576"/>
              <a:chOff x="768" y="2736"/>
              <a:chExt cx="3888" cy="576"/>
            </a:xfrm>
          </p:grpSpPr>
          <p:sp>
            <p:nvSpPr>
              <p:cNvPr id="149508" name="Text Box 4"/>
              <p:cNvSpPr txBox="1">
                <a:spLocks noChangeArrowheads="1"/>
              </p:cNvSpPr>
              <p:nvPr/>
            </p:nvSpPr>
            <p:spPr bwMode="auto">
              <a:xfrm>
                <a:off x="768" y="2880"/>
                <a:ext cx="124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C82E32"/>
                    </a:solidFill>
                  </a:rPr>
                  <a:t>Given unit  </a:t>
                </a:r>
                <a:r>
                  <a:rPr lang="en-US">
                    <a:solidFill>
                      <a:srgbClr val="C82E32"/>
                    </a:solidFill>
                    <a:sym typeface="Symbol" pitchFamily="-80" charset="2"/>
                  </a:rPr>
                  <a:t></a:t>
                </a:r>
                <a:endParaRPr lang="en-US">
                  <a:solidFill>
                    <a:srgbClr val="C82E32"/>
                  </a:solidFill>
                </a:endParaRPr>
              </a:p>
            </p:txBody>
          </p:sp>
          <p:sp>
            <p:nvSpPr>
              <p:cNvPr id="149509" name="Text Box 5"/>
              <p:cNvSpPr txBox="1">
                <a:spLocks noChangeArrowheads="1"/>
              </p:cNvSpPr>
              <p:nvPr/>
            </p:nvSpPr>
            <p:spPr bwMode="auto">
              <a:xfrm>
                <a:off x="3264" y="2880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C82E32"/>
                    </a:solidFill>
                    <a:sym typeface="Symbol" pitchFamily="-80" charset="2"/>
                  </a:rPr>
                  <a:t>  </a:t>
                </a:r>
                <a:r>
                  <a:rPr lang="en-US">
                    <a:solidFill>
                      <a:srgbClr val="C82E32"/>
                    </a:solidFill>
                  </a:rPr>
                  <a:t>desired unit</a:t>
                </a:r>
              </a:p>
            </p:txBody>
          </p:sp>
          <p:sp>
            <p:nvSpPr>
              <p:cNvPr id="149510" name="Text Box 6"/>
              <p:cNvSpPr txBox="1">
                <a:spLocks noChangeArrowheads="1"/>
              </p:cNvSpPr>
              <p:nvPr/>
            </p:nvSpPr>
            <p:spPr bwMode="auto">
              <a:xfrm>
                <a:off x="2064" y="2736"/>
                <a:ext cx="120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C82E32"/>
                    </a:solidFill>
                  </a:rPr>
                  <a:t>desired unit</a:t>
                </a:r>
              </a:p>
            </p:txBody>
          </p:sp>
          <p:sp>
            <p:nvSpPr>
              <p:cNvPr id="149511" name="Text Box 7"/>
              <p:cNvSpPr txBox="1">
                <a:spLocks noChangeArrowheads="1"/>
              </p:cNvSpPr>
              <p:nvPr/>
            </p:nvSpPr>
            <p:spPr bwMode="auto">
              <a:xfrm>
                <a:off x="2160" y="3024"/>
                <a:ext cx="96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C82E32"/>
                    </a:solidFill>
                  </a:rPr>
                  <a:t>given unit</a:t>
                </a:r>
              </a:p>
            </p:txBody>
          </p:sp>
          <p:sp>
            <p:nvSpPr>
              <p:cNvPr id="149512" name="Line 8"/>
              <p:cNvSpPr>
                <a:spLocks noChangeShapeType="1"/>
              </p:cNvSpPr>
              <p:nvPr/>
            </p:nvSpPr>
            <p:spPr bwMode="auto">
              <a:xfrm>
                <a:off x="2064" y="3024"/>
                <a:ext cx="1104" cy="0"/>
              </a:xfrm>
              <a:prstGeom prst="line">
                <a:avLst/>
              </a:prstGeom>
              <a:noFill/>
              <a:ln w="38100">
                <a:solidFill>
                  <a:srgbClr val="C82E3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3" name="Line 9"/>
              <p:cNvSpPr>
                <a:spLocks noChangeShapeType="1"/>
              </p:cNvSpPr>
              <p:nvPr/>
            </p:nvSpPr>
            <p:spPr bwMode="auto">
              <a:xfrm flipV="1">
                <a:off x="768" y="2944"/>
                <a:ext cx="960" cy="144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14" name="Line 10"/>
              <p:cNvSpPr>
                <a:spLocks noChangeShapeType="1"/>
              </p:cNvSpPr>
              <p:nvPr/>
            </p:nvSpPr>
            <p:spPr bwMode="auto">
              <a:xfrm flipV="1">
                <a:off x="2112" y="3072"/>
                <a:ext cx="1008" cy="192"/>
              </a:xfrm>
              <a:prstGeom prst="line">
                <a:avLst/>
              </a:prstGeom>
              <a:noFill/>
              <a:ln w="19050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9516" name="Text Box 12"/>
            <p:cNvSpPr txBox="1">
              <a:spLocks noChangeArrowheads="1"/>
            </p:cNvSpPr>
            <p:nvPr/>
          </p:nvSpPr>
          <p:spPr bwMode="auto">
            <a:xfrm>
              <a:off x="480" y="3792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82E32"/>
                  </a:solidFill>
                </a:rPr>
                <a:t>Conversion factor</a:t>
              </a:r>
            </a:p>
          </p:txBody>
        </p:sp>
        <p:sp>
          <p:nvSpPr>
            <p:cNvPr id="149517" name="Freeform 13"/>
            <p:cNvSpPr>
              <a:spLocks/>
            </p:cNvSpPr>
            <p:nvPr/>
          </p:nvSpPr>
          <p:spPr bwMode="auto">
            <a:xfrm>
              <a:off x="2112" y="3360"/>
              <a:ext cx="528" cy="576"/>
            </a:xfrm>
            <a:custGeom>
              <a:avLst/>
              <a:gdLst>
                <a:gd name="T0" fmla="*/ 0 w 632"/>
                <a:gd name="T1" fmla="*/ 528 h 528"/>
                <a:gd name="T2" fmla="*/ 528 w 632"/>
                <a:gd name="T3" fmla="*/ 384 h 528"/>
                <a:gd name="T4" fmla="*/ 624 w 632"/>
                <a:gd name="T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2" h="528">
                  <a:moveTo>
                    <a:pt x="0" y="528"/>
                  </a:moveTo>
                  <a:cubicBezTo>
                    <a:pt x="212" y="500"/>
                    <a:pt x="424" y="472"/>
                    <a:pt x="528" y="384"/>
                  </a:cubicBezTo>
                  <a:cubicBezTo>
                    <a:pt x="632" y="296"/>
                    <a:pt x="628" y="148"/>
                    <a:pt x="624" y="0"/>
                  </a:cubicBezTo>
                </a:path>
              </a:pathLst>
            </a:custGeom>
            <a:noFill/>
            <a:ln w="22225">
              <a:solidFill>
                <a:srgbClr val="C82E3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09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Dimensional Analysis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1905000"/>
          </a:xfrm>
        </p:spPr>
        <p:txBody>
          <a:bodyPr/>
          <a:lstStyle/>
          <a:p>
            <a:r>
              <a:rPr lang="en-US"/>
              <a:t>For example, to convert 8.00 m to inches,</a:t>
            </a:r>
          </a:p>
          <a:p>
            <a:pPr lvl="1"/>
            <a:r>
              <a:rPr lang="en-US"/>
              <a:t>convert m to cm</a:t>
            </a:r>
          </a:p>
          <a:p>
            <a:pPr lvl="1"/>
            <a:r>
              <a:rPr lang="en-US"/>
              <a:t>convert cm to in.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1640814" y="3823387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82E32"/>
                </a:solidFill>
              </a:rPr>
              <a:t>8.00 m</a:t>
            </a:r>
          </a:p>
        </p:txBody>
      </p:sp>
      <p:grpSp>
        <p:nvGrpSpPr>
          <p:cNvPr id="152595" name="Group 19"/>
          <p:cNvGrpSpPr>
            <a:grpSpLocks/>
          </p:cNvGrpSpPr>
          <p:nvPr/>
        </p:nvGrpSpPr>
        <p:grpSpPr bwMode="auto">
          <a:xfrm>
            <a:off x="2119312" y="3632200"/>
            <a:ext cx="2133600" cy="914400"/>
            <a:chOff x="960" y="2592"/>
            <a:chExt cx="1344" cy="576"/>
          </a:xfrm>
        </p:grpSpPr>
        <p:grpSp>
          <p:nvGrpSpPr>
            <p:cNvPr id="152593" name="Group 17"/>
            <p:cNvGrpSpPr>
              <a:grpSpLocks/>
            </p:cNvGrpSpPr>
            <p:nvPr/>
          </p:nvGrpSpPr>
          <p:grpSpPr bwMode="auto">
            <a:xfrm>
              <a:off x="1240" y="2592"/>
              <a:ext cx="1064" cy="576"/>
              <a:chOff x="1240" y="2592"/>
              <a:chExt cx="1064" cy="576"/>
            </a:xfrm>
          </p:grpSpPr>
          <p:sp>
            <p:nvSpPr>
              <p:cNvPr id="152581" name="Text Box 5"/>
              <p:cNvSpPr txBox="1">
                <a:spLocks noChangeArrowheads="1"/>
              </p:cNvSpPr>
              <p:nvPr/>
            </p:nvSpPr>
            <p:spPr bwMode="auto">
              <a:xfrm>
                <a:off x="1488" y="2592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C82E32"/>
                    </a:solidFill>
                  </a:rPr>
                  <a:t>100 cm</a:t>
                </a:r>
              </a:p>
            </p:txBody>
          </p:sp>
          <p:sp>
            <p:nvSpPr>
              <p:cNvPr id="152582" name="Text Box 6"/>
              <p:cNvSpPr txBox="1">
                <a:spLocks noChangeArrowheads="1"/>
              </p:cNvSpPr>
              <p:nvPr/>
            </p:nvSpPr>
            <p:spPr bwMode="auto">
              <a:xfrm>
                <a:off x="1240" y="273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C82E32"/>
                    </a:solidFill>
                    <a:sym typeface="Symbol" pitchFamily="-80" charset="2"/>
                  </a:rPr>
                  <a:t></a:t>
                </a:r>
                <a:endParaRPr lang="en-US">
                  <a:solidFill>
                    <a:srgbClr val="C82E32"/>
                  </a:solidFill>
                </a:endParaRPr>
              </a:p>
            </p:txBody>
          </p:sp>
          <p:sp>
            <p:nvSpPr>
              <p:cNvPr id="152584" name="Text Box 8"/>
              <p:cNvSpPr txBox="1">
                <a:spLocks noChangeArrowheads="1"/>
              </p:cNvSpPr>
              <p:nvPr/>
            </p:nvSpPr>
            <p:spPr bwMode="auto">
              <a:xfrm>
                <a:off x="1632" y="2880"/>
                <a:ext cx="4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C82E32"/>
                    </a:solidFill>
                  </a:rPr>
                  <a:t>1 m</a:t>
                </a:r>
              </a:p>
            </p:txBody>
          </p:sp>
          <p:sp>
            <p:nvSpPr>
              <p:cNvPr id="152585" name="Line 9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672" cy="0"/>
              </a:xfrm>
              <a:prstGeom prst="line">
                <a:avLst/>
              </a:prstGeom>
              <a:noFill/>
              <a:ln w="38100">
                <a:solidFill>
                  <a:srgbClr val="C82E3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591" name="Line 15"/>
              <p:cNvSpPr>
                <a:spLocks noChangeShapeType="1"/>
              </p:cNvSpPr>
              <p:nvPr/>
            </p:nvSpPr>
            <p:spPr bwMode="auto">
              <a:xfrm flipV="1">
                <a:off x="1759" y="2944"/>
                <a:ext cx="192" cy="144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2592" name="Line 16"/>
            <p:cNvSpPr>
              <a:spLocks noChangeShapeType="1"/>
            </p:cNvSpPr>
            <p:nvPr/>
          </p:nvSpPr>
          <p:spPr bwMode="auto">
            <a:xfrm flipV="1">
              <a:off x="960" y="2773"/>
              <a:ext cx="192" cy="144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2599" name="Group 23"/>
          <p:cNvGrpSpPr>
            <a:grpSpLocks/>
          </p:cNvGrpSpPr>
          <p:nvPr/>
        </p:nvGrpSpPr>
        <p:grpSpPr bwMode="auto">
          <a:xfrm>
            <a:off x="3387726" y="3683000"/>
            <a:ext cx="4191000" cy="914400"/>
            <a:chOff x="1728" y="2592"/>
            <a:chExt cx="2640" cy="576"/>
          </a:xfrm>
        </p:grpSpPr>
        <p:sp>
          <p:nvSpPr>
            <p:cNvPr id="152583" name="Text Box 7"/>
            <p:cNvSpPr txBox="1">
              <a:spLocks noChangeArrowheads="1"/>
            </p:cNvSpPr>
            <p:nvPr/>
          </p:nvSpPr>
          <p:spPr bwMode="auto">
            <a:xfrm>
              <a:off x="2240" y="273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82E32"/>
                  </a:solidFill>
                  <a:sym typeface="Symbol" pitchFamily="-80" charset="2"/>
                </a:rPr>
                <a:t></a:t>
              </a:r>
              <a:endParaRPr lang="en-US">
                <a:solidFill>
                  <a:srgbClr val="C82E32"/>
                </a:solidFill>
              </a:endParaRPr>
            </a:p>
          </p:txBody>
        </p:sp>
        <p:sp>
          <p:nvSpPr>
            <p:cNvPr id="152586" name="Text Box 10"/>
            <p:cNvSpPr txBox="1">
              <a:spLocks noChangeArrowheads="1"/>
            </p:cNvSpPr>
            <p:nvPr/>
          </p:nvSpPr>
          <p:spPr bwMode="auto">
            <a:xfrm>
              <a:off x="2640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82E32"/>
                  </a:solidFill>
                </a:rPr>
                <a:t>1 in.</a:t>
              </a:r>
            </a:p>
          </p:txBody>
        </p:sp>
        <p:sp>
          <p:nvSpPr>
            <p:cNvPr id="152587" name="Text Box 11"/>
            <p:cNvSpPr txBox="1">
              <a:spLocks noChangeArrowheads="1"/>
            </p:cNvSpPr>
            <p:nvPr/>
          </p:nvSpPr>
          <p:spPr bwMode="auto">
            <a:xfrm>
              <a:off x="2496" y="2880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82E32"/>
                  </a:solidFill>
                </a:rPr>
                <a:t>2.54 cm</a:t>
              </a:r>
            </a:p>
          </p:txBody>
        </p:sp>
        <p:sp>
          <p:nvSpPr>
            <p:cNvPr id="152588" name="Line 12"/>
            <p:cNvSpPr>
              <a:spLocks noChangeShapeType="1"/>
            </p:cNvSpPr>
            <p:nvPr/>
          </p:nvSpPr>
          <p:spPr bwMode="auto">
            <a:xfrm>
              <a:off x="2544" y="2880"/>
              <a:ext cx="672" cy="0"/>
            </a:xfrm>
            <a:prstGeom prst="line">
              <a:avLst/>
            </a:prstGeom>
            <a:noFill/>
            <a:ln w="38100">
              <a:solidFill>
                <a:srgbClr val="C82E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89" name="Text Box 13"/>
            <p:cNvSpPr txBox="1">
              <a:spLocks noChangeArrowheads="1"/>
            </p:cNvSpPr>
            <p:nvPr/>
          </p:nvSpPr>
          <p:spPr bwMode="auto">
            <a:xfrm>
              <a:off x="3360" y="273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82E32"/>
                  </a:solidFill>
                  <a:sym typeface="Symbol" pitchFamily="-80" charset="2"/>
                </a:rPr>
                <a:t></a:t>
              </a:r>
              <a:endParaRPr lang="en-US">
                <a:solidFill>
                  <a:srgbClr val="C82E32"/>
                </a:solidFill>
              </a:endParaRPr>
            </a:p>
          </p:txBody>
        </p:sp>
        <p:sp>
          <p:nvSpPr>
            <p:cNvPr id="152590" name="Text Box 14"/>
            <p:cNvSpPr txBox="1">
              <a:spLocks noChangeArrowheads="1"/>
            </p:cNvSpPr>
            <p:nvPr/>
          </p:nvSpPr>
          <p:spPr bwMode="auto">
            <a:xfrm>
              <a:off x="3648" y="272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C82E32"/>
                  </a:solidFill>
                </a:rPr>
                <a:t>315 in.</a:t>
              </a:r>
            </a:p>
          </p:txBody>
        </p:sp>
        <p:sp>
          <p:nvSpPr>
            <p:cNvPr id="152597" name="Line 21"/>
            <p:cNvSpPr>
              <a:spLocks noChangeShapeType="1"/>
            </p:cNvSpPr>
            <p:nvPr/>
          </p:nvSpPr>
          <p:spPr bwMode="auto">
            <a:xfrm flipV="1">
              <a:off x="2864" y="2948"/>
              <a:ext cx="144" cy="144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98" name="Line 22"/>
            <p:cNvSpPr>
              <a:spLocks noChangeShapeType="1"/>
            </p:cNvSpPr>
            <p:nvPr/>
          </p:nvSpPr>
          <p:spPr bwMode="auto">
            <a:xfrm flipV="1">
              <a:off x="1728" y="2628"/>
              <a:ext cx="233" cy="140"/>
            </a:xfrm>
            <a:prstGeom prst="line">
              <a:avLst/>
            </a:prstGeom>
            <a:noFill/>
            <a:ln w="15875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5800" y="5132685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measured value (8.00 m) will dictate the number of significant figures recorded.  The other values are considered to be exact numbers (conversion factor)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 Dimensional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the following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sz="2000" dirty="0" smtClean="0"/>
              <a:t>(English/metric conversions can be found in the back cover of the textbook)</a:t>
            </a:r>
            <a:endParaRPr lang="en-US" sz="2000" dirty="0"/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0.0550 mi to meters.</a:t>
            </a:r>
          </a:p>
          <a:p>
            <a:pPr marL="514350" indent="-514350">
              <a:buAutoNum type="arabicPeriod"/>
            </a:pPr>
            <a:r>
              <a:rPr lang="en-US" dirty="0"/>
              <a:t>0.510 in./</a:t>
            </a:r>
            <a:r>
              <a:rPr lang="en-US" dirty="0" err="1"/>
              <a:t>ms</a:t>
            </a:r>
            <a:r>
              <a:rPr lang="en-US" dirty="0"/>
              <a:t> to km/</a:t>
            </a:r>
            <a:r>
              <a:rPr lang="en-US" dirty="0" err="1"/>
              <a:t>hr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22.50 gal/min to L/s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73144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0.0550 mi    1000 m       = 88.5 m </a:t>
            </a:r>
            <a:r>
              <a:rPr lang="en-US" sz="2800" dirty="0" smtClean="0">
                <a:solidFill>
                  <a:srgbClr val="FF0000"/>
                </a:solidFill>
              </a:rPr>
              <a:t>(3 sig figs)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      0.62137 mi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514350" indent="-514350">
              <a:spcBef>
                <a:spcPts val="0"/>
              </a:spcBef>
              <a:buAutoNum type="arabicPeriod" startAt="2"/>
            </a:pPr>
            <a:r>
              <a:rPr lang="en-US" sz="2400" dirty="0" smtClean="0"/>
              <a:t>   0.510 in      2.54 cm   1 km       1000ms   3600s   =  46.6 km/</a:t>
            </a:r>
            <a:r>
              <a:rPr lang="en-US" sz="2400" dirty="0" err="1" smtClean="0"/>
              <a:t>hr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1 </a:t>
            </a:r>
            <a:r>
              <a:rPr lang="en-US" sz="2400" dirty="0" err="1" smtClean="0"/>
              <a:t>ms</a:t>
            </a:r>
            <a:r>
              <a:rPr lang="en-US" sz="2400" dirty="0" smtClean="0"/>
              <a:t>	      1 in        1x10</a:t>
            </a:r>
            <a:r>
              <a:rPr lang="en-US" sz="2400" baseline="30000" dirty="0" smtClean="0"/>
              <a:t>5</a:t>
            </a:r>
            <a:r>
              <a:rPr lang="en-US" sz="2400" dirty="0" smtClean="0"/>
              <a:t>cm	 1 s        1 </a:t>
            </a:r>
            <a:r>
              <a:rPr lang="en-US" sz="2400" dirty="0" err="1" smtClean="0"/>
              <a:t>hr</a:t>
            </a:r>
            <a:endParaRPr lang="en-US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     </a:t>
            </a:r>
          </a:p>
          <a:p>
            <a:pPr marL="514350" indent="-514350">
              <a:spcBef>
                <a:spcPts val="0"/>
              </a:spcBef>
              <a:buAutoNum type="arabicPeriod" startAt="2"/>
            </a:pPr>
            <a:r>
              <a:rPr lang="en-US" sz="2400" dirty="0" smtClean="0"/>
              <a:t>22.50 gal.        4 </a:t>
            </a:r>
            <a:r>
              <a:rPr lang="en-US" sz="2400" dirty="0" err="1" smtClean="0"/>
              <a:t>qts</a:t>
            </a:r>
            <a:r>
              <a:rPr lang="en-US" sz="2400" dirty="0" smtClean="0"/>
              <a:t>.            1 L               1 min    =  1.419 L/s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     </a:t>
            </a:r>
            <a:r>
              <a:rPr lang="en-US" sz="2400" dirty="0" smtClean="0"/>
              <a:t>  1 min</a:t>
            </a:r>
            <a:r>
              <a:rPr lang="en-US" sz="2400" dirty="0"/>
              <a:t>	      1 </a:t>
            </a:r>
            <a:r>
              <a:rPr lang="en-US" sz="2400" dirty="0" smtClean="0"/>
              <a:t>gal        1.057 </a:t>
            </a:r>
            <a:r>
              <a:rPr lang="en-US" sz="2400" dirty="0" err="1" smtClean="0"/>
              <a:t>qts</a:t>
            </a:r>
            <a:r>
              <a:rPr lang="en-US" sz="2400" dirty="0" smtClean="0"/>
              <a:t>.         60 s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38200" y="3429000"/>
            <a:ext cx="586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09800" y="3124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05200" y="3206931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2223" y="3226526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67400" y="3124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2133600"/>
            <a:ext cx="350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90800" y="1858191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600" y="326136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8200" y="45720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42672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05200" y="42672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81600" y="43434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4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2009, Prentice-Hall, Inc.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Matter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772400" cy="144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We define matter as anything that has mass and takes up space.</a:t>
            </a:r>
          </a:p>
        </p:txBody>
      </p:sp>
      <p:pic>
        <p:nvPicPr>
          <p:cNvPr id="66572" name="Picture 12" descr="01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3"/>
          <a:stretch>
            <a:fillRect/>
          </a:stretch>
        </p:blipFill>
        <p:spPr>
          <a:xfrm>
            <a:off x="762000" y="3352800"/>
            <a:ext cx="7620000" cy="2286000"/>
          </a:xfrm>
        </p:spPr>
      </p:pic>
    </p:spTree>
    <p:extLst>
      <p:ext uri="{BB962C8B-B14F-4D97-AF65-F5344CB8AC3E}">
        <p14:creationId xmlns:p14="http://schemas.microsoft.com/office/powerpoint/2010/main" val="1402754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2009, Prentice-Hall, Inc.</a:t>
            </a:r>
          </a:p>
        </p:txBody>
      </p:sp>
      <p:sp>
        <p:nvSpPr>
          <p:cNvPr id="135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Matter</a:t>
            </a:r>
          </a:p>
        </p:txBody>
      </p:sp>
      <p:sp>
        <p:nvSpPr>
          <p:cNvPr id="135171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495800"/>
            <a:ext cx="9144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001996"/>
                </a:solidFill>
              </a:rPr>
              <a:t>Atoms</a:t>
            </a:r>
            <a:r>
              <a:rPr lang="en-US" altLang="en-US" sz="2800" dirty="0"/>
              <a:t> are the building blocks of matter.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Each </a:t>
            </a:r>
            <a:r>
              <a:rPr lang="en-US" altLang="en-US" sz="2800" dirty="0">
                <a:solidFill>
                  <a:srgbClr val="001996"/>
                </a:solidFill>
              </a:rPr>
              <a:t>element</a:t>
            </a:r>
            <a:r>
              <a:rPr lang="en-US" altLang="en-US" sz="2800" dirty="0"/>
              <a:t> is made of the same kind of atom.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 A </a:t>
            </a:r>
            <a:r>
              <a:rPr lang="en-US" altLang="en-US" sz="2800" dirty="0">
                <a:solidFill>
                  <a:srgbClr val="000080"/>
                </a:solidFill>
              </a:rPr>
              <a:t>compound</a:t>
            </a:r>
            <a:r>
              <a:rPr lang="en-US" altLang="en-US" sz="2800" dirty="0"/>
              <a:t> is made of two or more different kinds of elements.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135172" name="Picture 1028" descr="01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5713" y="1174750"/>
            <a:ext cx="6629400" cy="3170238"/>
          </a:xfrm>
        </p:spPr>
      </p:pic>
      <p:pic>
        <p:nvPicPr>
          <p:cNvPr id="135173" name="Picture 1029" descr="01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140631"/>
            <a:ext cx="1052512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398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2009, Prentice-Hall, Inc.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States of Matter</a:t>
            </a:r>
          </a:p>
        </p:txBody>
      </p:sp>
      <p:pic>
        <p:nvPicPr>
          <p:cNvPr id="47113" name="Picture 9" descr="11_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>
          <a:xfrm>
            <a:off x="830263" y="1685925"/>
            <a:ext cx="7481887" cy="3886200"/>
          </a:xfrm>
        </p:spPr>
      </p:pic>
    </p:spTree>
    <p:extLst>
      <p:ext uri="{BB962C8B-B14F-4D97-AF65-F5344CB8AC3E}">
        <p14:creationId xmlns:p14="http://schemas.microsoft.com/office/powerpoint/2010/main" val="3618300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Adobe Arabic" pitchFamily="18" charset="-78"/>
                <a:cs typeface="Adobe Arabic" pitchFamily="18" charset="-78"/>
              </a:rPr>
              <a:t>Metric System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7772400" cy="11430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2800" dirty="0"/>
              <a:t>	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Prefixes convert the base units into units that are appropriate for the item being measured.</a:t>
            </a:r>
          </a:p>
        </p:txBody>
      </p:sp>
      <p:pic>
        <p:nvPicPr>
          <p:cNvPr id="32778" name="Picture 10" descr="01_T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 b="5486"/>
          <a:stretch>
            <a:fillRect/>
          </a:stretch>
        </p:blipFill>
        <p:spPr>
          <a:xfrm>
            <a:off x="1425575" y="2743200"/>
            <a:ext cx="6292850" cy="2895600"/>
          </a:xfrm>
        </p:spPr>
      </p:pic>
    </p:spTree>
    <p:extLst>
      <p:ext uri="{BB962C8B-B14F-4D97-AF65-F5344CB8AC3E}">
        <p14:creationId xmlns:p14="http://schemas.microsoft.com/office/powerpoint/2010/main" val="26469707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2009, Prentice-Hall, Inc.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67025"/>
            <a:ext cx="9144000" cy="1143000"/>
          </a:xfrm>
        </p:spPr>
        <p:txBody>
          <a:bodyPr anchor="ctr">
            <a:normAutofit fontScale="90000"/>
          </a:bodyPr>
          <a:lstStyle/>
          <a:p>
            <a:r>
              <a:rPr lang="en-US" altLang="en-US" sz="9600"/>
              <a:t>Properties and Changes of Matter</a:t>
            </a:r>
          </a:p>
        </p:txBody>
      </p:sp>
    </p:spTree>
    <p:extLst>
      <p:ext uri="{BB962C8B-B14F-4D97-AF65-F5344CB8AC3E}">
        <p14:creationId xmlns:p14="http://schemas.microsoft.com/office/powerpoint/2010/main" val="2022738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2009, Prentice-Hall, Inc.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Properties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419600"/>
          </a:xfrm>
        </p:spPr>
        <p:txBody>
          <a:bodyPr/>
          <a:lstStyle/>
          <a:p>
            <a:r>
              <a:rPr lang="en-US" altLang="en-US"/>
              <a:t>Physical Properties…</a:t>
            </a:r>
          </a:p>
          <a:p>
            <a:pPr lvl="1"/>
            <a:r>
              <a:rPr lang="en-US" altLang="en-US"/>
              <a:t>Can be observed without changing a substance into another substance.</a:t>
            </a:r>
          </a:p>
          <a:p>
            <a:pPr lvl="2"/>
            <a:r>
              <a:rPr lang="en-US" altLang="en-US"/>
              <a:t>Boiling point, density, mass, volume, etc.</a:t>
            </a:r>
          </a:p>
          <a:p>
            <a:r>
              <a:rPr lang="en-US" altLang="en-US"/>
              <a:t>Chemical Properties…</a:t>
            </a:r>
          </a:p>
          <a:p>
            <a:pPr lvl="1"/>
            <a:r>
              <a:rPr lang="en-US" altLang="en-US"/>
              <a:t>Can </a:t>
            </a:r>
            <a:r>
              <a:rPr lang="en-US" altLang="en-US" i="1"/>
              <a:t>only</a:t>
            </a:r>
            <a:r>
              <a:rPr lang="en-US" altLang="en-US"/>
              <a:t> be observed when a substance is changed into another substance.</a:t>
            </a:r>
          </a:p>
          <a:p>
            <a:pPr lvl="2"/>
            <a:r>
              <a:rPr lang="en-US" altLang="en-US"/>
              <a:t>Flammability, corrosiveness, reactivity with acid, etc.</a:t>
            </a:r>
          </a:p>
        </p:txBody>
      </p:sp>
    </p:spTree>
    <p:extLst>
      <p:ext uri="{BB962C8B-B14F-4D97-AF65-F5344CB8AC3E}">
        <p14:creationId xmlns:p14="http://schemas.microsoft.com/office/powerpoint/2010/main" val="2933389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2009, Prentice-Hall, Inc.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Properties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/>
              <a:t>Intensive Properties…</a:t>
            </a:r>
          </a:p>
          <a:p>
            <a:pPr lvl="1"/>
            <a:r>
              <a:rPr lang="en-US" altLang="en-US"/>
              <a:t>Are independent of the amount of the substance that is present.</a:t>
            </a:r>
          </a:p>
          <a:p>
            <a:pPr lvl="2"/>
            <a:r>
              <a:rPr lang="en-US" altLang="en-US"/>
              <a:t>Density, boiling point, color, etc.</a:t>
            </a:r>
          </a:p>
          <a:p>
            <a:r>
              <a:rPr lang="en-US" altLang="en-US"/>
              <a:t>Extensive Properties…</a:t>
            </a:r>
          </a:p>
          <a:p>
            <a:pPr lvl="1"/>
            <a:r>
              <a:rPr lang="en-US" altLang="en-US"/>
              <a:t>Depend upon the amount of the substance present.</a:t>
            </a:r>
          </a:p>
          <a:p>
            <a:pPr lvl="2"/>
            <a:r>
              <a:rPr lang="en-US" altLang="en-US"/>
              <a:t>Mass, volume, energy, etc.</a:t>
            </a:r>
          </a:p>
        </p:txBody>
      </p:sp>
    </p:spTree>
    <p:extLst>
      <p:ext uri="{BB962C8B-B14F-4D97-AF65-F5344CB8AC3E}">
        <p14:creationId xmlns:p14="http://schemas.microsoft.com/office/powerpoint/2010/main" val="1530617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2009, Prentice-Hall, Inc.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Changes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114800"/>
          </a:xfrm>
        </p:spPr>
        <p:txBody>
          <a:bodyPr/>
          <a:lstStyle/>
          <a:p>
            <a:r>
              <a:rPr lang="en-US" altLang="en-US"/>
              <a:t>Physical Changes</a:t>
            </a:r>
          </a:p>
          <a:p>
            <a:pPr lvl="1"/>
            <a:r>
              <a:rPr lang="en-US" altLang="en-US"/>
              <a:t>These are changes in matter that do not change the composition of a substance.</a:t>
            </a:r>
          </a:p>
          <a:p>
            <a:pPr lvl="2"/>
            <a:r>
              <a:rPr lang="en-US" altLang="en-US"/>
              <a:t>Changes of state, temperature, volume, etc.</a:t>
            </a:r>
          </a:p>
          <a:p>
            <a:r>
              <a:rPr lang="en-US" altLang="en-US"/>
              <a:t>Chemical Changes</a:t>
            </a:r>
          </a:p>
          <a:p>
            <a:pPr lvl="1"/>
            <a:r>
              <a:rPr lang="en-US" altLang="en-US"/>
              <a:t>Chemical changes result in new substances.</a:t>
            </a:r>
            <a:endParaRPr lang="en-US" altLang="en-US">
              <a:solidFill>
                <a:schemeClr val="accent2"/>
              </a:solidFill>
            </a:endParaRPr>
          </a:p>
          <a:p>
            <a:pPr lvl="2"/>
            <a:r>
              <a:rPr lang="en-US" altLang="en-US"/>
              <a:t>Combustion, oxidation, decomposition, etc.</a:t>
            </a:r>
          </a:p>
        </p:txBody>
      </p:sp>
    </p:spTree>
    <p:extLst>
      <p:ext uri="{BB962C8B-B14F-4D97-AF65-F5344CB8AC3E}">
        <p14:creationId xmlns:p14="http://schemas.microsoft.com/office/powerpoint/2010/main" val="2273488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bldLvl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2009, Prentice-Hall, Inc.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47975"/>
            <a:ext cx="7772400" cy="1143000"/>
          </a:xfrm>
        </p:spPr>
        <p:txBody>
          <a:bodyPr anchor="ctr">
            <a:normAutofit fontScale="90000"/>
          </a:bodyPr>
          <a:lstStyle/>
          <a:p>
            <a:r>
              <a:rPr lang="en-US" altLang="en-US" sz="9600" dirty="0"/>
              <a:t>Separation of </a:t>
            </a:r>
            <a:r>
              <a:rPr lang="en-US" altLang="en-US" sz="9600" dirty="0" smtClean="0"/>
              <a:t>Mixtures</a:t>
            </a:r>
            <a:br>
              <a:rPr lang="en-US" altLang="en-US" sz="9600" dirty="0" smtClean="0"/>
            </a:br>
            <a:r>
              <a:rPr lang="en-US" altLang="en-US" sz="3600" dirty="0" smtClean="0"/>
              <a:t>(based on physical properties)</a:t>
            </a:r>
            <a:endParaRPr lang="en-US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071785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2009, Prentice-Hall, Inc.</a:t>
            </a:r>
          </a:p>
        </p:txBody>
      </p:sp>
      <p:sp>
        <p:nvSpPr>
          <p:cNvPr id="778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of Matter</a:t>
            </a:r>
          </a:p>
        </p:txBody>
      </p:sp>
      <p:pic>
        <p:nvPicPr>
          <p:cNvPr id="77832" name="Picture 1032" descr="Compou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9725" y="1336675"/>
            <a:ext cx="4606925" cy="4265613"/>
          </a:xfrm>
        </p:spPr>
      </p:pic>
    </p:spTree>
    <p:extLst>
      <p:ext uri="{BB962C8B-B14F-4D97-AF65-F5344CB8AC3E}">
        <p14:creationId xmlns:p14="http://schemas.microsoft.com/office/powerpoint/2010/main" val="775829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2009, Prentice-Hall, Inc.</a:t>
            </a:r>
          </a:p>
        </p:txBody>
      </p:sp>
      <p:pic>
        <p:nvPicPr>
          <p:cNvPr id="10250" name="Picture 10" descr="01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8"/>
          <a:stretch>
            <a:fillRect/>
          </a:stretch>
        </p:blipFill>
        <p:spPr>
          <a:xfrm>
            <a:off x="381000" y="1828800"/>
            <a:ext cx="4441825" cy="3595688"/>
          </a:xfr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Distillation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Distillation uses differences in the boiling points of substances to separate a homogeneous mixture into its components.</a:t>
            </a:r>
          </a:p>
        </p:txBody>
      </p:sp>
    </p:spTree>
    <p:extLst>
      <p:ext uri="{BB962C8B-B14F-4D97-AF65-F5344CB8AC3E}">
        <p14:creationId xmlns:p14="http://schemas.microsoft.com/office/powerpoint/2010/main" val="29608227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2009, Prentice-Hall, Inc.</a:t>
            </a:r>
          </a:p>
        </p:txBody>
      </p:sp>
      <p:pic>
        <p:nvPicPr>
          <p:cNvPr id="64519" name="Picture 7" descr="01_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4"/>
          <a:stretch>
            <a:fillRect/>
          </a:stretch>
        </p:blipFill>
        <p:spPr>
          <a:xfrm>
            <a:off x="533400" y="1828800"/>
            <a:ext cx="4324350" cy="3733800"/>
          </a:xfrm>
        </p:spPr>
      </p:pic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Filtration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905000"/>
            <a:ext cx="4114800" cy="4191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In filtration solid substances are separated from liquids and solutions.</a:t>
            </a:r>
          </a:p>
        </p:txBody>
      </p:sp>
    </p:spTree>
    <p:extLst>
      <p:ext uri="{BB962C8B-B14F-4D97-AF65-F5344CB8AC3E}">
        <p14:creationId xmlns:p14="http://schemas.microsoft.com/office/powerpoint/2010/main" val="33410188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2009, Prentice-Hall, Inc.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Chromatography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524000"/>
            <a:ext cx="78486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This technique separates substances on the basis of differences in solubility in a solvent.</a:t>
            </a:r>
          </a:p>
        </p:txBody>
      </p:sp>
      <p:pic>
        <p:nvPicPr>
          <p:cNvPr id="61447" name="Picture 7" descr="01_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8"/>
          <a:stretch>
            <a:fillRect/>
          </a:stretch>
        </p:blipFill>
        <p:spPr>
          <a:xfrm>
            <a:off x="990600" y="2971800"/>
            <a:ext cx="7086600" cy="2887663"/>
          </a:xfrm>
        </p:spPr>
      </p:pic>
    </p:spTree>
    <p:extLst>
      <p:ext uri="{BB962C8B-B14F-4D97-AF65-F5344CB8AC3E}">
        <p14:creationId xmlns:p14="http://schemas.microsoft.com/office/powerpoint/2010/main" val="3044247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Adobe Arabic" pitchFamily="18" charset="-78"/>
                <a:cs typeface="Adobe Arabic" pitchFamily="18" charset="-78"/>
              </a:rPr>
              <a:t>Volume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343400" cy="4114800"/>
          </a:xfrm>
        </p:spPr>
        <p:txBody>
          <a:bodyPr>
            <a:noAutofit/>
          </a:bodyPr>
          <a:lstStyle/>
          <a:p>
            <a:pPr indent="0"/>
            <a:r>
              <a:rPr lang="en-US" b="1" dirty="0">
                <a:latin typeface="Adobe Arabic" pitchFamily="18" charset="-78"/>
                <a:cs typeface="Adobe Arabic" pitchFamily="18" charset="-78"/>
              </a:rPr>
              <a:t>The most commonly used metric units for volume are the liter (L) and the milliliter (mL).</a:t>
            </a:r>
            <a:endParaRPr lang="en-US" b="1" dirty="0">
              <a:solidFill>
                <a:schemeClr val="accent2"/>
              </a:solidFill>
              <a:latin typeface="Adobe Arabic" pitchFamily="18" charset="-78"/>
              <a:cs typeface="Adobe Arabic" pitchFamily="18" charset="-78"/>
            </a:endParaRPr>
          </a:p>
          <a:p>
            <a:pPr lvl="1" indent="0"/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A liter is a cube 1 </a:t>
            </a:r>
            <a:r>
              <a:rPr lang="en-US" sz="3200" b="1" dirty="0" err="1">
                <a:latin typeface="Adobe Arabic" pitchFamily="18" charset="-78"/>
                <a:cs typeface="Adobe Arabic" pitchFamily="18" charset="-78"/>
              </a:rPr>
              <a:t>dm</a:t>
            </a:r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 long on each side.</a:t>
            </a:r>
          </a:p>
          <a:p>
            <a:pPr lvl="1" indent="0"/>
            <a:r>
              <a:rPr lang="en-US" sz="3200" b="1" dirty="0">
                <a:latin typeface="Adobe Arabic" pitchFamily="18" charset="-78"/>
                <a:cs typeface="Adobe Arabic" pitchFamily="18" charset="-78"/>
              </a:rPr>
              <a:t>A milliliter is a cube 1 cm long on each side.</a:t>
            </a:r>
          </a:p>
        </p:txBody>
      </p:sp>
      <p:pic>
        <p:nvPicPr>
          <p:cNvPr id="25607" name="Picture 7" descr="01_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0"/>
          <a:stretch>
            <a:fillRect/>
          </a:stretch>
        </p:blipFill>
        <p:spPr>
          <a:xfrm>
            <a:off x="5105400" y="1295400"/>
            <a:ext cx="3154363" cy="4576763"/>
          </a:xfrm>
        </p:spPr>
      </p:pic>
    </p:spTree>
    <p:extLst>
      <p:ext uri="{BB962C8B-B14F-4D97-AF65-F5344CB8AC3E}">
        <p14:creationId xmlns:p14="http://schemas.microsoft.com/office/powerpoint/2010/main" val="2839410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pic>
        <p:nvPicPr>
          <p:cNvPr id="21511" name="Picture 7" descr="01_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4"/>
          <a:stretch>
            <a:fillRect/>
          </a:stretch>
        </p:blipFill>
        <p:spPr>
          <a:xfrm>
            <a:off x="381000" y="2286000"/>
            <a:ext cx="4479925" cy="2967038"/>
          </a:xfr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Temperature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/>
              <a:t>	By definition temperature is a measure of the average kinetic energy of the particles in a sample.</a:t>
            </a:r>
          </a:p>
        </p:txBody>
      </p:sp>
    </p:spTree>
    <p:extLst>
      <p:ext uri="{BB962C8B-B14F-4D97-AF65-F5344CB8AC3E}">
        <p14:creationId xmlns:p14="http://schemas.microsoft.com/office/powerpoint/2010/main" val="560219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Temperature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447800"/>
            <a:ext cx="4267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 scientific measurements, the Celsius and Kelvin scales are most often used.</a:t>
            </a:r>
          </a:p>
          <a:p>
            <a:pPr>
              <a:lnSpc>
                <a:spcPct val="90000"/>
              </a:lnSpc>
            </a:pPr>
            <a:r>
              <a:rPr lang="en-US" sz="2800"/>
              <a:t>The Celsius scale is based on the properties of water.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0</a:t>
            </a:r>
            <a:r>
              <a:rPr lang="en-US" sz="2400">
                <a:sym typeface="Symbol" pitchFamily="-80" charset="2"/>
              </a:rPr>
              <a:t>C is the freezing point of water.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100</a:t>
            </a:r>
            <a:r>
              <a:rPr lang="en-US" sz="2400">
                <a:sym typeface="Symbol" pitchFamily="-80" charset="2"/>
              </a:rPr>
              <a:t>C is the boiling point of water.</a:t>
            </a:r>
            <a:endParaRPr lang="en-US" sz="2400">
              <a:solidFill>
                <a:schemeClr val="accent2"/>
              </a:solidFill>
            </a:endParaRPr>
          </a:p>
        </p:txBody>
      </p:sp>
      <p:pic>
        <p:nvPicPr>
          <p:cNvPr id="105482" name="Picture 10" descr="celsi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8" y="2284413"/>
            <a:ext cx="4479925" cy="3090862"/>
          </a:xfrm>
        </p:spPr>
      </p:pic>
    </p:spTree>
    <p:extLst>
      <p:ext uri="{BB962C8B-B14F-4D97-AF65-F5344CB8AC3E}">
        <p14:creationId xmlns:p14="http://schemas.microsoft.com/office/powerpoint/2010/main" val="2040192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Temperature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05000"/>
            <a:ext cx="3810000" cy="4114800"/>
          </a:xfrm>
        </p:spPr>
        <p:txBody>
          <a:bodyPr/>
          <a:lstStyle/>
          <a:p>
            <a:r>
              <a:rPr lang="en-US" sz="2800"/>
              <a:t>The Kelvin is the SI unit of temperature.</a:t>
            </a:r>
          </a:p>
          <a:p>
            <a:r>
              <a:rPr lang="en-US" sz="2800"/>
              <a:t>It is based on the properties of gases.</a:t>
            </a:r>
          </a:p>
          <a:p>
            <a:r>
              <a:rPr lang="en-US" sz="2800"/>
              <a:t>There are no negative Kelvin temperatures.</a:t>
            </a:r>
          </a:p>
          <a:p>
            <a:r>
              <a:rPr lang="en-US" sz="2800"/>
              <a:t>K = </a:t>
            </a:r>
            <a:r>
              <a:rPr lang="en-US" sz="2800">
                <a:sym typeface="Symbol" pitchFamily="-80" charset="2"/>
              </a:rPr>
              <a:t>C + 273.15</a:t>
            </a:r>
            <a:endParaRPr lang="en-US" sz="2800"/>
          </a:p>
        </p:txBody>
      </p:sp>
      <p:pic>
        <p:nvPicPr>
          <p:cNvPr id="107529" name="Picture 9" descr="kelv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8" y="2284413"/>
            <a:ext cx="4479925" cy="3090862"/>
          </a:xfrm>
        </p:spPr>
      </p:pic>
    </p:spTree>
    <p:extLst>
      <p:ext uri="{BB962C8B-B14F-4D97-AF65-F5344CB8AC3E}">
        <p14:creationId xmlns:p14="http://schemas.microsoft.com/office/powerpoint/2010/main" val="1836987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Temperature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r>
              <a:rPr lang="en-US" sz="2800"/>
              <a:t>The Fahrenheit scale is not used in scientific measurements.</a:t>
            </a:r>
          </a:p>
          <a:p>
            <a:r>
              <a:rPr lang="en-US" sz="2800">
                <a:sym typeface="Symbol" pitchFamily="-80" charset="2"/>
              </a:rPr>
              <a:t>F = 9/5(C) + 32</a:t>
            </a:r>
          </a:p>
          <a:p>
            <a:r>
              <a:rPr lang="en-US" sz="2800">
                <a:sym typeface="Symbol" pitchFamily="-80" charset="2"/>
              </a:rPr>
              <a:t>C = 5/9(F − 32)</a:t>
            </a:r>
            <a:endParaRPr lang="en-US" sz="2800"/>
          </a:p>
        </p:txBody>
      </p:sp>
      <p:pic>
        <p:nvPicPr>
          <p:cNvPr id="109575" name="Picture 7" descr="fahrenheit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588" y="2284413"/>
            <a:ext cx="4479925" cy="3090862"/>
          </a:xfrm>
        </p:spPr>
      </p:pic>
    </p:spTree>
    <p:extLst>
      <p:ext uri="{BB962C8B-B14F-4D97-AF65-F5344CB8AC3E}">
        <p14:creationId xmlns:p14="http://schemas.microsoft.com/office/powerpoint/2010/main" val="745308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Numbers: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7772400" cy="2438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numbers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defined numbers or result from a count.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exact number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absolutely no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uncertainty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it.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numbers cannot be simplified.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343400"/>
            <a:ext cx="7772400" cy="19812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factor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considered exact numbers.</a:t>
            </a:r>
          </a:p>
        </p:txBody>
      </p:sp>
    </p:spTree>
    <p:extLst>
      <p:ext uri="{BB962C8B-B14F-4D97-AF65-F5344CB8AC3E}">
        <p14:creationId xmlns:p14="http://schemas.microsoft.com/office/powerpoint/2010/main" val="36689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1192</Words>
  <Application>Microsoft Office PowerPoint</Application>
  <PresentationFormat>On-screen Show (4:3)</PresentationFormat>
  <Paragraphs>231</Paragraphs>
  <Slides>38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Adobe Arabic</vt:lpstr>
      <vt:lpstr>Adobe Caslon Pro</vt:lpstr>
      <vt:lpstr>Arial</vt:lpstr>
      <vt:lpstr>Calibri</vt:lpstr>
      <vt:lpstr>Comic Sans MS</vt:lpstr>
      <vt:lpstr>Symbol</vt:lpstr>
      <vt:lpstr>Times New Roman</vt:lpstr>
      <vt:lpstr>Office Theme</vt:lpstr>
      <vt:lpstr>Chapter One Chemical Foundations</vt:lpstr>
      <vt:lpstr>SI Units</vt:lpstr>
      <vt:lpstr>Metric System</vt:lpstr>
      <vt:lpstr>Volume</vt:lpstr>
      <vt:lpstr>Temperature</vt:lpstr>
      <vt:lpstr>Temperature</vt:lpstr>
      <vt:lpstr>Temperature</vt:lpstr>
      <vt:lpstr>Temperature</vt:lpstr>
      <vt:lpstr>Exact Numbers:</vt:lpstr>
      <vt:lpstr>Uncertainty in Measurements</vt:lpstr>
      <vt:lpstr>Measured values &amp; uncertainty</vt:lpstr>
      <vt:lpstr>Measured Values &amp; Uncertainty</vt:lpstr>
      <vt:lpstr>Estimate the uncertain digit and take a reading</vt:lpstr>
      <vt:lpstr>Significant Figures</vt:lpstr>
      <vt:lpstr>Significant Figures</vt:lpstr>
      <vt:lpstr>Determine the Number of   Significant Figures:</vt:lpstr>
      <vt:lpstr>Check your work:</vt:lpstr>
      <vt:lpstr>Significant Figures</vt:lpstr>
      <vt:lpstr>Complete the following calculations in the correct number of significant figures.</vt:lpstr>
      <vt:lpstr>Check your work:</vt:lpstr>
      <vt:lpstr>Accuracy versus Precision</vt:lpstr>
      <vt:lpstr>Dimensional Analysis</vt:lpstr>
      <vt:lpstr>Dimensional Analysis</vt:lpstr>
      <vt:lpstr>Dimensional Analysis</vt:lpstr>
      <vt:lpstr>Practice: Dimensional Analysis</vt:lpstr>
      <vt:lpstr>Check your work:</vt:lpstr>
      <vt:lpstr>Matter</vt:lpstr>
      <vt:lpstr>Matter</vt:lpstr>
      <vt:lpstr>States of Matter</vt:lpstr>
      <vt:lpstr>Properties and Changes of Matter</vt:lpstr>
      <vt:lpstr>Types of Properties</vt:lpstr>
      <vt:lpstr>Types of Properties</vt:lpstr>
      <vt:lpstr>Types of Changes</vt:lpstr>
      <vt:lpstr>Separation of Mixtures (based on physical properties)</vt:lpstr>
      <vt:lpstr>Classification of Matter</vt:lpstr>
      <vt:lpstr>Distillation</vt:lpstr>
      <vt:lpstr>Filtration</vt:lpstr>
      <vt:lpstr>Chromatography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 Chemical Foundations</dc:title>
  <dc:creator>Administrator</dc:creator>
  <cp:lastModifiedBy>Wilhelm, Carolyn</cp:lastModifiedBy>
  <cp:revision>26</cp:revision>
  <dcterms:created xsi:type="dcterms:W3CDTF">2012-08-25T23:21:46Z</dcterms:created>
  <dcterms:modified xsi:type="dcterms:W3CDTF">2014-08-29T08:05:53Z</dcterms:modified>
</cp:coreProperties>
</file>