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58" r:id="rId14"/>
    <p:sldId id="272" r:id="rId15"/>
    <p:sldId id="273" r:id="rId16"/>
    <p:sldId id="274" r:id="rId17"/>
    <p:sldId id="275" r:id="rId18"/>
    <p:sldId id="276" r:id="rId19"/>
    <p:sldId id="313" r:id="rId20"/>
    <p:sldId id="314" r:id="rId21"/>
    <p:sldId id="257" r:id="rId22"/>
    <p:sldId id="256" r:id="rId23"/>
    <p:sldId id="318" r:id="rId24"/>
    <p:sldId id="315" r:id="rId25"/>
    <p:sldId id="316" r:id="rId26"/>
    <p:sldId id="277" r:id="rId27"/>
    <p:sldId id="278" r:id="rId28"/>
    <p:sldId id="280" r:id="rId29"/>
    <p:sldId id="279" r:id="rId30"/>
    <p:sldId id="281" r:id="rId31"/>
    <p:sldId id="282" r:id="rId32"/>
    <p:sldId id="284" r:id="rId33"/>
    <p:sldId id="283" r:id="rId34"/>
    <p:sldId id="285" r:id="rId35"/>
    <p:sldId id="317" r:id="rId36"/>
    <p:sldId id="323" r:id="rId37"/>
    <p:sldId id="322" r:id="rId38"/>
    <p:sldId id="320" r:id="rId39"/>
    <p:sldId id="321" r:id="rId40"/>
    <p:sldId id="286" r:id="rId41"/>
    <p:sldId id="287" r:id="rId42"/>
    <p:sldId id="324" r:id="rId43"/>
    <p:sldId id="288" r:id="rId44"/>
    <p:sldId id="289" r:id="rId45"/>
    <p:sldId id="290" r:id="rId46"/>
    <p:sldId id="291" r:id="rId47"/>
    <p:sldId id="292" r:id="rId48"/>
    <p:sldId id="293" r:id="rId49"/>
    <p:sldId id="325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01" r:id="rId58"/>
    <p:sldId id="302" r:id="rId59"/>
    <p:sldId id="326" r:id="rId60"/>
    <p:sldId id="303" r:id="rId61"/>
    <p:sldId id="327" r:id="rId62"/>
    <p:sldId id="304" r:id="rId63"/>
    <p:sldId id="305" r:id="rId64"/>
    <p:sldId id="306" r:id="rId65"/>
    <p:sldId id="307" r:id="rId66"/>
    <p:sldId id="308" r:id="rId67"/>
    <p:sldId id="309" r:id="rId68"/>
    <p:sldId id="310" r:id="rId69"/>
    <p:sldId id="311" r:id="rId70"/>
    <p:sldId id="312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DD431-1D10-441A-ADA7-BDAE980720E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E8381-EB55-4A69-A377-8E6BE37B6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41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3DE9FC-E2A0-41F9-894E-4D92CA78CAEE}" type="slidenum">
              <a:rPr lang="en-US" altLang="en-US"/>
              <a:pPr/>
              <a:t>2</a:t>
            </a:fld>
            <a:endParaRPr lang="en-US" altLang="en-US" dirty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991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DB279A-7AF5-44C9-BD02-A4D518FC9F17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1621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D95FA3-ECD1-4060-95D1-1ACB039BAA08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273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2D859A-BA67-4AD9-B404-498BD324E690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643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9CF0F6-E995-427B-957E-97D880CEAB3A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136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2F498F-726D-495B-B520-346F9AF595DA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262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E74C44-8B20-468F-BE94-24A335911646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922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0D33C1-1DAF-4343-8B9E-1706572165AD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2662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D88FB5-B3CC-4629-B9E6-3A21402A0C23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255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AEFCEE-D4D4-441D-BB2C-55273802D079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0827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47162-ECCA-47D2-B3C1-66A60AAE0E85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107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AA1D6A-36EE-4ACA-9E8B-9311093E87B6}" type="slidenum">
              <a:rPr lang="en-US" altLang="en-US"/>
              <a:pPr/>
              <a:t>3</a:t>
            </a:fld>
            <a:endParaRPr lang="en-US" altLang="en-US" dirty="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81733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CFEED-58FB-4198-9783-8152F65E63DB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948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A01153-0B8A-42A7-A9AD-89282378F32C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0142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E68F40-BDDF-4E46-8AAA-5C7321D0378D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2686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11FC52-41D9-4F57-8E4E-17AF9D883B10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578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A48DDC-5437-4979-A642-0EB3C0E32150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3368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7C5B1E-3503-4F12-9082-4E59FE6E9485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8649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34206B-69D2-48BB-B299-DEBD93AF0CCC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4401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F40C9C-A30E-4EF6-B0FB-B478E13343E8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1044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BDB3C-A279-4095-9EE3-EEAB5605D998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2127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3FB1FD-854D-4248-8A48-641802D13B1F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326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29D459-8429-45BC-8CA2-20A64E3E8E17}" type="slidenum">
              <a:rPr lang="en-US" altLang="en-US"/>
              <a:pPr/>
              <a:t>4</a:t>
            </a:fld>
            <a:endParaRPr lang="en-US" altLang="en-US" dirty="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37968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80C6E2-8096-4296-A4F8-CEE43E820F00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1523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D9052F-0258-4B26-B180-923A0BEB82DB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2879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D6B15D-786E-44C6-8645-671ADAC71A79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8686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9C5D06-FF1B-43F9-A8BF-047D68A2279C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3365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C75AB5-0DBC-43FB-98A8-B8414EDFCA4C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1408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F25C34-8903-4E84-8943-8DA8A79002EB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0647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6F479E-EDFC-429F-A1D7-B6DAA9C863E1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89832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29C26-FA19-4939-B09D-4596EBF73BA5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9631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20C3DD-F6E2-4E57-8552-3722AC1829A1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3845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9C072E-1B69-4FE5-B0B7-51F1E4387B91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270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3F0F48-01E1-4AD1-B8D2-EF722DC68A0A}" type="slidenum">
              <a:rPr lang="en-US" altLang="en-US"/>
              <a:pPr/>
              <a:t>5</a:t>
            </a:fld>
            <a:endParaRPr lang="en-US" altLang="en-US" dirty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6443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BC858A-6B27-4929-9701-8C4FE6A1BC91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19837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5DA4F8-81A4-4A4F-943D-5C2A48AAF866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7351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EDB9B1-AE2C-4A0F-BDD5-3F28AB78D9DE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7824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D5DF77-AD15-4511-8928-3C84F11948CD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4171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AEB532-4901-42B0-B510-1F3FF149C41A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0501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1E249B-8397-46AF-B2A9-C73CA30E21B3}" type="slidenum">
              <a:rPr lang="en-US" altLang="en-US"/>
              <a:pPr/>
              <a:t>58</a:t>
            </a:fld>
            <a:endParaRPr lang="en-US" alt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8471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F1299B-C667-44AF-B9AA-322851DCBFAD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7596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FEA4AA-F7C7-4FDE-8CDD-CBB8417C1D19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1418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72F752-7062-48F6-9F51-A92170A4BB23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1749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DB3A2E-0732-4715-B599-EF283BCA41CD}" type="slidenum">
              <a:rPr lang="en-US" altLang="en-US"/>
              <a:pPr/>
              <a:t>64</a:t>
            </a:fld>
            <a:endParaRPr lang="en-US" alt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595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42C9E1-001D-4FD6-B33A-9AA635847EAF}" type="slidenum">
              <a:rPr lang="en-US" altLang="en-US"/>
              <a:pPr/>
              <a:t>6</a:t>
            </a:fld>
            <a:endParaRPr lang="en-US" altLang="en-US" dirty="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4863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78C34A-C733-4FCD-A163-8B60CFC53D85}" type="slidenum">
              <a:rPr lang="en-US" altLang="en-US"/>
              <a:pPr/>
              <a:t>65</a:t>
            </a:fld>
            <a:endParaRPr lang="en-US" alt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04195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C91B5-EEF2-4E77-840B-9883E832533B}" type="slidenum">
              <a:rPr lang="en-US" altLang="en-US"/>
              <a:pPr/>
              <a:t>66</a:t>
            </a:fld>
            <a:endParaRPr lang="en-US" alt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12224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AB8067-87BA-468B-A35A-A6E2FE7D23E2}" type="slidenum">
              <a:rPr lang="en-US" altLang="en-US"/>
              <a:pPr/>
              <a:t>67</a:t>
            </a:fld>
            <a:endParaRPr lang="en-US" alt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37756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54B531-ADED-4347-9336-56AA7047552C}" type="slidenum">
              <a:rPr lang="en-US" altLang="en-US"/>
              <a:pPr/>
              <a:t>68</a:t>
            </a:fld>
            <a:endParaRPr lang="en-US" alt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23512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E0BD9E-4427-4244-8F96-35D184B97164}" type="slidenum">
              <a:rPr lang="en-US" altLang="en-US"/>
              <a:pPr/>
              <a:t>69</a:t>
            </a:fld>
            <a:endParaRPr lang="en-US" alt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83945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B65B2C-FD3E-42F2-92D2-876EFFA8E353}" type="slidenum">
              <a:rPr lang="en-US" altLang="en-US"/>
              <a:pPr/>
              <a:t>70</a:t>
            </a:fld>
            <a:endParaRPr lang="en-US" alt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092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13DBE7-F70C-442F-B449-44E79ED232F9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236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0662FE-424E-4B34-88E5-F19046B63A1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717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B6E891-4B78-40F5-88CC-0B778986FA7D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72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1C4FC8-E080-49A7-98AA-656F77FCAA86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907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AF2E-B705-4404-95D4-92164E246534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46B-7BED-4082-8591-5C9A3C1F9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AF2E-B705-4404-95D4-92164E246534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46B-7BED-4082-8591-5C9A3C1F9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AF2E-B705-4404-95D4-92164E246534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46B-7BED-4082-8591-5C9A3C1F9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06E40BD-DAD3-4E7D-83B7-ADE54E110A1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178489854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DBACFE1-0AE7-40A2-869B-3F1D6DB6E24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61774790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C35474B-4149-42A3-9666-0A5DC17AC6F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99706679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0AC0537-B68C-4AC8-A286-CE2FCC12BB6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2572498027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618FA1C-9DC2-4401-9D90-9A25E0488C8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936922401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1B86A26-E849-4353-866E-490BDFF0843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7543800" y="6629400"/>
            <a:ext cx="16764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</p:spTree>
    <p:extLst>
      <p:ext uri="{BB962C8B-B14F-4D97-AF65-F5344CB8AC3E}">
        <p14:creationId xmlns:p14="http://schemas.microsoft.com/office/powerpoint/2010/main" val="3582906655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38"/>
            <a:ext cx="8153400" cy="906462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20782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38"/>
            <a:ext cx="8153400" cy="906462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22660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AF2E-B705-4404-95D4-92164E246534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46B-7BED-4082-8591-5C9A3C1F9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AF2E-B705-4404-95D4-92164E246534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46B-7BED-4082-8591-5C9A3C1F9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AF2E-B705-4404-95D4-92164E246534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46B-7BED-4082-8591-5C9A3C1F9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AF2E-B705-4404-95D4-92164E246534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46B-7BED-4082-8591-5C9A3C1F9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AF2E-B705-4404-95D4-92164E246534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46B-7BED-4082-8591-5C9A3C1F9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AF2E-B705-4404-95D4-92164E246534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46B-7BED-4082-8591-5C9A3C1F9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AF2E-B705-4404-95D4-92164E246534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46B-7BED-4082-8591-5C9A3C1F9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AF2E-B705-4404-95D4-92164E246534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9846B-7BED-4082-8591-5C9A3C1F9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EAF2E-B705-4404-95D4-92164E246534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9846B-7BED-4082-8591-5C9A3C1F9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4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800" b="1" dirty="0" smtClean="0"/>
              <a:t>Chemical Kinetics:</a:t>
            </a:r>
          </a:p>
          <a:p>
            <a:pPr marL="0" indent="0" algn="ctr">
              <a:buNone/>
            </a:pPr>
            <a:r>
              <a:rPr lang="en-US" sz="4000" dirty="0" smtClean="0"/>
              <a:t>The Rate of Chemical Reactions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174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pic>
        <p:nvPicPr>
          <p:cNvPr id="15369" name="Picture 9" descr="14_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0"/>
          <a:stretch>
            <a:fillRect/>
          </a:stretch>
        </p:blipFill>
        <p:spPr>
          <a:xfrm>
            <a:off x="4648200" y="1905000"/>
            <a:ext cx="3830638" cy="3879850"/>
          </a:xfr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Reaction Rates 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3810000" cy="4114800"/>
          </a:xfrm>
        </p:spPr>
        <p:txBody>
          <a:bodyPr/>
          <a:lstStyle/>
          <a:p>
            <a:r>
              <a:rPr lang="en-US" altLang="en-US" sz="2400"/>
              <a:t>A plot of [C</a:t>
            </a:r>
            <a:r>
              <a:rPr lang="en-US" altLang="en-US" sz="2400" baseline="-25000"/>
              <a:t>4</a:t>
            </a:r>
            <a:r>
              <a:rPr lang="en-US" altLang="en-US" sz="2400"/>
              <a:t>H</a:t>
            </a:r>
            <a:r>
              <a:rPr lang="en-US" altLang="en-US" sz="2400" baseline="-25000"/>
              <a:t>9</a:t>
            </a:r>
            <a:r>
              <a:rPr lang="en-US" altLang="en-US" sz="2400"/>
              <a:t>Cl] vs. time for this reaction yields a curve like this.</a:t>
            </a:r>
          </a:p>
          <a:p>
            <a:r>
              <a:rPr lang="en-US" altLang="en-US" sz="2400"/>
              <a:t>The slope of a line tangent to the curve at any point is the </a:t>
            </a:r>
            <a:r>
              <a:rPr lang="en-US" altLang="en-US" sz="2400">
                <a:solidFill>
                  <a:srgbClr val="00197D"/>
                </a:solidFill>
              </a:rPr>
              <a:t>instantaneous rate</a:t>
            </a:r>
            <a:r>
              <a:rPr lang="en-US" altLang="en-US" sz="2400"/>
              <a:t> at that time.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990600" y="1295400"/>
            <a:ext cx="714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C82E32"/>
                </a:solidFill>
              </a:rPr>
              <a:t>C</a:t>
            </a:r>
            <a:r>
              <a:rPr lang="en-US" altLang="en-US" baseline="-25000">
                <a:solidFill>
                  <a:srgbClr val="C82E32"/>
                </a:solidFill>
              </a:rPr>
              <a:t>4</a:t>
            </a:r>
            <a:r>
              <a:rPr lang="en-US" altLang="en-US">
                <a:solidFill>
                  <a:srgbClr val="C82E32"/>
                </a:solidFill>
              </a:rPr>
              <a:t>H</a:t>
            </a:r>
            <a:r>
              <a:rPr lang="en-US" altLang="en-US" baseline="-25000">
                <a:solidFill>
                  <a:srgbClr val="C82E32"/>
                </a:solidFill>
              </a:rPr>
              <a:t>9</a:t>
            </a:r>
            <a:r>
              <a:rPr lang="en-US" altLang="en-US">
                <a:solidFill>
                  <a:srgbClr val="C82E32"/>
                </a:solidFill>
              </a:rPr>
              <a:t>Cl</a:t>
            </a:r>
            <a:r>
              <a:rPr lang="en-US" altLang="en-US" sz="2000">
                <a:solidFill>
                  <a:srgbClr val="C82E32"/>
                </a:solidFill>
              </a:rPr>
              <a:t>(</a:t>
            </a:r>
            <a:r>
              <a:rPr lang="en-US" altLang="en-US" sz="2000" i="1">
                <a:solidFill>
                  <a:srgbClr val="C82E32"/>
                </a:solidFill>
              </a:rPr>
              <a:t>aq</a:t>
            </a:r>
            <a:r>
              <a:rPr lang="en-US" altLang="en-US" sz="2000">
                <a:solidFill>
                  <a:srgbClr val="C82E32"/>
                </a:solidFill>
              </a:rPr>
              <a:t>)</a:t>
            </a:r>
            <a:r>
              <a:rPr lang="en-US" altLang="en-US">
                <a:solidFill>
                  <a:srgbClr val="C82E32"/>
                </a:solidFill>
              </a:rPr>
              <a:t> + H</a:t>
            </a:r>
            <a:r>
              <a:rPr lang="en-US" altLang="en-US" baseline="-25000">
                <a:solidFill>
                  <a:srgbClr val="C82E32"/>
                </a:solidFill>
              </a:rPr>
              <a:t>2</a:t>
            </a:r>
            <a:r>
              <a:rPr lang="en-US" altLang="en-US">
                <a:solidFill>
                  <a:srgbClr val="C82E32"/>
                </a:solidFill>
              </a:rPr>
              <a:t>O</a:t>
            </a:r>
            <a:r>
              <a:rPr lang="en-US" altLang="en-US" sz="2000">
                <a:solidFill>
                  <a:srgbClr val="C82E32"/>
                </a:solidFill>
              </a:rPr>
              <a:t>(</a:t>
            </a:r>
            <a:r>
              <a:rPr lang="en-US" altLang="en-US" sz="2000" i="1">
                <a:solidFill>
                  <a:srgbClr val="C82E32"/>
                </a:solidFill>
              </a:rPr>
              <a:t>l</a:t>
            </a:r>
            <a:r>
              <a:rPr lang="en-US" altLang="en-US" sz="2000">
                <a:solidFill>
                  <a:srgbClr val="C82E32"/>
                </a:solidFill>
              </a:rPr>
              <a:t>)</a:t>
            </a:r>
            <a:r>
              <a:rPr lang="en-US" altLang="en-US" baseline="-25000">
                <a:solidFill>
                  <a:srgbClr val="C82E32"/>
                </a:solidFill>
              </a:rPr>
              <a:t> </a:t>
            </a:r>
            <a:r>
              <a:rPr lang="en-US" altLang="en-US">
                <a:solidFill>
                  <a:srgbClr val="C82E32"/>
                </a:solidFill>
                <a:sym typeface="Symbol" pitchFamily="-80" charset="2"/>
              </a:rPr>
              <a:t> C</a:t>
            </a:r>
            <a:r>
              <a:rPr lang="en-US" altLang="en-US" baseline="-25000">
                <a:solidFill>
                  <a:srgbClr val="C82E32"/>
                </a:solidFill>
                <a:sym typeface="Symbol" pitchFamily="-80" charset="2"/>
              </a:rPr>
              <a:t>4</a:t>
            </a:r>
            <a:r>
              <a:rPr lang="en-US" altLang="en-US">
                <a:solidFill>
                  <a:srgbClr val="C82E32"/>
                </a:solidFill>
                <a:sym typeface="Symbol" pitchFamily="-80" charset="2"/>
              </a:rPr>
              <a:t>H</a:t>
            </a:r>
            <a:r>
              <a:rPr lang="en-US" altLang="en-US" baseline="-25000">
                <a:solidFill>
                  <a:srgbClr val="C82E32"/>
                </a:solidFill>
                <a:sym typeface="Symbol" pitchFamily="-80" charset="2"/>
              </a:rPr>
              <a:t>9</a:t>
            </a:r>
            <a:r>
              <a:rPr lang="en-US" altLang="en-US">
                <a:solidFill>
                  <a:srgbClr val="C82E32"/>
                </a:solidFill>
                <a:sym typeface="Symbol" pitchFamily="-80" charset="2"/>
              </a:rPr>
              <a:t>OH</a:t>
            </a:r>
            <a:r>
              <a:rPr lang="en-US" altLang="en-US" sz="2000">
                <a:solidFill>
                  <a:srgbClr val="C82E32"/>
                </a:solidFill>
                <a:sym typeface="Symbol" pitchFamily="-80" charset="2"/>
              </a:rPr>
              <a:t>(</a:t>
            </a:r>
            <a:r>
              <a:rPr lang="en-US" altLang="en-US" sz="2000" i="1">
                <a:solidFill>
                  <a:srgbClr val="C82E32"/>
                </a:solidFill>
                <a:sym typeface="Symbol" pitchFamily="-80" charset="2"/>
              </a:rPr>
              <a:t>aq</a:t>
            </a:r>
            <a:r>
              <a:rPr lang="en-US" altLang="en-US" sz="2000">
                <a:solidFill>
                  <a:srgbClr val="C82E32"/>
                </a:solidFill>
                <a:sym typeface="Symbol" pitchFamily="-80" charset="2"/>
              </a:rPr>
              <a:t>)</a:t>
            </a:r>
            <a:r>
              <a:rPr lang="en-US" altLang="en-US">
                <a:solidFill>
                  <a:srgbClr val="C82E32"/>
                </a:solidFill>
                <a:sym typeface="Symbol" pitchFamily="-80" charset="2"/>
              </a:rPr>
              <a:t> + HCl</a:t>
            </a:r>
            <a:r>
              <a:rPr lang="en-US" altLang="en-US" sz="2000">
                <a:solidFill>
                  <a:srgbClr val="C82E32"/>
                </a:solidFill>
                <a:sym typeface="Symbol" pitchFamily="-80" charset="2"/>
              </a:rPr>
              <a:t>(</a:t>
            </a:r>
            <a:r>
              <a:rPr lang="en-US" altLang="en-US" sz="2000" i="1">
                <a:solidFill>
                  <a:srgbClr val="C82E32"/>
                </a:solidFill>
                <a:sym typeface="Symbol" pitchFamily="-80" charset="2"/>
              </a:rPr>
              <a:t>aq</a:t>
            </a:r>
            <a:r>
              <a:rPr lang="en-US" altLang="en-US" sz="2000">
                <a:solidFill>
                  <a:srgbClr val="C82E32"/>
                </a:solidFill>
                <a:sym typeface="Symbol" pitchFamily="-80" charset="2"/>
              </a:rPr>
              <a:t>)</a:t>
            </a:r>
            <a:r>
              <a:rPr lang="en-US" altLang="en-US">
                <a:solidFill>
                  <a:srgbClr val="C82E32"/>
                </a:solidFill>
                <a:sym typeface="Symbol" pitchFamily="-80" charset="2"/>
              </a:rPr>
              <a:t> </a:t>
            </a:r>
            <a:endParaRPr lang="en-US" altLang="en-US">
              <a:solidFill>
                <a:srgbClr val="C82E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36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pic>
        <p:nvPicPr>
          <p:cNvPr id="17410" name="Picture 2" descr="14_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0"/>
          <a:stretch>
            <a:fillRect/>
          </a:stretch>
        </p:blipFill>
        <p:spPr>
          <a:xfrm>
            <a:off x="4648200" y="1905000"/>
            <a:ext cx="3830638" cy="3879850"/>
          </a:xfrm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Reaction Rates 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All reactions slow down over time.</a:t>
            </a:r>
          </a:p>
          <a:p>
            <a:r>
              <a:rPr lang="en-US" altLang="en-US" sz="2400"/>
              <a:t>Therefore, the best indicator of the rate of a reaction is the instantaneous rate near the </a:t>
            </a:r>
            <a:r>
              <a:rPr lang="en-US" altLang="en-US" sz="2400" i="1"/>
              <a:t>beginning</a:t>
            </a:r>
            <a:r>
              <a:rPr lang="en-US" altLang="en-US" sz="2400"/>
              <a:t> of the reaction.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990600" y="1295400"/>
            <a:ext cx="714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C82E32"/>
                </a:solidFill>
              </a:rPr>
              <a:t>C</a:t>
            </a:r>
            <a:r>
              <a:rPr lang="en-US" altLang="en-US" baseline="-25000">
                <a:solidFill>
                  <a:srgbClr val="C82E32"/>
                </a:solidFill>
              </a:rPr>
              <a:t>4</a:t>
            </a:r>
            <a:r>
              <a:rPr lang="en-US" altLang="en-US">
                <a:solidFill>
                  <a:srgbClr val="C82E32"/>
                </a:solidFill>
              </a:rPr>
              <a:t>H</a:t>
            </a:r>
            <a:r>
              <a:rPr lang="en-US" altLang="en-US" baseline="-25000">
                <a:solidFill>
                  <a:srgbClr val="C82E32"/>
                </a:solidFill>
              </a:rPr>
              <a:t>9</a:t>
            </a:r>
            <a:r>
              <a:rPr lang="en-US" altLang="en-US">
                <a:solidFill>
                  <a:srgbClr val="C82E32"/>
                </a:solidFill>
              </a:rPr>
              <a:t>Cl</a:t>
            </a:r>
            <a:r>
              <a:rPr lang="en-US" altLang="en-US" sz="2000">
                <a:solidFill>
                  <a:srgbClr val="C82E32"/>
                </a:solidFill>
              </a:rPr>
              <a:t>(</a:t>
            </a:r>
            <a:r>
              <a:rPr lang="en-US" altLang="en-US" sz="2000" i="1">
                <a:solidFill>
                  <a:srgbClr val="C82E32"/>
                </a:solidFill>
              </a:rPr>
              <a:t>aq</a:t>
            </a:r>
            <a:r>
              <a:rPr lang="en-US" altLang="en-US" sz="2000">
                <a:solidFill>
                  <a:srgbClr val="C82E32"/>
                </a:solidFill>
              </a:rPr>
              <a:t>)</a:t>
            </a:r>
            <a:r>
              <a:rPr lang="en-US" altLang="en-US">
                <a:solidFill>
                  <a:srgbClr val="C82E32"/>
                </a:solidFill>
              </a:rPr>
              <a:t> + H</a:t>
            </a:r>
            <a:r>
              <a:rPr lang="en-US" altLang="en-US" baseline="-25000">
                <a:solidFill>
                  <a:srgbClr val="C82E32"/>
                </a:solidFill>
              </a:rPr>
              <a:t>2</a:t>
            </a:r>
            <a:r>
              <a:rPr lang="en-US" altLang="en-US">
                <a:solidFill>
                  <a:srgbClr val="C82E32"/>
                </a:solidFill>
              </a:rPr>
              <a:t>O</a:t>
            </a:r>
            <a:r>
              <a:rPr lang="en-US" altLang="en-US" sz="2000">
                <a:solidFill>
                  <a:srgbClr val="C82E32"/>
                </a:solidFill>
              </a:rPr>
              <a:t>(</a:t>
            </a:r>
            <a:r>
              <a:rPr lang="en-US" altLang="en-US" sz="2000" i="1">
                <a:solidFill>
                  <a:srgbClr val="C82E32"/>
                </a:solidFill>
              </a:rPr>
              <a:t>l</a:t>
            </a:r>
            <a:r>
              <a:rPr lang="en-US" altLang="en-US" sz="2000">
                <a:solidFill>
                  <a:srgbClr val="C82E32"/>
                </a:solidFill>
              </a:rPr>
              <a:t>)</a:t>
            </a:r>
            <a:r>
              <a:rPr lang="en-US" altLang="en-US" baseline="-25000">
                <a:solidFill>
                  <a:srgbClr val="C82E32"/>
                </a:solidFill>
              </a:rPr>
              <a:t> </a:t>
            </a:r>
            <a:r>
              <a:rPr lang="en-US" altLang="en-US">
                <a:solidFill>
                  <a:srgbClr val="C82E32"/>
                </a:solidFill>
                <a:sym typeface="Symbol" pitchFamily="-80" charset="2"/>
              </a:rPr>
              <a:t> C</a:t>
            </a:r>
            <a:r>
              <a:rPr lang="en-US" altLang="en-US" baseline="-25000">
                <a:solidFill>
                  <a:srgbClr val="C82E32"/>
                </a:solidFill>
                <a:sym typeface="Symbol" pitchFamily="-80" charset="2"/>
              </a:rPr>
              <a:t>4</a:t>
            </a:r>
            <a:r>
              <a:rPr lang="en-US" altLang="en-US">
                <a:solidFill>
                  <a:srgbClr val="C82E32"/>
                </a:solidFill>
                <a:sym typeface="Symbol" pitchFamily="-80" charset="2"/>
              </a:rPr>
              <a:t>H</a:t>
            </a:r>
            <a:r>
              <a:rPr lang="en-US" altLang="en-US" baseline="-25000">
                <a:solidFill>
                  <a:srgbClr val="C82E32"/>
                </a:solidFill>
                <a:sym typeface="Symbol" pitchFamily="-80" charset="2"/>
              </a:rPr>
              <a:t>9</a:t>
            </a:r>
            <a:r>
              <a:rPr lang="en-US" altLang="en-US">
                <a:solidFill>
                  <a:srgbClr val="C82E32"/>
                </a:solidFill>
                <a:sym typeface="Symbol" pitchFamily="-80" charset="2"/>
              </a:rPr>
              <a:t>OH</a:t>
            </a:r>
            <a:r>
              <a:rPr lang="en-US" altLang="en-US" sz="2000">
                <a:solidFill>
                  <a:srgbClr val="C82E32"/>
                </a:solidFill>
                <a:sym typeface="Symbol" pitchFamily="-80" charset="2"/>
              </a:rPr>
              <a:t>(</a:t>
            </a:r>
            <a:r>
              <a:rPr lang="en-US" altLang="en-US" sz="2000" i="1">
                <a:solidFill>
                  <a:srgbClr val="C82E32"/>
                </a:solidFill>
                <a:sym typeface="Symbol" pitchFamily="-80" charset="2"/>
              </a:rPr>
              <a:t>aq</a:t>
            </a:r>
            <a:r>
              <a:rPr lang="en-US" altLang="en-US" sz="2000">
                <a:solidFill>
                  <a:srgbClr val="C82E32"/>
                </a:solidFill>
                <a:sym typeface="Symbol" pitchFamily="-80" charset="2"/>
              </a:rPr>
              <a:t>)</a:t>
            </a:r>
            <a:r>
              <a:rPr lang="en-US" altLang="en-US">
                <a:solidFill>
                  <a:srgbClr val="C82E32"/>
                </a:solidFill>
                <a:sym typeface="Symbol" pitchFamily="-80" charset="2"/>
              </a:rPr>
              <a:t> + HCl</a:t>
            </a:r>
            <a:r>
              <a:rPr lang="en-US" altLang="en-US" sz="2000">
                <a:solidFill>
                  <a:srgbClr val="C82E32"/>
                </a:solidFill>
                <a:sym typeface="Symbol" pitchFamily="-80" charset="2"/>
              </a:rPr>
              <a:t>(</a:t>
            </a:r>
            <a:r>
              <a:rPr lang="en-US" altLang="en-US" sz="2000" i="1">
                <a:solidFill>
                  <a:srgbClr val="C82E32"/>
                </a:solidFill>
                <a:sym typeface="Symbol" pitchFamily="-80" charset="2"/>
              </a:rPr>
              <a:t>aq</a:t>
            </a:r>
            <a:r>
              <a:rPr lang="en-US" altLang="en-US" sz="2000">
                <a:solidFill>
                  <a:srgbClr val="C82E32"/>
                </a:solidFill>
                <a:sym typeface="Symbol" pitchFamily="-80" charset="2"/>
              </a:rPr>
              <a:t>)</a:t>
            </a:r>
            <a:r>
              <a:rPr lang="en-US" altLang="en-US">
                <a:solidFill>
                  <a:srgbClr val="C82E32"/>
                </a:solidFill>
                <a:sym typeface="Symbol" pitchFamily="-80" charset="2"/>
              </a:rPr>
              <a:t> </a:t>
            </a:r>
            <a:endParaRPr lang="en-US" altLang="en-US">
              <a:solidFill>
                <a:srgbClr val="C82E32"/>
              </a:solidFill>
            </a:endParaRPr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6400800" y="3657600"/>
            <a:ext cx="1905000" cy="1447800"/>
          </a:xfrm>
          <a:prstGeom prst="ellipse">
            <a:avLst/>
          </a:prstGeom>
          <a:noFill/>
          <a:ln w="19050">
            <a:solidFill>
              <a:srgbClr val="C82E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5105400" y="1828800"/>
            <a:ext cx="1143000" cy="1828800"/>
          </a:xfrm>
          <a:prstGeom prst="ellipse">
            <a:avLst/>
          </a:prstGeom>
          <a:noFill/>
          <a:ln w="19050">
            <a:solidFill>
              <a:srgbClr val="C82E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364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altLang="en-US"/>
              <a:t>Reaction Rates and Stoichiometry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1524000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Reaction rates can be monitored by following either the loss (-) of reactants or the production (+) of products as generalized below:</a:t>
            </a:r>
          </a:p>
          <a:p>
            <a:pPr marL="0" indent="0">
              <a:buNone/>
            </a:pPr>
            <a:endParaRPr lang="en-US" altLang="en-US" sz="2800" dirty="0"/>
          </a:p>
        </p:txBody>
      </p:sp>
      <p:grpSp>
        <p:nvGrpSpPr>
          <p:cNvPr id="20503" name="Group 23"/>
          <p:cNvGrpSpPr>
            <a:grpSpLocks/>
          </p:cNvGrpSpPr>
          <p:nvPr/>
        </p:nvGrpSpPr>
        <p:grpSpPr bwMode="auto">
          <a:xfrm>
            <a:off x="2506663" y="2895600"/>
            <a:ext cx="4111625" cy="519113"/>
            <a:chOff x="1536" y="1984"/>
            <a:chExt cx="2590" cy="327"/>
          </a:xfrm>
        </p:grpSpPr>
        <p:sp>
          <p:nvSpPr>
            <p:cNvPr id="20499" name="Rectangle 19"/>
            <p:cNvSpPr>
              <a:spLocks noChangeArrowheads="1"/>
            </p:cNvSpPr>
            <p:nvPr/>
          </p:nvSpPr>
          <p:spPr bwMode="auto">
            <a:xfrm>
              <a:off x="1536" y="1984"/>
              <a:ext cx="98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i="1" dirty="0" err="1">
                  <a:solidFill>
                    <a:srgbClr val="C82E32"/>
                  </a:solidFill>
                </a:rPr>
                <a:t>a</a:t>
              </a:r>
              <a:r>
                <a:rPr lang="en-US" altLang="en-US" sz="2800" dirty="0" err="1">
                  <a:solidFill>
                    <a:srgbClr val="C82E32"/>
                  </a:solidFill>
                </a:rPr>
                <a:t>A</a:t>
              </a:r>
              <a:r>
                <a:rPr lang="en-US" altLang="en-US" sz="2800" dirty="0">
                  <a:solidFill>
                    <a:srgbClr val="C82E32"/>
                  </a:solidFill>
                </a:rPr>
                <a:t> + </a:t>
              </a:r>
              <a:r>
                <a:rPr lang="en-US" altLang="en-US" sz="2800" i="1" dirty="0" err="1">
                  <a:solidFill>
                    <a:srgbClr val="C82E32"/>
                  </a:solidFill>
                </a:rPr>
                <a:t>b</a:t>
              </a:r>
              <a:r>
                <a:rPr lang="en-US" altLang="en-US" sz="2800" dirty="0" err="1">
                  <a:solidFill>
                    <a:srgbClr val="C82E32"/>
                  </a:solidFill>
                </a:rPr>
                <a:t>B</a:t>
              </a:r>
              <a:r>
                <a:rPr lang="en-US" altLang="en-US" sz="2800" dirty="0">
                  <a:solidFill>
                    <a:srgbClr val="C82E32"/>
                  </a:solidFill>
                </a:rPr>
                <a:t> </a:t>
              </a:r>
            </a:p>
          </p:txBody>
        </p:sp>
        <p:sp>
          <p:nvSpPr>
            <p:cNvPr id="20500" name="Line 20"/>
            <p:cNvSpPr>
              <a:spLocks noChangeShapeType="1"/>
            </p:cNvSpPr>
            <p:nvPr/>
          </p:nvSpPr>
          <p:spPr bwMode="auto">
            <a:xfrm>
              <a:off x="2568" y="2160"/>
              <a:ext cx="576" cy="0"/>
            </a:xfrm>
            <a:prstGeom prst="line">
              <a:avLst/>
            </a:prstGeom>
            <a:noFill/>
            <a:ln w="19050">
              <a:solidFill>
                <a:srgbClr val="C82E3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1" name="Rectangle 21"/>
            <p:cNvSpPr>
              <a:spLocks noChangeArrowheads="1"/>
            </p:cNvSpPr>
            <p:nvPr/>
          </p:nvSpPr>
          <p:spPr bwMode="auto">
            <a:xfrm>
              <a:off x="3195" y="1984"/>
              <a:ext cx="93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i="1">
                  <a:solidFill>
                    <a:srgbClr val="C82E32"/>
                  </a:solidFill>
                </a:rPr>
                <a:t>c</a:t>
              </a:r>
              <a:r>
                <a:rPr lang="en-US" altLang="en-US" sz="2800">
                  <a:solidFill>
                    <a:srgbClr val="C82E32"/>
                  </a:solidFill>
                </a:rPr>
                <a:t>C + </a:t>
              </a:r>
              <a:r>
                <a:rPr lang="en-US" altLang="en-US" sz="2800" i="1">
                  <a:solidFill>
                    <a:srgbClr val="C82E32"/>
                  </a:solidFill>
                </a:rPr>
                <a:t>d</a:t>
              </a:r>
              <a:r>
                <a:rPr lang="en-US" altLang="en-US" sz="2800">
                  <a:solidFill>
                    <a:srgbClr val="C82E32"/>
                  </a:solidFill>
                </a:rPr>
                <a:t>D</a:t>
              </a:r>
            </a:p>
          </p:txBody>
        </p:sp>
      </p:grpSp>
      <p:grpSp>
        <p:nvGrpSpPr>
          <p:cNvPr id="20544" name="Group 64"/>
          <p:cNvGrpSpPr>
            <a:grpSpLocks/>
          </p:cNvGrpSpPr>
          <p:nvPr/>
        </p:nvGrpSpPr>
        <p:grpSpPr bwMode="auto">
          <a:xfrm>
            <a:off x="230188" y="3657600"/>
            <a:ext cx="8674100" cy="1066800"/>
            <a:chOff x="19" y="2373"/>
            <a:chExt cx="5464" cy="603"/>
          </a:xfrm>
        </p:grpSpPr>
        <p:sp>
          <p:nvSpPr>
            <p:cNvPr id="20504" name="Rectangle 24"/>
            <p:cNvSpPr>
              <a:spLocks noChangeArrowheads="1"/>
            </p:cNvSpPr>
            <p:nvPr/>
          </p:nvSpPr>
          <p:spPr bwMode="auto">
            <a:xfrm>
              <a:off x="19" y="2531"/>
              <a:ext cx="103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 dirty="0">
                  <a:solidFill>
                    <a:srgbClr val="C82E32"/>
                  </a:solidFill>
                </a:rPr>
                <a:t>Rate =  </a:t>
              </a:r>
              <a:r>
                <a:rPr lang="en-US" altLang="en-US" sz="2800" dirty="0">
                  <a:solidFill>
                    <a:srgbClr val="C82E32"/>
                  </a:solidFill>
                  <a:cs typeface="Arial" charset="0"/>
                </a:rPr>
                <a:t>−</a:t>
              </a:r>
            </a:p>
          </p:txBody>
        </p:sp>
        <p:grpSp>
          <p:nvGrpSpPr>
            <p:cNvPr id="20540" name="Group 60"/>
            <p:cNvGrpSpPr>
              <a:grpSpLocks/>
            </p:cNvGrpSpPr>
            <p:nvPr/>
          </p:nvGrpSpPr>
          <p:grpSpPr bwMode="auto">
            <a:xfrm>
              <a:off x="1056" y="2373"/>
              <a:ext cx="815" cy="603"/>
              <a:chOff x="1056" y="2400"/>
              <a:chExt cx="815" cy="603"/>
            </a:xfrm>
          </p:grpSpPr>
          <p:grpSp>
            <p:nvGrpSpPr>
              <p:cNvPr id="20508" name="Group 28"/>
              <p:cNvGrpSpPr>
                <a:grpSpLocks/>
              </p:cNvGrpSpPr>
              <p:nvPr/>
            </p:nvGrpSpPr>
            <p:grpSpPr bwMode="auto">
              <a:xfrm>
                <a:off x="1056" y="2400"/>
                <a:ext cx="288" cy="596"/>
                <a:chOff x="1605" y="2850"/>
                <a:chExt cx="288" cy="596"/>
              </a:xfrm>
            </p:grpSpPr>
            <p:sp>
              <p:nvSpPr>
                <p:cNvPr id="20505" name="Rectangle 25"/>
                <p:cNvSpPr>
                  <a:spLocks noChangeArrowheads="1"/>
                </p:cNvSpPr>
                <p:nvPr/>
              </p:nvSpPr>
              <p:spPr bwMode="auto">
                <a:xfrm>
                  <a:off x="1630" y="2850"/>
                  <a:ext cx="241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800">
                      <a:solidFill>
                        <a:srgbClr val="C82E32"/>
                      </a:solidFill>
                    </a:rPr>
                    <a:t>1</a:t>
                  </a:r>
                </a:p>
                <a:p>
                  <a:pPr algn="ctr"/>
                  <a:r>
                    <a:rPr lang="en-US" altLang="en-US" sz="2800" i="1">
                      <a:solidFill>
                        <a:srgbClr val="C82E32"/>
                      </a:solidFill>
                    </a:rPr>
                    <a:t>a</a:t>
                  </a:r>
                  <a:endParaRPr lang="en-US" altLang="en-US" sz="2800">
                    <a:solidFill>
                      <a:srgbClr val="C82E32"/>
                    </a:solidFill>
                  </a:endParaRPr>
                </a:p>
              </p:txBody>
            </p:sp>
            <p:sp>
              <p:nvSpPr>
                <p:cNvPr id="20507" name="Line 27"/>
                <p:cNvSpPr>
                  <a:spLocks noChangeShapeType="1"/>
                </p:cNvSpPr>
                <p:nvPr/>
              </p:nvSpPr>
              <p:spPr bwMode="auto">
                <a:xfrm>
                  <a:off x="1605" y="3168"/>
                  <a:ext cx="288" cy="0"/>
                </a:xfrm>
                <a:prstGeom prst="line">
                  <a:avLst/>
                </a:prstGeom>
                <a:noFill/>
                <a:ln w="22225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510" name="Group 30"/>
              <p:cNvGrpSpPr>
                <a:grpSpLocks/>
              </p:cNvGrpSpPr>
              <p:nvPr/>
            </p:nvGrpSpPr>
            <p:grpSpPr bwMode="auto">
              <a:xfrm>
                <a:off x="1344" y="2407"/>
                <a:ext cx="527" cy="596"/>
                <a:chOff x="2064" y="2880"/>
                <a:chExt cx="527" cy="596"/>
              </a:xfrm>
            </p:grpSpPr>
            <p:sp>
              <p:nvSpPr>
                <p:cNvPr id="20506" name="Rectangle 26"/>
                <p:cNvSpPr>
                  <a:spLocks noChangeArrowheads="1"/>
                </p:cNvSpPr>
                <p:nvPr/>
              </p:nvSpPr>
              <p:spPr bwMode="auto">
                <a:xfrm>
                  <a:off x="2064" y="2880"/>
                  <a:ext cx="527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800">
                      <a:solidFill>
                        <a:srgbClr val="C82E32"/>
                      </a:solidFill>
                      <a:latin typeface="Symbol" pitchFamily="-80" charset="2"/>
                      <a:sym typeface="Symbol" pitchFamily="-80" charset="2"/>
                    </a:rPr>
                    <a:t></a:t>
                  </a:r>
                  <a:r>
                    <a:rPr lang="en-US" altLang="en-US" sz="2800">
                      <a:solidFill>
                        <a:srgbClr val="C82E32"/>
                      </a:solidFill>
                    </a:rPr>
                    <a:t>[A]</a:t>
                  </a:r>
                </a:p>
                <a:p>
                  <a:pPr algn="ctr"/>
                  <a:r>
                    <a:rPr lang="en-US" altLang="en-US" sz="2800">
                      <a:solidFill>
                        <a:srgbClr val="C82E32"/>
                      </a:solidFill>
                      <a:latin typeface="Symbol" pitchFamily="-80" charset="2"/>
                      <a:sym typeface="Symbol" pitchFamily="-80" charset="2"/>
                    </a:rPr>
                    <a:t></a:t>
                  </a:r>
                  <a:r>
                    <a:rPr lang="en-US" altLang="en-US" sz="2800" i="1">
                      <a:solidFill>
                        <a:srgbClr val="C82E32"/>
                      </a:solidFill>
                    </a:rPr>
                    <a:t>t</a:t>
                  </a:r>
                  <a:endParaRPr lang="en-US" altLang="en-US" sz="2800">
                    <a:solidFill>
                      <a:srgbClr val="C82E32"/>
                    </a:solidFill>
                  </a:endParaRPr>
                </a:p>
              </p:txBody>
            </p:sp>
            <p:sp>
              <p:nvSpPr>
                <p:cNvPr id="20509" name="Line 29"/>
                <p:cNvSpPr>
                  <a:spLocks noChangeShapeType="1"/>
                </p:cNvSpPr>
                <p:nvPr/>
              </p:nvSpPr>
              <p:spPr bwMode="auto">
                <a:xfrm>
                  <a:off x="2112" y="3189"/>
                  <a:ext cx="432" cy="0"/>
                </a:xfrm>
                <a:prstGeom prst="line">
                  <a:avLst/>
                </a:prstGeom>
                <a:noFill/>
                <a:ln w="22225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0512" name="Rectangle 32"/>
            <p:cNvSpPr>
              <a:spLocks noChangeArrowheads="1"/>
            </p:cNvSpPr>
            <p:nvPr/>
          </p:nvSpPr>
          <p:spPr bwMode="auto">
            <a:xfrm>
              <a:off x="1920" y="2524"/>
              <a:ext cx="43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rgbClr val="C82E32"/>
                  </a:solidFill>
                </a:rPr>
                <a:t>= </a:t>
              </a:r>
              <a:r>
                <a:rPr lang="en-US" altLang="en-US">
                  <a:solidFill>
                    <a:srgbClr val="C82E32"/>
                  </a:solidFill>
                </a:rPr>
                <a:t>−</a:t>
              </a:r>
            </a:p>
          </p:txBody>
        </p:sp>
        <p:grpSp>
          <p:nvGrpSpPr>
            <p:cNvPr id="20541" name="Group 61"/>
            <p:cNvGrpSpPr>
              <a:grpSpLocks/>
            </p:cNvGrpSpPr>
            <p:nvPr/>
          </p:nvGrpSpPr>
          <p:grpSpPr bwMode="auto">
            <a:xfrm>
              <a:off x="2352" y="2373"/>
              <a:ext cx="815" cy="603"/>
              <a:chOff x="2352" y="2400"/>
              <a:chExt cx="815" cy="603"/>
            </a:xfrm>
          </p:grpSpPr>
          <p:grpSp>
            <p:nvGrpSpPr>
              <p:cNvPr id="20514" name="Group 34"/>
              <p:cNvGrpSpPr>
                <a:grpSpLocks/>
              </p:cNvGrpSpPr>
              <p:nvPr/>
            </p:nvGrpSpPr>
            <p:grpSpPr bwMode="auto">
              <a:xfrm>
                <a:off x="2352" y="2400"/>
                <a:ext cx="288" cy="596"/>
                <a:chOff x="1605" y="2850"/>
                <a:chExt cx="288" cy="596"/>
              </a:xfrm>
            </p:grpSpPr>
            <p:sp>
              <p:nvSpPr>
                <p:cNvPr id="20515" name="Rectangle 35"/>
                <p:cNvSpPr>
                  <a:spLocks noChangeArrowheads="1"/>
                </p:cNvSpPr>
                <p:nvPr/>
              </p:nvSpPr>
              <p:spPr bwMode="auto">
                <a:xfrm>
                  <a:off x="1630" y="2850"/>
                  <a:ext cx="241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800">
                      <a:solidFill>
                        <a:srgbClr val="C82E32"/>
                      </a:solidFill>
                    </a:rPr>
                    <a:t>1</a:t>
                  </a:r>
                </a:p>
                <a:p>
                  <a:pPr algn="ctr"/>
                  <a:r>
                    <a:rPr lang="en-US" altLang="en-US" sz="2800" i="1">
                      <a:solidFill>
                        <a:srgbClr val="C82E32"/>
                      </a:solidFill>
                    </a:rPr>
                    <a:t>b</a:t>
                  </a:r>
                  <a:endParaRPr lang="en-US" altLang="en-US" sz="2800">
                    <a:solidFill>
                      <a:srgbClr val="C82E32"/>
                    </a:solidFill>
                  </a:endParaRPr>
                </a:p>
              </p:txBody>
            </p:sp>
            <p:sp>
              <p:nvSpPr>
                <p:cNvPr id="20516" name="Line 36"/>
                <p:cNvSpPr>
                  <a:spLocks noChangeShapeType="1"/>
                </p:cNvSpPr>
                <p:nvPr/>
              </p:nvSpPr>
              <p:spPr bwMode="auto">
                <a:xfrm>
                  <a:off x="1605" y="3168"/>
                  <a:ext cx="288" cy="0"/>
                </a:xfrm>
                <a:prstGeom prst="line">
                  <a:avLst/>
                </a:prstGeom>
                <a:noFill/>
                <a:ln w="22225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517" name="Group 37"/>
              <p:cNvGrpSpPr>
                <a:grpSpLocks/>
              </p:cNvGrpSpPr>
              <p:nvPr/>
            </p:nvGrpSpPr>
            <p:grpSpPr bwMode="auto">
              <a:xfrm>
                <a:off x="2640" y="2407"/>
                <a:ext cx="527" cy="596"/>
                <a:chOff x="2065" y="2880"/>
                <a:chExt cx="527" cy="596"/>
              </a:xfrm>
            </p:grpSpPr>
            <p:sp>
              <p:nvSpPr>
                <p:cNvPr id="20518" name="Rectangle 38"/>
                <p:cNvSpPr>
                  <a:spLocks noChangeArrowheads="1"/>
                </p:cNvSpPr>
                <p:nvPr/>
              </p:nvSpPr>
              <p:spPr bwMode="auto">
                <a:xfrm>
                  <a:off x="2065" y="2880"/>
                  <a:ext cx="527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800">
                      <a:solidFill>
                        <a:srgbClr val="C82E32"/>
                      </a:solidFill>
                      <a:latin typeface="Symbol" pitchFamily="-80" charset="2"/>
                      <a:sym typeface="Symbol" pitchFamily="-80" charset="2"/>
                    </a:rPr>
                    <a:t></a:t>
                  </a:r>
                  <a:r>
                    <a:rPr lang="en-US" altLang="en-US" sz="2800">
                      <a:solidFill>
                        <a:srgbClr val="C82E32"/>
                      </a:solidFill>
                    </a:rPr>
                    <a:t>[B]</a:t>
                  </a:r>
                </a:p>
                <a:p>
                  <a:pPr algn="ctr"/>
                  <a:r>
                    <a:rPr lang="en-US" altLang="en-US" sz="2800">
                      <a:solidFill>
                        <a:srgbClr val="C82E32"/>
                      </a:solidFill>
                      <a:latin typeface="Symbol" pitchFamily="-80" charset="2"/>
                      <a:sym typeface="Symbol" pitchFamily="-80" charset="2"/>
                    </a:rPr>
                    <a:t></a:t>
                  </a:r>
                  <a:r>
                    <a:rPr lang="en-US" altLang="en-US" sz="2800" i="1">
                      <a:solidFill>
                        <a:srgbClr val="C82E32"/>
                      </a:solidFill>
                    </a:rPr>
                    <a:t>t</a:t>
                  </a:r>
                  <a:endParaRPr lang="en-US" altLang="en-US" sz="2800">
                    <a:solidFill>
                      <a:srgbClr val="C82E32"/>
                    </a:solidFill>
                  </a:endParaRPr>
                </a:p>
              </p:txBody>
            </p:sp>
            <p:sp>
              <p:nvSpPr>
                <p:cNvPr id="20519" name="Line 39"/>
                <p:cNvSpPr>
                  <a:spLocks noChangeShapeType="1"/>
                </p:cNvSpPr>
                <p:nvPr/>
              </p:nvSpPr>
              <p:spPr bwMode="auto">
                <a:xfrm>
                  <a:off x="2112" y="3189"/>
                  <a:ext cx="432" cy="0"/>
                </a:xfrm>
                <a:prstGeom prst="line">
                  <a:avLst/>
                </a:prstGeom>
                <a:noFill/>
                <a:ln w="22225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0520" name="Rectangle 40"/>
            <p:cNvSpPr>
              <a:spLocks noChangeArrowheads="1"/>
            </p:cNvSpPr>
            <p:nvPr/>
          </p:nvSpPr>
          <p:spPr bwMode="auto">
            <a:xfrm>
              <a:off x="3216" y="2527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rgbClr val="C82E32"/>
                  </a:solidFill>
                </a:rPr>
                <a:t>=</a:t>
              </a:r>
            </a:p>
          </p:txBody>
        </p:sp>
        <p:grpSp>
          <p:nvGrpSpPr>
            <p:cNvPr id="20542" name="Group 62"/>
            <p:cNvGrpSpPr>
              <a:grpSpLocks/>
            </p:cNvGrpSpPr>
            <p:nvPr/>
          </p:nvGrpSpPr>
          <p:grpSpPr bwMode="auto">
            <a:xfrm>
              <a:off x="3471" y="2373"/>
              <a:ext cx="812" cy="603"/>
              <a:chOff x="3471" y="2400"/>
              <a:chExt cx="812" cy="603"/>
            </a:xfrm>
          </p:grpSpPr>
          <p:grpSp>
            <p:nvGrpSpPr>
              <p:cNvPr id="20522" name="Group 42"/>
              <p:cNvGrpSpPr>
                <a:grpSpLocks/>
              </p:cNvGrpSpPr>
              <p:nvPr/>
            </p:nvGrpSpPr>
            <p:grpSpPr bwMode="auto">
              <a:xfrm>
                <a:off x="3471" y="2400"/>
                <a:ext cx="288" cy="596"/>
                <a:chOff x="1605" y="2850"/>
                <a:chExt cx="288" cy="596"/>
              </a:xfrm>
            </p:grpSpPr>
            <p:sp>
              <p:nvSpPr>
                <p:cNvPr id="20523" name="Rectangle 43"/>
                <p:cNvSpPr>
                  <a:spLocks noChangeArrowheads="1"/>
                </p:cNvSpPr>
                <p:nvPr/>
              </p:nvSpPr>
              <p:spPr bwMode="auto">
                <a:xfrm>
                  <a:off x="1630" y="2850"/>
                  <a:ext cx="241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800">
                      <a:solidFill>
                        <a:srgbClr val="C82E32"/>
                      </a:solidFill>
                    </a:rPr>
                    <a:t>1</a:t>
                  </a:r>
                </a:p>
                <a:p>
                  <a:pPr algn="ctr"/>
                  <a:r>
                    <a:rPr lang="en-US" altLang="en-US" sz="2800" i="1">
                      <a:solidFill>
                        <a:srgbClr val="C82E32"/>
                      </a:solidFill>
                    </a:rPr>
                    <a:t>c</a:t>
                  </a:r>
                  <a:endParaRPr lang="en-US" altLang="en-US" sz="2800">
                    <a:solidFill>
                      <a:srgbClr val="C82E32"/>
                    </a:solidFill>
                  </a:endParaRPr>
                </a:p>
              </p:txBody>
            </p:sp>
            <p:sp>
              <p:nvSpPr>
                <p:cNvPr id="20524" name="Line 44"/>
                <p:cNvSpPr>
                  <a:spLocks noChangeShapeType="1"/>
                </p:cNvSpPr>
                <p:nvPr/>
              </p:nvSpPr>
              <p:spPr bwMode="auto">
                <a:xfrm>
                  <a:off x="1605" y="3168"/>
                  <a:ext cx="288" cy="0"/>
                </a:xfrm>
                <a:prstGeom prst="line">
                  <a:avLst/>
                </a:prstGeom>
                <a:noFill/>
                <a:ln w="22225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525" name="Group 45"/>
              <p:cNvGrpSpPr>
                <a:grpSpLocks/>
              </p:cNvGrpSpPr>
              <p:nvPr/>
            </p:nvGrpSpPr>
            <p:grpSpPr bwMode="auto">
              <a:xfrm>
                <a:off x="3744" y="2407"/>
                <a:ext cx="539" cy="596"/>
                <a:chOff x="2059" y="2880"/>
                <a:chExt cx="539" cy="596"/>
              </a:xfrm>
            </p:grpSpPr>
            <p:sp>
              <p:nvSpPr>
                <p:cNvPr id="20526" name="Rectangle 46"/>
                <p:cNvSpPr>
                  <a:spLocks noChangeArrowheads="1"/>
                </p:cNvSpPr>
                <p:nvPr/>
              </p:nvSpPr>
              <p:spPr bwMode="auto">
                <a:xfrm>
                  <a:off x="2059" y="2880"/>
                  <a:ext cx="539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800">
                      <a:solidFill>
                        <a:srgbClr val="C82E32"/>
                      </a:solidFill>
                      <a:latin typeface="Symbol" pitchFamily="-80" charset="2"/>
                      <a:sym typeface="Symbol" pitchFamily="-80" charset="2"/>
                    </a:rPr>
                    <a:t></a:t>
                  </a:r>
                  <a:r>
                    <a:rPr lang="en-US" altLang="en-US" sz="2800">
                      <a:solidFill>
                        <a:srgbClr val="C82E32"/>
                      </a:solidFill>
                    </a:rPr>
                    <a:t>[C]</a:t>
                  </a:r>
                </a:p>
                <a:p>
                  <a:pPr algn="ctr"/>
                  <a:r>
                    <a:rPr lang="en-US" altLang="en-US" sz="2800">
                      <a:solidFill>
                        <a:srgbClr val="C82E32"/>
                      </a:solidFill>
                      <a:latin typeface="Symbol" pitchFamily="-80" charset="2"/>
                      <a:sym typeface="Symbol" pitchFamily="-80" charset="2"/>
                    </a:rPr>
                    <a:t></a:t>
                  </a:r>
                  <a:r>
                    <a:rPr lang="en-US" altLang="en-US" sz="2800" i="1">
                      <a:solidFill>
                        <a:srgbClr val="C82E32"/>
                      </a:solidFill>
                    </a:rPr>
                    <a:t>t</a:t>
                  </a:r>
                  <a:endParaRPr lang="en-US" altLang="en-US" sz="2800">
                    <a:solidFill>
                      <a:srgbClr val="C82E32"/>
                    </a:solidFill>
                  </a:endParaRPr>
                </a:p>
              </p:txBody>
            </p:sp>
            <p:sp>
              <p:nvSpPr>
                <p:cNvPr id="20527" name="Line 47"/>
                <p:cNvSpPr>
                  <a:spLocks noChangeShapeType="1"/>
                </p:cNvSpPr>
                <p:nvPr/>
              </p:nvSpPr>
              <p:spPr bwMode="auto">
                <a:xfrm>
                  <a:off x="2112" y="3189"/>
                  <a:ext cx="432" cy="0"/>
                </a:xfrm>
                <a:prstGeom prst="line">
                  <a:avLst/>
                </a:prstGeom>
                <a:noFill/>
                <a:ln w="22225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543" name="Group 63"/>
            <p:cNvGrpSpPr>
              <a:grpSpLocks/>
            </p:cNvGrpSpPr>
            <p:nvPr/>
          </p:nvGrpSpPr>
          <p:grpSpPr bwMode="auto">
            <a:xfrm>
              <a:off x="4656" y="2373"/>
              <a:ext cx="827" cy="603"/>
              <a:chOff x="4656" y="2400"/>
              <a:chExt cx="827" cy="603"/>
            </a:xfrm>
          </p:grpSpPr>
          <p:grpSp>
            <p:nvGrpSpPr>
              <p:cNvPr id="20529" name="Group 49"/>
              <p:cNvGrpSpPr>
                <a:grpSpLocks/>
              </p:cNvGrpSpPr>
              <p:nvPr/>
            </p:nvGrpSpPr>
            <p:grpSpPr bwMode="auto">
              <a:xfrm>
                <a:off x="4656" y="2400"/>
                <a:ext cx="288" cy="596"/>
                <a:chOff x="1605" y="2850"/>
                <a:chExt cx="288" cy="596"/>
              </a:xfrm>
            </p:grpSpPr>
            <p:sp>
              <p:nvSpPr>
                <p:cNvPr id="20530" name="Rectangle 50"/>
                <p:cNvSpPr>
                  <a:spLocks noChangeArrowheads="1"/>
                </p:cNvSpPr>
                <p:nvPr/>
              </p:nvSpPr>
              <p:spPr bwMode="auto">
                <a:xfrm>
                  <a:off x="1630" y="2850"/>
                  <a:ext cx="241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800">
                      <a:solidFill>
                        <a:srgbClr val="C82E32"/>
                      </a:solidFill>
                    </a:rPr>
                    <a:t>1</a:t>
                  </a:r>
                </a:p>
                <a:p>
                  <a:pPr algn="ctr"/>
                  <a:r>
                    <a:rPr lang="en-US" altLang="en-US" sz="2800" i="1">
                      <a:solidFill>
                        <a:srgbClr val="C82E32"/>
                      </a:solidFill>
                    </a:rPr>
                    <a:t>d</a:t>
                  </a:r>
                  <a:endParaRPr lang="en-US" altLang="en-US" sz="2800">
                    <a:solidFill>
                      <a:srgbClr val="C82E32"/>
                    </a:solidFill>
                  </a:endParaRPr>
                </a:p>
              </p:txBody>
            </p:sp>
            <p:sp>
              <p:nvSpPr>
                <p:cNvPr id="20531" name="Line 51"/>
                <p:cNvSpPr>
                  <a:spLocks noChangeShapeType="1"/>
                </p:cNvSpPr>
                <p:nvPr/>
              </p:nvSpPr>
              <p:spPr bwMode="auto">
                <a:xfrm>
                  <a:off x="1605" y="3168"/>
                  <a:ext cx="288" cy="0"/>
                </a:xfrm>
                <a:prstGeom prst="line">
                  <a:avLst/>
                </a:prstGeom>
                <a:noFill/>
                <a:ln w="22225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532" name="Group 52"/>
              <p:cNvGrpSpPr>
                <a:grpSpLocks/>
              </p:cNvGrpSpPr>
              <p:nvPr/>
            </p:nvGrpSpPr>
            <p:grpSpPr bwMode="auto">
              <a:xfrm>
                <a:off x="4944" y="2407"/>
                <a:ext cx="539" cy="596"/>
                <a:chOff x="2059" y="2880"/>
                <a:chExt cx="539" cy="596"/>
              </a:xfrm>
            </p:grpSpPr>
            <p:sp>
              <p:nvSpPr>
                <p:cNvPr id="20533" name="Rectangle 53"/>
                <p:cNvSpPr>
                  <a:spLocks noChangeArrowheads="1"/>
                </p:cNvSpPr>
                <p:nvPr/>
              </p:nvSpPr>
              <p:spPr bwMode="auto">
                <a:xfrm>
                  <a:off x="2059" y="2880"/>
                  <a:ext cx="539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800">
                      <a:solidFill>
                        <a:srgbClr val="C82E32"/>
                      </a:solidFill>
                      <a:latin typeface="Symbol" pitchFamily="-80" charset="2"/>
                      <a:sym typeface="Symbol" pitchFamily="-80" charset="2"/>
                    </a:rPr>
                    <a:t></a:t>
                  </a:r>
                  <a:r>
                    <a:rPr lang="en-US" altLang="en-US" sz="2800">
                      <a:solidFill>
                        <a:srgbClr val="C82E32"/>
                      </a:solidFill>
                    </a:rPr>
                    <a:t>[D]</a:t>
                  </a:r>
                </a:p>
                <a:p>
                  <a:pPr algn="ctr"/>
                  <a:r>
                    <a:rPr lang="en-US" altLang="en-US" sz="2800">
                      <a:solidFill>
                        <a:srgbClr val="C82E32"/>
                      </a:solidFill>
                      <a:latin typeface="Symbol" pitchFamily="-80" charset="2"/>
                      <a:sym typeface="Symbol" pitchFamily="-80" charset="2"/>
                    </a:rPr>
                    <a:t></a:t>
                  </a:r>
                  <a:r>
                    <a:rPr lang="en-US" altLang="en-US" sz="2800" i="1">
                      <a:solidFill>
                        <a:srgbClr val="C82E32"/>
                      </a:solidFill>
                    </a:rPr>
                    <a:t>t</a:t>
                  </a:r>
                  <a:endParaRPr lang="en-US" altLang="en-US" sz="2800">
                    <a:solidFill>
                      <a:srgbClr val="C82E32"/>
                    </a:solidFill>
                  </a:endParaRPr>
                </a:p>
              </p:txBody>
            </p:sp>
            <p:sp>
              <p:nvSpPr>
                <p:cNvPr id="20534" name="Line 54"/>
                <p:cNvSpPr>
                  <a:spLocks noChangeShapeType="1"/>
                </p:cNvSpPr>
                <p:nvPr/>
              </p:nvSpPr>
              <p:spPr bwMode="auto">
                <a:xfrm>
                  <a:off x="2112" y="3189"/>
                  <a:ext cx="432" cy="0"/>
                </a:xfrm>
                <a:prstGeom prst="line">
                  <a:avLst/>
                </a:prstGeom>
                <a:noFill/>
                <a:ln w="22225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0535" name="Rectangle 55"/>
            <p:cNvSpPr>
              <a:spLocks noChangeArrowheads="1"/>
            </p:cNvSpPr>
            <p:nvPr/>
          </p:nvSpPr>
          <p:spPr bwMode="auto">
            <a:xfrm>
              <a:off x="4368" y="2528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rgbClr val="C82E32"/>
                  </a:solidFill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444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Reaction Rates and Stoichiometry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Describe the  stoichiometric relationship for the disappearance of reactants and the formation of product in the following  balanced equation:</a:t>
            </a:r>
          </a:p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	2HI 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(g)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 H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2(g)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+ I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(g)</a:t>
            </a:r>
            <a:endParaRPr lang="en-US" sz="2800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Concentration and Rate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724400"/>
            <a:ext cx="8229600" cy="1981200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altLang="en-US" sz="2400" dirty="0" smtClean="0"/>
              <a:t>We can gain </a:t>
            </a:r>
            <a:r>
              <a:rPr lang="en-US" altLang="en-US" sz="2400" dirty="0"/>
              <a:t>information about the rate of a reaction by seeing how the rate changes with changes in concentration. 	</a:t>
            </a:r>
            <a:endParaRPr lang="en-US" altLang="en-US" sz="2400" dirty="0" smtClean="0"/>
          </a:p>
          <a:p>
            <a:pPr marL="0" indent="0">
              <a:buFontTx/>
              <a:buNone/>
            </a:pPr>
            <a:r>
              <a:rPr lang="en-US" altLang="en-US" sz="2400" dirty="0" smtClean="0"/>
              <a:t>If </a:t>
            </a:r>
            <a:r>
              <a:rPr lang="en-US" altLang="en-US" sz="2400" dirty="0"/>
              <a:t>we compare Experiments 1 and 2, we see that when [NH</a:t>
            </a:r>
            <a:r>
              <a:rPr lang="en-US" altLang="en-US" sz="2400" baseline="-25000" dirty="0"/>
              <a:t>4</a:t>
            </a:r>
            <a:r>
              <a:rPr lang="en-US" altLang="en-US" sz="2400" baseline="30000" dirty="0"/>
              <a:t>+</a:t>
            </a:r>
            <a:r>
              <a:rPr lang="en-US" altLang="en-US" sz="2400" dirty="0"/>
              <a:t>] doubles, the initial rate doubles.</a:t>
            </a:r>
          </a:p>
        </p:txBody>
      </p:sp>
      <p:grpSp>
        <p:nvGrpSpPr>
          <p:cNvPr id="22541" name="Group 13"/>
          <p:cNvGrpSpPr>
            <a:grpSpLocks/>
          </p:cNvGrpSpPr>
          <p:nvPr/>
        </p:nvGrpSpPr>
        <p:grpSpPr bwMode="auto">
          <a:xfrm>
            <a:off x="811213" y="3962400"/>
            <a:ext cx="7356475" cy="523875"/>
            <a:chOff x="500" y="2496"/>
            <a:chExt cx="4634" cy="330"/>
          </a:xfrm>
        </p:grpSpPr>
        <p:sp>
          <p:nvSpPr>
            <p:cNvPr id="22538" name="Rectangle 10"/>
            <p:cNvSpPr>
              <a:spLocks noChangeArrowheads="1"/>
            </p:cNvSpPr>
            <p:nvPr/>
          </p:nvSpPr>
          <p:spPr bwMode="auto">
            <a:xfrm>
              <a:off x="500" y="2499"/>
              <a:ext cx="20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rgbClr val="C82E32"/>
                  </a:solidFill>
                </a:rPr>
                <a:t>NH</a:t>
              </a:r>
              <a:r>
                <a:rPr lang="en-US" altLang="en-US" sz="2800" baseline="-25000">
                  <a:solidFill>
                    <a:srgbClr val="C82E32"/>
                  </a:solidFill>
                </a:rPr>
                <a:t>4</a:t>
              </a:r>
              <a:r>
                <a:rPr lang="en-US" altLang="en-US" sz="2800" baseline="30000">
                  <a:solidFill>
                    <a:srgbClr val="C82E32"/>
                  </a:solidFill>
                </a:rPr>
                <a:t>+</a:t>
              </a:r>
              <a:r>
                <a:rPr lang="en-US" altLang="en-US">
                  <a:solidFill>
                    <a:srgbClr val="C82E32"/>
                  </a:solidFill>
                </a:rPr>
                <a:t>(</a:t>
              </a:r>
              <a:r>
                <a:rPr lang="en-US" altLang="en-US" i="1">
                  <a:solidFill>
                    <a:srgbClr val="C82E32"/>
                  </a:solidFill>
                </a:rPr>
                <a:t>aq</a:t>
              </a:r>
              <a:r>
                <a:rPr lang="en-US" altLang="en-US">
                  <a:solidFill>
                    <a:srgbClr val="C82E32"/>
                  </a:solidFill>
                </a:rPr>
                <a:t>)</a:t>
              </a:r>
              <a:r>
                <a:rPr lang="en-US" altLang="en-US" sz="2800">
                  <a:solidFill>
                    <a:srgbClr val="C82E32"/>
                  </a:solidFill>
                </a:rPr>
                <a:t> + NO</a:t>
              </a:r>
              <a:r>
                <a:rPr lang="en-US" altLang="en-US" sz="2800" baseline="-25000">
                  <a:solidFill>
                    <a:srgbClr val="C82E32"/>
                  </a:solidFill>
                </a:rPr>
                <a:t>2</a:t>
              </a:r>
              <a:r>
                <a:rPr lang="en-US" altLang="en-US" sz="3600" baseline="30000">
                  <a:solidFill>
                    <a:srgbClr val="C82E32"/>
                  </a:solidFill>
                  <a:cs typeface="Arial" charset="0"/>
                </a:rPr>
                <a:t>−</a:t>
              </a:r>
              <a:r>
                <a:rPr lang="en-US" altLang="en-US">
                  <a:solidFill>
                    <a:srgbClr val="C82E32"/>
                  </a:solidFill>
                </a:rPr>
                <a:t>(</a:t>
              </a:r>
              <a:r>
                <a:rPr lang="en-US" altLang="en-US" i="1">
                  <a:solidFill>
                    <a:srgbClr val="C82E32"/>
                  </a:solidFill>
                </a:rPr>
                <a:t>aq</a:t>
              </a:r>
              <a:r>
                <a:rPr lang="en-US" altLang="en-US">
                  <a:solidFill>
                    <a:srgbClr val="C82E32"/>
                  </a:solidFill>
                </a:rPr>
                <a:t>)</a:t>
              </a:r>
              <a:endParaRPr lang="en-US" altLang="en-US" sz="2800">
                <a:solidFill>
                  <a:srgbClr val="C82E32"/>
                </a:solidFill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/>
          </p:nvSpPr>
          <p:spPr bwMode="auto">
            <a:xfrm>
              <a:off x="3504" y="2496"/>
              <a:ext cx="163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rgbClr val="C82E32"/>
                  </a:solidFill>
                </a:rPr>
                <a:t>N</a:t>
              </a:r>
              <a:r>
                <a:rPr lang="en-US" altLang="en-US" sz="2800" baseline="-25000">
                  <a:solidFill>
                    <a:srgbClr val="C82E32"/>
                  </a:solidFill>
                </a:rPr>
                <a:t>2</a:t>
              </a:r>
              <a:r>
                <a:rPr lang="en-US" altLang="en-US">
                  <a:solidFill>
                    <a:srgbClr val="C82E32"/>
                  </a:solidFill>
                </a:rPr>
                <a:t>(</a:t>
              </a:r>
              <a:r>
                <a:rPr lang="en-US" altLang="en-US" i="1">
                  <a:solidFill>
                    <a:srgbClr val="C82E32"/>
                  </a:solidFill>
                </a:rPr>
                <a:t>g</a:t>
              </a:r>
              <a:r>
                <a:rPr lang="en-US" altLang="en-US">
                  <a:solidFill>
                    <a:srgbClr val="C82E32"/>
                  </a:solidFill>
                </a:rPr>
                <a:t>)</a:t>
              </a:r>
              <a:r>
                <a:rPr lang="en-US" altLang="en-US" sz="2800">
                  <a:solidFill>
                    <a:srgbClr val="C82E32"/>
                  </a:solidFill>
                </a:rPr>
                <a:t> + 2 H</a:t>
              </a:r>
              <a:r>
                <a:rPr lang="en-US" altLang="en-US" sz="2800" baseline="-25000">
                  <a:solidFill>
                    <a:srgbClr val="C82E32"/>
                  </a:solidFill>
                </a:rPr>
                <a:t>2</a:t>
              </a:r>
              <a:r>
                <a:rPr lang="en-US" altLang="en-US" sz="2800">
                  <a:solidFill>
                    <a:srgbClr val="C82E32"/>
                  </a:solidFill>
                </a:rPr>
                <a:t>O</a:t>
              </a:r>
              <a:r>
                <a:rPr lang="en-US" altLang="en-US">
                  <a:solidFill>
                    <a:srgbClr val="C82E32"/>
                  </a:solidFill>
                </a:rPr>
                <a:t>(</a:t>
              </a:r>
              <a:r>
                <a:rPr lang="en-US" altLang="en-US" i="1">
                  <a:solidFill>
                    <a:srgbClr val="C82E32"/>
                  </a:solidFill>
                </a:rPr>
                <a:t>l</a:t>
              </a:r>
              <a:r>
                <a:rPr lang="en-US" altLang="en-US">
                  <a:solidFill>
                    <a:srgbClr val="C82E32"/>
                  </a:solidFill>
                </a:rPr>
                <a:t>)</a:t>
              </a:r>
              <a:endParaRPr lang="en-US" altLang="en-US" sz="2800">
                <a:solidFill>
                  <a:srgbClr val="C82E32"/>
                </a:solidFill>
              </a:endParaRPr>
            </a:p>
          </p:txBody>
        </p:sp>
        <p:sp>
          <p:nvSpPr>
            <p:cNvPr id="22540" name="Line 12"/>
            <p:cNvSpPr>
              <a:spLocks noChangeShapeType="1"/>
            </p:cNvSpPr>
            <p:nvPr/>
          </p:nvSpPr>
          <p:spPr bwMode="auto">
            <a:xfrm>
              <a:off x="2754" y="2660"/>
              <a:ext cx="682" cy="0"/>
            </a:xfrm>
            <a:prstGeom prst="line">
              <a:avLst/>
            </a:prstGeom>
            <a:noFill/>
            <a:ln w="19050">
              <a:solidFill>
                <a:srgbClr val="C82E3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2544" name="Picture 16" descr="14_T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7" b="7692"/>
          <a:stretch>
            <a:fillRect/>
          </a:stretch>
        </p:blipFill>
        <p:spPr>
          <a:xfrm>
            <a:off x="1074738" y="1600200"/>
            <a:ext cx="6994525" cy="2143125"/>
          </a:xfrm>
        </p:spPr>
      </p:pic>
    </p:spTree>
    <p:extLst>
      <p:ext uri="{BB962C8B-B14F-4D97-AF65-F5344CB8AC3E}">
        <p14:creationId xmlns:p14="http://schemas.microsoft.com/office/powerpoint/2010/main" val="34699791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Concentration and Rate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724400"/>
            <a:ext cx="7772400" cy="1447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/>
              <a:t>	Likewise, when we compare Experiments 5 and 6, we see that when [NO</a:t>
            </a:r>
            <a:r>
              <a:rPr lang="en-US" altLang="en-US" sz="2800" baseline="-25000"/>
              <a:t>2</a:t>
            </a:r>
            <a:r>
              <a:rPr lang="en-US" altLang="en-US" sz="4000" baseline="30000"/>
              <a:t>−</a:t>
            </a:r>
            <a:r>
              <a:rPr lang="en-US" altLang="en-US" sz="2800"/>
              <a:t>] doubles, the initial rate doubles.</a:t>
            </a:r>
          </a:p>
        </p:txBody>
      </p:sp>
      <p:grpSp>
        <p:nvGrpSpPr>
          <p:cNvPr id="143364" name="Group 4"/>
          <p:cNvGrpSpPr>
            <a:grpSpLocks/>
          </p:cNvGrpSpPr>
          <p:nvPr/>
        </p:nvGrpSpPr>
        <p:grpSpPr bwMode="auto">
          <a:xfrm>
            <a:off x="811213" y="3962400"/>
            <a:ext cx="7356475" cy="523875"/>
            <a:chOff x="500" y="2496"/>
            <a:chExt cx="4634" cy="330"/>
          </a:xfrm>
        </p:grpSpPr>
        <p:sp>
          <p:nvSpPr>
            <p:cNvPr id="143365" name="Rectangle 5"/>
            <p:cNvSpPr>
              <a:spLocks noChangeArrowheads="1"/>
            </p:cNvSpPr>
            <p:nvPr/>
          </p:nvSpPr>
          <p:spPr bwMode="auto">
            <a:xfrm>
              <a:off x="500" y="2499"/>
              <a:ext cx="20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rgbClr val="C82E32"/>
                  </a:solidFill>
                </a:rPr>
                <a:t>NH</a:t>
              </a:r>
              <a:r>
                <a:rPr lang="en-US" altLang="en-US" sz="2800" baseline="-25000">
                  <a:solidFill>
                    <a:srgbClr val="C82E32"/>
                  </a:solidFill>
                </a:rPr>
                <a:t>4</a:t>
              </a:r>
              <a:r>
                <a:rPr lang="en-US" altLang="en-US" sz="2800" baseline="30000">
                  <a:solidFill>
                    <a:srgbClr val="C82E32"/>
                  </a:solidFill>
                </a:rPr>
                <a:t>+</a:t>
              </a:r>
              <a:r>
                <a:rPr lang="en-US" altLang="en-US">
                  <a:solidFill>
                    <a:srgbClr val="C82E32"/>
                  </a:solidFill>
                </a:rPr>
                <a:t>(</a:t>
              </a:r>
              <a:r>
                <a:rPr lang="en-US" altLang="en-US" i="1">
                  <a:solidFill>
                    <a:srgbClr val="C82E32"/>
                  </a:solidFill>
                </a:rPr>
                <a:t>aq</a:t>
              </a:r>
              <a:r>
                <a:rPr lang="en-US" altLang="en-US">
                  <a:solidFill>
                    <a:srgbClr val="C82E32"/>
                  </a:solidFill>
                </a:rPr>
                <a:t>)</a:t>
              </a:r>
              <a:r>
                <a:rPr lang="en-US" altLang="en-US" sz="2800">
                  <a:solidFill>
                    <a:srgbClr val="C82E32"/>
                  </a:solidFill>
                </a:rPr>
                <a:t> + NO</a:t>
              </a:r>
              <a:r>
                <a:rPr lang="en-US" altLang="en-US" sz="2800" baseline="-25000">
                  <a:solidFill>
                    <a:srgbClr val="C82E32"/>
                  </a:solidFill>
                </a:rPr>
                <a:t>2</a:t>
              </a:r>
              <a:r>
                <a:rPr lang="en-US" altLang="en-US" sz="3600" baseline="30000">
                  <a:solidFill>
                    <a:srgbClr val="C82E32"/>
                  </a:solidFill>
                  <a:cs typeface="Arial" charset="0"/>
                </a:rPr>
                <a:t>−</a:t>
              </a:r>
              <a:r>
                <a:rPr lang="en-US" altLang="en-US">
                  <a:solidFill>
                    <a:srgbClr val="C82E32"/>
                  </a:solidFill>
                </a:rPr>
                <a:t>(</a:t>
              </a:r>
              <a:r>
                <a:rPr lang="en-US" altLang="en-US" i="1">
                  <a:solidFill>
                    <a:srgbClr val="C82E32"/>
                  </a:solidFill>
                </a:rPr>
                <a:t>aq</a:t>
              </a:r>
              <a:r>
                <a:rPr lang="en-US" altLang="en-US">
                  <a:solidFill>
                    <a:srgbClr val="C82E32"/>
                  </a:solidFill>
                </a:rPr>
                <a:t>)</a:t>
              </a:r>
              <a:endParaRPr lang="en-US" altLang="en-US" sz="2800">
                <a:solidFill>
                  <a:srgbClr val="C82E32"/>
                </a:solidFill>
              </a:endParaRPr>
            </a:p>
          </p:txBody>
        </p:sp>
        <p:sp>
          <p:nvSpPr>
            <p:cNvPr id="143366" name="Rectangle 6"/>
            <p:cNvSpPr>
              <a:spLocks noChangeArrowheads="1"/>
            </p:cNvSpPr>
            <p:nvPr/>
          </p:nvSpPr>
          <p:spPr bwMode="auto">
            <a:xfrm>
              <a:off x="3504" y="2496"/>
              <a:ext cx="163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rgbClr val="C82E32"/>
                  </a:solidFill>
                </a:rPr>
                <a:t>N</a:t>
              </a:r>
              <a:r>
                <a:rPr lang="en-US" altLang="en-US" sz="2800" baseline="-25000">
                  <a:solidFill>
                    <a:srgbClr val="C82E32"/>
                  </a:solidFill>
                </a:rPr>
                <a:t>2</a:t>
              </a:r>
              <a:r>
                <a:rPr lang="en-US" altLang="en-US">
                  <a:solidFill>
                    <a:srgbClr val="C82E32"/>
                  </a:solidFill>
                </a:rPr>
                <a:t>(</a:t>
              </a:r>
              <a:r>
                <a:rPr lang="en-US" altLang="en-US" i="1">
                  <a:solidFill>
                    <a:srgbClr val="C82E32"/>
                  </a:solidFill>
                </a:rPr>
                <a:t>g</a:t>
              </a:r>
              <a:r>
                <a:rPr lang="en-US" altLang="en-US">
                  <a:solidFill>
                    <a:srgbClr val="C82E32"/>
                  </a:solidFill>
                </a:rPr>
                <a:t>)</a:t>
              </a:r>
              <a:r>
                <a:rPr lang="en-US" altLang="en-US" sz="2800">
                  <a:solidFill>
                    <a:srgbClr val="C82E32"/>
                  </a:solidFill>
                </a:rPr>
                <a:t> + 2 H</a:t>
              </a:r>
              <a:r>
                <a:rPr lang="en-US" altLang="en-US" sz="2800" baseline="-25000">
                  <a:solidFill>
                    <a:srgbClr val="C82E32"/>
                  </a:solidFill>
                </a:rPr>
                <a:t>2</a:t>
              </a:r>
              <a:r>
                <a:rPr lang="en-US" altLang="en-US" sz="2800">
                  <a:solidFill>
                    <a:srgbClr val="C82E32"/>
                  </a:solidFill>
                </a:rPr>
                <a:t>O</a:t>
              </a:r>
              <a:r>
                <a:rPr lang="en-US" altLang="en-US">
                  <a:solidFill>
                    <a:srgbClr val="C82E32"/>
                  </a:solidFill>
                </a:rPr>
                <a:t>(</a:t>
              </a:r>
              <a:r>
                <a:rPr lang="en-US" altLang="en-US" i="1">
                  <a:solidFill>
                    <a:srgbClr val="C82E32"/>
                  </a:solidFill>
                </a:rPr>
                <a:t>l</a:t>
              </a:r>
              <a:r>
                <a:rPr lang="en-US" altLang="en-US">
                  <a:solidFill>
                    <a:srgbClr val="C82E32"/>
                  </a:solidFill>
                </a:rPr>
                <a:t>)</a:t>
              </a:r>
              <a:endParaRPr lang="en-US" altLang="en-US" sz="2800">
                <a:solidFill>
                  <a:srgbClr val="C82E32"/>
                </a:solidFill>
              </a:endParaRPr>
            </a:p>
          </p:txBody>
        </p:sp>
        <p:sp>
          <p:nvSpPr>
            <p:cNvPr id="143367" name="Line 7"/>
            <p:cNvSpPr>
              <a:spLocks noChangeShapeType="1"/>
            </p:cNvSpPr>
            <p:nvPr/>
          </p:nvSpPr>
          <p:spPr bwMode="auto">
            <a:xfrm>
              <a:off x="2754" y="2660"/>
              <a:ext cx="682" cy="0"/>
            </a:xfrm>
            <a:prstGeom prst="line">
              <a:avLst/>
            </a:prstGeom>
            <a:noFill/>
            <a:ln w="19050">
              <a:solidFill>
                <a:srgbClr val="C82E3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43368" name="Picture 8" descr="14_T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7" b="7692"/>
          <a:stretch>
            <a:fillRect/>
          </a:stretch>
        </p:blipFill>
        <p:spPr>
          <a:xfrm>
            <a:off x="1074738" y="1600200"/>
            <a:ext cx="6994525" cy="2143125"/>
          </a:xfrm>
        </p:spPr>
      </p:pic>
    </p:spTree>
    <p:extLst>
      <p:ext uri="{BB962C8B-B14F-4D97-AF65-F5344CB8AC3E}">
        <p14:creationId xmlns:p14="http://schemas.microsoft.com/office/powerpoint/2010/main" val="7617892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Concentration and Rate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4724400"/>
          </a:xfrm>
        </p:spPr>
        <p:txBody>
          <a:bodyPr/>
          <a:lstStyle/>
          <a:p>
            <a:r>
              <a:rPr lang="en-US" altLang="en-US" dirty="0"/>
              <a:t>This means</a:t>
            </a:r>
          </a:p>
          <a:p>
            <a:pPr algn="ctr">
              <a:buFontTx/>
              <a:buNone/>
            </a:pPr>
            <a:r>
              <a:rPr lang="en-US" altLang="en-US" dirty="0"/>
              <a:t>Rate </a:t>
            </a:r>
            <a:r>
              <a:rPr lang="en-US" altLang="en-US" dirty="0">
                <a:sym typeface="Symbol" pitchFamily="-80" charset="2"/>
              </a:rPr>
              <a:t> [NH</a:t>
            </a:r>
            <a:r>
              <a:rPr lang="en-US" altLang="en-US" baseline="-25000" dirty="0">
                <a:sym typeface="Symbol" pitchFamily="-80" charset="2"/>
              </a:rPr>
              <a:t>4</a:t>
            </a:r>
            <a:r>
              <a:rPr lang="en-US" altLang="en-US" baseline="30000" dirty="0">
                <a:sym typeface="Symbol" pitchFamily="-80" charset="2"/>
              </a:rPr>
              <a:t>+</a:t>
            </a:r>
            <a:r>
              <a:rPr lang="en-US" altLang="en-US" dirty="0">
                <a:sym typeface="Symbol" pitchFamily="-80" charset="2"/>
              </a:rPr>
              <a:t>]</a:t>
            </a:r>
          </a:p>
          <a:p>
            <a:pPr algn="ctr">
              <a:buFontTx/>
              <a:buNone/>
            </a:pPr>
            <a:r>
              <a:rPr lang="en-US" altLang="en-US" dirty="0">
                <a:sym typeface="Symbol" pitchFamily="-80" charset="2"/>
              </a:rPr>
              <a:t>Rate  [NO</a:t>
            </a:r>
            <a:r>
              <a:rPr lang="en-US" altLang="en-US" baseline="-25000" dirty="0">
                <a:sym typeface="Symbol" pitchFamily="-80" charset="2"/>
              </a:rPr>
              <a:t>2</a:t>
            </a:r>
            <a:r>
              <a:rPr lang="en-US" altLang="en-US" sz="4400" baseline="30000" dirty="0">
                <a:sym typeface="Symbol" pitchFamily="-80" charset="2"/>
              </a:rPr>
              <a:t>−</a:t>
            </a:r>
            <a:r>
              <a:rPr lang="en-US" altLang="en-US" dirty="0">
                <a:sym typeface="Symbol" pitchFamily="-80" charset="2"/>
              </a:rPr>
              <a:t>]</a:t>
            </a:r>
          </a:p>
          <a:p>
            <a:pPr algn="ctr">
              <a:buFontTx/>
              <a:buNone/>
            </a:pPr>
            <a:r>
              <a:rPr lang="en-US" altLang="en-US" dirty="0">
                <a:sym typeface="Symbol" pitchFamily="-80" charset="2"/>
              </a:rPr>
              <a:t>Rate  [NH</a:t>
            </a:r>
            <a:r>
              <a:rPr lang="en-US" altLang="en-US" baseline="-25000" dirty="0">
                <a:sym typeface="Symbol" pitchFamily="-80" charset="2"/>
              </a:rPr>
              <a:t>4</a:t>
            </a:r>
            <a:r>
              <a:rPr lang="en-US" altLang="en-US" baseline="30000" dirty="0">
                <a:sym typeface="Symbol" pitchFamily="-80" charset="2"/>
              </a:rPr>
              <a:t>+</a:t>
            </a:r>
            <a:r>
              <a:rPr lang="en-US" altLang="en-US" dirty="0">
                <a:sym typeface="Symbol" pitchFamily="-80" charset="2"/>
              </a:rPr>
              <a:t>] [NO</a:t>
            </a:r>
            <a:r>
              <a:rPr lang="en-US" altLang="en-US" baseline="-25000" dirty="0">
                <a:sym typeface="Symbol" pitchFamily="-80" charset="2"/>
              </a:rPr>
              <a:t>2</a:t>
            </a:r>
            <a:r>
              <a:rPr lang="en-US" altLang="en-US" sz="4400" baseline="30000" dirty="0">
                <a:sym typeface="Symbol" pitchFamily="-80" charset="2"/>
              </a:rPr>
              <a:t>−</a:t>
            </a:r>
            <a:r>
              <a:rPr lang="en-US" altLang="en-US" dirty="0">
                <a:sym typeface="Symbol" pitchFamily="-80" charset="2"/>
              </a:rPr>
              <a:t>]</a:t>
            </a:r>
          </a:p>
          <a:p>
            <a:pPr algn="ctr">
              <a:buFontTx/>
              <a:buNone/>
            </a:pPr>
            <a:r>
              <a:rPr lang="en-US" altLang="en-US" dirty="0">
                <a:sym typeface="Symbol" pitchFamily="-80" charset="2"/>
              </a:rPr>
              <a:t>which, when written as an equation, becomes</a:t>
            </a:r>
          </a:p>
          <a:p>
            <a:pPr algn="ctr">
              <a:buFontTx/>
              <a:buNone/>
            </a:pPr>
            <a:r>
              <a:rPr lang="en-US" altLang="en-US" dirty="0"/>
              <a:t>Rate = </a:t>
            </a:r>
            <a:r>
              <a:rPr lang="en-US" altLang="en-US" i="1" dirty="0"/>
              <a:t>k</a:t>
            </a:r>
            <a:r>
              <a:rPr lang="en-US" altLang="en-US" dirty="0"/>
              <a:t> [NH</a:t>
            </a:r>
            <a:r>
              <a:rPr lang="en-US" altLang="en-US" baseline="-25000" dirty="0"/>
              <a:t>4</a:t>
            </a:r>
            <a:r>
              <a:rPr lang="en-US" altLang="en-US" baseline="30000" dirty="0"/>
              <a:t>+</a:t>
            </a:r>
            <a:r>
              <a:rPr lang="en-US" altLang="en-US" dirty="0"/>
              <a:t>] [NO</a:t>
            </a:r>
            <a:r>
              <a:rPr lang="en-US" altLang="en-US" baseline="-25000" dirty="0"/>
              <a:t>2</a:t>
            </a:r>
            <a:r>
              <a:rPr lang="en-US" altLang="en-US" sz="4400" baseline="30000" dirty="0"/>
              <a:t>−</a:t>
            </a:r>
            <a:r>
              <a:rPr lang="en-US" altLang="en-US" dirty="0"/>
              <a:t>]</a:t>
            </a:r>
          </a:p>
          <a:p>
            <a:r>
              <a:rPr lang="en-US" altLang="en-US" dirty="0"/>
              <a:t>This equation is called the </a:t>
            </a:r>
            <a:r>
              <a:rPr lang="en-US" altLang="en-US" dirty="0">
                <a:solidFill>
                  <a:srgbClr val="00197D"/>
                </a:solidFill>
              </a:rPr>
              <a:t>rate law</a:t>
            </a:r>
            <a:r>
              <a:rPr lang="en-US" altLang="en-US" dirty="0"/>
              <a:t>, and </a:t>
            </a:r>
            <a:r>
              <a:rPr lang="en-US" altLang="en-US" i="1" dirty="0"/>
              <a:t>k</a:t>
            </a:r>
            <a:r>
              <a:rPr lang="en-US" altLang="en-US" dirty="0"/>
              <a:t> is the </a:t>
            </a:r>
            <a:r>
              <a:rPr lang="en-US" altLang="en-US" dirty="0">
                <a:solidFill>
                  <a:srgbClr val="00197D"/>
                </a:solidFill>
              </a:rPr>
              <a:t>rate constant</a:t>
            </a:r>
            <a:r>
              <a:rPr lang="en-US" altLang="en-US" dirty="0"/>
              <a:t>.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533400" y="3138488"/>
            <a:ext cx="20589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C82E32"/>
                </a:solidFill>
              </a:rPr>
              <a:t>Therefore,</a:t>
            </a:r>
          </a:p>
        </p:txBody>
      </p:sp>
    </p:spTree>
    <p:extLst>
      <p:ext uri="{BB962C8B-B14F-4D97-AF65-F5344CB8AC3E}">
        <p14:creationId xmlns:p14="http://schemas.microsoft.com/office/powerpoint/2010/main" val="151754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2560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Rate Laws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4582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 rate law shows the relationship between the reaction rate and the concentrations of reactants.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The exponents tell the </a:t>
            </a:r>
            <a:r>
              <a:rPr lang="en-US" altLang="en-US">
                <a:solidFill>
                  <a:srgbClr val="00197D"/>
                </a:solidFill>
              </a:rPr>
              <a:t>order</a:t>
            </a:r>
            <a:r>
              <a:rPr lang="en-US" altLang="en-US"/>
              <a:t> of the reaction with respect to each reactant.</a:t>
            </a:r>
          </a:p>
          <a:p>
            <a:pPr>
              <a:lnSpc>
                <a:spcPct val="90000"/>
              </a:lnSpc>
            </a:pPr>
            <a:r>
              <a:rPr lang="en-US" altLang="en-US"/>
              <a:t>Since the rate law is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/>
              <a:t>Rate = </a:t>
            </a:r>
            <a:r>
              <a:rPr lang="en-US" altLang="en-US" i="1"/>
              <a:t>k</a:t>
            </a:r>
            <a:r>
              <a:rPr lang="en-US" altLang="en-US"/>
              <a:t> [NH</a:t>
            </a:r>
            <a:r>
              <a:rPr lang="en-US" altLang="en-US" baseline="-25000"/>
              <a:t>4</a:t>
            </a:r>
            <a:r>
              <a:rPr lang="en-US" altLang="en-US" baseline="30000"/>
              <a:t>+</a:t>
            </a:r>
            <a:r>
              <a:rPr lang="en-US" altLang="en-US"/>
              <a:t>] [NO</a:t>
            </a:r>
            <a:r>
              <a:rPr lang="en-US" altLang="en-US" baseline="-25000"/>
              <a:t>2</a:t>
            </a:r>
            <a:r>
              <a:rPr lang="en-US" altLang="en-US" sz="4400" baseline="30000"/>
              <a:t>−</a:t>
            </a:r>
            <a:r>
              <a:rPr lang="en-US" altLang="en-US"/>
              <a:t>]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/>
              <a:t>	the reaction is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/>
              <a:t>		First-order in [NH</a:t>
            </a:r>
            <a:r>
              <a:rPr lang="en-US" altLang="en-US" baseline="-25000"/>
              <a:t>4</a:t>
            </a:r>
            <a:r>
              <a:rPr lang="en-US" altLang="en-US" baseline="30000"/>
              <a:t>+</a:t>
            </a:r>
            <a:r>
              <a:rPr lang="en-US" altLang="en-US"/>
              <a:t>] and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/>
              <a:t>		First-order in [NO</a:t>
            </a:r>
            <a:r>
              <a:rPr lang="en-US" altLang="en-US" baseline="-25000"/>
              <a:t>2</a:t>
            </a:r>
            <a:r>
              <a:rPr lang="en-US" altLang="en-US" sz="4400" baseline="30000"/>
              <a:t>−</a:t>
            </a:r>
            <a:r>
              <a:rPr lang="en-US" altLang="en-US"/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188171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Rate Laws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altLang="en-US"/>
              <a:t>Rate = </a:t>
            </a:r>
            <a:r>
              <a:rPr lang="en-US" altLang="en-US" i="1"/>
              <a:t>k</a:t>
            </a:r>
            <a:r>
              <a:rPr lang="en-US" altLang="en-US"/>
              <a:t> [NH</a:t>
            </a:r>
            <a:r>
              <a:rPr lang="en-US" altLang="en-US" baseline="-25000"/>
              <a:t>4</a:t>
            </a:r>
            <a:r>
              <a:rPr lang="en-US" altLang="en-US" baseline="30000"/>
              <a:t>+</a:t>
            </a:r>
            <a:r>
              <a:rPr lang="en-US" altLang="en-US"/>
              <a:t>] [NO</a:t>
            </a:r>
            <a:r>
              <a:rPr lang="en-US" altLang="en-US" baseline="-25000"/>
              <a:t>2</a:t>
            </a:r>
            <a:r>
              <a:rPr lang="en-US" altLang="en-US" sz="4400" baseline="30000"/>
              <a:t>−</a:t>
            </a:r>
            <a:r>
              <a:rPr lang="en-US" altLang="en-US"/>
              <a:t>]</a:t>
            </a:r>
          </a:p>
          <a:p>
            <a:pPr algn="ctr">
              <a:buFontTx/>
              <a:buNone/>
            </a:pPr>
            <a:endParaRPr lang="en-US" altLang="en-US"/>
          </a:p>
          <a:p>
            <a:r>
              <a:rPr lang="en-US" altLang="en-US"/>
              <a:t>The overall reaction order can be found by adding the exponents on the reactants in the rate law.</a:t>
            </a:r>
          </a:p>
          <a:p>
            <a:r>
              <a:rPr lang="en-US" altLang="en-US"/>
              <a:t>This reaction is second-order overall.</a:t>
            </a:r>
          </a:p>
        </p:txBody>
      </p:sp>
    </p:spTree>
    <p:extLst>
      <p:ext uri="{BB962C8B-B14F-4D97-AF65-F5344CB8AC3E}">
        <p14:creationId xmlns:p14="http://schemas.microsoft.com/office/powerpoint/2010/main" val="50078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Law and Order or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 order- the rate is independent of [reactant]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order- rate  = [reactant]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order- rate </a:t>
            </a:r>
            <a:r>
              <a:rPr lang="en-US" altLang="en-US" dirty="0">
                <a:sym typeface="Symbol" pitchFamily="-80" charset="2"/>
              </a:rPr>
              <a:t></a:t>
            </a:r>
            <a:r>
              <a:rPr lang="en-US" dirty="0" smtClean="0"/>
              <a:t> [reactant]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order- rate </a:t>
            </a:r>
            <a:r>
              <a:rPr lang="en-US" altLang="en-US" dirty="0">
                <a:sym typeface="Symbol" pitchFamily="-80" charset="2"/>
              </a:rPr>
              <a:t></a:t>
            </a:r>
            <a:r>
              <a:rPr lang="en-US" dirty="0" smtClean="0"/>
              <a:t> [reactant]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80271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sz="1000" dirty="0"/>
              <a:t>2009, Prentice-Hall, Inc.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Kinetics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In </a:t>
            </a:r>
            <a:r>
              <a:rPr lang="en-US" altLang="en-US" b="1" dirty="0"/>
              <a:t>kinetics</a:t>
            </a:r>
            <a:r>
              <a:rPr lang="en-US" altLang="en-US" dirty="0"/>
              <a:t> we study the rate at which a chemical process occurs</a:t>
            </a:r>
            <a:r>
              <a:rPr lang="en-US" altLang="en-US" dirty="0" smtClean="0"/>
              <a:t>.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Besides information about the speed at which reactions occur, kinetics also sheds light on the </a:t>
            </a:r>
            <a:r>
              <a:rPr lang="en-US" altLang="en-US" dirty="0">
                <a:solidFill>
                  <a:srgbClr val="00197D"/>
                </a:solidFill>
              </a:rPr>
              <a:t>reaction mechanism</a:t>
            </a:r>
            <a:r>
              <a:rPr lang="en-US" altLang="en-US" dirty="0"/>
              <a:t> (exactly </a:t>
            </a:r>
            <a:r>
              <a:rPr lang="en-US" altLang="en-US" i="1" dirty="0"/>
              <a:t>how</a:t>
            </a:r>
            <a:r>
              <a:rPr lang="en-US" altLang="en-US" dirty="0"/>
              <a:t> the reaction occurs).</a:t>
            </a:r>
          </a:p>
        </p:txBody>
      </p:sp>
    </p:spTree>
    <p:extLst>
      <p:ext uri="{BB962C8B-B14F-4D97-AF65-F5344CB8AC3E}">
        <p14:creationId xmlns:p14="http://schemas.microsoft.com/office/powerpoint/2010/main" val="379775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Law and Oder of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Since rate is defined as  change in concentration (molarity)/time (s).  The unit for k will vary based on the order of the reaction.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0 order: </a:t>
            </a:r>
            <a:r>
              <a:rPr lang="en-US" sz="2800" dirty="0"/>
              <a:t> </a:t>
            </a:r>
            <a:r>
              <a:rPr lang="en-US" sz="2800" dirty="0" smtClean="0"/>
              <a:t>  k = mole/L </a:t>
            </a:r>
            <a:r>
              <a:rPr lang="en-US" sz="2000" dirty="0" smtClean="0"/>
              <a:t>•</a:t>
            </a:r>
            <a:r>
              <a:rPr lang="en-US" sz="2800" dirty="0" smtClean="0"/>
              <a:t> 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order:  k = 1/s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order:  k = L/mole </a:t>
            </a:r>
            <a:r>
              <a:rPr lang="en-US" sz="2000" dirty="0"/>
              <a:t>•</a:t>
            </a:r>
            <a:r>
              <a:rPr lang="en-US" sz="2800" dirty="0" smtClean="0"/>
              <a:t> 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order:  k = L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/mole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</a:t>
            </a:r>
            <a:r>
              <a:rPr lang="en-US" sz="2000" dirty="0"/>
              <a:t>•</a:t>
            </a:r>
            <a:r>
              <a:rPr lang="en-US" sz="2800" dirty="0" smtClean="0"/>
              <a:t> 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260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	</a:t>
            </a:r>
            <a:r>
              <a:rPr lang="en-US" sz="3200" b="1" dirty="0" smtClean="0"/>
              <a:t>Rate Law and reactant concentration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reaction:     N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5</a:t>
            </a:r>
            <a:r>
              <a:rPr lang="en-US" sz="2800" dirty="0" smtClean="0">
                <a:sym typeface="Wingdings" pitchFamily="2" charset="2"/>
              </a:rPr>
              <a:t> 4NO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  <a:r>
              <a:rPr lang="en-US" sz="2800" dirty="0" smtClean="0">
                <a:sym typeface="Wingdings" pitchFamily="2" charset="2"/>
              </a:rPr>
              <a:t> + O</a:t>
            </a:r>
            <a:r>
              <a:rPr lang="en-US" sz="2800" baseline="-25000" dirty="0" smtClean="0">
                <a:sym typeface="Wingdings" pitchFamily="2" charset="2"/>
              </a:rPr>
              <a:t>2</a:t>
            </a:r>
          </a:p>
          <a:p>
            <a:pPr>
              <a:buNone/>
            </a:pPr>
            <a:r>
              <a:rPr lang="en-US" sz="2800" b="1" dirty="0" smtClean="0"/>
              <a:t>Rate Law Equation:   </a:t>
            </a:r>
            <a:r>
              <a:rPr lang="en-US" sz="2800" dirty="0" smtClean="0"/>
              <a:t>Rate = k [N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5</a:t>
            </a:r>
            <a:r>
              <a:rPr lang="en-US" sz="2800" dirty="0" smtClean="0"/>
              <a:t>]</a:t>
            </a:r>
            <a:r>
              <a:rPr lang="en-US" sz="2800" baseline="30000" dirty="0" smtClean="0"/>
              <a:t>1</a:t>
            </a:r>
            <a:endParaRPr lang="en-US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At 64°C, the rate constant = 4.82 x 10</a:t>
            </a:r>
            <a:r>
              <a:rPr lang="en-US" sz="2400" baseline="30000" dirty="0" smtClean="0"/>
              <a:t>-3</a:t>
            </a:r>
            <a:r>
              <a:rPr lang="en-US" sz="2400" dirty="0" smtClean="0"/>
              <a:t>s-1</a:t>
            </a:r>
          </a:p>
          <a:p>
            <a:pPr>
              <a:buNone/>
            </a:pP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 smtClean="0"/>
              <a:t>Determine the reaction rate when [N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n-US" sz="2400" baseline="-25000" dirty="0" smtClean="0"/>
              <a:t>5</a:t>
            </a:r>
            <a:r>
              <a:rPr lang="en-US" sz="2400" dirty="0" smtClean="0"/>
              <a:t>] = 0.0240M.</a:t>
            </a:r>
          </a:p>
          <a:p>
            <a:pPr marL="514350" indent="-514350">
              <a:buAutoNum type="arabicPeriod"/>
            </a:pPr>
            <a:endParaRPr lang="en-US" sz="2400" dirty="0" smtClean="0"/>
          </a:p>
          <a:p>
            <a:pPr marL="514350" indent="-514350">
              <a:buAutoNum type="arabicPeriod"/>
            </a:pPr>
            <a:r>
              <a:rPr lang="en-US" sz="2400" dirty="0" smtClean="0"/>
              <a:t>What is the rate when the concentration is doubled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83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Determination of the rate law for a reaction:</a:t>
            </a:r>
            <a:br>
              <a:rPr lang="en-US" sz="2400" dirty="0" smtClean="0"/>
            </a:br>
            <a:r>
              <a:rPr lang="en-US" sz="2400" dirty="0" smtClean="0"/>
              <a:t>(role of concentration of reaction rate)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47800"/>
            <a:ext cx="6400800" cy="4191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 reaction:     2A + 3B </a:t>
            </a:r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 2C</a:t>
            </a:r>
          </a:p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Rate Law Equation:   </a:t>
            </a:r>
            <a:r>
              <a:rPr lang="en-US" sz="2400" dirty="0" smtClean="0">
                <a:solidFill>
                  <a:schemeClr val="tx1"/>
                </a:solidFill>
              </a:rPr>
              <a:t>Rate = k [A]</a:t>
            </a:r>
            <a:r>
              <a:rPr lang="en-US" sz="2400" baseline="30000" dirty="0" smtClean="0">
                <a:solidFill>
                  <a:schemeClr val="tx1"/>
                </a:solidFill>
              </a:rPr>
              <a:t>m</a:t>
            </a:r>
            <a:r>
              <a:rPr lang="en-US" sz="2400" dirty="0" smtClean="0">
                <a:solidFill>
                  <a:schemeClr val="tx1"/>
                </a:solidFill>
              </a:rPr>
              <a:t>[B]</a:t>
            </a:r>
            <a:r>
              <a:rPr lang="en-US" sz="2400" baseline="30000" dirty="0" smtClean="0">
                <a:solidFill>
                  <a:schemeClr val="tx1"/>
                </a:solidFill>
              </a:rPr>
              <a:t>n</a:t>
            </a:r>
            <a:endParaRPr lang="en-US" sz="2400" baseline="30000" dirty="0" smtClean="0">
              <a:solidFill>
                <a:schemeClr val="tx1"/>
              </a:solidFill>
              <a:sym typeface="Wingdings" pitchFamily="2" charset="2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sym typeface="Wingdings" pitchFamily="2" charset="2"/>
              </a:rPr>
              <a:t>Data:  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535258"/>
              </p:ext>
            </p:extLst>
          </p:nvPr>
        </p:nvGraphicFramePr>
        <p:xfrm>
          <a:off x="1600200" y="2971800"/>
          <a:ext cx="6096000" cy="175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Trial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[A]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[B]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Initial</a:t>
                      </a:r>
                      <a:r>
                        <a:rPr lang="en-US" baseline="0" dirty="0" smtClean="0"/>
                        <a:t> Rate (mole/L</a:t>
                      </a:r>
                      <a:r>
                        <a:rPr lang="en-US" baseline="30000" dirty="0" smtClean="0"/>
                        <a:t>.</a:t>
                      </a:r>
                      <a:r>
                        <a:rPr lang="en-US" baseline="0" dirty="0" smtClean="0"/>
                        <a:t>s)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0.0010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0.0030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0.0020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0.0020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0.0030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0.0040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0.0010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0.0090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0.018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6400" y="5181600"/>
            <a:ext cx="24225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Solve for:   m, n and k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Rate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Relates concentration to reaction time and expresses the concentration of reactant as a function of time.</a:t>
            </a:r>
          </a:p>
          <a:p>
            <a:r>
              <a:rPr lang="en-US" sz="2800" dirty="0" smtClean="0"/>
              <a:t>Fits to a linear form ( y= mx +b)</a:t>
            </a:r>
          </a:p>
          <a:p>
            <a:r>
              <a:rPr lang="en-US" sz="2800" dirty="0" smtClean="0"/>
              <a:t>Based on natural long (</a:t>
            </a:r>
            <a:r>
              <a:rPr lang="en-US" sz="2800" dirty="0" err="1" smtClean="0"/>
              <a:t>ln</a:t>
            </a:r>
            <a:r>
              <a:rPr lang="en-US" sz="2800" dirty="0" smtClean="0"/>
              <a:t>) base number e = 2.7183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5691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Integrated Rate Laws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1295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	Using calculus to integrate the rate law for a first-order process gives us</a:t>
            </a:r>
          </a:p>
        </p:txBody>
      </p:sp>
      <p:grpSp>
        <p:nvGrpSpPr>
          <p:cNvPr id="28685" name="Group 13"/>
          <p:cNvGrpSpPr>
            <a:grpSpLocks/>
          </p:cNvGrpSpPr>
          <p:nvPr/>
        </p:nvGrpSpPr>
        <p:grpSpPr bwMode="auto">
          <a:xfrm>
            <a:off x="3190875" y="2895600"/>
            <a:ext cx="2809875" cy="1066800"/>
            <a:chOff x="2010" y="1824"/>
            <a:chExt cx="1770" cy="672"/>
          </a:xfrm>
        </p:grpSpPr>
        <p:grpSp>
          <p:nvGrpSpPr>
            <p:cNvPr id="28680" name="Group 8"/>
            <p:cNvGrpSpPr>
              <a:grpSpLocks/>
            </p:cNvGrpSpPr>
            <p:nvPr/>
          </p:nvGrpSpPr>
          <p:grpSpPr bwMode="auto">
            <a:xfrm>
              <a:off x="2010" y="1824"/>
              <a:ext cx="926" cy="672"/>
              <a:chOff x="1234" y="2064"/>
              <a:chExt cx="926" cy="672"/>
            </a:xfrm>
          </p:grpSpPr>
          <p:sp>
            <p:nvSpPr>
              <p:cNvPr id="28676" name="Rectangle 4"/>
              <p:cNvSpPr>
                <a:spLocks noChangeArrowheads="1"/>
              </p:cNvSpPr>
              <p:nvPr/>
            </p:nvSpPr>
            <p:spPr bwMode="auto">
              <a:xfrm>
                <a:off x="1234" y="2217"/>
                <a:ext cx="315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3200">
                    <a:solidFill>
                      <a:srgbClr val="C82E32"/>
                    </a:solidFill>
                  </a:rPr>
                  <a:t>ln</a:t>
                </a:r>
              </a:p>
            </p:txBody>
          </p:sp>
          <p:grpSp>
            <p:nvGrpSpPr>
              <p:cNvPr id="28679" name="Group 7"/>
              <p:cNvGrpSpPr>
                <a:grpSpLocks/>
              </p:cNvGrpSpPr>
              <p:nvPr/>
            </p:nvGrpSpPr>
            <p:grpSpPr bwMode="auto">
              <a:xfrm>
                <a:off x="1584" y="2064"/>
                <a:ext cx="576" cy="672"/>
                <a:chOff x="1982" y="2327"/>
                <a:chExt cx="576" cy="672"/>
              </a:xfrm>
            </p:grpSpPr>
            <p:sp>
              <p:nvSpPr>
                <p:cNvPr id="28677" name="Rectangle 5"/>
                <p:cNvSpPr>
                  <a:spLocks noChangeArrowheads="1"/>
                </p:cNvSpPr>
                <p:nvPr/>
              </p:nvSpPr>
              <p:spPr bwMode="auto">
                <a:xfrm>
                  <a:off x="2008" y="2327"/>
                  <a:ext cx="522" cy="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3200">
                      <a:solidFill>
                        <a:srgbClr val="C82E32"/>
                      </a:solidFill>
                    </a:rPr>
                    <a:t>[A]</a:t>
                  </a:r>
                  <a:r>
                    <a:rPr lang="en-US" altLang="en-US" sz="3200" i="1" baseline="-25000">
                      <a:solidFill>
                        <a:srgbClr val="C82E32"/>
                      </a:solidFill>
                    </a:rPr>
                    <a:t>t</a:t>
                  </a:r>
                  <a:endParaRPr lang="en-US" altLang="en-US" sz="3200">
                    <a:solidFill>
                      <a:srgbClr val="C82E32"/>
                    </a:solidFill>
                  </a:endParaRPr>
                </a:p>
                <a:p>
                  <a:pPr algn="ctr"/>
                  <a:r>
                    <a:rPr lang="en-US" altLang="en-US" sz="3200">
                      <a:solidFill>
                        <a:srgbClr val="C82E32"/>
                      </a:solidFill>
                    </a:rPr>
                    <a:t>[A]</a:t>
                  </a:r>
                  <a:r>
                    <a:rPr lang="en-US" altLang="en-US" sz="3200" baseline="-25000">
                      <a:solidFill>
                        <a:srgbClr val="C82E32"/>
                      </a:solidFill>
                    </a:rPr>
                    <a:t>0</a:t>
                  </a:r>
                  <a:endParaRPr lang="en-US" altLang="en-US" sz="3200">
                    <a:solidFill>
                      <a:srgbClr val="C82E32"/>
                    </a:solidFill>
                  </a:endParaRPr>
                </a:p>
              </p:txBody>
            </p:sp>
            <p:sp>
              <p:nvSpPr>
                <p:cNvPr id="28678" name="Line 6"/>
                <p:cNvSpPr>
                  <a:spLocks noChangeShapeType="1"/>
                </p:cNvSpPr>
                <p:nvPr/>
              </p:nvSpPr>
              <p:spPr bwMode="auto">
                <a:xfrm>
                  <a:off x="1982" y="2695"/>
                  <a:ext cx="576" cy="0"/>
                </a:xfrm>
                <a:prstGeom prst="line">
                  <a:avLst/>
                </a:prstGeom>
                <a:noFill/>
                <a:ln w="19050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8681" name="Rectangle 9"/>
            <p:cNvSpPr>
              <a:spLocks noChangeArrowheads="1"/>
            </p:cNvSpPr>
            <p:nvPr/>
          </p:nvSpPr>
          <p:spPr bwMode="auto">
            <a:xfrm>
              <a:off x="3024" y="1981"/>
              <a:ext cx="75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C82E32"/>
                  </a:solidFill>
                </a:rPr>
                <a:t>=  </a:t>
              </a:r>
              <a:r>
                <a:rPr lang="en-US" altLang="en-US" sz="3200">
                  <a:solidFill>
                    <a:srgbClr val="C82E32"/>
                  </a:solidFill>
                  <a:cs typeface="Arial" charset="0"/>
                </a:rPr>
                <a:t>−</a:t>
              </a:r>
              <a:r>
                <a:rPr lang="en-US" altLang="en-US" sz="3200" i="1">
                  <a:solidFill>
                    <a:srgbClr val="C82E32"/>
                  </a:solidFill>
                </a:rPr>
                <a:t>k</a:t>
              </a:r>
              <a:r>
                <a:rPr lang="en-US" altLang="en-US" sz="3200">
                  <a:solidFill>
                    <a:srgbClr val="C82E32"/>
                  </a:solidFill>
                </a:rPr>
                <a:t>t</a:t>
              </a:r>
            </a:p>
          </p:txBody>
        </p:sp>
      </p:grp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990600" y="3886200"/>
            <a:ext cx="1381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C82E32"/>
                </a:solidFill>
              </a:rPr>
              <a:t>Where</a:t>
            </a:r>
            <a:endParaRPr lang="en-US" altLang="en-US" sz="3600">
              <a:solidFill>
                <a:srgbClr val="C82E32"/>
              </a:solidFill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066800" y="4648200"/>
            <a:ext cx="7467600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n-US" sz="2800">
                <a:solidFill>
                  <a:srgbClr val="C82E32"/>
                </a:solidFill>
              </a:rPr>
              <a:t>[A]</a:t>
            </a:r>
            <a:r>
              <a:rPr lang="en-US" altLang="en-US" sz="2800" baseline="-25000">
                <a:solidFill>
                  <a:srgbClr val="C82E32"/>
                </a:solidFill>
              </a:rPr>
              <a:t>0</a:t>
            </a:r>
            <a:r>
              <a:rPr lang="en-US" altLang="en-US" sz="2800">
                <a:solidFill>
                  <a:srgbClr val="C82E32"/>
                </a:solidFill>
              </a:rPr>
              <a:t> is the initial concentration of A, and</a:t>
            </a:r>
          </a:p>
          <a:p>
            <a:pPr>
              <a:lnSpc>
                <a:spcPct val="60000"/>
              </a:lnSpc>
            </a:pPr>
            <a:endParaRPr lang="en-US" altLang="en-US" sz="2800">
              <a:solidFill>
                <a:srgbClr val="C82E32"/>
              </a:solidFill>
            </a:endParaRPr>
          </a:p>
          <a:p>
            <a:r>
              <a:rPr lang="en-US" altLang="en-US" sz="2800">
                <a:solidFill>
                  <a:srgbClr val="C82E32"/>
                </a:solidFill>
              </a:rPr>
              <a:t>[A]</a:t>
            </a:r>
            <a:r>
              <a:rPr lang="en-US" altLang="en-US" sz="2800" i="1" baseline="-25000">
                <a:solidFill>
                  <a:srgbClr val="C82E32"/>
                </a:solidFill>
              </a:rPr>
              <a:t>t</a:t>
            </a:r>
            <a:r>
              <a:rPr lang="en-US" altLang="en-US" sz="2800">
                <a:solidFill>
                  <a:srgbClr val="C82E32"/>
                </a:solidFill>
              </a:rPr>
              <a:t> is the concentration of A at some time, </a:t>
            </a:r>
            <a:r>
              <a:rPr lang="en-US" altLang="en-US" sz="2800" i="1">
                <a:solidFill>
                  <a:srgbClr val="C82E32"/>
                </a:solidFill>
              </a:rPr>
              <a:t>t</a:t>
            </a:r>
            <a:r>
              <a:rPr lang="en-US" altLang="en-US" sz="2800">
                <a:solidFill>
                  <a:srgbClr val="C82E32"/>
                </a:solidFill>
              </a:rPr>
              <a:t>, during the course of the reaction.</a:t>
            </a:r>
          </a:p>
        </p:txBody>
      </p:sp>
    </p:spTree>
    <p:extLst>
      <p:ext uri="{BB962C8B-B14F-4D97-AF65-F5344CB8AC3E}">
        <p14:creationId xmlns:p14="http://schemas.microsoft.com/office/powerpoint/2010/main" val="313641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3" grpId="0"/>
      <p:bldP spid="2868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Integrated Rate Laws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762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Manipulating this equation produces… </a:t>
            </a:r>
          </a:p>
        </p:txBody>
      </p:sp>
      <p:grpSp>
        <p:nvGrpSpPr>
          <p:cNvPr id="29712" name="Group 16"/>
          <p:cNvGrpSpPr>
            <a:grpSpLocks/>
          </p:cNvGrpSpPr>
          <p:nvPr/>
        </p:nvGrpSpPr>
        <p:grpSpPr bwMode="auto">
          <a:xfrm>
            <a:off x="2698750" y="2644775"/>
            <a:ext cx="2844800" cy="1066800"/>
            <a:chOff x="1700" y="1666"/>
            <a:chExt cx="1792" cy="672"/>
          </a:xfrm>
        </p:grpSpPr>
        <p:grpSp>
          <p:nvGrpSpPr>
            <p:cNvPr id="29701" name="Group 5"/>
            <p:cNvGrpSpPr>
              <a:grpSpLocks/>
            </p:cNvGrpSpPr>
            <p:nvPr/>
          </p:nvGrpSpPr>
          <p:grpSpPr bwMode="auto">
            <a:xfrm>
              <a:off x="1700" y="1666"/>
              <a:ext cx="926" cy="672"/>
              <a:chOff x="1234" y="2064"/>
              <a:chExt cx="926" cy="672"/>
            </a:xfrm>
          </p:grpSpPr>
          <p:sp>
            <p:nvSpPr>
              <p:cNvPr id="29702" name="Rectangle 6"/>
              <p:cNvSpPr>
                <a:spLocks noChangeArrowheads="1"/>
              </p:cNvSpPr>
              <p:nvPr/>
            </p:nvSpPr>
            <p:spPr bwMode="auto">
              <a:xfrm>
                <a:off x="1234" y="2217"/>
                <a:ext cx="315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3200">
                    <a:solidFill>
                      <a:srgbClr val="C82E32"/>
                    </a:solidFill>
                  </a:rPr>
                  <a:t>ln</a:t>
                </a:r>
              </a:p>
            </p:txBody>
          </p:sp>
          <p:grpSp>
            <p:nvGrpSpPr>
              <p:cNvPr id="29703" name="Group 7"/>
              <p:cNvGrpSpPr>
                <a:grpSpLocks/>
              </p:cNvGrpSpPr>
              <p:nvPr/>
            </p:nvGrpSpPr>
            <p:grpSpPr bwMode="auto">
              <a:xfrm>
                <a:off x="1584" y="2064"/>
                <a:ext cx="576" cy="672"/>
                <a:chOff x="1982" y="2327"/>
                <a:chExt cx="576" cy="672"/>
              </a:xfrm>
            </p:grpSpPr>
            <p:sp>
              <p:nvSpPr>
                <p:cNvPr id="29704" name="Rectangle 8"/>
                <p:cNvSpPr>
                  <a:spLocks noChangeArrowheads="1"/>
                </p:cNvSpPr>
                <p:nvPr/>
              </p:nvSpPr>
              <p:spPr bwMode="auto">
                <a:xfrm>
                  <a:off x="2008" y="2327"/>
                  <a:ext cx="522" cy="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3200">
                      <a:solidFill>
                        <a:srgbClr val="C82E32"/>
                      </a:solidFill>
                    </a:rPr>
                    <a:t>[A]</a:t>
                  </a:r>
                  <a:r>
                    <a:rPr lang="en-US" altLang="en-US" sz="3200" i="1" baseline="-25000">
                      <a:solidFill>
                        <a:srgbClr val="C82E32"/>
                      </a:solidFill>
                    </a:rPr>
                    <a:t>t</a:t>
                  </a:r>
                  <a:endParaRPr lang="en-US" altLang="en-US" sz="3200">
                    <a:solidFill>
                      <a:srgbClr val="C82E32"/>
                    </a:solidFill>
                  </a:endParaRPr>
                </a:p>
                <a:p>
                  <a:pPr algn="ctr"/>
                  <a:r>
                    <a:rPr lang="en-US" altLang="en-US" sz="3200">
                      <a:solidFill>
                        <a:srgbClr val="C82E32"/>
                      </a:solidFill>
                    </a:rPr>
                    <a:t>[A]</a:t>
                  </a:r>
                  <a:r>
                    <a:rPr lang="en-US" altLang="en-US" sz="3200" baseline="-25000">
                      <a:solidFill>
                        <a:srgbClr val="C82E32"/>
                      </a:solidFill>
                    </a:rPr>
                    <a:t>0</a:t>
                  </a:r>
                  <a:endParaRPr lang="en-US" altLang="en-US" sz="3200">
                    <a:solidFill>
                      <a:srgbClr val="C82E32"/>
                    </a:solidFill>
                  </a:endParaRPr>
                </a:p>
              </p:txBody>
            </p:sp>
            <p:sp>
              <p:nvSpPr>
                <p:cNvPr id="29705" name="Line 9"/>
                <p:cNvSpPr>
                  <a:spLocks noChangeShapeType="1"/>
                </p:cNvSpPr>
                <p:nvPr/>
              </p:nvSpPr>
              <p:spPr bwMode="auto">
                <a:xfrm>
                  <a:off x="1982" y="2695"/>
                  <a:ext cx="576" cy="0"/>
                </a:xfrm>
                <a:prstGeom prst="line">
                  <a:avLst/>
                </a:prstGeom>
                <a:noFill/>
                <a:ln w="19050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2736" y="1837"/>
              <a:ext cx="75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C82E32"/>
                  </a:solidFill>
                </a:rPr>
                <a:t>=  </a:t>
              </a:r>
              <a:r>
                <a:rPr lang="en-US" altLang="en-US" sz="3200">
                  <a:solidFill>
                    <a:srgbClr val="C82E32"/>
                  </a:solidFill>
                  <a:cs typeface="Arial" charset="0"/>
                </a:rPr>
                <a:t>−</a:t>
              </a:r>
              <a:r>
                <a:rPr lang="en-US" altLang="en-US" sz="3200" i="1">
                  <a:solidFill>
                    <a:srgbClr val="C82E32"/>
                  </a:solidFill>
                </a:rPr>
                <a:t>k</a:t>
              </a:r>
              <a:r>
                <a:rPr lang="en-US" altLang="en-US" sz="3200">
                  <a:solidFill>
                    <a:srgbClr val="C82E32"/>
                  </a:solidFill>
                </a:rPr>
                <a:t>t</a:t>
              </a:r>
            </a:p>
          </p:txBody>
        </p:sp>
      </p:grp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1651000" y="3840163"/>
            <a:ext cx="38687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C82E32"/>
                </a:solidFill>
              </a:rPr>
              <a:t>ln [A]</a:t>
            </a:r>
            <a:r>
              <a:rPr lang="en-US" altLang="en-US" sz="3200" i="1" baseline="-25000">
                <a:solidFill>
                  <a:srgbClr val="C82E32"/>
                </a:solidFill>
              </a:rPr>
              <a:t>t</a:t>
            </a:r>
            <a:r>
              <a:rPr lang="en-US" altLang="en-US" sz="3200">
                <a:solidFill>
                  <a:srgbClr val="C82E32"/>
                </a:solidFill>
              </a:rPr>
              <a:t> </a:t>
            </a:r>
            <a:r>
              <a:rPr lang="en-US" altLang="en-US">
                <a:solidFill>
                  <a:srgbClr val="C82E32"/>
                </a:solidFill>
              </a:rPr>
              <a:t>−</a:t>
            </a:r>
            <a:r>
              <a:rPr lang="en-US" altLang="en-US" sz="3200">
                <a:solidFill>
                  <a:srgbClr val="C82E32"/>
                </a:solidFill>
              </a:rPr>
              <a:t> ln [A]</a:t>
            </a:r>
            <a:r>
              <a:rPr lang="en-US" altLang="en-US" sz="3200" baseline="-25000">
                <a:solidFill>
                  <a:srgbClr val="C82E32"/>
                </a:solidFill>
              </a:rPr>
              <a:t>0</a:t>
            </a:r>
            <a:r>
              <a:rPr lang="en-US" altLang="en-US" sz="3200">
                <a:solidFill>
                  <a:srgbClr val="C82E32"/>
                </a:solidFill>
              </a:rPr>
              <a:t> =  </a:t>
            </a:r>
            <a:r>
              <a:rPr lang="en-US" altLang="en-US">
                <a:solidFill>
                  <a:srgbClr val="C82E32"/>
                </a:solidFill>
              </a:rPr>
              <a:t>−</a:t>
            </a:r>
            <a:r>
              <a:rPr lang="en-US" altLang="en-US"/>
              <a:t> </a:t>
            </a:r>
            <a:r>
              <a:rPr lang="en-US" altLang="en-US" sz="3200" i="1">
                <a:solidFill>
                  <a:srgbClr val="C82E32"/>
                </a:solidFill>
              </a:rPr>
              <a:t>k</a:t>
            </a:r>
            <a:r>
              <a:rPr lang="en-US" altLang="en-US" sz="3200">
                <a:solidFill>
                  <a:srgbClr val="C82E32"/>
                </a:solidFill>
              </a:rPr>
              <a:t>t</a:t>
            </a: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3200400" y="4648200"/>
            <a:ext cx="4464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>
                <a:solidFill>
                  <a:srgbClr val="C82E32"/>
                </a:solidFill>
              </a:rPr>
              <a:t>ln [A]</a:t>
            </a:r>
            <a:r>
              <a:rPr lang="en-US" altLang="en-US" sz="3200" i="1" baseline="-25000">
                <a:solidFill>
                  <a:srgbClr val="C82E32"/>
                </a:solidFill>
              </a:rPr>
              <a:t>t</a:t>
            </a:r>
            <a:r>
              <a:rPr lang="en-US" altLang="en-US" sz="3200">
                <a:solidFill>
                  <a:srgbClr val="C82E32"/>
                </a:solidFill>
              </a:rPr>
              <a:t> =  </a:t>
            </a:r>
            <a:r>
              <a:rPr lang="en-US" altLang="en-US">
                <a:solidFill>
                  <a:srgbClr val="C82E32"/>
                </a:solidFill>
              </a:rPr>
              <a:t>−</a:t>
            </a:r>
            <a:r>
              <a:rPr lang="en-US" altLang="en-US"/>
              <a:t> </a:t>
            </a:r>
            <a:r>
              <a:rPr lang="en-US" altLang="en-US" sz="3200" i="1">
                <a:solidFill>
                  <a:srgbClr val="C82E32"/>
                </a:solidFill>
              </a:rPr>
              <a:t>k</a:t>
            </a:r>
            <a:r>
              <a:rPr lang="en-US" altLang="en-US" sz="3200">
                <a:solidFill>
                  <a:srgbClr val="C82E32"/>
                </a:solidFill>
              </a:rPr>
              <a:t>t + ln [A]</a:t>
            </a:r>
            <a:r>
              <a:rPr lang="en-US" altLang="en-US" sz="3200" baseline="-25000">
                <a:solidFill>
                  <a:srgbClr val="C82E32"/>
                </a:solidFill>
              </a:rPr>
              <a:t>0</a:t>
            </a: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152400" y="5257800"/>
            <a:ext cx="309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C82E32"/>
                </a:solidFill>
              </a:rPr>
              <a:t>…which is in the form</a:t>
            </a: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3700463" y="5364163"/>
            <a:ext cx="33099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i="1">
                <a:solidFill>
                  <a:srgbClr val="00197D"/>
                </a:solidFill>
              </a:rPr>
              <a:t>y</a:t>
            </a:r>
            <a:r>
              <a:rPr lang="en-US" altLang="en-US" sz="3200">
                <a:solidFill>
                  <a:srgbClr val="00197D"/>
                </a:solidFill>
              </a:rPr>
              <a:t>    =   </a:t>
            </a:r>
            <a:r>
              <a:rPr lang="en-US" altLang="en-US" sz="3200" i="1">
                <a:solidFill>
                  <a:srgbClr val="00197D"/>
                </a:solidFill>
              </a:rPr>
              <a:t>mx</a:t>
            </a:r>
            <a:r>
              <a:rPr lang="en-US" altLang="en-US" sz="3200">
                <a:solidFill>
                  <a:srgbClr val="00197D"/>
                </a:solidFill>
              </a:rPr>
              <a:t> +   </a:t>
            </a:r>
            <a:r>
              <a:rPr lang="en-US" altLang="en-US" sz="3200" i="1">
                <a:solidFill>
                  <a:srgbClr val="00197D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88536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/>
      <p:bldP spid="29708" grpId="0"/>
      <p:bldP spid="29709" grpId="0"/>
      <p:bldP spid="297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Integrated Rate Laws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762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Manipulating this equation produces… </a:t>
            </a:r>
          </a:p>
        </p:txBody>
      </p:sp>
      <p:grpSp>
        <p:nvGrpSpPr>
          <p:cNvPr id="29712" name="Group 16"/>
          <p:cNvGrpSpPr>
            <a:grpSpLocks/>
          </p:cNvGrpSpPr>
          <p:nvPr/>
        </p:nvGrpSpPr>
        <p:grpSpPr bwMode="auto">
          <a:xfrm>
            <a:off x="2698750" y="2644775"/>
            <a:ext cx="2844800" cy="1066800"/>
            <a:chOff x="1700" y="1666"/>
            <a:chExt cx="1792" cy="672"/>
          </a:xfrm>
        </p:grpSpPr>
        <p:grpSp>
          <p:nvGrpSpPr>
            <p:cNvPr id="29701" name="Group 5"/>
            <p:cNvGrpSpPr>
              <a:grpSpLocks/>
            </p:cNvGrpSpPr>
            <p:nvPr/>
          </p:nvGrpSpPr>
          <p:grpSpPr bwMode="auto">
            <a:xfrm>
              <a:off x="1700" y="1666"/>
              <a:ext cx="926" cy="672"/>
              <a:chOff x="1234" y="2064"/>
              <a:chExt cx="926" cy="672"/>
            </a:xfrm>
          </p:grpSpPr>
          <p:sp>
            <p:nvSpPr>
              <p:cNvPr id="29702" name="Rectangle 6"/>
              <p:cNvSpPr>
                <a:spLocks noChangeArrowheads="1"/>
              </p:cNvSpPr>
              <p:nvPr/>
            </p:nvSpPr>
            <p:spPr bwMode="auto">
              <a:xfrm>
                <a:off x="1234" y="2217"/>
                <a:ext cx="315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3200">
                    <a:solidFill>
                      <a:srgbClr val="C82E32"/>
                    </a:solidFill>
                  </a:rPr>
                  <a:t>ln</a:t>
                </a:r>
              </a:p>
            </p:txBody>
          </p:sp>
          <p:grpSp>
            <p:nvGrpSpPr>
              <p:cNvPr id="29703" name="Group 7"/>
              <p:cNvGrpSpPr>
                <a:grpSpLocks/>
              </p:cNvGrpSpPr>
              <p:nvPr/>
            </p:nvGrpSpPr>
            <p:grpSpPr bwMode="auto">
              <a:xfrm>
                <a:off x="1584" y="2064"/>
                <a:ext cx="576" cy="672"/>
                <a:chOff x="1982" y="2327"/>
                <a:chExt cx="576" cy="672"/>
              </a:xfrm>
            </p:grpSpPr>
            <p:sp>
              <p:nvSpPr>
                <p:cNvPr id="29704" name="Rectangle 8"/>
                <p:cNvSpPr>
                  <a:spLocks noChangeArrowheads="1"/>
                </p:cNvSpPr>
                <p:nvPr/>
              </p:nvSpPr>
              <p:spPr bwMode="auto">
                <a:xfrm>
                  <a:off x="2008" y="2327"/>
                  <a:ext cx="522" cy="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3200">
                      <a:solidFill>
                        <a:srgbClr val="C82E32"/>
                      </a:solidFill>
                    </a:rPr>
                    <a:t>[A]</a:t>
                  </a:r>
                  <a:r>
                    <a:rPr lang="en-US" altLang="en-US" sz="3200" i="1" baseline="-25000">
                      <a:solidFill>
                        <a:srgbClr val="C82E32"/>
                      </a:solidFill>
                    </a:rPr>
                    <a:t>t</a:t>
                  </a:r>
                  <a:endParaRPr lang="en-US" altLang="en-US" sz="3200">
                    <a:solidFill>
                      <a:srgbClr val="C82E32"/>
                    </a:solidFill>
                  </a:endParaRPr>
                </a:p>
                <a:p>
                  <a:pPr algn="ctr"/>
                  <a:r>
                    <a:rPr lang="en-US" altLang="en-US" sz="3200">
                      <a:solidFill>
                        <a:srgbClr val="C82E32"/>
                      </a:solidFill>
                    </a:rPr>
                    <a:t>[A]</a:t>
                  </a:r>
                  <a:r>
                    <a:rPr lang="en-US" altLang="en-US" sz="3200" baseline="-25000">
                      <a:solidFill>
                        <a:srgbClr val="C82E32"/>
                      </a:solidFill>
                    </a:rPr>
                    <a:t>0</a:t>
                  </a:r>
                  <a:endParaRPr lang="en-US" altLang="en-US" sz="3200">
                    <a:solidFill>
                      <a:srgbClr val="C82E32"/>
                    </a:solidFill>
                  </a:endParaRPr>
                </a:p>
              </p:txBody>
            </p:sp>
            <p:sp>
              <p:nvSpPr>
                <p:cNvPr id="29705" name="Line 9"/>
                <p:cNvSpPr>
                  <a:spLocks noChangeShapeType="1"/>
                </p:cNvSpPr>
                <p:nvPr/>
              </p:nvSpPr>
              <p:spPr bwMode="auto">
                <a:xfrm>
                  <a:off x="1982" y="2695"/>
                  <a:ext cx="576" cy="0"/>
                </a:xfrm>
                <a:prstGeom prst="line">
                  <a:avLst/>
                </a:prstGeom>
                <a:noFill/>
                <a:ln w="19050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2736" y="1837"/>
              <a:ext cx="75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C82E32"/>
                  </a:solidFill>
                </a:rPr>
                <a:t>=  </a:t>
              </a:r>
              <a:r>
                <a:rPr lang="en-US" altLang="en-US" sz="3200">
                  <a:solidFill>
                    <a:srgbClr val="C82E32"/>
                  </a:solidFill>
                  <a:cs typeface="Arial" charset="0"/>
                </a:rPr>
                <a:t>−</a:t>
              </a:r>
              <a:r>
                <a:rPr lang="en-US" altLang="en-US" sz="3200" i="1">
                  <a:solidFill>
                    <a:srgbClr val="C82E32"/>
                  </a:solidFill>
                </a:rPr>
                <a:t>k</a:t>
              </a:r>
              <a:r>
                <a:rPr lang="en-US" altLang="en-US" sz="3200">
                  <a:solidFill>
                    <a:srgbClr val="C82E32"/>
                  </a:solidFill>
                </a:rPr>
                <a:t>t</a:t>
              </a:r>
            </a:p>
          </p:txBody>
        </p:sp>
      </p:grp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1651000" y="3840163"/>
            <a:ext cx="38687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C82E32"/>
                </a:solidFill>
              </a:rPr>
              <a:t>ln [A]</a:t>
            </a:r>
            <a:r>
              <a:rPr lang="en-US" altLang="en-US" sz="3200" i="1" baseline="-25000">
                <a:solidFill>
                  <a:srgbClr val="C82E32"/>
                </a:solidFill>
              </a:rPr>
              <a:t>t</a:t>
            </a:r>
            <a:r>
              <a:rPr lang="en-US" altLang="en-US" sz="3200">
                <a:solidFill>
                  <a:srgbClr val="C82E32"/>
                </a:solidFill>
              </a:rPr>
              <a:t> </a:t>
            </a:r>
            <a:r>
              <a:rPr lang="en-US" altLang="en-US">
                <a:solidFill>
                  <a:srgbClr val="C82E32"/>
                </a:solidFill>
              </a:rPr>
              <a:t>−</a:t>
            </a:r>
            <a:r>
              <a:rPr lang="en-US" altLang="en-US" sz="3200">
                <a:solidFill>
                  <a:srgbClr val="C82E32"/>
                </a:solidFill>
              </a:rPr>
              <a:t> ln [A]</a:t>
            </a:r>
            <a:r>
              <a:rPr lang="en-US" altLang="en-US" sz="3200" baseline="-25000">
                <a:solidFill>
                  <a:srgbClr val="C82E32"/>
                </a:solidFill>
              </a:rPr>
              <a:t>0</a:t>
            </a:r>
            <a:r>
              <a:rPr lang="en-US" altLang="en-US" sz="3200">
                <a:solidFill>
                  <a:srgbClr val="C82E32"/>
                </a:solidFill>
              </a:rPr>
              <a:t> =  </a:t>
            </a:r>
            <a:r>
              <a:rPr lang="en-US" altLang="en-US">
                <a:solidFill>
                  <a:srgbClr val="C82E32"/>
                </a:solidFill>
              </a:rPr>
              <a:t>−</a:t>
            </a:r>
            <a:r>
              <a:rPr lang="en-US" altLang="en-US"/>
              <a:t> </a:t>
            </a:r>
            <a:r>
              <a:rPr lang="en-US" altLang="en-US" sz="3200" i="1">
                <a:solidFill>
                  <a:srgbClr val="C82E32"/>
                </a:solidFill>
              </a:rPr>
              <a:t>k</a:t>
            </a:r>
            <a:r>
              <a:rPr lang="en-US" altLang="en-US" sz="3200">
                <a:solidFill>
                  <a:srgbClr val="C82E32"/>
                </a:solidFill>
              </a:rPr>
              <a:t>t</a:t>
            </a: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3200400" y="4648200"/>
            <a:ext cx="4464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>
                <a:solidFill>
                  <a:srgbClr val="C82E32"/>
                </a:solidFill>
              </a:rPr>
              <a:t>ln [A]</a:t>
            </a:r>
            <a:r>
              <a:rPr lang="en-US" altLang="en-US" sz="3200" i="1" baseline="-25000">
                <a:solidFill>
                  <a:srgbClr val="C82E32"/>
                </a:solidFill>
              </a:rPr>
              <a:t>t</a:t>
            </a:r>
            <a:r>
              <a:rPr lang="en-US" altLang="en-US" sz="3200">
                <a:solidFill>
                  <a:srgbClr val="C82E32"/>
                </a:solidFill>
              </a:rPr>
              <a:t> =  </a:t>
            </a:r>
            <a:r>
              <a:rPr lang="en-US" altLang="en-US">
                <a:solidFill>
                  <a:srgbClr val="C82E32"/>
                </a:solidFill>
              </a:rPr>
              <a:t>−</a:t>
            </a:r>
            <a:r>
              <a:rPr lang="en-US" altLang="en-US"/>
              <a:t> </a:t>
            </a:r>
            <a:r>
              <a:rPr lang="en-US" altLang="en-US" sz="3200" i="1">
                <a:solidFill>
                  <a:srgbClr val="C82E32"/>
                </a:solidFill>
              </a:rPr>
              <a:t>k</a:t>
            </a:r>
            <a:r>
              <a:rPr lang="en-US" altLang="en-US" sz="3200">
                <a:solidFill>
                  <a:srgbClr val="C82E32"/>
                </a:solidFill>
              </a:rPr>
              <a:t>t + ln [A]</a:t>
            </a:r>
            <a:r>
              <a:rPr lang="en-US" altLang="en-US" sz="3200" baseline="-25000">
                <a:solidFill>
                  <a:srgbClr val="C82E32"/>
                </a:solidFill>
              </a:rPr>
              <a:t>0</a:t>
            </a: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152400" y="5257800"/>
            <a:ext cx="309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C82E32"/>
                </a:solidFill>
              </a:rPr>
              <a:t>…which is in the form</a:t>
            </a: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3700463" y="5364163"/>
            <a:ext cx="33099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i="1">
                <a:solidFill>
                  <a:srgbClr val="00197D"/>
                </a:solidFill>
              </a:rPr>
              <a:t>y</a:t>
            </a:r>
            <a:r>
              <a:rPr lang="en-US" altLang="en-US" sz="3200">
                <a:solidFill>
                  <a:srgbClr val="00197D"/>
                </a:solidFill>
              </a:rPr>
              <a:t>    =   </a:t>
            </a:r>
            <a:r>
              <a:rPr lang="en-US" altLang="en-US" sz="3200" i="1">
                <a:solidFill>
                  <a:srgbClr val="00197D"/>
                </a:solidFill>
              </a:rPr>
              <a:t>mx</a:t>
            </a:r>
            <a:r>
              <a:rPr lang="en-US" altLang="en-US" sz="3200">
                <a:solidFill>
                  <a:srgbClr val="00197D"/>
                </a:solidFill>
              </a:rPr>
              <a:t> +   </a:t>
            </a:r>
            <a:r>
              <a:rPr lang="en-US" altLang="en-US" sz="3200" i="1">
                <a:solidFill>
                  <a:srgbClr val="00197D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9943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/>
      <p:bldP spid="29708" grpId="0"/>
      <p:bldP spid="29709" grpId="0"/>
      <p:bldP spid="297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First-Order Processes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429000"/>
            <a:ext cx="7772400" cy="1752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	Therefore, if a reaction is first-order, a plot of ln [A] vs. </a:t>
            </a:r>
            <a:r>
              <a:rPr lang="en-US" altLang="en-US" i="1"/>
              <a:t>t</a:t>
            </a:r>
            <a:r>
              <a:rPr lang="en-US" altLang="en-US"/>
              <a:t> will yield a straight line, and the slope of the line will be -</a:t>
            </a:r>
            <a:r>
              <a:rPr lang="en-US" altLang="en-US" i="1"/>
              <a:t>k</a:t>
            </a:r>
            <a:r>
              <a:rPr lang="en-US" altLang="en-US"/>
              <a:t>.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752725" y="1835150"/>
            <a:ext cx="36369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C82E32"/>
                </a:solidFill>
              </a:rPr>
              <a:t>ln [A]</a:t>
            </a:r>
            <a:r>
              <a:rPr lang="en-US" altLang="en-US" sz="3200" i="1" baseline="-25000">
                <a:solidFill>
                  <a:srgbClr val="C82E32"/>
                </a:solidFill>
              </a:rPr>
              <a:t>t</a:t>
            </a:r>
            <a:r>
              <a:rPr lang="en-US" altLang="en-US" sz="3200">
                <a:solidFill>
                  <a:srgbClr val="C82E32"/>
                </a:solidFill>
              </a:rPr>
              <a:t> = </a:t>
            </a:r>
            <a:r>
              <a:rPr lang="en-US" altLang="en-US" sz="3200">
                <a:solidFill>
                  <a:srgbClr val="C82E32"/>
                </a:solidFill>
                <a:cs typeface="Arial" charset="0"/>
              </a:rPr>
              <a:t>-</a:t>
            </a:r>
            <a:r>
              <a:rPr lang="en-US" altLang="en-US" sz="3200" i="1">
                <a:solidFill>
                  <a:srgbClr val="C82E32"/>
                </a:solidFill>
              </a:rPr>
              <a:t>k</a:t>
            </a:r>
            <a:r>
              <a:rPr lang="en-US" altLang="en-US" sz="3200">
                <a:solidFill>
                  <a:srgbClr val="C82E32"/>
                </a:solidFill>
              </a:rPr>
              <a:t>t + ln [A]</a:t>
            </a:r>
            <a:r>
              <a:rPr lang="en-US" altLang="en-US" sz="3200" baseline="-25000">
                <a:solidFill>
                  <a:srgbClr val="C82E32"/>
                </a:solidFill>
              </a:rPr>
              <a:t>0</a:t>
            </a:r>
            <a:endParaRPr lang="en-US" altLang="en-US" sz="3200">
              <a:solidFill>
                <a:srgbClr val="C82E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First-Order Processes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895600"/>
            <a:ext cx="3810000" cy="1676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/>
              <a:t>	This data was collected for this reaction at 198.9 </a:t>
            </a:r>
            <a:r>
              <a:rPr lang="en-US" altLang="en-US" sz="2800">
                <a:cs typeface="Arial" charset="0"/>
                <a:sym typeface="Symbol" pitchFamily="-80" charset="2"/>
              </a:rPr>
              <a:t>°</a:t>
            </a:r>
            <a:r>
              <a:rPr lang="en-US" altLang="en-US" sz="2800">
                <a:sym typeface="Symbol" pitchFamily="-80" charset="2"/>
              </a:rPr>
              <a:t>C.</a:t>
            </a:r>
            <a:endParaRPr lang="en-US" altLang="en-US" sz="2800"/>
          </a:p>
        </p:txBody>
      </p:sp>
      <p:pic>
        <p:nvPicPr>
          <p:cNvPr id="32773" name="Picture 5" descr="14_07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6"/>
          <a:stretch>
            <a:fillRect/>
          </a:stretch>
        </p:blipFill>
        <p:spPr>
          <a:xfrm>
            <a:off x="4648200" y="2271713"/>
            <a:ext cx="3810000" cy="3138487"/>
          </a:xfrm>
        </p:spPr>
      </p:pic>
      <p:grpSp>
        <p:nvGrpSpPr>
          <p:cNvPr id="32774" name="Group 6"/>
          <p:cNvGrpSpPr>
            <a:grpSpLocks/>
          </p:cNvGrpSpPr>
          <p:nvPr/>
        </p:nvGrpSpPr>
        <p:grpSpPr bwMode="auto">
          <a:xfrm>
            <a:off x="2214563" y="1524000"/>
            <a:ext cx="4665662" cy="579438"/>
            <a:chOff x="2570" y="2665"/>
            <a:chExt cx="2939" cy="365"/>
          </a:xfrm>
        </p:grpSpPr>
        <p:sp>
          <p:nvSpPr>
            <p:cNvPr id="32775" name="Rectangle 7"/>
            <p:cNvSpPr>
              <a:spLocks noChangeArrowheads="1"/>
            </p:cNvSpPr>
            <p:nvPr/>
          </p:nvSpPr>
          <p:spPr bwMode="auto">
            <a:xfrm>
              <a:off x="2570" y="2665"/>
              <a:ext cx="94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C82E32"/>
                  </a:solidFill>
                </a:rPr>
                <a:t>CH</a:t>
              </a:r>
              <a:r>
                <a:rPr lang="en-US" altLang="en-US" sz="3200" baseline="-25000">
                  <a:solidFill>
                    <a:srgbClr val="C82E32"/>
                  </a:solidFill>
                </a:rPr>
                <a:t>3</a:t>
              </a:r>
              <a:r>
                <a:rPr lang="en-US" altLang="en-US" sz="3200">
                  <a:solidFill>
                    <a:srgbClr val="C82E32"/>
                  </a:solidFill>
                </a:rPr>
                <a:t>NC</a:t>
              </a:r>
            </a:p>
          </p:txBody>
        </p:sp>
        <p:sp>
          <p:nvSpPr>
            <p:cNvPr id="32776" name="Rectangle 8"/>
            <p:cNvSpPr>
              <a:spLocks noChangeArrowheads="1"/>
            </p:cNvSpPr>
            <p:nvPr/>
          </p:nvSpPr>
          <p:spPr bwMode="auto">
            <a:xfrm>
              <a:off x="4560" y="2665"/>
              <a:ext cx="94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C82E32"/>
                  </a:solidFill>
                </a:rPr>
                <a:t>CH</a:t>
              </a:r>
              <a:r>
                <a:rPr lang="en-US" altLang="en-US" sz="3200" baseline="-25000">
                  <a:solidFill>
                    <a:srgbClr val="C82E32"/>
                  </a:solidFill>
                </a:rPr>
                <a:t>3</a:t>
              </a:r>
              <a:r>
                <a:rPr lang="en-US" altLang="en-US" sz="3200">
                  <a:solidFill>
                    <a:srgbClr val="C82E32"/>
                  </a:solidFill>
                </a:rPr>
                <a:t>CN</a:t>
              </a:r>
            </a:p>
          </p:txBody>
        </p:sp>
        <p:sp>
          <p:nvSpPr>
            <p:cNvPr id="32777" name="Line 9"/>
            <p:cNvSpPr>
              <a:spLocks noChangeShapeType="1"/>
            </p:cNvSpPr>
            <p:nvPr/>
          </p:nvSpPr>
          <p:spPr bwMode="auto">
            <a:xfrm>
              <a:off x="3696" y="2832"/>
              <a:ext cx="720" cy="0"/>
            </a:xfrm>
            <a:prstGeom prst="line">
              <a:avLst/>
            </a:prstGeom>
            <a:noFill/>
            <a:ln w="22225">
              <a:solidFill>
                <a:srgbClr val="C82E3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50606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First-Order Processes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114800"/>
            <a:ext cx="7772400" cy="2362200"/>
          </a:xfrm>
        </p:spPr>
        <p:txBody>
          <a:bodyPr/>
          <a:lstStyle/>
          <a:p>
            <a:r>
              <a:rPr lang="en-US" altLang="en-US" sz="2800"/>
              <a:t>When ln </a:t>
            </a:r>
            <a:r>
              <a:rPr lang="en-US" altLang="en-US" sz="2800" i="1"/>
              <a:t>P</a:t>
            </a:r>
            <a:r>
              <a:rPr lang="en-US" altLang="en-US" sz="2800"/>
              <a:t> is plotted as a function of time, a straight line results.</a:t>
            </a:r>
          </a:p>
          <a:p>
            <a:r>
              <a:rPr lang="en-US" altLang="en-US" sz="2800"/>
              <a:t>Therefore,</a:t>
            </a:r>
          </a:p>
          <a:p>
            <a:pPr lvl="1"/>
            <a:r>
              <a:rPr lang="en-US" altLang="en-US" sz="2400"/>
              <a:t>The process is first-order.</a:t>
            </a:r>
          </a:p>
          <a:p>
            <a:pPr lvl="1"/>
            <a:r>
              <a:rPr lang="en-US" altLang="en-US" sz="2400" i="1"/>
              <a:t>k</a:t>
            </a:r>
            <a:r>
              <a:rPr lang="en-US" altLang="en-US" sz="2400"/>
              <a:t> is the negative of the slope:  5.1 </a:t>
            </a:r>
            <a:r>
              <a:rPr lang="en-US" altLang="en-US" sz="2400">
                <a:sym typeface="Symbol" pitchFamily="-80" charset="2"/>
              </a:rPr>
              <a:t> 10</a:t>
            </a:r>
            <a:r>
              <a:rPr lang="en-US" altLang="en-US" sz="2400" baseline="30000">
                <a:sym typeface="Symbol" pitchFamily="-80" charset="2"/>
              </a:rPr>
              <a:t>-5</a:t>
            </a:r>
            <a:r>
              <a:rPr lang="en-US" altLang="en-US" sz="2400">
                <a:sym typeface="Symbol" pitchFamily="-80" charset="2"/>
              </a:rPr>
              <a:t> s</a:t>
            </a:r>
            <a:r>
              <a:rPr lang="en-US" altLang="en-US" sz="2400" baseline="30000">
                <a:sym typeface="Symbol" pitchFamily="-80" charset="2"/>
              </a:rPr>
              <a:t>−1</a:t>
            </a:r>
            <a:r>
              <a:rPr lang="en-US" altLang="en-US" sz="2400">
                <a:sym typeface="Symbol" pitchFamily="-80" charset="2"/>
              </a:rPr>
              <a:t>.</a:t>
            </a:r>
            <a:endParaRPr lang="en-US" altLang="en-US" sz="2400"/>
          </a:p>
        </p:txBody>
      </p:sp>
      <p:pic>
        <p:nvPicPr>
          <p:cNvPr id="33797" name="Picture 5" descr="14_07ab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8"/>
          <a:stretch>
            <a:fillRect/>
          </a:stretch>
        </p:blipFill>
        <p:spPr>
          <a:xfrm>
            <a:off x="1001713" y="1371600"/>
            <a:ext cx="7138987" cy="2744788"/>
          </a:xfrm>
        </p:spPr>
      </p:pic>
    </p:spTree>
    <p:extLst>
      <p:ext uri="{BB962C8B-B14F-4D97-AF65-F5344CB8AC3E}">
        <p14:creationId xmlns:p14="http://schemas.microsoft.com/office/powerpoint/2010/main" val="36450383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sz="1000" dirty="0"/>
              <a:t>2009, Prentice-Hall, Inc.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8991600" cy="1143000"/>
          </a:xfrm>
        </p:spPr>
        <p:txBody>
          <a:bodyPr/>
          <a:lstStyle/>
          <a:p>
            <a:r>
              <a:rPr lang="en-US" altLang="en-US" dirty="0"/>
              <a:t>Factors That Affect Reaction Rates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altLang="en-US" dirty="0"/>
              <a:t>Physical State of the Reactants</a:t>
            </a:r>
          </a:p>
          <a:p>
            <a:pPr marL="914400" lvl="1" indent="-457200"/>
            <a:r>
              <a:rPr lang="en-US" altLang="en-US" dirty="0"/>
              <a:t>In order to react, molecules must come in contact with each other.</a:t>
            </a:r>
          </a:p>
          <a:p>
            <a:pPr marL="914400" lvl="1" indent="-457200"/>
            <a:r>
              <a:rPr lang="en-US" altLang="en-US" dirty="0"/>
              <a:t>The more homogeneous the mixture of reactants, the faster the molecules can react.</a:t>
            </a:r>
          </a:p>
        </p:txBody>
      </p:sp>
    </p:spTree>
    <p:extLst>
      <p:ext uri="{BB962C8B-B14F-4D97-AF65-F5344CB8AC3E}">
        <p14:creationId xmlns:p14="http://schemas.microsoft.com/office/powerpoint/2010/main" val="369369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sz="1000" dirty="0"/>
              <a:t>2009, Prentice-Hall, Inc.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Second-Order Processes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676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/>
              <a:t>	Similarly, integrating the rate law for a process that is second-order in reactant A, we get</a:t>
            </a:r>
          </a:p>
        </p:txBody>
      </p:sp>
      <p:grpSp>
        <p:nvGrpSpPr>
          <p:cNvPr id="34827" name="Group 11"/>
          <p:cNvGrpSpPr>
            <a:grpSpLocks/>
          </p:cNvGrpSpPr>
          <p:nvPr/>
        </p:nvGrpSpPr>
        <p:grpSpPr bwMode="auto">
          <a:xfrm>
            <a:off x="914400" y="3733800"/>
            <a:ext cx="3157538" cy="1066800"/>
            <a:chOff x="1152" y="2448"/>
            <a:chExt cx="1989" cy="672"/>
          </a:xfrm>
        </p:grpSpPr>
        <p:grpSp>
          <p:nvGrpSpPr>
            <p:cNvPr id="34822" name="Group 6"/>
            <p:cNvGrpSpPr>
              <a:grpSpLocks/>
            </p:cNvGrpSpPr>
            <p:nvPr/>
          </p:nvGrpSpPr>
          <p:grpSpPr bwMode="auto">
            <a:xfrm>
              <a:off x="1152" y="2448"/>
              <a:ext cx="489" cy="672"/>
              <a:chOff x="1680" y="2496"/>
              <a:chExt cx="489" cy="672"/>
            </a:xfrm>
          </p:grpSpPr>
          <p:sp>
            <p:nvSpPr>
              <p:cNvPr id="34820" name="Rectangle 4"/>
              <p:cNvSpPr>
                <a:spLocks noChangeArrowheads="1"/>
              </p:cNvSpPr>
              <p:nvPr/>
            </p:nvSpPr>
            <p:spPr bwMode="auto">
              <a:xfrm>
                <a:off x="1693" y="2496"/>
                <a:ext cx="476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3200" dirty="0">
                    <a:solidFill>
                      <a:srgbClr val="C82E32"/>
                    </a:solidFill>
                  </a:rPr>
                  <a:t>1</a:t>
                </a:r>
              </a:p>
              <a:p>
                <a:pPr algn="ctr"/>
                <a:r>
                  <a:rPr lang="en-US" altLang="en-US" sz="3200" dirty="0">
                    <a:solidFill>
                      <a:srgbClr val="C82E32"/>
                    </a:solidFill>
                  </a:rPr>
                  <a:t>[A]</a:t>
                </a:r>
                <a:r>
                  <a:rPr lang="en-US" altLang="en-US" sz="3200" i="1" baseline="-25000" dirty="0">
                    <a:solidFill>
                      <a:srgbClr val="C82E32"/>
                    </a:solidFill>
                  </a:rPr>
                  <a:t>t</a:t>
                </a:r>
                <a:endParaRPr lang="en-US" altLang="en-US" sz="3200" dirty="0">
                  <a:solidFill>
                    <a:srgbClr val="C82E32"/>
                  </a:solidFill>
                </a:endParaRPr>
              </a:p>
            </p:txBody>
          </p:sp>
          <p:sp>
            <p:nvSpPr>
              <p:cNvPr id="34821" name="Line 5"/>
              <p:cNvSpPr>
                <a:spLocks noChangeShapeType="1"/>
              </p:cNvSpPr>
              <p:nvPr/>
            </p:nvSpPr>
            <p:spPr bwMode="auto">
              <a:xfrm>
                <a:off x="1680" y="2832"/>
                <a:ext cx="480" cy="0"/>
              </a:xfrm>
              <a:prstGeom prst="line">
                <a:avLst/>
              </a:prstGeom>
              <a:noFill/>
              <a:ln w="190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34823" name="Rectangle 7"/>
            <p:cNvSpPr>
              <a:spLocks noChangeArrowheads="1"/>
            </p:cNvSpPr>
            <p:nvPr/>
          </p:nvSpPr>
          <p:spPr bwMode="auto">
            <a:xfrm>
              <a:off x="1728" y="2605"/>
              <a:ext cx="8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dirty="0">
                  <a:solidFill>
                    <a:srgbClr val="C82E32"/>
                  </a:solidFill>
                </a:rPr>
                <a:t>=  </a:t>
              </a:r>
              <a:r>
                <a:rPr lang="en-US" altLang="en-US" sz="3200" i="1" dirty="0" err="1">
                  <a:solidFill>
                    <a:srgbClr val="C82E32"/>
                  </a:solidFill>
                </a:rPr>
                <a:t>kt</a:t>
              </a:r>
              <a:r>
                <a:rPr lang="en-US" altLang="en-US" sz="3200" dirty="0">
                  <a:solidFill>
                    <a:srgbClr val="C82E32"/>
                  </a:solidFill>
                </a:rPr>
                <a:t> +</a:t>
              </a:r>
            </a:p>
          </p:txBody>
        </p:sp>
        <p:grpSp>
          <p:nvGrpSpPr>
            <p:cNvPr id="34824" name="Group 8"/>
            <p:cNvGrpSpPr>
              <a:grpSpLocks/>
            </p:cNvGrpSpPr>
            <p:nvPr/>
          </p:nvGrpSpPr>
          <p:grpSpPr bwMode="auto">
            <a:xfrm>
              <a:off x="2619" y="2448"/>
              <a:ext cx="522" cy="672"/>
              <a:chOff x="1670" y="2496"/>
              <a:chExt cx="522" cy="672"/>
            </a:xfrm>
          </p:grpSpPr>
          <p:sp>
            <p:nvSpPr>
              <p:cNvPr id="34825" name="Rectangle 9"/>
              <p:cNvSpPr>
                <a:spLocks noChangeArrowheads="1"/>
              </p:cNvSpPr>
              <p:nvPr/>
            </p:nvSpPr>
            <p:spPr bwMode="auto">
              <a:xfrm>
                <a:off x="1670" y="2496"/>
                <a:ext cx="522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3200">
                    <a:solidFill>
                      <a:srgbClr val="C82E32"/>
                    </a:solidFill>
                  </a:rPr>
                  <a:t>1</a:t>
                </a:r>
              </a:p>
              <a:p>
                <a:pPr algn="ctr"/>
                <a:r>
                  <a:rPr lang="en-US" altLang="en-US" sz="3200">
                    <a:solidFill>
                      <a:srgbClr val="C82E32"/>
                    </a:solidFill>
                  </a:rPr>
                  <a:t>[A]</a:t>
                </a:r>
                <a:r>
                  <a:rPr lang="en-US" altLang="en-US" sz="3200" baseline="-25000">
                    <a:solidFill>
                      <a:srgbClr val="C82E32"/>
                    </a:solidFill>
                  </a:rPr>
                  <a:t>0</a:t>
                </a:r>
                <a:endParaRPr lang="en-US" altLang="en-US" sz="3200">
                  <a:solidFill>
                    <a:srgbClr val="C82E32"/>
                  </a:solidFill>
                </a:endParaRPr>
              </a:p>
            </p:txBody>
          </p:sp>
          <p:sp>
            <p:nvSpPr>
              <p:cNvPr id="34826" name="Line 10"/>
              <p:cNvSpPr>
                <a:spLocks noChangeShapeType="1"/>
              </p:cNvSpPr>
              <p:nvPr/>
            </p:nvSpPr>
            <p:spPr bwMode="auto">
              <a:xfrm>
                <a:off x="1680" y="2832"/>
                <a:ext cx="480" cy="0"/>
              </a:xfrm>
              <a:prstGeom prst="line">
                <a:avLst/>
              </a:prstGeom>
              <a:noFill/>
              <a:ln w="190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4614863" y="4602163"/>
            <a:ext cx="2962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C82E32"/>
                </a:solidFill>
              </a:rPr>
              <a:t>also in the form</a:t>
            </a:r>
            <a:endParaRPr lang="en-US" altLang="en-US" sz="3200">
              <a:solidFill>
                <a:schemeClr val="accent2"/>
              </a:solidFill>
            </a:endParaRP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1295400" y="5029200"/>
            <a:ext cx="24209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197D"/>
                </a:solidFill>
              </a:rPr>
              <a:t>y</a:t>
            </a:r>
            <a:r>
              <a:rPr lang="en-US" altLang="en-US" sz="3200">
                <a:solidFill>
                  <a:srgbClr val="00197D"/>
                </a:solidFill>
              </a:rPr>
              <a:t>   =  mx + </a:t>
            </a:r>
            <a:r>
              <a:rPr lang="en-US" altLang="en-US" sz="3200" i="1">
                <a:solidFill>
                  <a:srgbClr val="00197D"/>
                </a:solidFill>
              </a:rPr>
              <a:t>b</a:t>
            </a:r>
            <a:endParaRPr lang="en-US" altLang="en-US" sz="3200" i="1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15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8" grpId="0"/>
      <p:bldP spid="348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Second-Order Processes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1752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	So if a process is second-order in A, a plot of     vs. </a:t>
            </a:r>
            <a:r>
              <a:rPr lang="en-US" altLang="en-US" i="1"/>
              <a:t>t </a:t>
            </a:r>
            <a:r>
              <a:rPr lang="en-US" altLang="en-US"/>
              <a:t>will yield a straight line, and the slope of that line is </a:t>
            </a:r>
            <a:r>
              <a:rPr lang="en-US" altLang="en-US" i="1"/>
              <a:t>k</a:t>
            </a:r>
            <a:r>
              <a:rPr lang="en-US" altLang="en-US"/>
              <a:t>.</a:t>
            </a: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2992438" y="1447800"/>
            <a:ext cx="3157537" cy="1066800"/>
            <a:chOff x="1152" y="2448"/>
            <a:chExt cx="1989" cy="672"/>
          </a:xfrm>
        </p:grpSpPr>
        <p:grpSp>
          <p:nvGrpSpPr>
            <p:cNvPr id="35845" name="Group 5"/>
            <p:cNvGrpSpPr>
              <a:grpSpLocks/>
            </p:cNvGrpSpPr>
            <p:nvPr/>
          </p:nvGrpSpPr>
          <p:grpSpPr bwMode="auto">
            <a:xfrm>
              <a:off x="1152" y="2448"/>
              <a:ext cx="489" cy="672"/>
              <a:chOff x="1680" y="2496"/>
              <a:chExt cx="489" cy="672"/>
            </a:xfrm>
          </p:grpSpPr>
          <p:sp>
            <p:nvSpPr>
              <p:cNvPr id="35846" name="Rectangle 6"/>
              <p:cNvSpPr>
                <a:spLocks noChangeArrowheads="1"/>
              </p:cNvSpPr>
              <p:nvPr/>
            </p:nvSpPr>
            <p:spPr bwMode="auto">
              <a:xfrm>
                <a:off x="1693" y="2496"/>
                <a:ext cx="476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3200">
                    <a:solidFill>
                      <a:srgbClr val="C82E32"/>
                    </a:solidFill>
                  </a:rPr>
                  <a:t>1</a:t>
                </a:r>
              </a:p>
              <a:p>
                <a:pPr algn="ctr"/>
                <a:r>
                  <a:rPr lang="en-US" altLang="en-US" sz="3200">
                    <a:solidFill>
                      <a:srgbClr val="C82E32"/>
                    </a:solidFill>
                  </a:rPr>
                  <a:t>[A]</a:t>
                </a:r>
                <a:r>
                  <a:rPr lang="en-US" altLang="en-US" sz="3200" i="1" baseline="-25000">
                    <a:solidFill>
                      <a:srgbClr val="C82E32"/>
                    </a:solidFill>
                  </a:rPr>
                  <a:t>t</a:t>
                </a:r>
                <a:endParaRPr lang="en-US" altLang="en-US" sz="3200">
                  <a:solidFill>
                    <a:srgbClr val="C82E32"/>
                  </a:solidFill>
                </a:endParaRPr>
              </a:p>
            </p:txBody>
          </p:sp>
          <p:sp>
            <p:nvSpPr>
              <p:cNvPr id="35847" name="Line 7"/>
              <p:cNvSpPr>
                <a:spLocks noChangeShapeType="1"/>
              </p:cNvSpPr>
              <p:nvPr/>
            </p:nvSpPr>
            <p:spPr bwMode="auto">
              <a:xfrm>
                <a:off x="1680" y="2832"/>
                <a:ext cx="480" cy="0"/>
              </a:xfrm>
              <a:prstGeom prst="line">
                <a:avLst/>
              </a:prstGeom>
              <a:noFill/>
              <a:ln w="190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48" name="Rectangle 8"/>
            <p:cNvSpPr>
              <a:spLocks noChangeArrowheads="1"/>
            </p:cNvSpPr>
            <p:nvPr/>
          </p:nvSpPr>
          <p:spPr bwMode="auto">
            <a:xfrm>
              <a:off x="1728" y="2605"/>
              <a:ext cx="8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C82E32"/>
                  </a:solidFill>
                </a:rPr>
                <a:t>=  </a:t>
              </a:r>
              <a:r>
                <a:rPr lang="en-US" altLang="en-US" sz="3200" i="1">
                  <a:solidFill>
                    <a:srgbClr val="C82E32"/>
                  </a:solidFill>
                </a:rPr>
                <a:t>kt</a:t>
              </a:r>
              <a:r>
                <a:rPr lang="en-US" altLang="en-US" sz="3200">
                  <a:solidFill>
                    <a:srgbClr val="C82E32"/>
                  </a:solidFill>
                </a:rPr>
                <a:t> +</a:t>
              </a:r>
            </a:p>
          </p:txBody>
        </p:sp>
        <p:grpSp>
          <p:nvGrpSpPr>
            <p:cNvPr id="35849" name="Group 9"/>
            <p:cNvGrpSpPr>
              <a:grpSpLocks/>
            </p:cNvGrpSpPr>
            <p:nvPr/>
          </p:nvGrpSpPr>
          <p:grpSpPr bwMode="auto">
            <a:xfrm>
              <a:off x="2619" y="2448"/>
              <a:ext cx="522" cy="672"/>
              <a:chOff x="1670" y="2496"/>
              <a:chExt cx="522" cy="672"/>
            </a:xfrm>
          </p:grpSpPr>
          <p:sp>
            <p:nvSpPr>
              <p:cNvPr id="35850" name="Rectangle 10"/>
              <p:cNvSpPr>
                <a:spLocks noChangeArrowheads="1"/>
              </p:cNvSpPr>
              <p:nvPr/>
            </p:nvSpPr>
            <p:spPr bwMode="auto">
              <a:xfrm>
                <a:off x="1670" y="2496"/>
                <a:ext cx="522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3200">
                    <a:solidFill>
                      <a:srgbClr val="C82E32"/>
                    </a:solidFill>
                  </a:rPr>
                  <a:t>1</a:t>
                </a:r>
              </a:p>
              <a:p>
                <a:pPr algn="ctr"/>
                <a:r>
                  <a:rPr lang="en-US" altLang="en-US" sz="3200">
                    <a:solidFill>
                      <a:srgbClr val="C82E32"/>
                    </a:solidFill>
                  </a:rPr>
                  <a:t>[A]</a:t>
                </a:r>
                <a:r>
                  <a:rPr lang="en-US" altLang="en-US" sz="3200" baseline="-25000">
                    <a:solidFill>
                      <a:srgbClr val="C82E32"/>
                    </a:solidFill>
                  </a:rPr>
                  <a:t>0</a:t>
                </a:r>
                <a:endParaRPr lang="en-US" altLang="en-US" sz="3200">
                  <a:solidFill>
                    <a:srgbClr val="C82E32"/>
                  </a:solidFill>
                </a:endParaRPr>
              </a:p>
            </p:txBody>
          </p:sp>
          <p:sp>
            <p:nvSpPr>
              <p:cNvPr id="35851" name="Line 11"/>
              <p:cNvSpPr>
                <a:spLocks noChangeShapeType="1"/>
              </p:cNvSpPr>
              <p:nvPr/>
            </p:nvSpPr>
            <p:spPr bwMode="auto">
              <a:xfrm>
                <a:off x="1680" y="2832"/>
                <a:ext cx="480" cy="0"/>
              </a:xfrm>
              <a:prstGeom prst="line">
                <a:avLst/>
              </a:prstGeom>
              <a:noFill/>
              <a:ln w="190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5854" name="Group 14"/>
          <p:cNvGrpSpPr>
            <a:grpSpLocks/>
          </p:cNvGrpSpPr>
          <p:nvPr/>
        </p:nvGrpSpPr>
        <p:grpSpPr bwMode="auto">
          <a:xfrm>
            <a:off x="1371600" y="3122098"/>
            <a:ext cx="501650" cy="641350"/>
            <a:chOff x="1689" y="2715"/>
            <a:chExt cx="316" cy="404"/>
          </a:xfrm>
        </p:grpSpPr>
        <p:sp>
          <p:nvSpPr>
            <p:cNvPr id="35852" name="Text Box 12"/>
            <p:cNvSpPr txBox="1">
              <a:spLocks noChangeArrowheads="1"/>
            </p:cNvSpPr>
            <p:nvPr/>
          </p:nvSpPr>
          <p:spPr bwMode="auto">
            <a:xfrm>
              <a:off x="1689" y="2715"/>
              <a:ext cx="31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 b="1">
                  <a:solidFill>
                    <a:srgbClr val="C82E32"/>
                  </a:solidFill>
                </a:rPr>
                <a:t>1</a:t>
              </a:r>
            </a:p>
            <a:p>
              <a:pPr algn="ctr"/>
              <a:r>
                <a:rPr lang="en-US" altLang="en-US" sz="1800" b="1">
                  <a:solidFill>
                    <a:srgbClr val="C82E32"/>
                  </a:solidFill>
                </a:rPr>
                <a:t>[A]</a:t>
              </a:r>
              <a:endParaRPr lang="en-US" altLang="en-US" sz="1800"/>
            </a:p>
          </p:txBody>
        </p:sp>
        <p:sp>
          <p:nvSpPr>
            <p:cNvPr id="35853" name="Line 13"/>
            <p:cNvSpPr>
              <a:spLocks noChangeShapeType="1"/>
            </p:cNvSpPr>
            <p:nvPr/>
          </p:nvSpPr>
          <p:spPr bwMode="auto">
            <a:xfrm>
              <a:off x="1742" y="2914"/>
              <a:ext cx="226" cy="0"/>
            </a:xfrm>
            <a:prstGeom prst="line">
              <a:avLst/>
            </a:prstGeom>
            <a:noFill/>
            <a:ln w="25400">
              <a:solidFill>
                <a:srgbClr val="C82E3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847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Second-Order Processes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52400" y="1295400"/>
            <a:ext cx="8763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C82E32"/>
                </a:solidFill>
              </a:rPr>
              <a:t>The decomposition of NO</a:t>
            </a:r>
            <a:r>
              <a:rPr lang="en-US" altLang="en-US" sz="2800" baseline="-25000">
                <a:solidFill>
                  <a:srgbClr val="C82E32"/>
                </a:solidFill>
              </a:rPr>
              <a:t>2</a:t>
            </a:r>
            <a:r>
              <a:rPr lang="en-US" altLang="en-US" sz="2800">
                <a:solidFill>
                  <a:srgbClr val="C82E32"/>
                </a:solidFill>
              </a:rPr>
              <a:t> at 300</a:t>
            </a:r>
            <a:r>
              <a:rPr lang="en-US" altLang="en-US" sz="2800">
                <a:solidFill>
                  <a:srgbClr val="C82E32"/>
                </a:solidFill>
                <a:cs typeface="Arial" charset="0"/>
                <a:sym typeface="Symbol" pitchFamily="-80" charset="2"/>
              </a:rPr>
              <a:t>°</a:t>
            </a:r>
            <a:r>
              <a:rPr lang="en-US" altLang="en-US" sz="2800">
                <a:solidFill>
                  <a:srgbClr val="C82E32"/>
                </a:solidFill>
                <a:sym typeface="Symbol" pitchFamily="-80" charset="2"/>
              </a:rPr>
              <a:t>C is described by the equation</a:t>
            </a:r>
            <a:endParaRPr lang="en-US" altLang="en-US" sz="2800">
              <a:solidFill>
                <a:srgbClr val="C82E32"/>
              </a:solidFill>
            </a:endParaRPr>
          </a:p>
        </p:txBody>
      </p:sp>
      <p:grpSp>
        <p:nvGrpSpPr>
          <p:cNvPr id="36873" name="Group 9"/>
          <p:cNvGrpSpPr>
            <a:grpSpLocks/>
          </p:cNvGrpSpPr>
          <p:nvPr/>
        </p:nvGrpSpPr>
        <p:grpSpPr bwMode="auto">
          <a:xfrm>
            <a:off x="2392363" y="2133600"/>
            <a:ext cx="6262687" cy="519113"/>
            <a:chOff x="1069" y="1617"/>
            <a:chExt cx="3769" cy="327"/>
          </a:xfrm>
        </p:grpSpPr>
        <p:sp>
          <p:nvSpPr>
            <p:cNvPr id="36869" name="Rectangle 5"/>
            <p:cNvSpPr>
              <a:spLocks noChangeArrowheads="1"/>
            </p:cNvSpPr>
            <p:nvPr/>
          </p:nvSpPr>
          <p:spPr bwMode="auto">
            <a:xfrm>
              <a:off x="1069" y="1617"/>
              <a:ext cx="79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800">
                  <a:solidFill>
                    <a:srgbClr val="C82E32"/>
                  </a:solidFill>
                </a:rPr>
                <a:t>NO</a:t>
              </a:r>
              <a:r>
                <a:rPr lang="en-US" altLang="en-US" sz="2800" baseline="-25000">
                  <a:solidFill>
                    <a:srgbClr val="C82E32"/>
                  </a:solidFill>
                </a:rPr>
                <a:t>2</a:t>
              </a:r>
              <a:r>
                <a:rPr lang="en-US" altLang="en-US" sz="2800">
                  <a:solidFill>
                    <a:srgbClr val="C82E32"/>
                  </a:solidFill>
                </a:rPr>
                <a:t> </a:t>
              </a:r>
              <a:r>
                <a:rPr lang="en-US" altLang="en-US">
                  <a:solidFill>
                    <a:srgbClr val="C82E32"/>
                  </a:solidFill>
                </a:rPr>
                <a:t>(</a:t>
              </a:r>
              <a:r>
                <a:rPr lang="en-US" altLang="en-US" i="1">
                  <a:solidFill>
                    <a:srgbClr val="C82E32"/>
                  </a:solidFill>
                </a:rPr>
                <a:t>g</a:t>
              </a:r>
              <a:r>
                <a:rPr lang="en-US" altLang="en-US">
                  <a:solidFill>
                    <a:srgbClr val="C82E32"/>
                  </a:solidFill>
                </a:rPr>
                <a:t>)</a:t>
              </a:r>
              <a:endParaRPr lang="en-US" altLang="en-US" sz="2800">
                <a:solidFill>
                  <a:srgbClr val="C82E32"/>
                </a:solidFill>
              </a:endParaRPr>
            </a:p>
          </p:txBody>
        </p:sp>
        <p:sp>
          <p:nvSpPr>
            <p:cNvPr id="36870" name="Line 6"/>
            <p:cNvSpPr>
              <a:spLocks noChangeShapeType="1"/>
            </p:cNvSpPr>
            <p:nvPr/>
          </p:nvSpPr>
          <p:spPr bwMode="auto">
            <a:xfrm>
              <a:off x="2112" y="1781"/>
              <a:ext cx="720" cy="0"/>
            </a:xfrm>
            <a:prstGeom prst="line">
              <a:avLst/>
            </a:prstGeom>
            <a:noFill/>
            <a:ln w="22225">
              <a:solidFill>
                <a:srgbClr val="C82E3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1" name="Rectangle 7"/>
            <p:cNvSpPr>
              <a:spLocks noChangeArrowheads="1"/>
            </p:cNvSpPr>
            <p:nvPr/>
          </p:nvSpPr>
          <p:spPr bwMode="auto">
            <a:xfrm>
              <a:off x="3050" y="1617"/>
              <a:ext cx="17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800">
                  <a:solidFill>
                    <a:srgbClr val="C82E32"/>
                  </a:solidFill>
                </a:rPr>
                <a:t>NO </a:t>
              </a:r>
              <a:r>
                <a:rPr lang="en-US" altLang="en-US">
                  <a:solidFill>
                    <a:srgbClr val="C82E32"/>
                  </a:solidFill>
                </a:rPr>
                <a:t>(</a:t>
              </a:r>
              <a:r>
                <a:rPr lang="en-US" altLang="en-US" i="1">
                  <a:solidFill>
                    <a:srgbClr val="C82E32"/>
                  </a:solidFill>
                </a:rPr>
                <a:t>g</a:t>
              </a:r>
              <a:r>
                <a:rPr lang="en-US" altLang="en-US">
                  <a:solidFill>
                    <a:srgbClr val="C82E32"/>
                  </a:solidFill>
                </a:rPr>
                <a:t>)</a:t>
              </a:r>
              <a:r>
                <a:rPr lang="en-US" altLang="en-US" sz="2800">
                  <a:solidFill>
                    <a:srgbClr val="C82E32"/>
                  </a:solidFill>
                </a:rPr>
                <a:t> +      O</a:t>
              </a:r>
              <a:r>
                <a:rPr lang="en-US" altLang="en-US" sz="2800" baseline="-25000">
                  <a:solidFill>
                    <a:srgbClr val="C82E32"/>
                  </a:solidFill>
                </a:rPr>
                <a:t>2</a:t>
              </a:r>
              <a:r>
                <a:rPr lang="en-US" altLang="en-US" sz="2800">
                  <a:solidFill>
                    <a:srgbClr val="C82E32"/>
                  </a:solidFill>
                </a:rPr>
                <a:t> </a:t>
              </a:r>
              <a:r>
                <a:rPr lang="en-US" altLang="en-US">
                  <a:solidFill>
                    <a:srgbClr val="C82E32"/>
                  </a:solidFill>
                </a:rPr>
                <a:t>(</a:t>
              </a:r>
              <a:r>
                <a:rPr lang="en-US" altLang="en-US" i="1">
                  <a:solidFill>
                    <a:srgbClr val="C82E32"/>
                  </a:solidFill>
                </a:rPr>
                <a:t>g</a:t>
              </a:r>
              <a:r>
                <a:rPr lang="en-US" altLang="en-US">
                  <a:solidFill>
                    <a:srgbClr val="C82E32"/>
                  </a:solidFill>
                </a:rPr>
                <a:t>)</a:t>
              </a:r>
              <a:endParaRPr lang="en-US" altLang="en-US" sz="2800">
                <a:solidFill>
                  <a:srgbClr val="C82E32"/>
                </a:solidFill>
              </a:endParaRPr>
            </a:p>
          </p:txBody>
        </p:sp>
      </p:grp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152400" y="2743200"/>
            <a:ext cx="5680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C82E32"/>
                </a:solidFill>
              </a:rPr>
              <a:t>and yields data comparable to this:</a:t>
            </a:r>
          </a:p>
        </p:txBody>
      </p:sp>
      <p:graphicFrame>
        <p:nvGraphicFramePr>
          <p:cNvPr id="36991" name="Group 127"/>
          <p:cNvGraphicFramePr>
            <a:graphicFrameLocks noGrp="1"/>
          </p:cNvGraphicFramePr>
          <p:nvPr>
            <p:ph type="tbl" idx="1"/>
          </p:nvPr>
        </p:nvGraphicFramePr>
        <p:xfrm>
          <a:off x="228600" y="3810000"/>
          <a:ext cx="2209800" cy="2287905"/>
        </p:xfrm>
        <a:graphic>
          <a:graphicData uri="http://schemas.openxmlformats.org/drawingml/2006/table">
            <a:tbl>
              <a:tblPr/>
              <a:tblGrid>
                <a:gridCol w="1066800"/>
                <a:gridCol w="1143000"/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Time (</a:t>
                      </a:r>
                      <a:r>
                        <a:rPr kumimoji="0" lang="en-US" alt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s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E3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[NO</a:t>
                      </a:r>
                      <a:r>
                        <a:rPr kumimoji="0" lang="en-US" alt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2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], </a:t>
                      </a:r>
                      <a:r>
                        <a:rPr kumimoji="0" lang="en-US" alt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E32"/>
                    </a:solidFill>
                  </a:tcPr>
                </a:tc>
              </a:tr>
              <a:tr h="390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    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0.01000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  50.0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0.00787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100.0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0.00649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200.0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0.00481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300.0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0.00380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6992" name="Group 128"/>
          <p:cNvGrpSpPr>
            <a:grpSpLocks/>
          </p:cNvGrpSpPr>
          <p:nvPr/>
        </p:nvGrpSpPr>
        <p:grpSpPr bwMode="auto">
          <a:xfrm>
            <a:off x="7261225" y="2079625"/>
            <a:ext cx="358775" cy="641350"/>
            <a:chOff x="1742" y="2715"/>
            <a:chExt cx="226" cy="404"/>
          </a:xfrm>
        </p:grpSpPr>
        <p:sp>
          <p:nvSpPr>
            <p:cNvPr id="36993" name="Text Box 129"/>
            <p:cNvSpPr txBox="1">
              <a:spLocks noChangeArrowheads="1"/>
            </p:cNvSpPr>
            <p:nvPr/>
          </p:nvSpPr>
          <p:spPr bwMode="auto">
            <a:xfrm>
              <a:off x="1749" y="2715"/>
              <a:ext cx="1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 b="1">
                  <a:solidFill>
                    <a:srgbClr val="C82E32"/>
                  </a:solidFill>
                </a:rPr>
                <a:t>1</a:t>
              </a:r>
            </a:p>
            <a:p>
              <a:pPr algn="ctr"/>
              <a:r>
                <a:rPr lang="en-US" altLang="en-US" sz="1800" b="1">
                  <a:solidFill>
                    <a:srgbClr val="C82E32"/>
                  </a:solidFill>
                </a:rPr>
                <a:t>2</a:t>
              </a:r>
              <a:endParaRPr lang="en-US" altLang="en-US" sz="1800"/>
            </a:p>
          </p:txBody>
        </p:sp>
        <p:sp>
          <p:nvSpPr>
            <p:cNvPr id="36994" name="Line 130"/>
            <p:cNvSpPr>
              <a:spLocks noChangeShapeType="1"/>
            </p:cNvSpPr>
            <p:nvPr/>
          </p:nvSpPr>
          <p:spPr bwMode="auto">
            <a:xfrm>
              <a:off x="1742" y="2914"/>
              <a:ext cx="226" cy="0"/>
            </a:xfrm>
            <a:prstGeom prst="line">
              <a:avLst/>
            </a:prstGeom>
            <a:noFill/>
            <a:ln w="25400">
              <a:solidFill>
                <a:srgbClr val="C82E3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30775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Second-Order Processes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52400" y="1295400"/>
            <a:ext cx="4953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0513" indent="-290513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57943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US" sz="2800">
                <a:solidFill>
                  <a:srgbClr val="C82E32"/>
                </a:solidFill>
              </a:rPr>
              <a:t>Plotting ln [NO</a:t>
            </a:r>
            <a:r>
              <a:rPr lang="en-US" altLang="en-US" sz="2800" baseline="-25000">
                <a:solidFill>
                  <a:srgbClr val="C82E32"/>
                </a:solidFill>
              </a:rPr>
              <a:t>2</a:t>
            </a:r>
            <a:r>
              <a:rPr lang="en-US" altLang="en-US" sz="2800">
                <a:solidFill>
                  <a:srgbClr val="C82E32"/>
                </a:solidFill>
              </a:rPr>
              <a:t>] vs</a:t>
            </a:r>
            <a:r>
              <a:rPr lang="en-US" altLang="en-US" sz="2800" i="1">
                <a:solidFill>
                  <a:srgbClr val="C82E32"/>
                </a:solidFill>
              </a:rPr>
              <a:t>.</a:t>
            </a:r>
            <a:r>
              <a:rPr lang="en-US" altLang="en-US" sz="2800">
                <a:solidFill>
                  <a:srgbClr val="C82E32"/>
                </a:solidFill>
              </a:rPr>
              <a:t> </a:t>
            </a:r>
            <a:r>
              <a:rPr lang="en-US" altLang="en-US" sz="2800" i="1">
                <a:solidFill>
                  <a:srgbClr val="C82E32"/>
                </a:solidFill>
              </a:rPr>
              <a:t>t </a:t>
            </a:r>
            <a:r>
              <a:rPr lang="en-US" altLang="en-US" sz="2800">
                <a:solidFill>
                  <a:srgbClr val="C82E32"/>
                </a:solidFill>
              </a:rPr>
              <a:t>yields the graph at the right.</a:t>
            </a:r>
          </a:p>
        </p:txBody>
      </p:sp>
      <p:graphicFrame>
        <p:nvGraphicFramePr>
          <p:cNvPr id="37983" name="Group 95"/>
          <p:cNvGraphicFramePr>
            <a:graphicFrameLocks noGrp="1"/>
          </p:cNvGraphicFramePr>
          <p:nvPr>
            <p:ph type="tbl" idx="1"/>
          </p:nvPr>
        </p:nvGraphicFramePr>
        <p:xfrm>
          <a:off x="381000" y="4038600"/>
          <a:ext cx="3124200" cy="2486345"/>
        </p:xfrm>
        <a:graphic>
          <a:graphicData uri="http://schemas.openxmlformats.org/drawingml/2006/table">
            <a:tbl>
              <a:tblPr/>
              <a:tblGrid>
                <a:gridCol w="990600"/>
                <a:gridCol w="1143000"/>
                <a:gridCol w="990600"/>
              </a:tblGrid>
              <a:tr h="215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Time (</a:t>
                      </a:r>
                      <a:r>
                        <a:rPr kumimoji="0" lang="en-US" alt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s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E3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[NO</a:t>
                      </a:r>
                      <a:r>
                        <a:rPr kumimoji="0" lang="en-US" alt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2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], </a:t>
                      </a:r>
                      <a:r>
                        <a:rPr kumimoji="0" lang="en-US" alt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E3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ln [NO</a:t>
                      </a:r>
                      <a:r>
                        <a:rPr kumimoji="0" lang="en-US" alt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2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E32"/>
                    </a:solidFill>
                  </a:tcPr>
                </a:tc>
              </a:tr>
              <a:tr h="430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    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0.01000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  <a:cs typeface="Arial" charset="0"/>
                        </a:rPr>
                        <a:t>−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4.610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  50.0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0.00787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  <a:cs typeface="Arial" charset="0"/>
                        </a:rPr>
                        <a:t>−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4.845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100.0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0.00649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  <a:cs typeface="Arial" charset="0"/>
                        </a:rPr>
                        <a:t>−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5.038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200.0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0.00481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  <a:cs typeface="Arial" charset="0"/>
                        </a:rPr>
                        <a:t>−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5.337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300.0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0.00380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  <a:cs typeface="Arial" charset="0"/>
                        </a:rPr>
                        <a:t>−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5.573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7969" name="Picture 81" descr="14_08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40"/>
          <a:stretch>
            <a:fillRect/>
          </a:stretch>
        </p:blipFill>
        <p:spPr bwMode="auto">
          <a:xfrm>
            <a:off x="5181600" y="1371600"/>
            <a:ext cx="35052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76" name="Rectangle 88"/>
          <p:cNvSpPr>
            <a:spLocks noChangeArrowheads="1"/>
          </p:cNvSpPr>
          <p:nvPr/>
        </p:nvSpPr>
        <p:spPr bwMode="auto">
          <a:xfrm>
            <a:off x="152400" y="2286000"/>
            <a:ext cx="47656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38138" indent="-33813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US" sz="2800">
                <a:solidFill>
                  <a:srgbClr val="C82E32"/>
                </a:solidFill>
              </a:rPr>
              <a:t>The plot is </a:t>
            </a:r>
            <a:r>
              <a:rPr lang="en-US" altLang="en-US" sz="2800" i="1">
                <a:solidFill>
                  <a:srgbClr val="C82E32"/>
                </a:solidFill>
              </a:rPr>
              <a:t>not</a:t>
            </a:r>
            <a:r>
              <a:rPr lang="en-US" altLang="en-US" sz="2800">
                <a:solidFill>
                  <a:srgbClr val="C82E32"/>
                </a:solidFill>
              </a:rPr>
              <a:t> a straight line, so the process is </a:t>
            </a:r>
            <a:r>
              <a:rPr lang="en-US" altLang="en-US" sz="2800" i="1">
                <a:solidFill>
                  <a:srgbClr val="C82E32"/>
                </a:solidFill>
              </a:rPr>
              <a:t>not</a:t>
            </a:r>
            <a:r>
              <a:rPr lang="en-US" altLang="en-US" sz="2800">
                <a:solidFill>
                  <a:srgbClr val="C82E32"/>
                </a:solidFill>
              </a:rPr>
              <a:t> first-order in [A].</a:t>
            </a:r>
          </a:p>
        </p:txBody>
      </p:sp>
    </p:spTree>
    <p:extLst>
      <p:ext uri="{BB962C8B-B14F-4D97-AF65-F5344CB8AC3E}">
        <p14:creationId xmlns:p14="http://schemas.microsoft.com/office/powerpoint/2010/main" val="30000221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7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Second-Order Processes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5334000" y="1295400"/>
            <a:ext cx="3581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7663" indent="-347663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5207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US" sz="2800">
                <a:solidFill>
                  <a:srgbClr val="C82E32"/>
                </a:solidFill>
              </a:rPr>
              <a:t>Graphing ln        vs. </a:t>
            </a:r>
            <a:r>
              <a:rPr lang="en-US" altLang="en-US" sz="2800" i="1">
                <a:solidFill>
                  <a:srgbClr val="C82E32"/>
                </a:solidFill>
              </a:rPr>
              <a:t>t</a:t>
            </a:r>
            <a:r>
              <a:rPr lang="en-US" altLang="en-US" sz="2800">
                <a:solidFill>
                  <a:srgbClr val="C82E32"/>
                </a:solidFill>
              </a:rPr>
              <a:t>, however, gives this plot.</a:t>
            </a:r>
          </a:p>
        </p:txBody>
      </p:sp>
      <p:graphicFrame>
        <p:nvGraphicFramePr>
          <p:cNvPr id="38956" name="Group 44"/>
          <p:cNvGraphicFramePr>
            <a:graphicFrameLocks noGrp="1"/>
          </p:cNvGraphicFramePr>
          <p:nvPr>
            <p:ph type="tbl" idx="1"/>
          </p:nvPr>
        </p:nvGraphicFramePr>
        <p:xfrm>
          <a:off x="228600" y="3886200"/>
          <a:ext cx="3124200" cy="2667000"/>
        </p:xfrm>
        <a:graphic>
          <a:graphicData uri="http://schemas.openxmlformats.org/drawingml/2006/table">
            <a:tbl>
              <a:tblPr/>
              <a:tblGrid>
                <a:gridCol w="990600"/>
                <a:gridCol w="1219200"/>
                <a:gridCol w="914400"/>
              </a:tblGrid>
              <a:tr h="4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Time (</a:t>
                      </a:r>
                      <a:r>
                        <a:rPr kumimoji="0" lang="en-US" alt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s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E3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[NO</a:t>
                      </a:r>
                      <a:r>
                        <a:rPr kumimoji="0" lang="en-US" alt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2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], </a:t>
                      </a:r>
                      <a:r>
                        <a:rPr kumimoji="0" lang="en-US" alt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E3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1/[NO</a:t>
                      </a:r>
                      <a:r>
                        <a:rPr kumimoji="0" lang="en-US" alt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2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82E32"/>
                    </a:solidFill>
                  </a:tcPr>
                </a:tc>
              </a:tr>
              <a:tr h="4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    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0.01000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  50.0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0.00787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127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100.0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0.00649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154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200.0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0.00481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208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300.0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0.00380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C82E32"/>
                          </a:solidFill>
                          <a:latin typeface="Arial" charset="0"/>
                          <a:ea typeface="ＭＳ Ｐゴシック" pitchFamily="116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82E32"/>
                          </a:solidFill>
                          <a:effectLst/>
                          <a:latin typeface="Arial" charset="0"/>
                          <a:ea typeface="ＭＳ Ｐゴシック" pitchFamily="116" charset="-128"/>
                        </a:rPr>
                        <a:t>263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2E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8947" name="Picture 35" descr="14_08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59"/>
          <a:stretch>
            <a:fillRect/>
          </a:stretch>
        </p:blipFill>
        <p:spPr bwMode="auto">
          <a:xfrm>
            <a:off x="685800" y="1295400"/>
            <a:ext cx="29718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49" name="Rectangle 37"/>
          <p:cNvSpPr>
            <a:spLocks noChangeArrowheads="1"/>
          </p:cNvSpPr>
          <p:nvPr/>
        </p:nvSpPr>
        <p:spPr bwMode="auto">
          <a:xfrm>
            <a:off x="5334000" y="3276600"/>
            <a:ext cx="350520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38138" indent="-33813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US" sz="2800">
                <a:solidFill>
                  <a:srgbClr val="C82E32"/>
                </a:solidFill>
              </a:rPr>
              <a:t>Because this </a:t>
            </a:r>
            <a:r>
              <a:rPr lang="en-US" altLang="en-US" sz="2800" i="1">
                <a:solidFill>
                  <a:srgbClr val="C82E32"/>
                </a:solidFill>
              </a:rPr>
              <a:t>is</a:t>
            </a:r>
            <a:r>
              <a:rPr lang="en-US" altLang="en-US" sz="2800">
                <a:solidFill>
                  <a:srgbClr val="C82E32"/>
                </a:solidFill>
              </a:rPr>
              <a:t> a straight line, the process is second-order in [A].</a:t>
            </a:r>
          </a:p>
          <a:p>
            <a:endParaRPr lang="en-US" altLang="en-US"/>
          </a:p>
        </p:txBody>
      </p:sp>
      <p:grpSp>
        <p:nvGrpSpPr>
          <p:cNvPr id="38960" name="Group 48"/>
          <p:cNvGrpSpPr>
            <a:grpSpLocks/>
          </p:cNvGrpSpPr>
          <p:nvPr/>
        </p:nvGrpSpPr>
        <p:grpSpPr bwMode="auto">
          <a:xfrm>
            <a:off x="7620000" y="1219200"/>
            <a:ext cx="763588" cy="641350"/>
            <a:chOff x="2270" y="2640"/>
            <a:chExt cx="481" cy="404"/>
          </a:xfrm>
        </p:grpSpPr>
        <p:sp>
          <p:nvSpPr>
            <p:cNvPr id="38958" name="Text Box 46"/>
            <p:cNvSpPr txBox="1">
              <a:spLocks noChangeArrowheads="1"/>
            </p:cNvSpPr>
            <p:nvPr/>
          </p:nvSpPr>
          <p:spPr bwMode="auto">
            <a:xfrm>
              <a:off x="2270" y="2640"/>
              <a:ext cx="48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 b="1">
                  <a:solidFill>
                    <a:srgbClr val="C82E32"/>
                  </a:solidFill>
                </a:rPr>
                <a:t>1</a:t>
              </a:r>
            </a:p>
            <a:p>
              <a:pPr algn="ctr"/>
              <a:r>
                <a:rPr lang="en-US" altLang="en-US" sz="1800" b="1">
                  <a:solidFill>
                    <a:srgbClr val="C82E32"/>
                  </a:solidFill>
                </a:rPr>
                <a:t>[NO</a:t>
              </a:r>
              <a:r>
                <a:rPr lang="en-US" altLang="en-US" sz="1800" b="1" baseline="-25000">
                  <a:solidFill>
                    <a:srgbClr val="C82E32"/>
                  </a:solidFill>
                </a:rPr>
                <a:t>2</a:t>
              </a:r>
              <a:r>
                <a:rPr lang="en-US" altLang="en-US" sz="1800" b="1">
                  <a:solidFill>
                    <a:srgbClr val="C82E32"/>
                  </a:solidFill>
                </a:rPr>
                <a:t>]</a:t>
              </a:r>
              <a:endParaRPr lang="en-US" altLang="en-US" sz="1800"/>
            </a:p>
          </p:txBody>
        </p:sp>
        <p:sp>
          <p:nvSpPr>
            <p:cNvPr id="38959" name="Line 47"/>
            <p:cNvSpPr>
              <a:spLocks noChangeShapeType="1"/>
            </p:cNvSpPr>
            <p:nvPr/>
          </p:nvSpPr>
          <p:spPr bwMode="auto">
            <a:xfrm>
              <a:off x="2332" y="2839"/>
              <a:ext cx="379" cy="0"/>
            </a:xfrm>
            <a:prstGeom prst="line">
              <a:avLst/>
            </a:prstGeom>
            <a:noFill/>
            <a:ln w="25400">
              <a:solidFill>
                <a:srgbClr val="C82E3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51487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4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Summary: Integrated rate law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865202"/>
              </p:ext>
            </p:extLst>
          </p:nvPr>
        </p:nvGraphicFramePr>
        <p:xfrm>
          <a:off x="533400" y="1219200"/>
          <a:ext cx="8229600" cy="2819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2310"/>
                <a:gridCol w="1509309"/>
                <a:gridCol w="2480401"/>
                <a:gridCol w="1767718"/>
                <a:gridCol w="742310"/>
                <a:gridCol w="987552"/>
              </a:tblGrid>
              <a:tr h="563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Order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Rate Equation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Integrated Rate Equation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Straight Line Plot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Slope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k Units</a:t>
                      </a:r>
                      <a:endParaRPr lang="en-US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3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Rate </a:t>
                      </a:r>
                      <a:r>
                        <a:rPr lang="en-US" sz="1800" dirty="0">
                          <a:effectLst/>
                        </a:rPr>
                        <a:t>= k[R]</a:t>
                      </a:r>
                      <a:r>
                        <a:rPr lang="en-US" sz="1800" baseline="300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[</a:t>
                      </a:r>
                      <a:r>
                        <a:rPr lang="en-US" sz="1800" dirty="0">
                          <a:effectLst/>
                        </a:rPr>
                        <a:t>R]</a:t>
                      </a:r>
                      <a:r>
                        <a:rPr lang="en-US" sz="1800" baseline="-25000" dirty="0">
                          <a:effectLst/>
                        </a:rPr>
                        <a:t>o</a:t>
                      </a:r>
                      <a:r>
                        <a:rPr lang="en-US" sz="1800" dirty="0">
                          <a:effectLst/>
                        </a:rPr>
                        <a:t> - [R]</a:t>
                      </a:r>
                      <a:r>
                        <a:rPr lang="en-US" sz="1800" baseline="-25000" dirty="0">
                          <a:effectLst/>
                        </a:rPr>
                        <a:t>t</a:t>
                      </a:r>
                      <a:r>
                        <a:rPr lang="en-US" sz="1800" dirty="0">
                          <a:effectLst/>
                        </a:rPr>
                        <a:t> = </a:t>
                      </a:r>
                      <a:r>
                        <a:rPr lang="en-US" sz="1800" dirty="0" err="1">
                          <a:effectLst/>
                        </a:rPr>
                        <a:t>kt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[</a:t>
                      </a:r>
                      <a:r>
                        <a:rPr lang="en-US" sz="1800" dirty="0">
                          <a:effectLst/>
                        </a:rPr>
                        <a:t>R]</a:t>
                      </a:r>
                      <a:r>
                        <a:rPr lang="en-US" sz="1800" baseline="-25000" dirty="0">
                          <a:effectLst/>
                        </a:rPr>
                        <a:t>t</a:t>
                      </a:r>
                      <a:r>
                        <a:rPr lang="en-US" sz="1800" dirty="0">
                          <a:effectLst/>
                        </a:rPr>
                        <a:t> vs. t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-</a:t>
                      </a:r>
                      <a:r>
                        <a:rPr lang="en-US" sz="1800" dirty="0">
                          <a:effectLst/>
                        </a:rPr>
                        <a:t>k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mol</a:t>
                      </a:r>
                      <a:r>
                        <a:rPr lang="en-US" sz="1800" dirty="0" smtClean="0">
                          <a:effectLst/>
                        </a:rPr>
                        <a:t>/L</a:t>
                      </a:r>
                      <a:r>
                        <a:rPr lang="en-US" sz="1800" dirty="0">
                          <a:effectLst/>
                          <a:sym typeface="Symbol"/>
                        </a:rPr>
                        <a:t></a:t>
                      </a:r>
                      <a:r>
                        <a:rPr lang="en-US" sz="1800" dirty="0">
                          <a:effectLst/>
                        </a:rPr>
                        <a:t>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63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Rate </a:t>
                      </a:r>
                      <a:r>
                        <a:rPr lang="en-US" sz="1800" dirty="0">
                          <a:effectLst/>
                        </a:rPr>
                        <a:t>= k[R]</a:t>
                      </a:r>
                      <a:r>
                        <a:rPr lang="en-US" sz="1800" baseline="300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ln</a:t>
                      </a:r>
                      <a:r>
                        <a:rPr lang="en-US" sz="1800" dirty="0">
                          <a:effectLst/>
                        </a:rPr>
                        <a:t>([R]</a:t>
                      </a:r>
                      <a:r>
                        <a:rPr lang="en-US" sz="1800" baseline="-25000" dirty="0">
                          <a:effectLst/>
                        </a:rPr>
                        <a:t>o</a:t>
                      </a:r>
                      <a:r>
                        <a:rPr lang="en-US" sz="1800" dirty="0">
                          <a:effectLst/>
                        </a:rPr>
                        <a:t>/[R]</a:t>
                      </a:r>
                      <a:r>
                        <a:rPr lang="en-US" sz="1800" baseline="-25000" dirty="0">
                          <a:effectLst/>
                        </a:rPr>
                        <a:t>t</a:t>
                      </a:r>
                      <a:r>
                        <a:rPr lang="en-US" sz="1800" dirty="0">
                          <a:effectLst/>
                        </a:rPr>
                        <a:t>) = </a:t>
                      </a:r>
                      <a:r>
                        <a:rPr lang="en-US" sz="1800" dirty="0" err="1">
                          <a:effectLst/>
                        </a:rPr>
                        <a:t>kt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ln</a:t>
                      </a:r>
                      <a:r>
                        <a:rPr lang="en-US" sz="1800" dirty="0" smtClean="0">
                          <a:effectLst/>
                        </a:rPr>
                        <a:t>[R]</a:t>
                      </a:r>
                      <a:r>
                        <a:rPr lang="en-US" sz="1800" baseline="-25000" dirty="0" smtClean="0">
                          <a:effectLst/>
                        </a:rPr>
                        <a:t>t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vs. t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-</a:t>
                      </a:r>
                      <a:r>
                        <a:rPr lang="en-US" sz="1800" dirty="0">
                          <a:effectLst/>
                        </a:rPr>
                        <a:t>k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</a:t>
                      </a:r>
                      <a:r>
                        <a:rPr lang="en-US" sz="1800" baseline="30000" dirty="0" smtClean="0">
                          <a:effectLst/>
                        </a:rPr>
                        <a:t>-1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63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Rate </a:t>
                      </a:r>
                      <a:r>
                        <a:rPr lang="en-US" sz="1800" dirty="0">
                          <a:effectLst/>
                        </a:rPr>
                        <a:t>= k[R]</a:t>
                      </a:r>
                      <a:r>
                        <a:rPr lang="en-US" sz="1800" baseline="30000" dirty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>
                          <a:effectLst/>
                        </a:rPr>
                        <a:t>1/[R]</a:t>
                      </a:r>
                      <a:r>
                        <a:rPr lang="en-US" sz="1800" baseline="-25000" dirty="0">
                          <a:effectLst/>
                        </a:rPr>
                        <a:t>t</a:t>
                      </a:r>
                      <a:r>
                        <a:rPr lang="en-US" sz="1800" dirty="0">
                          <a:effectLst/>
                        </a:rPr>
                        <a:t>) - (1/[R]</a:t>
                      </a:r>
                      <a:r>
                        <a:rPr lang="en-US" sz="1800" baseline="-25000" dirty="0">
                          <a:effectLst/>
                        </a:rPr>
                        <a:t>o</a:t>
                      </a:r>
                      <a:r>
                        <a:rPr lang="en-US" sz="1800" dirty="0">
                          <a:effectLst/>
                        </a:rPr>
                        <a:t>) = </a:t>
                      </a:r>
                      <a:r>
                        <a:rPr lang="en-US" sz="1800" dirty="0" err="1">
                          <a:effectLst/>
                        </a:rPr>
                        <a:t>kt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</a:t>
                      </a:r>
                      <a:r>
                        <a:rPr lang="en-US" sz="1800" dirty="0">
                          <a:effectLst/>
                        </a:rPr>
                        <a:t>/[R]</a:t>
                      </a:r>
                      <a:r>
                        <a:rPr lang="en-US" sz="1800" baseline="-25000" dirty="0">
                          <a:effectLst/>
                        </a:rPr>
                        <a:t>t</a:t>
                      </a:r>
                      <a:r>
                        <a:rPr lang="en-US" sz="1800" dirty="0">
                          <a:effectLst/>
                        </a:rPr>
                        <a:t> vs. t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k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L/</a:t>
                      </a:r>
                      <a:r>
                        <a:rPr lang="en-US" sz="1800" dirty="0" err="1" smtClean="0">
                          <a:effectLst/>
                        </a:rPr>
                        <a:t>mol</a:t>
                      </a:r>
                      <a:r>
                        <a:rPr lang="en-US" sz="1800" dirty="0" err="1">
                          <a:effectLst/>
                          <a:sym typeface="Symbol"/>
                        </a:rPr>
                        <a:t></a:t>
                      </a:r>
                      <a:r>
                        <a:rPr lang="en-US" sz="1800" dirty="0" err="1">
                          <a:effectLst/>
                        </a:rPr>
                        <a:t>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638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memorize this!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200" y="41910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Half-Life and First-Order Reactions: </a:t>
            </a:r>
            <a:endParaRPr lang="en-US" b="1" dirty="0" smtClean="0"/>
          </a:p>
          <a:p>
            <a:pPr algn="ctr"/>
            <a:r>
              <a:rPr lang="en-US" b="1" i="1" dirty="0" smtClean="0"/>
              <a:t>(</a:t>
            </a:r>
            <a:r>
              <a:rPr lang="en-US" b="1" i="1" dirty="0"/>
              <a:t>radioactivity is a first-order reaction)</a:t>
            </a:r>
            <a:endParaRPr lang="en-US" dirty="0"/>
          </a:p>
          <a:p>
            <a:pPr algn="ctr"/>
            <a:endParaRPr lang="en-US" i="1" dirty="0" smtClean="0"/>
          </a:p>
          <a:p>
            <a:pPr algn="ctr"/>
            <a:r>
              <a:rPr lang="en-US" i="1" dirty="0" err="1" smtClean="0"/>
              <a:t>ln</a:t>
            </a:r>
            <a:r>
              <a:rPr lang="en-US" dirty="0" smtClean="0"/>
              <a:t>  </a:t>
            </a:r>
            <a:r>
              <a:rPr lang="en-US" dirty="0"/>
              <a:t>becomes</a:t>
            </a:r>
            <a:r>
              <a:rPr lang="en-US" i="1" dirty="0"/>
              <a:t> </a:t>
            </a:r>
            <a:r>
              <a:rPr lang="en-US" i="1" dirty="0" err="1"/>
              <a:t>ln</a:t>
            </a:r>
            <a:r>
              <a:rPr lang="en-US" i="1" dirty="0"/>
              <a:t>(2) = kt</a:t>
            </a:r>
            <a:r>
              <a:rPr lang="en-US" baseline="-25000" dirty="0"/>
              <a:t>½</a:t>
            </a:r>
            <a:endParaRPr lang="en-US" dirty="0"/>
          </a:p>
          <a:p>
            <a:pPr algn="ctr"/>
            <a:r>
              <a:rPr lang="en-US" i="1" dirty="0" err="1"/>
              <a:t>ln</a:t>
            </a:r>
            <a:r>
              <a:rPr lang="en-US" dirty="0"/>
              <a:t>(2) = </a:t>
            </a:r>
            <a:r>
              <a:rPr lang="en-US" dirty="0" smtClean="0"/>
              <a:t>0.693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so… </a:t>
            </a:r>
            <a:r>
              <a:rPr lang="en-US" b="1" i="1" dirty="0"/>
              <a:t>k</a:t>
            </a:r>
            <a:r>
              <a:rPr lang="en-US" b="1" dirty="0"/>
              <a:t> = 0.693/</a:t>
            </a:r>
            <a:r>
              <a:rPr lang="en-US" b="1" i="1" dirty="0"/>
              <a:t> t</a:t>
            </a:r>
            <a:r>
              <a:rPr lang="en-US" b="1" baseline="-25000" dirty="0"/>
              <a:t>½</a:t>
            </a:r>
            <a:r>
              <a:rPr lang="en-US" b="1" dirty="0"/>
              <a:t>   and </a:t>
            </a:r>
            <a:r>
              <a:rPr lang="en-US" b="1" i="1" dirty="0"/>
              <a:t>t</a:t>
            </a:r>
            <a:r>
              <a:rPr lang="en-US" b="1" baseline="-25000" dirty="0"/>
              <a:t>½</a:t>
            </a:r>
            <a:r>
              <a:rPr lang="en-US" b="1" dirty="0"/>
              <a:t> = 0.693/</a:t>
            </a:r>
            <a:r>
              <a:rPr lang="en-US" b="1" i="1" dirty="0"/>
              <a:t>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0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476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Sample problem: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905000"/>
            <a:ext cx="8458200" cy="29718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150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the decomposition of acetaldehyde CH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to methane is a first order reaction. 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rate constant for the reaction at 150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is 0.029 min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how long does it take a concentration of 0.050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acetaldehyde to reduce to a concentration of 0.040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71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Half-Life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800"/>
              <a:t>Half-life is defined as the time required for one-half of a reactant to react.</a:t>
            </a:r>
          </a:p>
          <a:p>
            <a:r>
              <a:rPr lang="en-US" altLang="en-US" sz="2800"/>
              <a:t>Because [A] at </a:t>
            </a:r>
            <a:r>
              <a:rPr lang="en-US" altLang="en-US" sz="2800" i="1"/>
              <a:t>t</a:t>
            </a:r>
            <a:r>
              <a:rPr lang="en-US" altLang="en-US" sz="2800" baseline="-25000"/>
              <a:t>1/2</a:t>
            </a:r>
            <a:r>
              <a:rPr lang="en-US" altLang="en-US" sz="2800"/>
              <a:t> is one-half of the original [A], </a:t>
            </a:r>
          </a:p>
          <a:p>
            <a:pPr algn="ctr">
              <a:buFontTx/>
              <a:buNone/>
            </a:pPr>
            <a:r>
              <a:rPr lang="en-US" altLang="en-US" sz="2800"/>
              <a:t>[A]</a:t>
            </a:r>
            <a:r>
              <a:rPr lang="en-US" altLang="en-US" sz="2800" i="1" baseline="-25000"/>
              <a:t>t</a:t>
            </a:r>
            <a:r>
              <a:rPr lang="en-US" altLang="en-US" sz="2800"/>
              <a:t> = 0.5 [A]</a:t>
            </a:r>
            <a:r>
              <a:rPr lang="en-US" altLang="en-US" sz="2800" baseline="-25000"/>
              <a:t>0</a:t>
            </a:r>
            <a:r>
              <a:rPr lang="en-US" altLang="en-US" sz="2800"/>
              <a:t>.</a:t>
            </a:r>
          </a:p>
        </p:txBody>
      </p:sp>
      <p:pic>
        <p:nvPicPr>
          <p:cNvPr id="39941" name="Picture 5" descr="14_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0"/>
          <a:stretch>
            <a:fillRect/>
          </a:stretch>
        </p:blipFill>
        <p:spPr>
          <a:xfrm>
            <a:off x="174625" y="2286000"/>
            <a:ext cx="4168775" cy="3656013"/>
          </a:xfrm>
        </p:spPr>
      </p:pic>
    </p:spTree>
    <p:extLst>
      <p:ext uri="{BB962C8B-B14F-4D97-AF65-F5344CB8AC3E}">
        <p14:creationId xmlns:p14="http://schemas.microsoft.com/office/powerpoint/2010/main" val="2693961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84" name="Rectangle 16"/>
          <p:cNvSpPr>
            <a:spLocks noChangeArrowheads="1"/>
          </p:cNvSpPr>
          <p:nvPr/>
        </p:nvSpPr>
        <p:spPr bwMode="auto">
          <a:xfrm>
            <a:off x="228600" y="1106424"/>
            <a:ext cx="8695944" cy="5522976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aphicFrame>
        <p:nvGraphicFramePr>
          <p:cNvPr id="71685" name="Object 4"/>
          <p:cNvGraphicFramePr>
            <a:graphicFrameLocks noChangeAspect="1"/>
          </p:cNvGraphicFramePr>
          <p:nvPr/>
        </p:nvGraphicFramePr>
        <p:xfrm>
          <a:off x="2133600" y="1087438"/>
          <a:ext cx="170497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tion" r:id="rId3" imgW="1397000" imgH="736600" progId="Equation.DSMT4">
                  <p:embed/>
                </p:oleObj>
              </mc:Choice>
              <mc:Fallback>
                <p:oleObj name="Equation" r:id="rId3" imgW="1397000" imgH="73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087438"/>
                        <a:ext cx="1704975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6" name="Text Box 5"/>
          <p:cNvSpPr txBox="1">
            <a:spLocks noChangeArrowheads="1"/>
          </p:cNvSpPr>
          <p:nvPr/>
        </p:nvSpPr>
        <p:spPr bwMode="auto">
          <a:xfrm>
            <a:off x="228600" y="1941513"/>
            <a:ext cx="8610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cs typeface="Arial" panose="020B0604020202020204" pitchFamily="34" charset="0"/>
              </a:rPr>
              <a:t>For a first order process the half life (t</a:t>
            </a:r>
            <a:r>
              <a:rPr lang="en-US" altLang="en-US" baseline="-25000">
                <a:cs typeface="Arial" panose="020B0604020202020204" pitchFamily="34" charset="0"/>
              </a:rPr>
              <a:t>½</a:t>
            </a:r>
            <a:r>
              <a:rPr lang="en-US" altLang="en-US">
                <a:cs typeface="Arial" panose="020B0604020202020204" pitchFamily="34" charset="0"/>
              </a:rPr>
              <a:t> ) is found mathematically from:</a:t>
            </a:r>
            <a:r>
              <a:rPr lang="en-US" altLang="en-US"/>
              <a:t> </a:t>
            </a:r>
          </a:p>
        </p:txBody>
      </p:sp>
      <p:graphicFrame>
        <p:nvGraphicFramePr>
          <p:cNvPr id="71687" name="Object 6"/>
          <p:cNvGraphicFramePr>
            <a:graphicFrameLocks noChangeAspect="1"/>
          </p:cNvGraphicFramePr>
          <p:nvPr/>
        </p:nvGraphicFramePr>
        <p:xfrm>
          <a:off x="457200" y="3124200"/>
          <a:ext cx="3797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quation" r:id="rId5" imgW="3073400" imgH="431800" progId="Equation.DSMT4">
                  <p:embed/>
                </p:oleObj>
              </mc:Choice>
              <mc:Fallback>
                <p:oleObj name="Equation" r:id="rId5" imgW="3073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124200"/>
                        <a:ext cx="3797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8" name="Object 7"/>
          <p:cNvGraphicFramePr>
            <a:graphicFrameLocks noChangeAspect="1"/>
          </p:cNvGraphicFramePr>
          <p:nvPr/>
        </p:nvGraphicFramePr>
        <p:xfrm>
          <a:off x="469900" y="4419600"/>
          <a:ext cx="3721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7" imgW="3162300" imgH="431800" progId="Equation.DSMT4">
                  <p:embed/>
                </p:oleObj>
              </mc:Choice>
              <mc:Fallback>
                <p:oleObj name="Equation" r:id="rId7" imgW="31623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4419600"/>
                        <a:ext cx="37211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9" name="Object 8"/>
          <p:cNvGraphicFramePr>
            <a:graphicFrameLocks noChangeAspect="1"/>
          </p:cNvGraphicFramePr>
          <p:nvPr/>
        </p:nvGraphicFramePr>
        <p:xfrm>
          <a:off x="457200" y="5422900"/>
          <a:ext cx="2830513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Equation" r:id="rId9" imgW="2387600" imgH="889000" progId="Equation.DSMT4">
                  <p:embed/>
                </p:oleObj>
              </mc:Choice>
              <mc:Fallback>
                <p:oleObj name="Equation" r:id="rId9" imgW="2387600" imgH="889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422900"/>
                        <a:ext cx="2830513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90" name="Text Box 9"/>
          <p:cNvSpPr txBox="1">
            <a:spLocks noChangeArrowheads="1"/>
          </p:cNvSpPr>
          <p:nvPr/>
        </p:nvSpPr>
        <p:spPr bwMode="auto">
          <a:xfrm>
            <a:off x="4572000" y="2819400"/>
            <a:ext cx="4267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00" i="1"/>
              <a:t>Start with the integrated rate law expression for a 1</a:t>
            </a:r>
            <a:r>
              <a:rPr lang="en-US" altLang="en-US" sz="2600" i="1" baseline="30000"/>
              <a:t>st</a:t>
            </a:r>
            <a:r>
              <a:rPr lang="en-US" altLang="en-US" sz="2600" i="1"/>
              <a:t> order process</a:t>
            </a:r>
          </a:p>
        </p:txBody>
      </p:sp>
      <p:sp>
        <p:nvSpPr>
          <p:cNvPr id="71691" name="Text Box 10"/>
          <p:cNvSpPr txBox="1">
            <a:spLocks noChangeArrowheads="1"/>
          </p:cNvSpPr>
          <p:nvPr/>
        </p:nvSpPr>
        <p:spPr bwMode="auto">
          <a:xfrm>
            <a:off x="4572000" y="4241800"/>
            <a:ext cx="42672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00" i="1"/>
              <a:t>Bring the concentration terms to one side.</a:t>
            </a:r>
          </a:p>
        </p:txBody>
      </p:sp>
      <p:sp>
        <p:nvSpPr>
          <p:cNvPr id="71692" name="Text Box 11"/>
          <p:cNvSpPr txBox="1">
            <a:spLocks noChangeArrowheads="1"/>
          </p:cNvSpPr>
          <p:nvPr/>
        </p:nvSpPr>
        <p:spPr bwMode="auto">
          <a:xfrm>
            <a:off x="4572000" y="5299075"/>
            <a:ext cx="4343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00" i="1"/>
              <a:t>Express the concentration terms as a fraction using the rules of ln.</a:t>
            </a:r>
          </a:p>
        </p:txBody>
      </p:sp>
      <p:sp>
        <p:nvSpPr>
          <p:cNvPr id="71693" name="Text Box 12"/>
          <p:cNvSpPr txBox="1">
            <a:spLocks noChangeArrowheads="1"/>
          </p:cNvSpPr>
          <p:nvPr/>
        </p:nvSpPr>
        <p:spPr bwMode="auto">
          <a:xfrm>
            <a:off x="4495800" y="1371600"/>
            <a:ext cx="19383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00"/>
              <a:t>at time = t</a:t>
            </a:r>
            <a:r>
              <a:rPr lang="en-US" altLang="en-US" sz="2600" baseline="-25000"/>
              <a:t>½</a:t>
            </a:r>
            <a:r>
              <a:rPr lang="en-US" altLang="en-US" sz="2600"/>
              <a:t> </a:t>
            </a:r>
          </a:p>
        </p:txBody>
      </p:sp>
      <p:sp>
        <p:nvSpPr>
          <p:cNvPr id="16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9080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Reaction Half-Life: 1</a:t>
            </a:r>
            <a:r>
              <a:rPr lang="en-US" baseline="30000" dirty="0" smtClean="0"/>
              <a:t>st</a:t>
            </a:r>
            <a:r>
              <a:rPr lang="en-US" dirty="0" smtClean="0"/>
              <a:t> Order Kinetics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69956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30" name="Rectangle 14"/>
          <p:cNvSpPr>
            <a:spLocks noChangeArrowheads="1"/>
          </p:cNvSpPr>
          <p:nvPr/>
        </p:nvSpPr>
        <p:spPr bwMode="auto">
          <a:xfrm>
            <a:off x="228600" y="1106424"/>
            <a:ext cx="8695944" cy="5522976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aphicFrame>
        <p:nvGraphicFramePr>
          <p:cNvPr id="72709" name="Object 2"/>
          <p:cNvGraphicFramePr>
            <a:graphicFrameLocks noChangeAspect="1"/>
          </p:cNvGraphicFramePr>
          <p:nvPr/>
        </p:nvGraphicFramePr>
        <p:xfrm>
          <a:off x="304800" y="1676400"/>
          <a:ext cx="29067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quation" r:id="rId3" imgW="2260600" imgH="889000" progId="Equation.DSMT4">
                  <p:embed/>
                </p:oleObj>
              </mc:Choice>
              <mc:Fallback>
                <p:oleObj name="Equation" r:id="rId3" imgW="2260600" imgH="889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76400"/>
                        <a:ext cx="2906713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0" name="Object 3"/>
          <p:cNvGraphicFramePr>
            <a:graphicFrameLocks noChangeAspect="1"/>
          </p:cNvGraphicFramePr>
          <p:nvPr/>
        </p:nvGraphicFramePr>
        <p:xfrm>
          <a:off x="304800" y="3200400"/>
          <a:ext cx="3228975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5" imgW="2603500" imgH="1270000" progId="Equation.DSMT4">
                  <p:embed/>
                </p:oleObj>
              </mc:Choice>
              <mc:Fallback>
                <p:oleObj name="Equation" r:id="rId5" imgW="2603500" imgH="1270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200400"/>
                        <a:ext cx="3228975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1" name="Object 4"/>
          <p:cNvGraphicFramePr>
            <a:graphicFrameLocks noChangeAspect="1"/>
          </p:cNvGraphicFramePr>
          <p:nvPr/>
        </p:nvGraphicFramePr>
        <p:xfrm>
          <a:off x="3162300" y="5105400"/>
          <a:ext cx="27686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Equation" r:id="rId7" imgW="2212560" imgH="804240" progId="Equation.DSMT4">
                  <p:embed/>
                </p:oleObj>
              </mc:Choice>
              <mc:Fallback>
                <p:oleObj name="Equation" r:id="rId7" imgW="2212560" imgH="80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5105400"/>
                        <a:ext cx="2768600" cy="10128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2" name="Text Box 9"/>
          <p:cNvSpPr txBox="1">
            <a:spLocks noChangeArrowheads="1"/>
          </p:cNvSpPr>
          <p:nvPr/>
        </p:nvSpPr>
        <p:spPr bwMode="auto">
          <a:xfrm>
            <a:off x="3581400" y="1524000"/>
            <a:ext cx="5105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00" i="1"/>
              <a:t>exchange [A] with [A]</a:t>
            </a:r>
            <a:r>
              <a:rPr lang="en-US" altLang="en-US" sz="2600" i="1" baseline="-25000"/>
              <a:t>0</a:t>
            </a:r>
            <a:r>
              <a:rPr lang="en-US" altLang="en-US" sz="2600" i="1"/>
              <a:t> to reverse the sign of the ln term and cancel the negative sign in front of k</a:t>
            </a:r>
          </a:p>
        </p:txBody>
      </p:sp>
      <p:sp>
        <p:nvSpPr>
          <p:cNvPr id="72713" name="Text Box 10"/>
          <p:cNvSpPr txBox="1">
            <a:spLocks noChangeArrowheads="1"/>
          </p:cNvSpPr>
          <p:nvPr/>
        </p:nvSpPr>
        <p:spPr bwMode="auto">
          <a:xfrm>
            <a:off x="3581400" y="3657600"/>
            <a:ext cx="52578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600" i="1"/>
              <a:t>Substitute the value of [A] at the half-life</a:t>
            </a:r>
          </a:p>
        </p:txBody>
      </p:sp>
      <p:sp>
        <p:nvSpPr>
          <p:cNvPr id="72714" name="Line 11"/>
          <p:cNvSpPr>
            <a:spLocks noChangeShapeType="1"/>
          </p:cNvSpPr>
          <p:nvPr/>
        </p:nvSpPr>
        <p:spPr bwMode="auto">
          <a:xfrm flipH="1">
            <a:off x="1371600" y="3581400"/>
            <a:ext cx="5334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2715" name="Line 12"/>
          <p:cNvSpPr>
            <a:spLocks noChangeShapeType="1"/>
          </p:cNvSpPr>
          <p:nvPr/>
        </p:nvSpPr>
        <p:spPr bwMode="auto">
          <a:xfrm flipH="1">
            <a:off x="1371600" y="3962400"/>
            <a:ext cx="53340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2716" name="Line 13"/>
          <p:cNvSpPr>
            <a:spLocks noChangeShapeType="1"/>
          </p:cNvSpPr>
          <p:nvPr/>
        </p:nvSpPr>
        <p:spPr bwMode="auto">
          <a:xfrm flipV="1">
            <a:off x="2133600" y="3810000"/>
            <a:ext cx="0" cy="838200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9080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Reaction Half-Life: 1</a:t>
            </a:r>
            <a:r>
              <a:rPr lang="en-US" baseline="30000" dirty="0" smtClean="0"/>
              <a:t>st</a:t>
            </a:r>
            <a:r>
              <a:rPr lang="en-US" dirty="0" smtClean="0"/>
              <a:t> Order Kinetics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888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sz="1000" dirty="0"/>
              <a:t>2009, Prentice-Hall, Inc.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altLang="en-US" dirty="0"/>
              <a:t>Factors That Affect Reaction Rates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8077200" cy="2133600"/>
          </a:xfrm>
        </p:spPr>
        <p:txBody>
          <a:bodyPr/>
          <a:lstStyle/>
          <a:p>
            <a:r>
              <a:rPr lang="en-US" altLang="en-US" dirty="0"/>
              <a:t>Concentration of Reactants</a:t>
            </a:r>
            <a:endParaRPr lang="en-US" altLang="en-US" sz="2800" dirty="0"/>
          </a:p>
          <a:p>
            <a:pPr marL="914400" lvl="1" indent="-457200"/>
            <a:r>
              <a:rPr lang="en-US" altLang="en-US" dirty="0"/>
              <a:t>As the concentration of reactants increases, so does the likelihood that reactant molecules will collide.</a:t>
            </a:r>
          </a:p>
        </p:txBody>
      </p:sp>
      <p:pic>
        <p:nvPicPr>
          <p:cNvPr id="5126" name="Picture 6" descr="14_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0"/>
          <a:stretch>
            <a:fillRect/>
          </a:stretch>
        </p:blipFill>
        <p:spPr>
          <a:xfrm>
            <a:off x="2741613" y="3967163"/>
            <a:ext cx="3665537" cy="2281237"/>
          </a:xfrm>
        </p:spPr>
      </p:pic>
    </p:spTree>
    <p:extLst>
      <p:ext uri="{BB962C8B-B14F-4D97-AF65-F5344CB8AC3E}">
        <p14:creationId xmlns:p14="http://schemas.microsoft.com/office/powerpoint/2010/main" val="19273176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Half-Life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83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For a first-order process, this becomes</a:t>
            </a:r>
            <a:endParaRPr lang="en-US" altLang="en-US">
              <a:solidFill>
                <a:schemeClr val="accent2"/>
              </a:solidFill>
            </a:endParaRPr>
          </a:p>
        </p:txBody>
      </p:sp>
      <p:grpSp>
        <p:nvGrpSpPr>
          <p:cNvPr id="40970" name="Group 10"/>
          <p:cNvGrpSpPr>
            <a:grpSpLocks/>
          </p:cNvGrpSpPr>
          <p:nvPr/>
        </p:nvGrpSpPr>
        <p:grpSpPr bwMode="auto">
          <a:xfrm>
            <a:off x="3171825" y="2438400"/>
            <a:ext cx="3370263" cy="946150"/>
            <a:chOff x="958" y="2050"/>
            <a:chExt cx="2123" cy="596"/>
          </a:xfrm>
        </p:grpSpPr>
        <p:grpSp>
          <p:nvGrpSpPr>
            <p:cNvPr id="40968" name="Group 8"/>
            <p:cNvGrpSpPr>
              <a:grpSpLocks/>
            </p:cNvGrpSpPr>
            <p:nvPr/>
          </p:nvGrpSpPr>
          <p:grpSpPr bwMode="auto">
            <a:xfrm>
              <a:off x="958" y="2050"/>
              <a:ext cx="1243" cy="596"/>
              <a:chOff x="958" y="2050"/>
              <a:chExt cx="1243" cy="596"/>
            </a:xfrm>
          </p:grpSpPr>
          <p:grpSp>
            <p:nvGrpSpPr>
              <p:cNvPr id="40967" name="Group 7"/>
              <p:cNvGrpSpPr>
                <a:grpSpLocks/>
              </p:cNvGrpSpPr>
              <p:nvPr/>
            </p:nvGrpSpPr>
            <p:grpSpPr bwMode="auto">
              <a:xfrm>
                <a:off x="1330" y="2050"/>
                <a:ext cx="871" cy="596"/>
                <a:chOff x="1330" y="2050"/>
                <a:chExt cx="871" cy="596"/>
              </a:xfrm>
            </p:grpSpPr>
            <p:sp>
              <p:nvSpPr>
                <p:cNvPr id="40964" name="Rectangle 4"/>
                <p:cNvSpPr>
                  <a:spLocks noChangeArrowheads="1"/>
                </p:cNvSpPr>
                <p:nvPr/>
              </p:nvSpPr>
              <p:spPr bwMode="auto">
                <a:xfrm>
                  <a:off x="1353" y="2050"/>
                  <a:ext cx="848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800">
                      <a:solidFill>
                        <a:srgbClr val="C82E32"/>
                      </a:solidFill>
                    </a:rPr>
                    <a:t>0.5 [A]</a:t>
                  </a:r>
                  <a:r>
                    <a:rPr lang="en-US" altLang="en-US" sz="2800" baseline="-25000">
                      <a:solidFill>
                        <a:srgbClr val="C82E32"/>
                      </a:solidFill>
                    </a:rPr>
                    <a:t>0</a:t>
                  </a:r>
                  <a:endParaRPr lang="en-US" altLang="en-US" sz="2800">
                    <a:solidFill>
                      <a:srgbClr val="C82E32"/>
                    </a:solidFill>
                  </a:endParaRPr>
                </a:p>
                <a:p>
                  <a:pPr algn="ctr"/>
                  <a:r>
                    <a:rPr lang="en-US" altLang="en-US" sz="2800">
                      <a:solidFill>
                        <a:srgbClr val="C82E32"/>
                      </a:solidFill>
                    </a:rPr>
                    <a:t>[A]</a:t>
                  </a:r>
                  <a:r>
                    <a:rPr lang="en-US" altLang="en-US" sz="2800" baseline="-25000">
                      <a:solidFill>
                        <a:srgbClr val="C82E32"/>
                      </a:solidFill>
                    </a:rPr>
                    <a:t>0</a:t>
                  </a:r>
                  <a:endParaRPr lang="en-US" altLang="en-US" sz="2800">
                    <a:solidFill>
                      <a:srgbClr val="C82E32"/>
                    </a:solidFill>
                  </a:endParaRPr>
                </a:p>
              </p:txBody>
            </p:sp>
            <p:sp>
              <p:nvSpPr>
                <p:cNvPr id="40965" name="Line 5"/>
                <p:cNvSpPr>
                  <a:spLocks noChangeShapeType="1"/>
                </p:cNvSpPr>
                <p:nvPr/>
              </p:nvSpPr>
              <p:spPr bwMode="auto">
                <a:xfrm>
                  <a:off x="1330" y="2380"/>
                  <a:ext cx="816" cy="0"/>
                </a:xfrm>
                <a:prstGeom prst="line">
                  <a:avLst/>
                </a:prstGeom>
                <a:noFill/>
                <a:ln w="19050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966" name="Rectangle 6"/>
              <p:cNvSpPr>
                <a:spLocks noChangeArrowheads="1"/>
              </p:cNvSpPr>
              <p:nvPr/>
            </p:nvSpPr>
            <p:spPr bwMode="auto">
              <a:xfrm>
                <a:off x="958" y="2202"/>
                <a:ext cx="29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C82E32"/>
                    </a:solidFill>
                  </a:rPr>
                  <a:t>ln</a:t>
                </a:r>
              </a:p>
            </p:txBody>
          </p:sp>
        </p:grpSp>
        <p:sp>
          <p:nvSpPr>
            <p:cNvPr id="40969" name="Rectangle 9"/>
            <p:cNvSpPr>
              <a:spLocks noChangeArrowheads="1"/>
            </p:cNvSpPr>
            <p:nvPr/>
          </p:nvSpPr>
          <p:spPr bwMode="auto">
            <a:xfrm>
              <a:off x="2256" y="2207"/>
              <a:ext cx="82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rgbClr val="C82E32"/>
                  </a:solidFill>
                </a:rPr>
                <a:t>= </a:t>
              </a:r>
              <a:r>
                <a:rPr lang="en-US" altLang="en-US" sz="2800">
                  <a:solidFill>
                    <a:srgbClr val="C82E32"/>
                  </a:solidFill>
                  <a:cs typeface="Arial" charset="0"/>
                </a:rPr>
                <a:t>−</a:t>
              </a:r>
              <a:r>
                <a:rPr lang="en-US" altLang="en-US" sz="2800" i="1">
                  <a:solidFill>
                    <a:srgbClr val="C82E32"/>
                  </a:solidFill>
                </a:rPr>
                <a:t>kt</a:t>
              </a:r>
              <a:r>
                <a:rPr lang="en-US" altLang="en-US" sz="2800" baseline="-25000">
                  <a:solidFill>
                    <a:srgbClr val="C82E32"/>
                  </a:solidFill>
                </a:rPr>
                <a:t>1/2</a:t>
              </a:r>
              <a:endParaRPr lang="en-US" altLang="en-US" sz="2800">
                <a:solidFill>
                  <a:srgbClr val="C82E32"/>
                </a:solidFill>
              </a:endParaRPr>
            </a:p>
          </p:txBody>
        </p:sp>
      </p:grp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4278313" y="3524250"/>
            <a:ext cx="22494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C82E32"/>
                </a:solidFill>
              </a:rPr>
              <a:t>ln 0.5 = </a:t>
            </a:r>
            <a:r>
              <a:rPr lang="en-US" altLang="en-US">
                <a:solidFill>
                  <a:srgbClr val="C82E32"/>
                </a:solidFill>
                <a:cs typeface="Arial" charset="0"/>
              </a:rPr>
              <a:t>−</a:t>
            </a:r>
            <a:r>
              <a:rPr lang="en-US" altLang="en-US" sz="2800" i="1">
                <a:solidFill>
                  <a:srgbClr val="C82E32"/>
                </a:solidFill>
              </a:rPr>
              <a:t>kt</a:t>
            </a:r>
            <a:r>
              <a:rPr lang="en-US" altLang="en-US" sz="2800" baseline="-25000">
                <a:solidFill>
                  <a:srgbClr val="C82E32"/>
                </a:solidFill>
              </a:rPr>
              <a:t>1/2</a:t>
            </a: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4049713" y="4273550"/>
            <a:ext cx="2501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C82E32"/>
                </a:solidFill>
                <a:cs typeface="Arial" charset="0"/>
              </a:rPr>
              <a:t>−</a:t>
            </a:r>
            <a:r>
              <a:rPr lang="en-US" altLang="en-US" sz="2800">
                <a:solidFill>
                  <a:srgbClr val="C82E32"/>
                </a:solidFill>
              </a:rPr>
              <a:t>0.693 = </a:t>
            </a:r>
            <a:r>
              <a:rPr lang="en-US" altLang="en-US">
                <a:solidFill>
                  <a:srgbClr val="C82E32"/>
                </a:solidFill>
              </a:rPr>
              <a:t>−</a:t>
            </a:r>
            <a:r>
              <a:rPr lang="en-US" altLang="en-US" sz="2800" i="1">
                <a:solidFill>
                  <a:srgbClr val="C82E32"/>
                </a:solidFill>
              </a:rPr>
              <a:t>kt</a:t>
            </a:r>
            <a:r>
              <a:rPr lang="en-US" altLang="en-US" sz="2800" baseline="-25000">
                <a:solidFill>
                  <a:srgbClr val="C82E32"/>
                </a:solidFill>
              </a:rPr>
              <a:t>1/2</a:t>
            </a:r>
          </a:p>
        </p:txBody>
      </p:sp>
      <p:grpSp>
        <p:nvGrpSpPr>
          <p:cNvPr id="40977" name="Group 17"/>
          <p:cNvGrpSpPr>
            <a:grpSpLocks/>
          </p:cNvGrpSpPr>
          <p:nvPr/>
        </p:nvGrpSpPr>
        <p:grpSpPr bwMode="auto">
          <a:xfrm>
            <a:off x="4132263" y="4876800"/>
            <a:ext cx="2049462" cy="946150"/>
            <a:chOff x="2112" y="3072"/>
            <a:chExt cx="1291" cy="596"/>
          </a:xfrm>
        </p:grpSpPr>
        <p:sp>
          <p:nvSpPr>
            <p:cNvPr id="40973" name="Rectangle 13"/>
            <p:cNvSpPr>
              <a:spLocks noChangeArrowheads="1"/>
            </p:cNvSpPr>
            <p:nvPr/>
          </p:nvSpPr>
          <p:spPr bwMode="auto">
            <a:xfrm>
              <a:off x="2820" y="3206"/>
              <a:ext cx="5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rgbClr val="C82E32"/>
                  </a:solidFill>
                </a:rPr>
                <a:t>= </a:t>
              </a:r>
              <a:r>
                <a:rPr lang="en-US" altLang="en-US" sz="2800" i="1">
                  <a:solidFill>
                    <a:srgbClr val="C82E32"/>
                  </a:solidFill>
                </a:rPr>
                <a:t>t</a:t>
              </a:r>
              <a:r>
                <a:rPr lang="en-US" altLang="en-US" sz="2800" baseline="-25000">
                  <a:solidFill>
                    <a:srgbClr val="C82E32"/>
                  </a:solidFill>
                </a:rPr>
                <a:t>1/2</a:t>
              </a:r>
              <a:endParaRPr lang="en-US" altLang="en-US" sz="2800">
                <a:solidFill>
                  <a:srgbClr val="C82E32"/>
                </a:solidFill>
              </a:endParaRPr>
            </a:p>
          </p:txBody>
        </p:sp>
        <p:grpSp>
          <p:nvGrpSpPr>
            <p:cNvPr id="40976" name="Group 16"/>
            <p:cNvGrpSpPr>
              <a:grpSpLocks/>
            </p:cNvGrpSpPr>
            <p:nvPr/>
          </p:nvGrpSpPr>
          <p:grpSpPr bwMode="auto">
            <a:xfrm>
              <a:off x="2112" y="3072"/>
              <a:ext cx="684" cy="596"/>
              <a:chOff x="816" y="2909"/>
              <a:chExt cx="684" cy="596"/>
            </a:xfrm>
          </p:grpSpPr>
          <p:sp>
            <p:nvSpPr>
              <p:cNvPr id="40974" name="Rectangle 14"/>
              <p:cNvSpPr>
                <a:spLocks noChangeArrowheads="1"/>
              </p:cNvSpPr>
              <p:nvPr/>
            </p:nvSpPr>
            <p:spPr bwMode="auto">
              <a:xfrm>
                <a:off x="823" y="2909"/>
                <a:ext cx="677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800">
                    <a:solidFill>
                      <a:srgbClr val="C82E32"/>
                    </a:solidFill>
                  </a:rPr>
                  <a:t>0.693</a:t>
                </a:r>
              </a:p>
              <a:p>
                <a:pPr algn="ctr"/>
                <a:r>
                  <a:rPr lang="en-US" altLang="en-US" sz="2800" i="1">
                    <a:solidFill>
                      <a:srgbClr val="C82E32"/>
                    </a:solidFill>
                  </a:rPr>
                  <a:t>k</a:t>
                </a:r>
                <a:endParaRPr lang="en-US" altLang="en-US" sz="2800">
                  <a:solidFill>
                    <a:srgbClr val="C82E32"/>
                  </a:solidFill>
                </a:endParaRPr>
              </a:p>
            </p:txBody>
          </p:sp>
          <p:sp>
            <p:nvSpPr>
              <p:cNvPr id="40975" name="Line 15"/>
              <p:cNvSpPr>
                <a:spLocks noChangeShapeType="1"/>
              </p:cNvSpPr>
              <p:nvPr/>
            </p:nvSpPr>
            <p:spPr bwMode="auto">
              <a:xfrm>
                <a:off x="816" y="3230"/>
                <a:ext cx="672" cy="0"/>
              </a:xfrm>
              <a:prstGeom prst="line">
                <a:avLst/>
              </a:prstGeom>
              <a:noFill/>
              <a:ln w="190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152400" y="5441950"/>
            <a:ext cx="3810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C82E32"/>
                </a:solidFill>
              </a:rPr>
              <a:t>NOTE: For a first-order process, then, the half-life </a:t>
            </a:r>
            <a:r>
              <a:rPr lang="en-US" altLang="en-US" i="1">
                <a:solidFill>
                  <a:srgbClr val="C82E32"/>
                </a:solidFill>
              </a:rPr>
              <a:t>does not</a:t>
            </a:r>
            <a:r>
              <a:rPr lang="en-US" altLang="en-US">
                <a:solidFill>
                  <a:srgbClr val="C82E32"/>
                </a:solidFill>
              </a:rPr>
              <a:t> depend on [A]</a:t>
            </a:r>
            <a:r>
              <a:rPr lang="en-US" altLang="en-US" baseline="-25000">
                <a:solidFill>
                  <a:srgbClr val="C82E32"/>
                </a:solidFill>
              </a:rPr>
              <a:t>0</a:t>
            </a:r>
            <a:r>
              <a:rPr lang="en-US" altLang="en-US">
                <a:solidFill>
                  <a:srgbClr val="C82E32"/>
                </a:solidFill>
              </a:rPr>
              <a:t>.</a:t>
            </a:r>
            <a:endParaRPr lang="en-US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4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1" grpId="0"/>
      <p:bldP spid="40972" grpId="0"/>
      <p:bldP spid="4097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Half-Life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762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For a second-order process, </a:t>
            </a:r>
          </a:p>
        </p:txBody>
      </p:sp>
      <p:grpSp>
        <p:nvGrpSpPr>
          <p:cNvPr id="41995" name="Group 11"/>
          <p:cNvGrpSpPr>
            <a:grpSpLocks/>
          </p:cNvGrpSpPr>
          <p:nvPr/>
        </p:nvGrpSpPr>
        <p:grpSpPr bwMode="auto">
          <a:xfrm>
            <a:off x="2362200" y="2133600"/>
            <a:ext cx="3733800" cy="946150"/>
            <a:chOff x="1200" y="2065"/>
            <a:chExt cx="2352" cy="596"/>
          </a:xfrm>
        </p:grpSpPr>
        <p:grpSp>
          <p:nvGrpSpPr>
            <p:cNvPr id="41990" name="Group 6"/>
            <p:cNvGrpSpPr>
              <a:grpSpLocks/>
            </p:cNvGrpSpPr>
            <p:nvPr/>
          </p:nvGrpSpPr>
          <p:grpSpPr bwMode="auto">
            <a:xfrm>
              <a:off x="1200" y="2065"/>
              <a:ext cx="869" cy="596"/>
              <a:chOff x="1200" y="2065"/>
              <a:chExt cx="869" cy="596"/>
            </a:xfrm>
          </p:grpSpPr>
          <p:sp>
            <p:nvSpPr>
              <p:cNvPr id="41988" name="Rectangle 4"/>
              <p:cNvSpPr>
                <a:spLocks noChangeArrowheads="1"/>
              </p:cNvSpPr>
              <p:nvPr/>
            </p:nvSpPr>
            <p:spPr bwMode="auto">
              <a:xfrm>
                <a:off x="1221" y="2065"/>
                <a:ext cx="848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800">
                    <a:solidFill>
                      <a:srgbClr val="C82E32"/>
                    </a:solidFill>
                  </a:rPr>
                  <a:t>1</a:t>
                </a:r>
              </a:p>
              <a:p>
                <a:pPr algn="ctr"/>
                <a:r>
                  <a:rPr lang="en-US" altLang="en-US" sz="2800">
                    <a:solidFill>
                      <a:srgbClr val="C82E32"/>
                    </a:solidFill>
                  </a:rPr>
                  <a:t>0.5 [A]</a:t>
                </a:r>
                <a:r>
                  <a:rPr lang="en-US" altLang="en-US" sz="2800" baseline="-25000">
                    <a:solidFill>
                      <a:srgbClr val="C82E32"/>
                    </a:solidFill>
                  </a:rPr>
                  <a:t>0</a:t>
                </a:r>
                <a:endParaRPr lang="en-US" altLang="en-US" sz="2800">
                  <a:solidFill>
                    <a:srgbClr val="C82E32"/>
                  </a:solidFill>
                </a:endParaRPr>
              </a:p>
            </p:txBody>
          </p:sp>
          <p:sp>
            <p:nvSpPr>
              <p:cNvPr id="41989" name="Line 5"/>
              <p:cNvSpPr>
                <a:spLocks noChangeShapeType="1"/>
              </p:cNvSpPr>
              <p:nvPr/>
            </p:nvSpPr>
            <p:spPr bwMode="auto">
              <a:xfrm>
                <a:off x="1200" y="2359"/>
                <a:ext cx="864" cy="0"/>
              </a:xfrm>
              <a:prstGeom prst="line">
                <a:avLst/>
              </a:prstGeom>
              <a:noFill/>
              <a:ln w="190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991" name="Rectangle 7"/>
            <p:cNvSpPr>
              <a:spLocks noChangeArrowheads="1"/>
            </p:cNvSpPr>
            <p:nvPr/>
          </p:nvSpPr>
          <p:spPr bwMode="auto">
            <a:xfrm>
              <a:off x="2160" y="2200"/>
              <a:ext cx="9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rgbClr val="C82E32"/>
                  </a:solidFill>
                </a:rPr>
                <a:t>= </a:t>
              </a:r>
              <a:r>
                <a:rPr lang="en-US" altLang="en-US" sz="2800" i="1">
                  <a:solidFill>
                    <a:srgbClr val="C82E32"/>
                  </a:solidFill>
                </a:rPr>
                <a:t>kt</a:t>
              </a:r>
              <a:r>
                <a:rPr lang="en-US" altLang="en-US" sz="2800" baseline="-25000">
                  <a:solidFill>
                    <a:srgbClr val="C82E32"/>
                  </a:solidFill>
                </a:rPr>
                <a:t>1/2</a:t>
              </a:r>
              <a:r>
                <a:rPr lang="en-US" altLang="en-US" sz="2800">
                  <a:solidFill>
                    <a:srgbClr val="C82E32"/>
                  </a:solidFill>
                </a:rPr>
                <a:t> + </a:t>
              </a:r>
            </a:p>
          </p:txBody>
        </p:sp>
        <p:grpSp>
          <p:nvGrpSpPr>
            <p:cNvPr id="41992" name="Group 8"/>
            <p:cNvGrpSpPr>
              <a:grpSpLocks/>
            </p:cNvGrpSpPr>
            <p:nvPr/>
          </p:nvGrpSpPr>
          <p:grpSpPr bwMode="auto">
            <a:xfrm>
              <a:off x="3078" y="2065"/>
              <a:ext cx="474" cy="596"/>
              <a:chOff x="1003" y="2065"/>
              <a:chExt cx="1280" cy="596"/>
            </a:xfrm>
          </p:grpSpPr>
          <p:sp>
            <p:nvSpPr>
              <p:cNvPr id="41993" name="Rectangle 9"/>
              <p:cNvSpPr>
                <a:spLocks noChangeArrowheads="1"/>
              </p:cNvSpPr>
              <p:nvPr/>
            </p:nvSpPr>
            <p:spPr bwMode="auto">
              <a:xfrm>
                <a:off x="1003" y="2065"/>
                <a:ext cx="1280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800">
                    <a:solidFill>
                      <a:srgbClr val="C82E32"/>
                    </a:solidFill>
                  </a:rPr>
                  <a:t>1</a:t>
                </a:r>
              </a:p>
              <a:p>
                <a:pPr algn="ctr"/>
                <a:r>
                  <a:rPr lang="en-US" altLang="en-US" sz="2800">
                    <a:solidFill>
                      <a:srgbClr val="C82E32"/>
                    </a:solidFill>
                  </a:rPr>
                  <a:t>[A]</a:t>
                </a:r>
                <a:r>
                  <a:rPr lang="en-US" altLang="en-US" sz="2800" baseline="-25000">
                    <a:solidFill>
                      <a:srgbClr val="C82E32"/>
                    </a:solidFill>
                  </a:rPr>
                  <a:t>0</a:t>
                </a:r>
                <a:endParaRPr lang="en-US" altLang="en-US" sz="2800">
                  <a:solidFill>
                    <a:srgbClr val="C82E32"/>
                  </a:solidFill>
                </a:endParaRPr>
              </a:p>
            </p:txBody>
          </p:sp>
          <p:sp>
            <p:nvSpPr>
              <p:cNvPr id="41994" name="Line 10"/>
              <p:cNvSpPr>
                <a:spLocks noChangeShapeType="1"/>
              </p:cNvSpPr>
              <p:nvPr/>
            </p:nvSpPr>
            <p:spPr bwMode="auto">
              <a:xfrm>
                <a:off x="1200" y="2359"/>
                <a:ext cx="864" cy="0"/>
              </a:xfrm>
              <a:prstGeom prst="line">
                <a:avLst/>
              </a:prstGeom>
              <a:noFill/>
              <a:ln w="190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2004" name="Group 20"/>
          <p:cNvGrpSpPr>
            <a:grpSpLocks/>
          </p:cNvGrpSpPr>
          <p:nvPr/>
        </p:nvGrpSpPr>
        <p:grpSpPr bwMode="auto">
          <a:xfrm>
            <a:off x="2971800" y="3352800"/>
            <a:ext cx="3124200" cy="946150"/>
            <a:chOff x="1872" y="2448"/>
            <a:chExt cx="1968" cy="596"/>
          </a:xfrm>
        </p:grpSpPr>
        <p:grpSp>
          <p:nvGrpSpPr>
            <p:cNvPr id="41997" name="Group 13"/>
            <p:cNvGrpSpPr>
              <a:grpSpLocks/>
            </p:cNvGrpSpPr>
            <p:nvPr/>
          </p:nvGrpSpPr>
          <p:grpSpPr bwMode="auto">
            <a:xfrm>
              <a:off x="1872" y="2448"/>
              <a:ext cx="483" cy="596"/>
              <a:chOff x="1200" y="2065"/>
              <a:chExt cx="869" cy="596"/>
            </a:xfrm>
          </p:grpSpPr>
          <p:sp>
            <p:nvSpPr>
              <p:cNvPr id="41998" name="Rectangle 14"/>
              <p:cNvSpPr>
                <a:spLocks noChangeArrowheads="1"/>
              </p:cNvSpPr>
              <p:nvPr/>
            </p:nvSpPr>
            <p:spPr bwMode="auto">
              <a:xfrm>
                <a:off x="1216" y="2065"/>
                <a:ext cx="853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800">
                    <a:solidFill>
                      <a:srgbClr val="C82E32"/>
                    </a:solidFill>
                  </a:rPr>
                  <a:t>2</a:t>
                </a:r>
              </a:p>
              <a:p>
                <a:pPr algn="ctr"/>
                <a:r>
                  <a:rPr lang="en-US" altLang="en-US" sz="2800">
                    <a:solidFill>
                      <a:srgbClr val="C82E32"/>
                    </a:solidFill>
                  </a:rPr>
                  <a:t>[A]</a:t>
                </a:r>
                <a:r>
                  <a:rPr lang="en-US" altLang="en-US" sz="2800" baseline="-25000">
                    <a:solidFill>
                      <a:srgbClr val="C82E32"/>
                    </a:solidFill>
                  </a:rPr>
                  <a:t>0</a:t>
                </a:r>
                <a:endParaRPr lang="en-US" altLang="en-US" sz="2800">
                  <a:solidFill>
                    <a:srgbClr val="C82E32"/>
                  </a:solidFill>
                </a:endParaRPr>
              </a:p>
            </p:txBody>
          </p:sp>
          <p:sp>
            <p:nvSpPr>
              <p:cNvPr id="41999" name="Line 15"/>
              <p:cNvSpPr>
                <a:spLocks noChangeShapeType="1"/>
              </p:cNvSpPr>
              <p:nvPr/>
            </p:nvSpPr>
            <p:spPr bwMode="auto">
              <a:xfrm>
                <a:off x="1200" y="2359"/>
                <a:ext cx="864" cy="0"/>
              </a:xfrm>
              <a:prstGeom prst="line">
                <a:avLst/>
              </a:prstGeom>
              <a:noFill/>
              <a:ln w="190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000" name="Rectangle 16"/>
            <p:cNvSpPr>
              <a:spLocks noChangeArrowheads="1"/>
            </p:cNvSpPr>
            <p:nvPr/>
          </p:nvSpPr>
          <p:spPr bwMode="auto">
            <a:xfrm>
              <a:off x="2448" y="2583"/>
              <a:ext cx="9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rgbClr val="C82E32"/>
                  </a:solidFill>
                </a:rPr>
                <a:t>= </a:t>
              </a:r>
              <a:r>
                <a:rPr lang="en-US" altLang="en-US" sz="2800" i="1">
                  <a:solidFill>
                    <a:srgbClr val="C82E32"/>
                  </a:solidFill>
                </a:rPr>
                <a:t>kt</a:t>
              </a:r>
              <a:r>
                <a:rPr lang="en-US" altLang="en-US" sz="2800" baseline="-25000">
                  <a:solidFill>
                    <a:srgbClr val="C82E32"/>
                  </a:solidFill>
                </a:rPr>
                <a:t>1/2</a:t>
              </a:r>
              <a:r>
                <a:rPr lang="en-US" altLang="en-US" sz="2800">
                  <a:solidFill>
                    <a:srgbClr val="C82E32"/>
                  </a:solidFill>
                </a:rPr>
                <a:t> + </a:t>
              </a:r>
            </a:p>
          </p:txBody>
        </p:sp>
        <p:grpSp>
          <p:nvGrpSpPr>
            <p:cNvPr id="42001" name="Group 17"/>
            <p:cNvGrpSpPr>
              <a:grpSpLocks/>
            </p:cNvGrpSpPr>
            <p:nvPr/>
          </p:nvGrpSpPr>
          <p:grpSpPr bwMode="auto">
            <a:xfrm>
              <a:off x="3366" y="2448"/>
              <a:ext cx="474" cy="596"/>
              <a:chOff x="1003" y="2065"/>
              <a:chExt cx="1280" cy="596"/>
            </a:xfrm>
          </p:grpSpPr>
          <p:sp>
            <p:nvSpPr>
              <p:cNvPr id="42002" name="Rectangle 18"/>
              <p:cNvSpPr>
                <a:spLocks noChangeArrowheads="1"/>
              </p:cNvSpPr>
              <p:nvPr/>
            </p:nvSpPr>
            <p:spPr bwMode="auto">
              <a:xfrm>
                <a:off x="1003" y="2065"/>
                <a:ext cx="1280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800">
                    <a:solidFill>
                      <a:srgbClr val="C82E32"/>
                    </a:solidFill>
                  </a:rPr>
                  <a:t>1</a:t>
                </a:r>
              </a:p>
              <a:p>
                <a:pPr algn="ctr"/>
                <a:r>
                  <a:rPr lang="en-US" altLang="en-US" sz="2800">
                    <a:solidFill>
                      <a:srgbClr val="C82E32"/>
                    </a:solidFill>
                  </a:rPr>
                  <a:t>[A]</a:t>
                </a:r>
                <a:r>
                  <a:rPr lang="en-US" altLang="en-US" sz="2800" baseline="-25000">
                    <a:solidFill>
                      <a:srgbClr val="C82E32"/>
                    </a:solidFill>
                  </a:rPr>
                  <a:t>0</a:t>
                </a:r>
                <a:endParaRPr lang="en-US" altLang="en-US" sz="2800">
                  <a:solidFill>
                    <a:srgbClr val="C82E32"/>
                  </a:solidFill>
                </a:endParaRPr>
              </a:p>
            </p:txBody>
          </p:sp>
          <p:sp>
            <p:nvSpPr>
              <p:cNvPr id="42003" name="Line 19"/>
              <p:cNvSpPr>
                <a:spLocks noChangeShapeType="1"/>
              </p:cNvSpPr>
              <p:nvPr/>
            </p:nvSpPr>
            <p:spPr bwMode="auto">
              <a:xfrm>
                <a:off x="1200" y="2359"/>
                <a:ext cx="864" cy="0"/>
              </a:xfrm>
              <a:prstGeom prst="line">
                <a:avLst/>
              </a:prstGeom>
              <a:noFill/>
              <a:ln w="190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2014" name="Group 30"/>
          <p:cNvGrpSpPr>
            <a:grpSpLocks/>
          </p:cNvGrpSpPr>
          <p:nvPr/>
        </p:nvGrpSpPr>
        <p:grpSpPr bwMode="auto">
          <a:xfrm>
            <a:off x="1631950" y="4419600"/>
            <a:ext cx="3357563" cy="1028700"/>
            <a:chOff x="1028" y="3120"/>
            <a:chExt cx="2115" cy="648"/>
          </a:xfrm>
        </p:grpSpPr>
        <p:grpSp>
          <p:nvGrpSpPr>
            <p:cNvPr id="42006" name="Group 22"/>
            <p:cNvGrpSpPr>
              <a:grpSpLocks/>
            </p:cNvGrpSpPr>
            <p:nvPr/>
          </p:nvGrpSpPr>
          <p:grpSpPr bwMode="auto">
            <a:xfrm>
              <a:off x="1028" y="3172"/>
              <a:ext cx="620" cy="596"/>
              <a:chOff x="1085" y="2069"/>
              <a:chExt cx="1115" cy="596"/>
            </a:xfrm>
          </p:grpSpPr>
          <p:sp>
            <p:nvSpPr>
              <p:cNvPr id="42007" name="Rectangle 23"/>
              <p:cNvSpPr>
                <a:spLocks noChangeArrowheads="1"/>
              </p:cNvSpPr>
              <p:nvPr/>
            </p:nvSpPr>
            <p:spPr bwMode="auto">
              <a:xfrm>
                <a:off x="1085" y="2069"/>
                <a:ext cx="1115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800" dirty="0">
                    <a:solidFill>
                      <a:srgbClr val="C82E32"/>
                    </a:solidFill>
                  </a:rPr>
                  <a:t>2 </a:t>
                </a:r>
                <a:r>
                  <a:rPr lang="en-US" altLang="en-US" sz="2800" dirty="0">
                    <a:solidFill>
                      <a:srgbClr val="C82E32"/>
                    </a:solidFill>
                    <a:cs typeface="Arial" charset="0"/>
                  </a:rPr>
                  <a:t>−</a:t>
                </a:r>
                <a:r>
                  <a:rPr lang="en-US" altLang="en-US" sz="2800" dirty="0">
                    <a:solidFill>
                      <a:srgbClr val="C82E32"/>
                    </a:solidFill>
                  </a:rPr>
                  <a:t> 1</a:t>
                </a:r>
              </a:p>
              <a:p>
                <a:pPr algn="ctr"/>
                <a:r>
                  <a:rPr lang="en-US" altLang="en-US" sz="2800" dirty="0">
                    <a:solidFill>
                      <a:srgbClr val="C82E32"/>
                    </a:solidFill>
                  </a:rPr>
                  <a:t>[A]</a:t>
                </a:r>
                <a:r>
                  <a:rPr lang="en-US" altLang="en-US" sz="2800" baseline="-25000" dirty="0">
                    <a:solidFill>
                      <a:srgbClr val="C82E32"/>
                    </a:solidFill>
                  </a:rPr>
                  <a:t>0</a:t>
                </a:r>
                <a:endParaRPr lang="en-US" altLang="en-US" sz="2800" dirty="0">
                  <a:solidFill>
                    <a:srgbClr val="C82E32"/>
                  </a:solidFill>
                </a:endParaRPr>
              </a:p>
            </p:txBody>
          </p:sp>
          <p:sp>
            <p:nvSpPr>
              <p:cNvPr id="42008" name="Line 24"/>
              <p:cNvSpPr>
                <a:spLocks noChangeShapeType="1"/>
              </p:cNvSpPr>
              <p:nvPr/>
            </p:nvSpPr>
            <p:spPr bwMode="auto">
              <a:xfrm>
                <a:off x="1200" y="2359"/>
                <a:ext cx="864" cy="0"/>
              </a:xfrm>
              <a:prstGeom prst="line">
                <a:avLst/>
              </a:prstGeom>
              <a:noFill/>
              <a:ln w="190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009" name="Rectangle 25"/>
            <p:cNvSpPr>
              <a:spLocks noChangeArrowheads="1"/>
            </p:cNvSpPr>
            <p:nvPr/>
          </p:nvSpPr>
          <p:spPr bwMode="auto">
            <a:xfrm>
              <a:off x="2448" y="3255"/>
              <a:ext cx="69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rgbClr val="C82E32"/>
                  </a:solidFill>
                </a:rPr>
                <a:t>= </a:t>
              </a:r>
              <a:r>
                <a:rPr lang="en-US" altLang="en-US" sz="2800" i="1">
                  <a:solidFill>
                    <a:srgbClr val="C82E32"/>
                  </a:solidFill>
                </a:rPr>
                <a:t>kt</a:t>
              </a:r>
              <a:r>
                <a:rPr lang="en-US" altLang="en-US" sz="2800" baseline="-25000">
                  <a:solidFill>
                    <a:srgbClr val="C82E32"/>
                  </a:solidFill>
                </a:rPr>
                <a:t>1/2</a:t>
              </a:r>
              <a:endParaRPr lang="en-US" altLang="en-US" sz="2800">
                <a:solidFill>
                  <a:srgbClr val="C82E32"/>
                </a:solidFill>
              </a:endParaRPr>
            </a:p>
          </p:txBody>
        </p:sp>
        <p:grpSp>
          <p:nvGrpSpPr>
            <p:cNvPr id="42010" name="Group 26"/>
            <p:cNvGrpSpPr>
              <a:grpSpLocks/>
            </p:cNvGrpSpPr>
            <p:nvPr/>
          </p:nvGrpSpPr>
          <p:grpSpPr bwMode="auto">
            <a:xfrm>
              <a:off x="1920" y="3120"/>
              <a:ext cx="474" cy="596"/>
              <a:chOff x="1003" y="2065"/>
              <a:chExt cx="1280" cy="596"/>
            </a:xfrm>
          </p:grpSpPr>
          <p:sp>
            <p:nvSpPr>
              <p:cNvPr id="42011" name="Rectangle 27"/>
              <p:cNvSpPr>
                <a:spLocks noChangeArrowheads="1"/>
              </p:cNvSpPr>
              <p:nvPr/>
            </p:nvSpPr>
            <p:spPr bwMode="auto">
              <a:xfrm>
                <a:off x="1003" y="2065"/>
                <a:ext cx="1280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800">
                    <a:solidFill>
                      <a:srgbClr val="C82E32"/>
                    </a:solidFill>
                  </a:rPr>
                  <a:t>1</a:t>
                </a:r>
              </a:p>
              <a:p>
                <a:pPr algn="ctr"/>
                <a:r>
                  <a:rPr lang="en-US" altLang="en-US" sz="2800">
                    <a:solidFill>
                      <a:srgbClr val="C82E32"/>
                    </a:solidFill>
                  </a:rPr>
                  <a:t>[A]</a:t>
                </a:r>
                <a:r>
                  <a:rPr lang="en-US" altLang="en-US" sz="2800" baseline="-25000">
                    <a:solidFill>
                      <a:srgbClr val="C82E32"/>
                    </a:solidFill>
                  </a:rPr>
                  <a:t>0</a:t>
                </a:r>
                <a:endParaRPr lang="en-US" altLang="en-US" sz="2800">
                  <a:solidFill>
                    <a:srgbClr val="C82E32"/>
                  </a:solidFill>
                </a:endParaRPr>
              </a:p>
            </p:txBody>
          </p:sp>
          <p:sp>
            <p:nvSpPr>
              <p:cNvPr id="42012" name="Line 28"/>
              <p:cNvSpPr>
                <a:spLocks noChangeShapeType="1"/>
              </p:cNvSpPr>
              <p:nvPr/>
            </p:nvSpPr>
            <p:spPr bwMode="auto">
              <a:xfrm>
                <a:off x="1200" y="2359"/>
                <a:ext cx="864" cy="0"/>
              </a:xfrm>
              <a:prstGeom prst="line">
                <a:avLst/>
              </a:prstGeom>
              <a:noFill/>
              <a:ln w="190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2013" name="Rectangle 29"/>
            <p:cNvSpPr>
              <a:spLocks noChangeArrowheads="1"/>
            </p:cNvSpPr>
            <p:nvPr/>
          </p:nvSpPr>
          <p:spPr bwMode="auto">
            <a:xfrm>
              <a:off x="1680" y="3255"/>
              <a:ext cx="2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rgbClr val="C82E32"/>
                  </a:solidFill>
                </a:rPr>
                <a:t>=</a:t>
              </a:r>
            </a:p>
          </p:txBody>
        </p:sp>
      </p:grpSp>
      <p:grpSp>
        <p:nvGrpSpPr>
          <p:cNvPr id="42024" name="Group 40"/>
          <p:cNvGrpSpPr>
            <a:grpSpLocks/>
          </p:cNvGrpSpPr>
          <p:nvPr/>
        </p:nvGrpSpPr>
        <p:grpSpPr bwMode="auto">
          <a:xfrm>
            <a:off x="2959100" y="5410200"/>
            <a:ext cx="1852613" cy="946150"/>
            <a:chOff x="1864" y="3676"/>
            <a:chExt cx="1167" cy="596"/>
          </a:xfrm>
        </p:grpSpPr>
        <p:sp>
          <p:nvSpPr>
            <p:cNvPr id="42019" name="Rectangle 35"/>
            <p:cNvSpPr>
              <a:spLocks noChangeArrowheads="1"/>
            </p:cNvSpPr>
            <p:nvPr/>
          </p:nvSpPr>
          <p:spPr bwMode="auto">
            <a:xfrm>
              <a:off x="2448" y="3811"/>
              <a:ext cx="5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rgbClr val="C82E32"/>
                  </a:solidFill>
                </a:rPr>
                <a:t>= </a:t>
              </a:r>
              <a:r>
                <a:rPr lang="en-US" altLang="en-US" sz="2800" i="1">
                  <a:solidFill>
                    <a:srgbClr val="C82E32"/>
                  </a:solidFill>
                </a:rPr>
                <a:t>t</a:t>
              </a:r>
              <a:r>
                <a:rPr lang="en-US" altLang="en-US" sz="2800" baseline="-25000">
                  <a:solidFill>
                    <a:srgbClr val="C82E32"/>
                  </a:solidFill>
                </a:rPr>
                <a:t>1/2</a:t>
              </a:r>
              <a:endParaRPr lang="en-US" altLang="en-US" sz="2800">
                <a:solidFill>
                  <a:srgbClr val="C82E32"/>
                </a:solidFill>
              </a:endParaRPr>
            </a:p>
          </p:txBody>
        </p:sp>
        <p:grpSp>
          <p:nvGrpSpPr>
            <p:cNvPr id="42020" name="Group 36"/>
            <p:cNvGrpSpPr>
              <a:grpSpLocks/>
            </p:cNvGrpSpPr>
            <p:nvPr/>
          </p:nvGrpSpPr>
          <p:grpSpPr bwMode="auto">
            <a:xfrm>
              <a:off x="1864" y="3676"/>
              <a:ext cx="586" cy="596"/>
              <a:chOff x="852" y="2065"/>
              <a:chExt cx="1582" cy="596"/>
            </a:xfrm>
          </p:grpSpPr>
          <p:sp>
            <p:nvSpPr>
              <p:cNvPr id="42021" name="Rectangle 37"/>
              <p:cNvSpPr>
                <a:spLocks noChangeArrowheads="1"/>
              </p:cNvSpPr>
              <p:nvPr/>
            </p:nvSpPr>
            <p:spPr bwMode="auto">
              <a:xfrm>
                <a:off x="852" y="2065"/>
                <a:ext cx="1582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800" dirty="0">
                    <a:solidFill>
                      <a:srgbClr val="C82E32"/>
                    </a:solidFill>
                  </a:rPr>
                  <a:t>1</a:t>
                </a:r>
              </a:p>
              <a:p>
                <a:pPr algn="ctr"/>
                <a:r>
                  <a:rPr lang="en-US" altLang="en-US" sz="2800" i="1" dirty="0">
                    <a:solidFill>
                      <a:srgbClr val="C82E32"/>
                    </a:solidFill>
                  </a:rPr>
                  <a:t>k</a:t>
                </a:r>
                <a:r>
                  <a:rPr lang="en-US" altLang="en-US" sz="2800" dirty="0">
                    <a:solidFill>
                      <a:srgbClr val="C82E32"/>
                    </a:solidFill>
                  </a:rPr>
                  <a:t>[A]</a:t>
                </a:r>
                <a:r>
                  <a:rPr lang="en-US" altLang="en-US" sz="2800" baseline="-25000" dirty="0">
                    <a:solidFill>
                      <a:srgbClr val="C82E32"/>
                    </a:solidFill>
                  </a:rPr>
                  <a:t>0</a:t>
                </a:r>
                <a:endParaRPr lang="en-US" altLang="en-US" sz="2800" dirty="0">
                  <a:solidFill>
                    <a:srgbClr val="C82E32"/>
                  </a:solidFill>
                </a:endParaRPr>
              </a:p>
            </p:txBody>
          </p:sp>
          <p:sp>
            <p:nvSpPr>
              <p:cNvPr id="42022" name="Line 38"/>
              <p:cNvSpPr>
                <a:spLocks noChangeShapeType="1"/>
              </p:cNvSpPr>
              <p:nvPr/>
            </p:nvSpPr>
            <p:spPr bwMode="auto">
              <a:xfrm>
                <a:off x="1200" y="2359"/>
                <a:ext cx="864" cy="0"/>
              </a:xfrm>
              <a:prstGeom prst="line">
                <a:avLst/>
              </a:prstGeom>
              <a:noFill/>
              <a:ln w="190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880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/>
              <a:t>Practice ½ life problem: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632" y="2590800"/>
            <a:ext cx="7772400" cy="2133600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gold-198 isotope has a half-life of 2.7 days. 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start with 10 mg at the beginning of the week, how much remains at the end of the week, seven days later?</a:t>
            </a:r>
          </a:p>
          <a:p>
            <a:pPr algn="l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86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Temperature and Rate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267200" y="1981200"/>
            <a:ext cx="4648200" cy="4114800"/>
          </a:xfrm>
        </p:spPr>
        <p:txBody>
          <a:bodyPr/>
          <a:lstStyle/>
          <a:p>
            <a:r>
              <a:rPr lang="en-US" altLang="en-US" sz="2800"/>
              <a:t>Generally, as temperature increases, so does the reaction rate.</a:t>
            </a:r>
          </a:p>
          <a:p>
            <a:r>
              <a:rPr lang="en-US" altLang="en-US" sz="2800"/>
              <a:t>This is because </a:t>
            </a:r>
            <a:r>
              <a:rPr lang="en-US" altLang="en-US" sz="2800" i="1"/>
              <a:t>k</a:t>
            </a:r>
            <a:r>
              <a:rPr lang="en-US" altLang="en-US" sz="2800"/>
              <a:t> is temperature dependent.</a:t>
            </a:r>
          </a:p>
        </p:txBody>
      </p:sp>
      <p:pic>
        <p:nvPicPr>
          <p:cNvPr id="43014" name="Picture 6" descr="14_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0"/>
          <a:stretch>
            <a:fillRect/>
          </a:stretch>
        </p:blipFill>
        <p:spPr>
          <a:xfrm>
            <a:off x="914400" y="1403350"/>
            <a:ext cx="2833688" cy="2482850"/>
          </a:xfrm>
        </p:spPr>
      </p:pic>
      <p:pic>
        <p:nvPicPr>
          <p:cNvPr id="43015" name="Picture 7" descr="14_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0"/>
          <a:stretch>
            <a:fillRect/>
          </a:stretch>
        </p:blipFill>
        <p:spPr>
          <a:xfrm>
            <a:off x="0" y="4027488"/>
            <a:ext cx="2819400" cy="2600325"/>
          </a:xfrm>
        </p:spPr>
      </p:pic>
    </p:spTree>
    <p:extLst>
      <p:ext uri="{BB962C8B-B14F-4D97-AF65-F5344CB8AC3E}">
        <p14:creationId xmlns:p14="http://schemas.microsoft.com/office/powerpoint/2010/main" val="1589871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Collision Model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 a chemical reaction, bonds are broken and new bonds are formed.</a:t>
            </a:r>
          </a:p>
          <a:p>
            <a:r>
              <a:rPr lang="en-US" altLang="en-US"/>
              <a:t>Molecules can only react if they collide with each other.</a:t>
            </a:r>
          </a:p>
        </p:txBody>
      </p:sp>
    </p:spTree>
    <p:extLst>
      <p:ext uri="{BB962C8B-B14F-4D97-AF65-F5344CB8AC3E}">
        <p14:creationId xmlns:p14="http://schemas.microsoft.com/office/powerpoint/2010/main" val="279578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Collision Model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800"/>
              <a:t>	Furthermore, molecules must collide with the correct </a:t>
            </a:r>
            <a:r>
              <a:rPr lang="en-US" altLang="en-US" sz="2800">
                <a:solidFill>
                  <a:srgbClr val="00197D"/>
                </a:solidFill>
              </a:rPr>
              <a:t>orientation</a:t>
            </a:r>
            <a:r>
              <a:rPr lang="en-US" altLang="en-US" sz="2800"/>
              <a:t> and with enough </a:t>
            </a:r>
            <a:r>
              <a:rPr lang="en-US" altLang="en-US" sz="2800">
                <a:solidFill>
                  <a:srgbClr val="00197D"/>
                </a:solidFill>
              </a:rPr>
              <a:t>energy</a:t>
            </a:r>
            <a:r>
              <a:rPr lang="en-US" altLang="en-US" sz="2800"/>
              <a:t> to cause bond breakage and formation.</a:t>
            </a:r>
          </a:p>
        </p:txBody>
      </p:sp>
      <p:pic>
        <p:nvPicPr>
          <p:cNvPr id="45064" name="Picture 8" descr="14_13a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52"/>
          <a:stretch>
            <a:fillRect/>
          </a:stretch>
        </p:blipFill>
        <p:spPr>
          <a:xfrm>
            <a:off x="576263" y="3962400"/>
            <a:ext cx="7991475" cy="1470025"/>
          </a:xfrm>
        </p:spPr>
      </p:pic>
    </p:spTree>
    <p:extLst>
      <p:ext uri="{BB962C8B-B14F-4D97-AF65-F5344CB8AC3E}">
        <p14:creationId xmlns:p14="http://schemas.microsoft.com/office/powerpoint/2010/main" val="16965500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Activation Energy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7772400" cy="2514600"/>
          </a:xfrm>
        </p:spPr>
        <p:txBody>
          <a:bodyPr/>
          <a:lstStyle/>
          <a:p>
            <a:r>
              <a:rPr lang="en-US" altLang="en-US" sz="2400"/>
              <a:t>In other words, there is a minimum amount of energy required for reaction:  the </a:t>
            </a:r>
            <a:r>
              <a:rPr lang="en-US" altLang="en-US" sz="2400">
                <a:solidFill>
                  <a:srgbClr val="00197D"/>
                </a:solidFill>
              </a:rPr>
              <a:t>activation energy</a:t>
            </a:r>
            <a:r>
              <a:rPr lang="en-US" altLang="en-US" sz="2400"/>
              <a:t>, </a:t>
            </a:r>
            <a:r>
              <a:rPr lang="en-US" altLang="en-US" sz="2400" i="1"/>
              <a:t>E</a:t>
            </a:r>
            <a:r>
              <a:rPr lang="en-US" altLang="en-US" sz="2400" i="1" baseline="-25000"/>
              <a:t>a</a:t>
            </a:r>
            <a:r>
              <a:rPr lang="en-US" altLang="en-US" sz="2400"/>
              <a:t>.</a:t>
            </a:r>
          </a:p>
          <a:p>
            <a:r>
              <a:rPr lang="en-US" altLang="en-US" sz="2400"/>
              <a:t>Just as a ball cannot get over a hill if it does not roll up the hill with enough energy, a reaction cannot occur unless the molecules possess sufficient energy to get over the activation energy barrier.</a:t>
            </a:r>
          </a:p>
        </p:txBody>
      </p:sp>
      <p:pic>
        <p:nvPicPr>
          <p:cNvPr id="46087" name="Picture 7" descr="14_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3"/>
          <a:stretch>
            <a:fillRect/>
          </a:stretch>
        </p:blipFill>
        <p:spPr>
          <a:xfrm>
            <a:off x="914400" y="4067175"/>
            <a:ext cx="6172200" cy="2635250"/>
          </a:xfrm>
        </p:spPr>
      </p:pic>
    </p:spTree>
    <p:extLst>
      <p:ext uri="{BB962C8B-B14F-4D97-AF65-F5344CB8AC3E}">
        <p14:creationId xmlns:p14="http://schemas.microsoft.com/office/powerpoint/2010/main" val="32199485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pic>
        <p:nvPicPr>
          <p:cNvPr id="48137" name="Picture 9" descr="14_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8"/>
          <a:stretch>
            <a:fillRect/>
          </a:stretch>
        </p:blipFill>
        <p:spPr>
          <a:xfrm>
            <a:off x="3276600" y="1524000"/>
            <a:ext cx="5638800" cy="4208463"/>
          </a:xfrm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r>
              <a:rPr lang="en-US" altLang="en-US"/>
              <a:t>Reaction Coordinate Diagrams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36576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800"/>
              <a:t>	It is helpful to visualize energy changes throughout a process on a </a:t>
            </a:r>
            <a:r>
              <a:rPr lang="en-US" altLang="en-US" sz="2800">
                <a:solidFill>
                  <a:srgbClr val="00197D"/>
                </a:solidFill>
              </a:rPr>
              <a:t>reaction coordinate diagram</a:t>
            </a:r>
            <a:r>
              <a:rPr lang="en-US" altLang="en-US" sz="2800"/>
              <a:t> like this one for the rearrangement of methyl isonitrile.</a:t>
            </a:r>
          </a:p>
        </p:txBody>
      </p:sp>
    </p:spTree>
    <p:extLst>
      <p:ext uri="{BB962C8B-B14F-4D97-AF65-F5344CB8AC3E}">
        <p14:creationId xmlns:p14="http://schemas.microsoft.com/office/powerpoint/2010/main" val="27492880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r>
              <a:rPr lang="en-US" altLang="en-US"/>
              <a:t>Reaction Coordinate Diagrams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4419600" cy="2971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The diagram shows the energy of the reactants and products (and, therefore, </a:t>
            </a:r>
            <a:r>
              <a:rPr lang="en-US" altLang="en-US" sz="2800">
                <a:latin typeface="Symbol" pitchFamily="-80" charset="2"/>
                <a:sym typeface="Symbol" pitchFamily="-80" charset="2"/>
              </a:rPr>
              <a:t></a:t>
            </a:r>
            <a:r>
              <a:rPr lang="en-US" altLang="en-US" sz="2800" i="1"/>
              <a:t>E</a:t>
            </a:r>
            <a:r>
              <a:rPr lang="en-US" altLang="en-US" sz="2800"/>
              <a:t>).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 high point on the diagram is the </a:t>
            </a:r>
            <a:r>
              <a:rPr lang="en-US" altLang="en-US" sz="2800">
                <a:solidFill>
                  <a:srgbClr val="00197D"/>
                </a:solidFill>
              </a:rPr>
              <a:t>transition state</a:t>
            </a:r>
            <a:r>
              <a:rPr lang="en-US" altLang="en-US" sz="2800"/>
              <a:t>.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4191000"/>
            <a:ext cx="8153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8138" indent="-33813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US" sz="2800">
                <a:solidFill>
                  <a:srgbClr val="C82E32"/>
                </a:solidFill>
              </a:rPr>
              <a:t>The species present at the transition state is called the </a:t>
            </a:r>
            <a:r>
              <a:rPr lang="en-US" altLang="en-US" sz="2800">
                <a:solidFill>
                  <a:srgbClr val="00197D"/>
                </a:solidFill>
              </a:rPr>
              <a:t>activated complex</a:t>
            </a:r>
            <a:r>
              <a:rPr lang="en-US" altLang="en-US" sz="2800">
                <a:solidFill>
                  <a:srgbClr val="C82E32"/>
                </a:solidFill>
              </a:rPr>
              <a:t>.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0" y="5105400"/>
            <a:ext cx="8915400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38138" indent="-338138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 marL="685800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US" sz="2800">
                <a:solidFill>
                  <a:srgbClr val="C82E32"/>
                </a:solidFill>
              </a:rPr>
              <a:t>The energy gap between the reactants and the activated complex is the </a:t>
            </a:r>
            <a:r>
              <a:rPr lang="en-US" altLang="en-US" sz="2800">
                <a:solidFill>
                  <a:srgbClr val="00197D"/>
                </a:solidFill>
              </a:rPr>
              <a:t>activation energy barrier</a:t>
            </a:r>
            <a:r>
              <a:rPr lang="en-US" altLang="en-US" sz="2800">
                <a:solidFill>
                  <a:srgbClr val="C82E32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49161" name="Picture 9" descr="14_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8"/>
          <a:stretch>
            <a:fillRect/>
          </a:stretch>
        </p:blipFill>
        <p:spPr>
          <a:xfrm>
            <a:off x="4572000" y="1295400"/>
            <a:ext cx="3962400" cy="2955925"/>
          </a:xfrm>
        </p:spPr>
      </p:pic>
    </p:spTree>
    <p:extLst>
      <p:ext uri="{BB962C8B-B14F-4D97-AF65-F5344CB8AC3E}">
        <p14:creationId xmlns:p14="http://schemas.microsoft.com/office/powerpoint/2010/main" val="1205641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  <p:bldP spid="49157" grpId="0"/>
      <p:bldP spid="4916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Activation Energy &amp; Coordinate Diagram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8001000" cy="4114800"/>
          </a:xfrm>
        </p:spPr>
        <p:txBody>
          <a:bodyPr/>
          <a:lstStyle/>
          <a:p>
            <a:r>
              <a:rPr lang="en-US" dirty="0" smtClean="0"/>
              <a:t>Label the following diagram:</a:t>
            </a:r>
          </a:p>
          <a:p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il_fi" descr="http://www.kentchemistry.com/images/links/Kinetics/practice_3-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667000"/>
            <a:ext cx="4352925" cy="303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4343400" y="3041015"/>
            <a:ext cx="0" cy="130238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43400" y="4343400"/>
            <a:ext cx="0" cy="381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57662" y="4343400"/>
            <a:ext cx="4143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3188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sz="1000" dirty="0"/>
              <a:t>2009, Prentice-Hall, Inc.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altLang="en-US" dirty="0"/>
              <a:t>Factors That Affect Reaction Rates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Temperature</a:t>
            </a:r>
          </a:p>
          <a:p>
            <a:pPr marL="914400" lvl="1" indent="-457200"/>
            <a:r>
              <a:rPr lang="en-US" altLang="en-US" dirty="0"/>
              <a:t>At higher temperatures, reactant molecules have more kinetic energy, move faster, and collide more often and with greater energy</a:t>
            </a:r>
            <a:r>
              <a:rPr lang="en-US" altLang="en-US" dirty="0" smtClean="0"/>
              <a:t>.</a:t>
            </a:r>
          </a:p>
          <a:p>
            <a:pPr marL="457200" lvl="1" indent="0">
              <a:buNone/>
            </a:pPr>
            <a:endParaRPr lang="en-US" altLang="en-US" dirty="0" smtClean="0"/>
          </a:p>
          <a:p>
            <a:r>
              <a:rPr lang="en-US" altLang="en-US" dirty="0"/>
              <a:t>Presence of a Catalyst</a:t>
            </a:r>
          </a:p>
          <a:p>
            <a:pPr marL="914400" lvl="1" indent="-457200"/>
            <a:r>
              <a:rPr lang="en-US" altLang="en-US" dirty="0"/>
              <a:t>Catalysts speed up reactions by changing the mechanism of the reaction.</a:t>
            </a:r>
          </a:p>
          <a:p>
            <a:pPr marL="914400" lvl="1" indent="-457200"/>
            <a:r>
              <a:rPr lang="en-US" altLang="en-US" dirty="0"/>
              <a:t>Catalysts are not consumed during the course of the reaction.</a:t>
            </a:r>
          </a:p>
          <a:p>
            <a:pPr marL="914400" lvl="1" indent="-45720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829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228600"/>
            <a:ext cx="8610600" cy="1143000"/>
          </a:xfrm>
        </p:spPr>
        <p:txBody>
          <a:bodyPr/>
          <a:lstStyle/>
          <a:p>
            <a:r>
              <a:rPr lang="en-US" altLang="en-US"/>
              <a:t>Maxwell</a:t>
            </a:r>
            <a:r>
              <a:rPr lang="en-US" altLang="en-US">
                <a:cs typeface="Arial" charset="0"/>
              </a:rPr>
              <a:t>–</a:t>
            </a:r>
            <a:r>
              <a:rPr lang="en-US" altLang="en-US"/>
              <a:t>Boltzmann Distributions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981200"/>
            <a:ext cx="3581400" cy="3276600"/>
          </a:xfrm>
        </p:spPr>
        <p:txBody>
          <a:bodyPr/>
          <a:lstStyle/>
          <a:p>
            <a:r>
              <a:rPr lang="en-US" altLang="en-US" sz="2800"/>
              <a:t>Temperature is defined as a measure of the average kinetic energy of the molecules in a sample.</a:t>
            </a:r>
          </a:p>
        </p:txBody>
      </p:sp>
      <p:pic>
        <p:nvPicPr>
          <p:cNvPr id="50181" name="Picture 5" descr="14_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0"/>
          <a:stretch>
            <a:fillRect/>
          </a:stretch>
        </p:blipFill>
        <p:spPr>
          <a:xfrm>
            <a:off x="228600" y="2055813"/>
            <a:ext cx="5029200" cy="2860675"/>
          </a:xfrm>
        </p:spPr>
      </p:pic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533400" y="5181600"/>
            <a:ext cx="7543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0513" indent="-290513"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6" charset="-128"/>
              </a:defRPr>
            </a:lvl9pPr>
          </a:lstStyle>
          <a:p>
            <a:pPr>
              <a:buFontTx/>
              <a:buChar char="•"/>
            </a:pPr>
            <a:r>
              <a:rPr lang="en-US" altLang="en-US" sz="2800">
                <a:solidFill>
                  <a:srgbClr val="C82E32"/>
                </a:solidFill>
              </a:rPr>
              <a:t>At any temperature there is a wide distribution of kinetic energies.</a:t>
            </a:r>
          </a:p>
        </p:txBody>
      </p:sp>
    </p:spTree>
    <p:extLst>
      <p:ext uri="{BB962C8B-B14F-4D97-AF65-F5344CB8AC3E}">
        <p14:creationId xmlns:p14="http://schemas.microsoft.com/office/powerpoint/2010/main" val="23570120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228600"/>
            <a:ext cx="8610600" cy="1143000"/>
          </a:xfrm>
        </p:spPr>
        <p:txBody>
          <a:bodyPr/>
          <a:lstStyle/>
          <a:p>
            <a:r>
              <a:rPr lang="en-US" altLang="en-US"/>
              <a:t>Maxwell</a:t>
            </a:r>
            <a:r>
              <a:rPr lang="en-US" altLang="en-US">
                <a:cs typeface="Arial" charset="0"/>
              </a:rPr>
              <a:t>–</a:t>
            </a:r>
            <a:r>
              <a:rPr lang="en-US" altLang="en-US"/>
              <a:t>Boltzmann Distributions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752600"/>
            <a:ext cx="3733800" cy="4343400"/>
          </a:xfrm>
        </p:spPr>
        <p:txBody>
          <a:bodyPr/>
          <a:lstStyle/>
          <a:p>
            <a:r>
              <a:rPr lang="en-US" altLang="en-US" sz="2800"/>
              <a:t>As the temperature increases, the curve flattens and broadens.</a:t>
            </a:r>
          </a:p>
          <a:p>
            <a:r>
              <a:rPr lang="en-US" altLang="en-US" sz="2800"/>
              <a:t>Thus at higher temperatures, a larger population of molecules has higher energy.</a:t>
            </a:r>
          </a:p>
        </p:txBody>
      </p:sp>
      <p:pic>
        <p:nvPicPr>
          <p:cNvPr id="51204" name="Picture 4" descr="14_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0"/>
          <a:stretch>
            <a:fillRect/>
          </a:stretch>
        </p:blipFill>
        <p:spPr>
          <a:xfrm>
            <a:off x="228600" y="2055813"/>
            <a:ext cx="5029200" cy="2860675"/>
          </a:xfrm>
        </p:spPr>
      </p:pic>
    </p:spTree>
    <p:extLst>
      <p:ext uri="{BB962C8B-B14F-4D97-AF65-F5344CB8AC3E}">
        <p14:creationId xmlns:p14="http://schemas.microsoft.com/office/powerpoint/2010/main" val="3120400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228600"/>
            <a:ext cx="8610600" cy="1143000"/>
          </a:xfrm>
        </p:spPr>
        <p:txBody>
          <a:bodyPr/>
          <a:lstStyle/>
          <a:p>
            <a:r>
              <a:rPr lang="en-US" altLang="en-US"/>
              <a:t>Maxwell</a:t>
            </a:r>
            <a:r>
              <a:rPr lang="en-US" altLang="en-US">
                <a:cs typeface="Arial" charset="0"/>
              </a:rPr>
              <a:t>–</a:t>
            </a:r>
            <a:r>
              <a:rPr lang="en-US" altLang="en-US"/>
              <a:t>Boltzmann Distributions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90500" y="1524000"/>
            <a:ext cx="8763000" cy="2362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/>
              <a:t>This fraction of molecules can be found through the expression</a:t>
            </a:r>
          </a:p>
          <a:p>
            <a:pPr>
              <a:buFontTx/>
              <a:buNone/>
            </a:pPr>
            <a:endParaRPr lang="en-US" altLang="en-US" sz="2400"/>
          </a:p>
          <a:p>
            <a:endParaRPr lang="en-US" altLang="en-US" sz="2400"/>
          </a:p>
          <a:p>
            <a:pPr>
              <a:lnSpc>
                <a:spcPct val="70000"/>
              </a:lnSpc>
              <a:buFontTx/>
              <a:buNone/>
            </a:pPr>
            <a:endParaRPr lang="en-US" altLang="en-US" sz="2400"/>
          </a:p>
          <a:p>
            <a:pPr>
              <a:buFontTx/>
              <a:buNone/>
            </a:pPr>
            <a:r>
              <a:rPr lang="en-US" altLang="en-US" sz="2400"/>
              <a:t>where </a:t>
            </a:r>
            <a:r>
              <a:rPr lang="en-US" altLang="en-US" sz="2400" i="1"/>
              <a:t>R</a:t>
            </a:r>
            <a:r>
              <a:rPr lang="en-US" altLang="en-US" sz="2400"/>
              <a:t> is the gas constant and </a:t>
            </a:r>
            <a:r>
              <a:rPr lang="en-US" altLang="en-US" sz="2400" i="1"/>
              <a:t>T</a:t>
            </a:r>
            <a:r>
              <a:rPr lang="en-US" altLang="en-US" sz="2400"/>
              <a:t> is the Kelvin temperature.</a:t>
            </a:r>
          </a:p>
        </p:txBody>
      </p:sp>
      <p:pic>
        <p:nvPicPr>
          <p:cNvPr id="54276" name="Picture 4" descr="14_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0"/>
          <a:stretch>
            <a:fillRect/>
          </a:stretch>
        </p:blipFill>
        <p:spPr>
          <a:xfrm>
            <a:off x="228600" y="3844925"/>
            <a:ext cx="5029200" cy="2860675"/>
          </a:xfrm>
        </p:spPr>
      </p:pic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3733800" y="2316163"/>
            <a:ext cx="24161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i="1">
                <a:solidFill>
                  <a:srgbClr val="C82E32"/>
                </a:solidFill>
              </a:rPr>
              <a:t>f</a:t>
            </a:r>
            <a:r>
              <a:rPr lang="en-US" altLang="en-US" sz="3200">
                <a:solidFill>
                  <a:srgbClr val="C82E32"/>
                </a:solidFill>
              </a:rPr>
              <a:t> = </a:t>
            </a:r>
            <a:r>
              <a:rPr lang="en-US" altLang="en-US" sz="3200" i="1">
                <a:solidFill>
                  <a:srgbClr val="C82E32"/>
                </a:solidFill>
              </a:rPr>
              <a:t>e</a:t>
            </a:r>
          </a:p>
        </p:txBody>
      </p:sp>
      <p:grpSp>
        <p:nvGrpSpPr>
          <p:cNvPr id="54282" name="Group 10"/>
          <p:cNvGrpSpPr>
            <a:grpSpLocks/>
          </p:cNvGrpSpPr>
          <p:nvPr/>
        </p:nvGrpSpPr>
        <p:grpSpPr bwMode="auto">
          <a:xfrm>
            <a:off x="4633913" y="2008188"/>
            <a:ext cx="473075" cy="693737"/>
            <a:chOff x="2959" y="1258"/>
            <a:chExt cx="298" cy="437"/>
          </a:xfrm>
        </p:grpSpPr>
        <p:sp>
          <p:nvSpPr>
            <p:cNvPr id="54279" name="Text Box 7"/>
            <p:cNvSpPr txBox="1">
              <a:spLocks noChangeArrowheads="1"/>
            </p:cNvSpPr>
            <p:nvPr/>
          </p:nvSpPr>
          <p:spPr bwMode="auto">
            <a:xfrm>
              <a:off x="2959" y="1258"/>
              <a:ext cx="298" cy="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en-US" sz="1800">
                  <a:solidFill>
                    <a:srgbClr val="C82E32"/>
                  </a:solidFill>
                </a:rPr>
                <a:t>-</a:t>
              </a:r>
              <a:r>
                <a:rPr lang="en-US" altLang="en-US" sz="1600" i="1">
                  <a:solidFill>
                    <a:srgbClr val="C82E32"/>
                  </a:solidFill>
                </a:rPr>
                <a:t>E</a:t>
              </a:r>
              <a:r>
                <a:rPr lang="en-US" altLang="en-US" sz="1600" i="1" baseline="-25000">
                  <a:solidFill>
                    <a:srgbClr val="C82E32"/>
                  </a:solidFill>
                </a:rPr>
                <a:t>a</a:t>
              </a:r>
            </a:p>
            <a:p>
              <a:pPr algn="ctr"/>
              <a:r>
                <a:rPr lang="en-US" altLang="en-US" sz="1600" i="1">
                  <a:solidFill>
                    <a:srgbClr val="C82E32"/>
                  </a:solidFill>
                </a:rPr>
                <a:t>RT</a:t>
              </a:r>
              <a:endParaRPr lang="en-US" altLang="en-US">
                <a:solidFill>
                  <a:srgbClr val="C82E32"/>
                </a:solidFill>
              </a:endParaRPr>
            </a:p>
          </p:txBody>
        </p:sp>
        <p:sp>
          <p:nvSpPr>
            <p:cNvPr id="54280" name="Line 8"/>
            <p:cNvSpPr>
              <a:spLocks noChangeShapeType="1"/>
            </p:cNvSpPr>
            <p:nvPr/>
          </p:nvSpPr>
          <p:spPr bwMode="auto">
            <a:xfrm>
              <a:off x="2969" y="1519"/>
              <a:ext cx="288" cy="0"/>
            </a:xfrm>
            <a:prstGeom prst="line">
              <a:avLst/>
            </a:prstGeom>
            <a:noFill/>
            <a:ln w="25400">
              <a:solidFill>
                <a:srgbClr val="C82E3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65734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Arrhenius Equation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9916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	Svante Arrhenius developed a mathematical relationship between </a:t>
            </a:r>
            <a:r>
              <a:rPr lang="en-US" altLang="en-US" i="1"/>
              <a:t>k</a:t>
            </a:r>
            <a:r>
              <a:rPr lang="en-US" altLang="en-US"/>
              <a:t> and </a:t>
            </a:r>
            <a:r>
              <a:rPr lang="en-US" altLang="en-US" i="1"/>
              <a:t>E</a:t>
            </a:r>
            <a:r>
              <a:rPr lang="en-US" altLang="en-US" i="1" baseline="-25000"/>
              <a:t>a</a:t>
            </a:r>
            <a:r>
              <a:rPr lang="en-US" altLang="en-US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/>
          </a:p>
          <a:p>
            <a:pPr algn="ctr">
              <a:buFontTx/>
              <a:buNone/>
            </a:pPr>
            <a:r>
              <a:rPr lang="en-US" altLang="en-US" i="1"/>
              <a:t>k</a:t>
            </a:r>
            <a:r>
              <a:rPr lang="en-US" altLang="en-US"/>
              <a:t> = </a:t>
            </a:r>
            <a:r>
              <a:rPr lang="en-US" altLang="en-US" i="1"/>
              <a:t>A e</a:t>
            </a:r>
            <a:endParaRPr lang="en-US" altLang="en-US" i="1">
              <a:solidFill>
                <a:schemeClr val="accent2"/>
              </a:solidFill>
            </a:endParaRPr>
          </a:p>
          <a:p>
            <a:pPr>
              <a:lnSpc>
                <a:spcPct val="50000"/>
              </a:lnSpc>
              <a:buFontTx/>
              <a:buNone/>
            </a:pPr>
            <a:r>
              <a:rPr lang="en-US" altLang="en-US"/>
              <a:t>	</a:t>
            </a:r>
          </a:p>
          <a:p>
            <a:pPr>
              <a:buFontTx/>
              <a:buNone/>
            </a:pPr>
            <a:r>
              <a:rPr lang="en-US" altLang="en-US"/>
              <a:t>	where </a:t>
            </a:r>
            <a:r>
              <a:rPr lang="en-US" altLang="en-US" i="1"/>
              <a:t>A</a:t>
            </a:r>
            <a:r>
              <a:rPr lang="en-US" altLang="en-US"/>
              <a:t> is the </a:t>
            </a:r>
            <a:r>
              <a:rPr lang="en-US" altLang="en-US">
                <a:solidFill>
                  <a:srgbClr val="00197D"/>
                </a:solidFill>
              </a:rPr>
              <a:t>frequency factor</a:t>
            </a:r>
            <a:r>
              <a:rPr lang="en-US" altLang="en-US"/>
              <a:t>, a number that represents the likelihood that collisions would occur with the proper orientation for reaction.</a:t>
            </a:r>
          </a:p>
        </p:txBody>
      </p:sp>
      <p:grpSp>
        <p:nvGrpSpPr>
          <p:cNvPr id="53252" name="Group 4"/>
          <p:cNvGrpSpPr>
            <a:grpSpLocks/>
          </p:cNvGrpSpPr>
          <p:nvPr/>
        </p:nvGrpSpPr>
        <p:grpSpPr bwMode="auto">
          <a:xfrm>
            <a:off x="5105400" y="2767013"/>
            <a:ext cx="473075" cy="693737"/>
            <a:chOff x="2959" y="1258"/>
            <a:chExt cx="298" cy="437"/>
          </a:xfrm>
        </p:grpSpPr>
        <p:sp>
          <p:nvSpPr>
            <p:cNvPr id="53253" name="Text Box 5"/>
            <p:cNvSpPr txBox="1">
              <a:spLocks noChangeArrowheads="1"/>
            </p:cNvSpPr>
            <p:nvPr/>
          </p:nvSpPr>
          <p:spPr bwMode="auto">
            <a:xfrm>
              <a:off x="2959" y="1258"/>
              <a:ext cx="298" cy="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en-US" sz="1800">
                  <a:solidFill>
                    <a:srgbClr val="C82E32"/>
                  </a:solidFill>
                </a:rPr>
                <a:t>-</a:t>
              </a:r>
              <a:r>
                <a:rPr lang="en-US" altLang="en-US" sz="1600" i="1">
                  <a:solidFill>
                    <a:srgbClr val="C82E32"/>
                  </a:solidFill>
                </a:rPr>
                <a:t>E</a:t>
              </a:r>
              <a:r>
                <a:rPr lang="en-US" altLang="en-US" sz="1600" i="1" baseline="-25000">
                  <a:solidFill>
                    <a:srgbClr val="C82E32"/>
                  </a:solidFill>
                </a:rPr>
                <a:t>a</a:t>
              </a:r>
            </a:p>
            <a:p>
              <a:pPr algn="ctr"/>
              <a:r>
                <a:rPr lang="en-US" altLang="en-US" sz="1600" i="1">
                  <a:solidFill>
                    <a:srgbClr val="C82E32"/>
                  </a:solidFill>
                </a:rPr>
                <a:t>RT</a:t>
              </a:r>
              <a:endParaRPr lang="en-US" altLang="en-US">
                <a:solidFill>
                  <a:srgbClr val="C82E32"/>
                </a:solidFill>
              </a:endParaRPr>
            </a:p>
          </p:txBody>
        </p:sp>
        <p:sp>
          <p:nvSpPr>
            <p:cNvPr id="53254" name="Line 6"/>
            <p:cNvSpPr>
              <a:spLocks noChangeShapeType="1"/>
            </p:cNvSpPr>
            <p:nvPr/>
          </p:nvSpPr>
          <p:spPr bwMode="auto">
            <a:xfrm>
              <a:off x="2969" y="1519"/>
              <a:ext cx="288" cy="0"/>
            </a:xfrm>
            <a:prstGeom prst="line">
              <a:avLst/>
            </a:prstGeom>
            <a:noFill/>
            <a:ln w="25400">
              <a:solidFill>
                <a:srgbClr val="C82E3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728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Arrhenius Equation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0200"/>
            <a:ext cx="4191000" cy="3505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dirty="0"/>
              <a:t>	Taking the natural logarithm of both sides, the equation becomes</a:t>
            </a:r>
          </a:p>
          <a:p>
            <a:pPr algn="ctr">
              <a:buFontTx/>
              <a:buNone/>
            </a:pPr>
            <a:r>
              <a:rPr lang="en-US" altLang="en-US" sz="2800" dirty="0" err="1"/>
              <a:t>ln</a:t>
            </a:r>
            <a:r>
              <a:rPr lang="en-US" altLang="en-US" sz="2800" dirty="0"/>
              <a:t> </a:t>
            </a:r>
            <a:r>
              <a:rPr lang="en-US" altLang="en-US" sz="2800" i="1" dirty="0"/>
              <a:t>k</a:t>
            </a:r>
            <a:r>
              <a:rPr lang="en-US" altLang="en-US" sz="2800" dirty="0"/>
              <a:t> = -         </a:t>
            </a:r>
            <a:r>
              <a:rPr lang="en-US" altLang="en-US" sz="4000" dirty="0"/>
              <a:t>(</a:t>
            </a:r>
            <a:r>
              <a:rPr lang="en-US" altLang="en-US" sz="2800" dirty="0"/>
              <a:t>     </a:t>
            </a:r>
            <a:r>
              <a:rPr lang="en-US" altLang="en-US" sz="4000" dirty="0"/>
              <a:t>)</a:t>
            </a:r>
            <a:r>
              <a:rPr lang="en-US" altLang="en-US" sz="2800" dirty="0"/>
              <a:t> + </a:t>
            </a:r>
            <a:r>
              <a:rPr lang="en-US" altLang="en-US" sz="2800" dirty="0" err="1"/>
              <a:t>ln</a:t>
            </a:r>
            <a:r>
              <a:rPr lang="en-US" altLang="en-US" sz="2800" dirty="0"/>
              <a:t> </a:t>
            </a:r>
            <a:r>
              <a:rPr lang="en-US" altLang="en-US" sz="2800" i="1" dirty="0"/>
              <a:t>A</a:t>
            </a:r>
          </a:p>
          <a:p>
            <a:endParaRPr lang="en-US" altLang="en-US" sz="2800" dirty="0"/>
          </a:p>
        </p:txBody>
      </p:sp>
      <p:pic>
        <p:nvPicPr>
          <p:cNvPr id="55301" name="Picture 5" descr="14_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7"/>
          <a:stretch>
            <a:fillRect/>
          </a:stretch>
        </p:blipFill>
        <p:spPr>
          <a:xfrm>
            <a:off x="0" y="1752600"/>
            <a:ext cx="4572000" cy="2647950"/>
          </a:xfrm>
        </p:spPr>
      </p:pic>
      <p:grpSp>
        <p:nvGrpSpPr>
          <p:cNvPr id="55312" name="Group 16"/>
          <p:cNvGrpSpPr>
            <a:grpSpLocks/>
          </p:cNvGrpSpPr>
          <p:nvPr/>
        </p:nvGrpSpPr>
        <p:grpSpPr bwMode="auto">
          <a:xfrm>
            <a:off x="6810375" y="2928637"/>
            <a:ext cx="457200" cy="946150"/>
            <a:chOff x="4752" y="2126"/>
            <a:chExt cx="288" cy="596"/>
          </a:xfrm>
        </p:grpSpPr>
        <p:sp>
          <p:nvSpPr>
            <p:cNvPr id="55303" name="Rectangle 7"/>
            <p:cNvSpPr>
              <a:spLocks noChangeArrowheads="1"/>
            </p:cNvSpPr>
            <p:nvPr/>
          </p:nvSpPr>
          <p:spPr bwMode="auto">
            <a:xfrm>
              <a:off x="4772" y="2126"/>
              <a:ext cx="253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800">
                  <a:solidFill>
                    <a:srgbClr val="C82E32"/>
                  </a:solidFill>
                </a:rPr>
                <a:t>1</a:t>
              </a:r>
            </a:p>
            <a:p>
              <a:pPr algn="ctr"/>
              <a:r>
                <a:rPr lang="en-US" altLang="en-US" sz="2800" i="1">
                  <a:solidFill>
                    <a:srgbClr val="C82E32"/>
                  </a:solidFill>
                </a:rPr>
                <a:t>T</a:t>
              </a:r>
            </a:p>
          </p:txBody>
        </p:sp>
        <p:sp>
          <p:nvSpPr>
            <p:cNvPr id="55304" name="Line 8"/>
            <p:cNvSpPr>
              <a:spLocks noChangeShapeType="1"/>
            </p:cNvSpPr>
            <p:nvPr/>
          </p:nvSpPr>
          <p:spPr bwMode="auto">
            <a:xfrm>
              <a:off x="4752" y="2422"/>
              <a:ext cx="288" cy="0"/>
            </a:xfrm>
            <a:prstGeom prst="line">
              <a:avLst/>
            </a:prstGeom>
            <a:noFill/>
            <a:ln w="19050">
              <a:solidFill>
                <a:srgbClr val="C82E3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4857750" y="4343400"/>
            <a:ext cx="3905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i="1">
                <a:solidFill>
                  <a:srgbClr val="00197D"/>
                </a:solidFill>
              </a:rPr>
              <a:t>y</a:t>
            </a:r>
            <a:r>
              <a:rPr lang="en-US" altLang="en-US" sz="2800">
                <a:solidFill>
                  <a:srgbClr val="00197D"/>
                </a:solidFill>
              </a:rPr>
              <a:t>   =     </a:t>
            </a:r>
            <a:r>
              <a:rPr lang="en-US" altLang="en-US" sz="2800" i="1">
                <a:solidFill>
                  <a:srgbClr val="00197D"/>
                </a:solidFill>
              </a:rPr>
              <a:t>m      x</a:t>
            </a:r>
            <a:r>
              <a:rPr lang="en-US" altLang="en-US" sz="2800">
                <a:solidFill>
                  <a:srgbClr val="00197D"/>
                </a:solidFill>
              </a:rPr>
              <a:t>     +</a:t>
            </a:r>
            <a:r>
              <a:rPr lang="en-US" altLang="en-US" sz="2800" i="1">
                <a:solidFill>
                  <a:srgbClr val="00197D"/>
                </a:solidFill>
              </a:rPr>
              <a:t>   b</a:t>
            </a: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381000" y="4951413"/>
            <a:ext cx="762317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rgbClr val="C82E32"/>
                </a:solidFill>
              </a:rPr>
              <a:t>Therefore, if </a:t>
            </a:r>
            <a:r>
              <a:rPr lang="en-US" altLang="en-US" sz="2800" i="1">
                <a:solidFill>
                  <a:srgbClr val="C82E32"/>
                </a:solidFill>
              </a:rPr>
              <a:t>k</a:t>
            </a:r>
            <a:r>
              <a:rPr lang="en-US" altLang="en-US" sz="2800">
                <a:solidFill>
                  <a:srgbClr val="C82E32"/>
                </a:solidFill>
              </a:rPr>
              <a:t> is determined experimentally at several temperatures, </a:t>
            </a:r>
            <a:r>
              <a:rPr lang="en-US" altLang="en-US" sz="2800" i="1">
                <a:solidFill>
                  <a:srgbClr val="C82E32"/>
                </a:solidFill>
              </a:rPr>
              <a:t>E</a:t>
            </a:r>
            <a:r>
              <a:rPr lang="en-US" altLang="en-US" sz="2800" i="1" baseline="-25000">
                <a:solidFill>
                  <a:srgbClr val="C82E32"/>
                </a:solidFill>
              </a:rPr>
              <a:t>a</a:t>
            </a:r>
            <a:r>
              <a:rPr lang="en-US" altLang="en-US" sz="2800" i="1">
                <a:solidFill>
                  <a:srgbClr val="C82E32"/>
                </a:solidFill>
              </a:rPr>
              <a:t> </a:t>
            </a:r>
            <a:r>
              <a:rPr lang="en-US" altLang="en-US" sz="2800">
                <a:solidFill>
                  <a:srgbClr val="C82E32"/>
                </a:solidFill>
              </a:rPr>
              <a:t>can be calculated from the slope of a plot of ln </a:t>
            </a:r>
            <a:r>
              <a:rPr lang="en-US" altLang="en-US" sz="2800" i="1">
                <a:solidFill>
                  <a:srgbClr val="C82E32"/>
                </a:solidFill>
              </a:rPr>
              <a:t>k</a:t>
            </a:r>
            <a:r>
              <a:rPr lang="en-US" altLang="en-US" sz="2800">
                <a:solidFill>
                  <a:srgbClr val="C82E32"/>
                </a:solidFill>
              </a:rPr>
              <a:t> vs.    .</a:t>
            </a:r>
          </a:p>
        </p:txBody>
      </p:sp>
      <p:grpSp>
        <p:nvGrpSpPr>
          <p:cNvPr id="55311" name="Group 15"/>
          <p:cNvGrpSpPr>
            <a:grpSpLocks/>
          </p:cNvGrpSpPr>
          <p:nvPr/>
        </p:nvGrpSpPr>
        <p:grpSpPr bwMode="auto">
          <a:xfrm>
            <a:off x="6003925" y="2839737"/>
            <a:ext cx="685800" cy="1117600"/>
            <a:chOff x="432" y="335"/>
            <a:chExt cx="432" cy="704"/>
          </a:xfrm>
        </p:grpSpPr>
        <p:sp>
          <p:nvSpPr>
            <p:cNvPr id="55309" name="Text Box 13"/>
            <p:cNvSpPr txBox="1">
              <a:spLocks noChangeArrowheads="1"/>
            </p:cNvSpPr>
            <p:nvPr/>
          </p:nvSpPr>
          <p:spPr bwMode="auto">
            <a:xfrm>
              <a:off x="470" y="335"/>
              <a:ext cx="350" cy="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800" i="1" dirty="0" err="1">
                  <a:solidFill>
                    <a:srgbClr val="C82E32"/>
                  </a:solidFill>
                </a:rPr>
                <a:t>E</a:t>
              </a:r>
              <a:r>
                <a:rPr lang="en-US" altLang="en-US" sz="2800" i="1" baseline="-25000" dirty="0" err="1">
                  <a:solidFill>
                    <a:srgbClr val="C82E32"/>
                  </a:solidFill>
                </a:rPr>
                <a:t>a</a:t>
              </a:r>
              <a:endParaRPr lang="en-US" altLang="en-US" sz="2800" i="1" dirty="0">
                <a:solidFill>
                  <a:srgbClr val="C82E32"/>
                </a:solidFill>
              </a:endParaRPr>
            </a:p>
            <a:p>
              <a:pPr algn="ctr">
                <a:lnSpc>
                  <a:spcPct val="40000"/>
                </a:lnSpc>
              </a:pPr>
              <a:endParaRPr lang="en-US" altLang="en-US" sz="2800" i="1" dirty="0">
                <a:solidFill>
                  <a:srgbClr val="C82E32"/>
                </a:solidFill>
              </a:endParaRPr>
            </a:p>
            <a:p>
              <a:pPr algn="ctr"/>
              <a:r>
                <a:rPr lang="en-US" altLang="en-US" sz="2800" i="1" dirty="0">
                  <a:solidFill>
                    <a:srgbClr val="C82E32"/>
                  </a:solidFill>
                </a:rPr>
                <a:t>R</a:t>
              </a:r>
              <a:endParaRPr lang="en-US" altLang="en-US" sz="2800" i="1" baseline="-25000" dirty="0">
                <a:solidFill>
                  <a:srgbClr val="C82E32"/>
                </a:solidFill>
              </a:endParaRPr>
            </a:p>
          </p:txBody>
        </p:sp>
        <p:sp>
          <p:nvSpPr>
            <p:cNvPr id="55310" name="Line 14"/>
            <p:cNvSpPr>
              <a:spLocks noChangeShapeType="1"/>
            </p:cNvSpPr>
            <p:nvPr/>
          </p:nvSpPr>
          <p:spPr bwMode="auto">
            <a:xfrm>
              <a:off x="432" y="700"/>
              <a:ext cx="432" cy="0"/>
            </a:xfrm>
            <a:prstGeom prst="line">
              <a:avLst/>
            </a:prstGeom>
            <a:noFill/>
            <a:ln w="25400">
              <a:solidFill>
                <a:srgbClr val="C82E3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5313" name="Group 17"/>
          <p:cNvGrpSpPr>
            <a:grpSpLocks/>
          </p:cNvGrpSpPr>
          <p:nvPr/>
        </p:nvGrpSpPr>
        <p:grpSpPr bwMode="auto">
          <a:xfrm>
            <a:off x="5757863" y="5715000"/>
            <a:ext cx="358775" cy="641350"/>
            <a:chOff x="1742" y="2715"/>
            <a:chExt cx="226" cy="404"/>
          </a:xfrm>
        </p:grpSpPr>
        <p:sp>
          <p:nvSpPr>
            <p:cNvPr id="55314" name="Text Box 18"/>
            <p:cNvSpPr txBox="1">
              <a:spLocks noChangeArrowheads="1"/>
            </p:cNvSpPr>
            <p:nvPr/>
          </p:nvSpPr>
          <p:spPr bwMode="auto">
            <a:xfrm>
              <a:off x="1745" y="2715"/>
              <a:ext cx="2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 b="1">
                  <a:solidFill>
                    <a:srgbClr val="C82E32"/>
                  </a:solidFill>
                </a:rPr>
                <a:t>1</a:t>
              </a:r>
            </a:p>
            <a:p>
              <a:pPr algn="ctr"/>
              <a:r>
                <a:rPr lang="en-US" altLang="en-US" sz="1800" b="1" i="1">
                  <a:solidFill>
                    <a:srgbClr val="C82E32"/>
                  </a:solidFill>
                </a:rPr>
                <a:t>T</a:t>
              </a:r>
              <a:endParaRPr lang="en-US" altLang="en-US" sz="1800"/>
            </a:p>
          </p:txBody>
        </p:sp>
        <p:sp>
          <p:nvSpPr>
            <p:cNvPr id="55315" name="Line 19"/>
            <p:cNvSpPr>
              <a:spLocks noChangeShapeType="1"/>
            </p:cNvSpPr>
            <p:nvPr/>
          </p:nvSpPr>
          <p:spPr bwMode="auto">
            <a:xfrm>
              <a:off x="1742" y="2914"/>
              <a:ext cx="226" cy="0"/>
            </a:xfrm>
            <a:prstGeom prst="line">
              <a:avLst/>
            </a:prstGeom>
            <a:noFill/>
            <a:ln w="25400">
              <a:solidFill>
                <a:srgbClr val="C82E3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4081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/>
      <p:bldP spid="5530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Reaction Mechanisms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/>
              <a:t>	The sequence of events that describes the actual process by which reactants become products is called the </a:t>
            </a:r>
            <a:r>
              <a:rPr lang="en-US" altLang="en-US">
                <a:solidFill>
                  <a:srgbClr val="00197D"/>
                </a:solidFill>
              </a:rPr>
              <a:t>reaction mechanism</a:t>
            </a:r>
            <a:r>
              <a:rPr lang="en-US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203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Reaction Mechanisms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Reactions may occur all at once or through several discrete steps.</a:t>
            </a:r>
          </a:p>
          <a:p>
            <a:r>
              <a:rPr lang="en-US" altLang="en-US"/>
              <a:t>Each of these processes is known as an </a:t>
            </a:r>
            <a:r>
              <a:rPr lang="en-US" altLang="en-US">
                <a:solidFill>
                  <a:srgbClr val="00197D"/>
                </a:solidFill>
              </a:rPr>
              <a:t>elementary reaction</a:t>
            </a:r>
            <a:r>
              <a:rPr lang="en-US" altLang="en-US"/>
              <a:t> or </a:t>
            </a:r>
            <a:r>
              <a:rPr lang="en-US" altLang="en-US">
                <a:solidFill>
                  <a:srgbClr val="00197D"/>
                </a:solidFill>
              </a:rPr>
              <a:t>elementary process</a:t>
            </a:r>
            <a:r>
              <a:rPr lang="en-US" alt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439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Reaction Mechanisms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114800"/>
            <a:ext cx="7772400" cy="1295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/>
              <a:t>	The </a:t>
            </a:r>
            <a:r>
              <a:rPr lang="en-US" altLang="en-US" sz="2800">
                <a:solidFill>
                  <a:srgbClr val="00197D"/>
                </a:solidFill>
              </a:rPr>
              <a:t>molecularity</a:t>
            </a:r>
            <a:r>
              <a:rPr lang="en-US" altLang="en-US" sz="2800"/>
              <a:t> of a process tells how many molecules are involved in the process.</a:t>
            </a:r>
          </a:p>
        </p:txBody>
      </p:sp>
      <p:pic>
        <p:nvPicPr>
          <p:cNvPr id="58376" name="Picture 8" descr="14_T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2"/>
          <a:stretch>
            <a:fillRect/>
          </a:stretch>
        </p:blipFill>
        <p:spPr>
          <a:xfrm>
            <a:off x="1333500" y="1600200"/>
            <a:ext cx="6477000" cy="2286000"/>
          </a:xfrm>
        </p:spPr>
      </p:pic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1447800" y="1676400"/>
            <a:ext cx="1066800" cy="228600"/>
          </a:xfrm>
          <a:prstGeom prst="rect">
            <a:avLst/>
          </a:prstGeom>
          <a:solidFill>
            <a:srgbClr val="007CB2"/>
          </a:solidFill>
          <a:ln w="9525">
            <a:solidFill>
              <a:srgbClr val="007C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698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Multistep Mechanisms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7772400" cy="1981200"/>
          </a:xfrm>
        </p:spPr>
        <p:txBody>
          <a:bodyPr/>
          <a:lstStyle/>
          <a:p>
            <a:r>
              <a:rPr lang="en-US" altLang="en-US" sz="2800"/>
              <a:t>In a multistep process, one of the steps will be slower than all others.</a:t>
            </a:r>
          </a:p>
          <a:p>
            <a:r>
              <a:rPr lang="en-US" altLang="en-US" sz="2800"/>
              <a:t>The overall reaction cannot occur faster than this slowest, </a:t>
            </a:r>
            <a:r>
              <a:rPr lang="en-US" altLang="en-US" sz="2800">
                <a:solidFill>
                  <a:srgbClr val="00197D"/>
                </a:solidFill>
              </a:rPr>
              <a:t>rate-determining step</a:t>
            </a:r>
            <a:r>
              <a:rPr lang="en-US" altLang="en-US" sz="2800"/>
              <a:t>.</a:t>
            </a:r>
          </a:p>
        </p:txBody>
      </p:sp>
      <p:pic>
        <p:nvPicPr>
          <p:cNvPr id="59397" name="Picture 5" descr="14_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29"/>
          <a:stretch>
            <a:fillRect/>
          </a:stretch>
        </p:blipFill>
        <p:spPr>
          <a:xfrm>
            <a:off x="727075" y="4038600"/>
            <a:ext cx="7688263" cy="1827213"/>
          </a:xfrm>
        </p:spPr>
      </p:pic>
    </p:spTree>
    <p:extLst>
      <p:ext uri="{BB962C8B-B14F-4D97-AF65-F5344CB8AC3E}">
        <p14:creationId xmlns:p14="http://schemas.microsoft.com/office/powerpoint/2010/main" val="34679798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Mechanism guidelines: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8229600" cy="4495800"/>
          </a:xfrm>
        </p:spPr>
        <p:txBody>
          <a:bodyPr>
            <a:normAutofit fontScale="62500" lnSpcReduction="20000"/>
          </a:bodyPr>
          <a:lstStyle/>
          <a:p>
            <a:pPr marL="514350" lvl="1" indent="-514350">
              <a:buFont typeface="+mj-lt"/>
              <a:buAutoNum type="alphaLcParenR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Molecularity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describes the number of reactant molecules (or ions , atoms) that react in an elementary step.  It is rare to have an elementary step that involves three reactants (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termolecular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lvl="1" indent="-514350">
              <a:buFont typeface="+mj-lt"/>
              <a:buAutoNum type="alphaLcParenR"/>
            </a:pPr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1" indent="-514350">
              <a:buFont typeface="+mj-lt"/>
              <a:buAutoNum type="alphaLcParenR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 of the elementary steps must describe the chemical reaction.</a:t>
            </a:r>
          </a:p>
          <a:p>
            <a:pPr marL="514350" lvl="1" indent="-514350">
              <a:buFont typeface="+mj-lt"/>
              <a:buAutoNum type="alphaLcParenR"/>
            </a:pPr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1" indent="-514350">
              <a:buFont typeface="+mj-lt"/>
              <a:buAutoNum type="alphaLcParenR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reaction mechanism must support the experimentally determined reaction rate.</a:t>
            </a:r>
          </a:p>
          <a:p>
            <a:pPr marL="514350" lvl="1" indent="-514350">
              <a:buFont typeface="+mj-lt"/>
              <a:buAutoNum type="alphaLcParenR"/>
            </a:pPr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1" indent="-514350">
              <a:buFont typeface="+mj-lt"/>
              <a:buAutoNum type="alphaLcParenR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 of a reaction is determined by the slowest elementary step in the process. </a:t>
            </a:r>
          </a:p>
          <a:p>
            <a:pPr marL="514350" lvl="1" indent="-514350">
              <a:buFont typeface="+mj-lt"/>
              <a:buAutoNum type="alphaLcParenR"/>
            </a:pPr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1" indent="-514350">
              <a:buFont typeface="+mj-lt"/>
              <a:buAutoNum type="alphaLcParenR"/>
            </a:pP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elementary steps, the coefficients describe the rate law exponents.</a:t>
            </a:r>
          </a:p>
          <a:p>
            <a:pPr marL="228600" indent="-228600"/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3619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sz="1000" dirty="0"/>
              <a:t>2009, Prentice-Hall, Inc.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Reaction Rates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800" dirty="0"/>
              <a:t>	Rates of reactions can be determined by monitoring the change in concentration of either reactants or products as a function of time.</a:t>
            </a:r>
          </a:p>
        </p:txBody>
      </p:sp>
      <p:pic>
        <p:nvPicPr>
          <p:cNvPr id="10246" name="Picture 6" descr="14_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62"/>
          <a:stretch>
            <a:fillRect/>
          </a:stretch>
        </p:blipFill>
        <p:spPr>
          <a:xfrm>
            <a:off x="2420938" y="1524000"/>
            <a:ext cx="4305300" cy="2282825"/>
          </a:xfrm>
        </p:spPr>
      </p:pic>
    </p:spTree>
    <p:extLst>
      <p:ext uri="{BB962C8B-B14F-4D97-AF65-F5344CB8AC3E}">
        <p14:creationId xmlns:p14="http://schemas.microsoft.com/office/powerpoint/2010/main" val="2097460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Slow Initial Step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667000"/>
            <a:ext cx="8534400" cy="3505200"/>
          </a:xfrm>
        </p:spPr>
        <p:txBody>
          <a:bodyPr/>
          <a:lstStyle/>
          <a:p>
            <a:r>
              <a:rPr lang="en-US" altLang="en-US" sz="2800"/>
              <a:t>The rate law for this reaction is found experimentally to be</a:t>
            </a:r>
          </a:p>
          <a:p>
            <a:pPr algn="ctr">
              <a:buFontTx/>
              <a:buNone/>
            </a:pPr>
            <a:r>
              <a:rPr lang="en-US" altLang="en-US" sz="2800"/>
              <a:t>Rate = </a:t>
            </a:r>
            <a:r>
              <a:rPr lang="en-US" altLang="en-US" sz="2800" i="1"/>
              <a:t>k</a:t>
            </a:r>
            <a:r>
              <a:rPr lang="en-US" altLang="en-US" sz="2800"/>
              <a:t> [NO</a:t>
            </a:r>
            <a:r>
              <a:rPr lang="en-US" altLang="en-US" sz="2800" baseline="-25000"/>
              <a:t>2</a:t>
            </a:r>
            <a:r>
              <a:rPr lang="en-US" altLang="en-US" sz="2800"/>
              <a:t>]</a:t>
            </a:r>
            <a:r>
              <a:rPr lang="en-US" altLang="en-US" sz="2800" baseline="30000"/>
              <a:t>2</a:t>
            </a:r>
            <a:endParaRPr lang="en-US" altLang="en-US" sz="2800"/>
          </a:p>
          <a:p>
            <a:r>
              <a:rPr lang="en-US" altLang="en-US" sz="2800"/>
              <a:t>CO is necessary for this reaction to occur, but the </a:t>
            </a:r>
            <a:r>
              <a:rPr lang="en-US" altLang="en-US" sz="2800" i="1"/>
              <a:t>rate</a:t>
            </a:r>
            <a:r>
              <a:rPr lang="en-US" altLang="en-US" sz="2800"/>
              <a:t> of the reaction does not depend on its concentration.</a:t>
            </a:r>
          </a:p>
          <a:p>
            <a:r>
              <a:rPr lang="en-US" altLang="en-US" sz="2800"/>
              <a:t>This suggests the reaction occurs in two steps.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292225" y="1614488"/>
            <a:ext cx="5618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solidFill>
                  <a:srgbClr val="C82E32"/>
                </a:solidFill>
              </a:rPr>
              <a:t>CO </a:t>
            </a:r>
            <a:r>
              <a:rPr lang="en-US" altLang="en-US" dirty="0">
                <a:solidFill>
                  <a:srgbClr val="C82E32"/>
                </a:solidFill>
              </a:rPr>
              <a:t>(</a:t>
            </a:r>
            <a:r>
              <a:rPr lang="en-US" altLang="en-US" i="1" dirty="0">
                <a:solidFill>
                  <a:srgbClr val="C82E32"/>
                </a:solidFill>
              </a:rPr>
              <a:t>g</a:t>
            </a:r>
            <a:r>
              <a:rPr lang="en-US" altLang="en-US" dirty="0" smtClean="0">
                <a:solidFill>
                  <a:srgbClr val="C82E32"/>
                </a:solidFill>
              </a:rPr>
              <a:t>) </a:t>
            </a:r>
            <a:r>
              <a:rPr lang="en-US" altLang="en-US" sz="2800" dirty="0" smtClean="0">
                <a:solidFill>
                  <a:srgbClr val="C82E32"/>
                </a:solidFill>
              </a:rPr>
              <a:t>+ </a:t>
            </a:r>
            <a:r>
              <a:rPr lang="en-US" altLang="en-US" sz="2800" dirty="0">
                <a:solidFill>
                  <a:srgbClr val="C82E32"/>
                </a:solidFill>
              </a:rPr>
              <a:t>NO</a:t>
            </a:r>
            <a:r>
              <a:rPr lang="en-US" altLang="en-US" sz="2800" baseline="-25000" dirty="0">
                <a:solidFill>
                  <a:srgbClr val="C82E32"/>
                </a:solidFill>
              </a:rPr>
              <a:t>2</a:t>
            </a:r>
            <a:r>
              <a:rPr lang="en-US" altLang="en-US" sz="2800" dirty="0">
                <a:solidFill>
                  <a:srgbClr val="C82E32"/>
                </a:solidFill>
              </a:rPr>
              <a:t> (</a:t>
            </a:r>
            <a:r>
              <a:rPr lang="en-US" altLang="en-US" sz="2800" i="1" dirty="0">
                <a:solidFill>
                  <a:srgbClr val="C82E32"/>
                </a:solidFill>
              </a:rPr>
              <a:t>g</a:t>
            </a:r>
            <a:r>
              <a:rPr lang="en-US" altLang="en-US" sz="2800" dirty="0">
                <a:solidFill>
                  <a:srgbClr val="C82E32"/>
                </a:solidFill>
              </a:rPr>
              <a:t>)</a:t>
            </a:r>
            <a:r>
              <a:rPr lang="en-US" altLang="en-US" sz="2800" dirty="0" smtClean="0">
                <a:solidFill>
                  <a:srgbClr val="C82E32"/>
                </a:solidFill>
              </a:rPr>
              <a:t> </a:t>
            </a:r>
            <a:r>
              <a:rPr lang="en-US" altLang="en-US" sz="2800" dirty="0">
                <a:solidFill>
                  <a:srgbClr val="C82E32"/>
                </a:solidFill>
                <a:sym typeface="Symbol" pitchFamily="-80" charset="2"/>
              </a:rPr>
              <a:t> NO </a:t>
            </a:r>
            <a:r>
              <a:rPr lang="en-US" altLang="en-US" dirty="0">
                <a:solidFill>
                  <a:srgbClr val="C82E32"/>
                </a:solidFill>
                <a:sym typeface="Symbol" pitchFamily="-80" charset="2"/>
              </a:rPr>
              <a:t>(</a:t>
            </a:r>
            <a:r>
              <a:rPr lang="en-US" altLang="en-US" i="1" dirty="0">
                <a:solidFill>
                  <a:srgbClr val="C82E32"/>
                </a:solidFill>
                <a:sym typeface="Symbol" pitchFamily="-80" charset="2"/>
              </a:rPr>
              <a:t>g</a:t>
            </a:r>
            <a:r>
              <a:rPr lang="en-US" altLang="en-US" dirty="0">
                <a:solidFill>
                  <a:srgbClr val="C82E32"/>
                </a:solidFill>
                <a:sym typeface="Symbol" pitchFamily="-80" charset="2"/>
              </a:rPr>
              <a:t>)</a:t>
            </a:r>
            <a:r>
              <a:rPr lang="en-US" altLang="en-US" sz="2800" dirty="0">
                <a:solidFill>
                  <a:srgbClr val="C82E32"/>
                </a:solidFill>
                <a:sym typeface="Symbol" pitchFamily="-80" charset="2"/>
              </a:rPr>
              <a:t> + CO</a:t>
            </a:r>
            <a:r>
              <a:rPr lang="en-US" altLang="en-US" sz="2800" baseline="-25000" dirty="0">
                <a:solidFill>
                  <a:srgbClr val="C82E32"/>
                </a:solidFill>
                <a:sym typeface="Symbol" pitchFamily="-80" charset="2"/>
              </a:rPr>
              <a:t>2</a:t>
            </a:r>
            <a:r>
              <a:rPr lang="en-US" altLang="en-US" sz="2800" dirty="0">
                <a:solidFill>
                  <a:srgbClr val="C82E32"/>
                </a:solidFill>
                <a:sym typeface="Symbol" pitchFamily="-80" charset="2"/>
              </a:rPr>
              <a:t> </a:t>
            </a:r>
            <a:r>
              <a:rPr lang="en-US" altLang="en-US" dirty="0">
                <a:solidFill>
                  <a:srgbClr val="C82E32"/>
                </a:solidFill>
                <a:sym typeface="Symbol" pitchFamily="-80" charset="2"/>
              </a:rPr>
              <a:t>(</a:t>
            </a:r>
            <a:r>
              <a:rPr lang="en-US" altLang="en-US" i="1" dirty="0">
                <a:solidFill>
                  <a:srgbClr val="C82E32"/>
                </a:solidFill>
                <a:sym typeface="Symbol" pitchFamily="-80" charset="2"/>
              </a:rPr>
              <a:t>g</a:t>
            </a:r>
            <a:r>
              <a:rPr lang="en-US" altLang="en-US" dirty="0">
                <a:solidFill>
                  <a:srgbClr val="C82E32"/>
                </a:solidFill>
                <a:sym typeface="Symbol" pitchFamily="-80" charset="2"/>
              </a:rPr>
              <a:t>)</a:t>
            </a:r>
            <a:endParaRPr lang="en-US" altLang="en-US" sz="2800" dirty="0">
              <a:solidFill>
                <a:srgbClr val="C82E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54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Possible reaction mechanisms: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Mechanism 1:  single elementary step</a:t>
            </a:r>
          </a:p>
          <a:p>
            <a:pPr marL="0" indent="0">
              <a:buNone/>
            </a:pPr>
            <a:r>
              <a:rPr lang="en-US" dirty="0"/>
              <a:t>		CO(g) + NO</a:t>
            </a:r>
            <a:r>
              <a:rPr lang="en-US" baseline="-25000" dirty="0"/>
              <a:t>2</a:t>
            </a:r>
            <a:r>
              <a:rPr lang="en-US" dirty="0"/>
              <a:t>(g)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CO</a:t>
            </a:r>
            <a:r>
              <a:rPr lang="en-US" baseline="-25000" dirty="0"/>
              <a:t>2</a:t>
            </a:r>
            <a:r>
              <a:rPr lang="en-US" dirty="0"/>
              <a:t>(g) + NO(g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rgbClr val="FF0000"/>
                </a:solidFill>
              </a:rPr>
              <a:t>rate equation:  Rate = k [CO][NO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]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Mechanism </a:t>
            </a:r>
            <a:r>
              <a:rPr lang="en-US" dirty="0"/>
              <a:t>2: two step</a:t>
            </a:r>
          </a:p>
          <a:p>
            <a:pPr marL="0" indent="0">
              <a:buNone/>
            </a:pPr>
            <a:r>
              <a:rPr lang="en-US" dirty="0"/>
              <a:t>	(slow)	NO</a:t>
            </a:r>
            <a:r>
              <a:rPr lang="en-US" baseline="-25000" dirty="0"/>
              <a:t>2</a:t>
            </a:r>
            <a:r>
              <a:rPr lang="en-US" dirty="0"/>
              <a:t> + NO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NO</a:t>
            </a:r>
            <a:r>
              <a:rPr lang="en-US" baseline="-25000" dirty="0"/>
              <a:t>3</a:t>
            </a:r>
            <a:r>
              <a:rPr lang="en-US" dirty="0"/>
              <a:t> +NO</a:t>
            </a:r>
          </a:p>
          <a:p>
            <a:pPr marL="0" indent="0">
              <a:buNone/>
            </a:pPr>
            <a:r>
              <a:rPr lang="en-US" dirty="0"/>
              <a:t>	(fast)	NO</a:t>
            </a:r>
            <a:r>
              <a:rPr lang="en-US" baseline="-25000" dirty="0"/>
              <a:t>3</a:t>
            </a:r>
            <a:r>
              <a:rPr lang="en-US" dirty="0"/>
              <a:t> + CO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NO</a:t>
            </a:r>
            <a:r>
              <a:rPr lang="en-US" baseline="-25000" dirty="0"/>
              <a:t>2</a:t>
            </a:r>
            <a:r>
              <a:rPr lang="en-US" dirty="0"/>
              <a:t> + CO</a:t>
            </a:r>
            <a:r>
              <a:rPr lang="en-US" baseline="-25000" dirty="0"/>
              <a:t>2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	rate </a:t>
            </a:r>
            <a:r>
              <a:rPr lang="en-US" dirty="0">
                <a:solidFill>
                  <a:srgbClr val="FF0000"/>
                </a:solidFill>
              </a:rPr>
              <a:t>equation:  Rate = </a:t>
            </a:r>
            <a:r>
              <a:rPr lang="en-US" dirty="0" smtClean="0">
                <a:solidFill>
                  <a:srgbClr val="FF0000"/>
                </a:solidFill>
              </a:rPr>
              <a:t>k[NO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]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endParaRPr lang="en-US" baseline="30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Mechanism 3: two step</a:t>
            </a:r>
          </a:p>
          <a:p>
            <a:pPr marL="0" indent="0">
              <a:buNone/>
            </a:pPr>
            <a:r>
              <a:rPr lang="en-US" dirty="0"/>
              <a:t>	(slow)   NO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NO + O</a:t>
            </a:r>
          </a:p>
          <a:p>
            <a:pPr marL="0" indent="0">
              <a:buNone/>
            </a:pPr>
            <a:r>
              <a:rPr lang="en-US" dirty="0"/>
              <a:t>	(fast)	CO + O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CO</a:t>
            </a:r>
            <a:r>
              <a:rPr lang="en-US" baseline="-25000" dirty="0"/>
              <a:t>2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>
                <a:solidFill>
                  <a:srgbClr val="FF0000"/>
                </a:solidFill>
              </a:rPr>
              <a:t>rate equation:  Rate = k </a:t>
            </a:r>
            <a:r>
              <a:rPr lang="en-US" dirty="0" smtClean="0">
                <a:solidFill>
                  <a:srgbClr val="FF0000"/>
                </a:solidFill>
              </a:rPr>
              <a:t>[NO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]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08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Slow Initial Step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9144000" cy="3429000"/>
          </a:xfrm>
        </p:spPr>
        <p:txBody>
          <a:bodyPr/>
          <a:lstStyle/>
          <a:p>
            <a:r>
              <a:rPr lang="en-US" altLang="en-US" sz="2800"/>
              <a:t>A proposed mechanism for this reaction is</a:t>
            </a:r>
          </a:p>
          <a:p>
            <a:pPr algn="ctr">
              <a:buFontTx/>
              <a:buNone/>
            </a:pPr>
            <a:r>
              <a:rPr lang="en-US" altLang="en-US" sz="2800"/>
              <a:t>Step 1:  NO</a:t>
            </a:r>
            <a:r>
              <a:rPr lang="en-US" altLang="en-US" sz="2800" baseline="-25000"/>
              <a:t>2</a:t>
            </a:r>
            <a:r>
              <a:rPr lang="en-US" altLang="en-US" sz="2800"/>
              <a:t> + NO</a:t>
            </a:r>
            <a:r>
              <a:rPr lang="en-US" altLang="en-US" sz="2800" baseline="-25000"/>
              <a:t>2</a:t>
            </a:r>
            <a:r>
              <a:rPr lang="en-US" altLang="en-US" sz="2800"/>
              <a:t> </a:t>
            </a:r>
            <a:r>
              <a:rPr lang="en-US" altLang="en-US" sz="2800">
                <a:sym typeface="Symbol" pitchFamily="-80" charset="2"/>
              </a:rPr>
              <a:t> NO</a:t>
            </a:r>
            <a:r>
              <a:rPr lang="en-US" altLang="en-US" sz="2800" baseline="-25000">
                <a:sym typeface="Symbol" pitchFamily="-80" charset="2"/>
              </a:rPr>
              <a:t>3</a:t>
            </a:r>
            <a:r>
              <a:rPr lang="en-US" altLang="en-US" sz="2800">
                <a:sym typeface="Symbol" pitchFamily="-80" charset="2"/>
              </a:rPr>
              <a:t> + NO   (slow)</a:t>
            </a:r>
          </a:p>
          <a:p>
            <a:pPr algn="ctr">
              <a:lnSpc>
                <a:spcPct val="110000"/>
              </a:lnSpc>
              <a:buFontTx/>
              <a:buNone/>
            </a:pPr>
            <a:r>
              <a:rPr lang="en-US" altLang="en-US" sz="2800">
                <a:sym typeface="Symbol" pitchFamily="-80" charset="2"/>
              </a:rPr>
              <a:t>Step 2:  NO</a:t>
            </a:r>
            <a:r>
              <a:rPr lang="en-US" altLang="en-US" sz="2800" baseline="-25000">
                <a:sym typeface="Symbol" pitchFamily="-80" charset="2"/>
              </a:rPr>
              <a:t>3</a:t>
            </a:r>
            <a:r>
              <a:rPr lang="en-US" altLang="en-US" sz="2800">
                <a:sym typeface="Symbol" pitchFamily="-80" charset="2"/>
              </a:rPr>
              <a:t> + CO   NO</a:t>
            </a:r>
            <a:r>
              <a:rPr lang="en-US" altLang="en-US" sz="2800" baseline="-25000">
                <a:sym typeface="Symbol" pitchFamily="-80" charset="2"/>
              </a:rPr>
              <a:t>2</a:t>
            </a:r>
            <a:r>
              <a:rPr lang="en-US" altLang="en-US" sz="2800">
                <a:sym typeface="Symbol" pitchFamily="-80" charset="2"/>
              </a:rPr>
              <a:t> + CO</a:t>
            </a:r>
            <a:r>
              <a:rPr lang="en-US" altLang="en-US" sz="2800" baseline="-25000">
                <a:sym typeface="Symbol" pitchFamily="-80" charset="2"/>
              </a:rPr>
              <a:t>2</a:t>
            </a:r>
            <a:r>
              <a:rPr lang="en-US" altLang="en-US" sz="2800">
                <a:sym typeface="Symbol" pitchFamily="-80" charset="2"/>
              </a:rPr>
              <a:t>  (fast)</a:t>
            </a:r>
          </a:p>
          <a:p>
            <a:r>
              <a:rPr lang="en-US" altLang="en-US" sz="2800"/>
              <a:t>The NO</a:t>
            </a:r>
            <a:r>
              <a:rPr lang="en-US" altLang="en-US" sz="2800" baseline="-25000"/>
              <a:t>3</a:t>
            </a:r>
            <a:r>
              <a:rPr lang="en-US" altLang="en-US" sz="2800"/>
              <a:t> intermediate is consumed in the second step.</a:t>
            </a:r>
          </a:p>
          <a:p>
            <a:pPr>
              <a:lnSpc>
                <a:spcPct val="120000"/>
              </a:lnSpc>
            </a:pPr>
            <a:r>
              <a:rPr lang="en-US" altLang="en-US" sz="2800"/>
              <a:t>As CO is not involved in the slow, rate-determining step, it does not appear in the rate law.</a:t>
            </a:r>
          </a:p>
        </p:txBody>
      </p:sp>
      <p:pic>
        <p:nvPicPr>
          <p:cNvPr id="61445" name="Picture 5" descr="14_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49" b="23077"/>
          <a:stretch>
            <a:fillRect/>
          </a:stretch>
        </p:blipFill>
        <p:spPr>
          <a:xfrm>
            <a:off x="533400" y="5105400"/>
            <a:ext cx="2981325" cy="1524000"/>
          </a:xfrm>
        </p:spPr>
      </p:pic>
    </p:spTree>
    <p:extLst>
      <p:ext uri="{BB962C8B-B14F-4D97-AF65-F5344CB8AC3E}">
        <p14:creationId xmlns:p14="http://schemas.microsoft.com/office/powerpoint/2010/main" val="34353503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What happens when there is an initial Fast Step?</a:t>
            </a:r>
            <a:endParaRPr lang="en-US" alt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90800"/>
            <a:ext cx="7772400" cy="3505200"/>
          </a:xfrm>
        </p:spPr>
        <p:txBody>
          <a:bodyPr/>
          <a:lstStyle/>
          <a:p>
            <a:r>
              <a:rPr lang="en-US" altLang="en-US"/>
              <a:t>The rate law for this reaction is found to be</a:t>
            </a:r>
          </a:p>
          <a:p>
            <a:pPr algn="ctr">
              <a:buFontTx/>
              <a:buNone/>
            </a:pPr>
            <a:r>
              <a:rPr lang="en-US" altLang="en-US"/>
              <a:t>Rate = </a:t>
            </a:r>
            <a:r>
              <a:rPr lang="en-US" altLang="en-US" i="1"/>
              <a:t>k</a:t>
            </a:r>
            <a:r>
              <a:rPr lang="en-US" altLang="en-US"/>
              <a:t> [NO]</a:t>
            </a:r>
            <a:r>
              <a:rPr lang="en-US" altLang="en-US" baseline="30000"/>
              <a:t>2</a:t>
            </a:r>
            <a:r>
              <a:rPr lang="en-US" altLang="en-US"/>
              <a:t> [Br</a:t>
            </a:r>
            <a:r>
              <a:rPr lang="en-US" altLang="en-US" baseline="-25000"/>
              <a:t>2</a:t>
            </a:r>
            <a:r>
              <a:rPr lang="en-US" altLang="en-US"/>
              <a:t>]</a:t>
            </a:r>
          </a:p>
          <a:p>
            <a:r>
              <a:rPr lang="en-US" altLang="en-US"/>
              <a:t>Because termolecular processes are rare, this rate law suggests a two-step mechanism.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1687513" y="1676400"/>
            <a:ext cx="57689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C82E32"/>
                </a:solidFill>
              </a:rPr>
              <a:t>2 NO </a:t>
            </a:r>
            <a:r>
              <a:rPr lang="en-US" altLang="en-US">
                <a:solidFill>
                  <a:srgbClr val="C82E32"/>
                </a:solidFill>
              </a:rPr>
              <a:t>(</a:t>
            </a:r>
            <a:r>
              <a:rPr lang="en-US" altLang="en-US" i="1">
                <a:solidFill>
                  <a:srgbClr val="C82E32"/>
                </a:solidFill>
              </a:rPr>
              <a:t>g</a:t>
            </a:r>
            <a:r>
              <a:rPr lang="en-US" altLang="en-US">
                <a:solidFill>
                  <a:srgbClr val="C82E32"/>
                </a:solidFill>
              </a:rPr>
              <a:t>)</a:t>
            </a:r>
            <a:r>
              <a:rPr lang="en-US" altLang="en-US" sz="2800">
                <a:solidFill>
                  <a:srgbClr val="C82E32"/>
                </a:solidFill>
              </a:rPr>
              <a:t> + Br</a:t>
            </a:r>
            <a:r>
              <a:rPr lang="en-US" altLang="en-US" sz="2800" baseline="-25000">
                <a:solidFill>
                  <a:srgbClr val="C82E32"/>
                </a:solidFill>
              </a:rPr>
              <a:t>2</a:t>
            </a:r>
            <a:r>
              <a:rPr lang="en-US" altLang="en-US" sz="2800">
                <a:solidFill>
                  <a:srgbClr val="C82E32"/>
                </a:solidFill>
              </a:rPr>
              <a:t> </a:t>
            </a:r>
            <a:r>
              <a:rPr lang="en-US" altLang="en-US">
                <a:solidFill>
                  <a:srgbClr val="C82E32"/>
                </a:solidFill>
              </a:rPr>
              <a:t>(</a:t>
            </a:r>
            <a:r>
              <a:rPr lang="en-US" altLang="en-US" i="1">
                <a:solidFill>
                  <a:srgbClr val="C82E32"/>
                </a:solidFill>
              </a:rPr>
              <a:t>g</a:t>
            </a:r>
            <a:r>
              <a:rPr lang="en-US" altLang="en-US">
                <a:solidFill>
                  <a:srgbClr val="C82E32"/>
                </a:solidFill>
              </a:rPr>
              <a:t>)</a:t>
            </a:r>
            <a:r>
              <a:rPr lang="en-US" altLang="en-US" sz="2800">
                <a:solidFill>
                  <a:srgbClr val="C82E32"/>
                </a:solidFill>
              </a:rPr>
              <a:t> </a:t>
            </a:r>
            <a:r>
              <a:rPr lang="en-US" altLang="en-US" sz="2800">
                <a:solidFill>
                  <a:srgbClr val="C82E32"/>
                </a:solidFill>
                <a:sym typeface="Symbol" pitchFamily="-80" charset="2"/>
              </a:rPr>
              <a:t> 2 NOBr </a:t>
            </a:r>
            <a:r>
              <a:rPr lang="en-US" altLang="en-US">
                <a:solidFill>
                  <a:srgbClr val="C82E32"/>
                </a:solidFill>
                <a:sym typeface="Symbol" pitchFamily="-80" charset="2"/>
              </a:rPr>
              <a:t>(</a:t>
            </a:r>
            <a:r>
              <a:rPr lang="en-US" altLang="en-US" i="1">
                <a:solidFill>
                  <a:srgbClr val="C82E32"/>
                </a:solidFill>
                <a:sym typeface="Symbol" pitchFamily="-80" charset="2"/>
              </a:rPr>
              <a:t>g</a:t>
            </a:r>
            <a:r>
              <a:rPr lang="en-US" altLang="en-US">
                <a:solidFill>
                  <a:srgbClr val="C82E32"/>
                </a:solidFill>
                <a:sym typeface="Symbol" pitchFamily="-80" charset="2"/>
              </a:rPr>
              <a:t>)</a:t>
            </a:r>
            <a:endParaRPr lang="en-US" altLang="en-US" sz="2800">
              <a:solidFill>
                <a:srgbClr val="C82E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34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Fast Initial Step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762000"/>
          </a:xfrm>
        </p:spPr>
        <p:txBody>
          <a:bodyPr/>
          <a:lstStyle/>
          <a:p>
            <a:r>
              <a:rPr lang="en-US" altLang="en-US"/>
              <a:t>A proposed mechanism is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838200" y="3314700"/>
            <a:ext cx="73580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C82E32"/>
                </a:solidFill>
              </a:rPr>
              <a:t>Step 2:  NOBr</a:t>
            </a:r>
            <a:r>
              <a:rPr lang="en-US" altLang="en-US" sz="2800" baseline="-25000">
                <a:solidFill>
                  <a:srgbClr val="C82E32"/>
                </a:solidFill>
              </a:rPr>
              <a:t>2</a:t>
            </a:r>
            <a:r>
              <a:rPr lang="en-US" altLang="en-US" sz="2800">
                <a:solidFill>
                  <a:srgbClr val="C82E32"/>
                </a:solidFill>
              </a:rPr>
              <a:t> + NO </a:t>
            </a:r>
            <a:r>
              <a:rPr lang="en-US" altLang="en-US" sz="2800">
                <a:solidFill>
                  <a:srgbClr val="C82E32"/>
                </a:solidFill>
                <a:sym typeface="Symbol" pitchFamily="-80" charset="2"/>
              </a:rPr>
              <a:t> 2 NOBr     (slow)</a:t>
            </a:r>
            <a:endParaRPr lang="en-US" altLang="en-US" sz="2800">
              <a:solidFill>
                <a:srgbClr val="C82E32"/>
              </a:solidFill>
            </a:endParaRP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515938" y="4572000"/>
            <a:ext cx="8110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C82E32"/>
                </a:solidFill>
              </a:rPr>
              <a:t>Step 1 includes the forward </a:t>
            </a:r>
            <a:r>
              <a:rPr lang="en-US" altLang="en-US" sz="2800" i="1">
                <a:solidFill>
                  <a:srgbClr val="C82E32"/>
                </a:solidFill>
              </a:rPr>
              <a:t>and </a:t>
            </a:r>
            <a:r>
              <a:rPr lang="en-US" altLang="en-US" sz="2800">
                <a:solidFill>
                  <a:srgbClr val="C82E32"/>
                </a:solidFill>
              </a:rPr>
              <a:t>reverse reactions.</a:t>
            </a:r>
          </a:p>
        </p:txBody>
      </p:sp>
      <p:grpSp>
        <p:nvGrpSpPr>
          <p:cNvPr id="64524" name="Group 12"/>
          <p:cNvGrpSpPr>
            <a:grpSpLocks/>
          </p:cNvGrpSpPr>
          <p:nvPr/>
        </p:nvGrpSpPr>
        <p:grpSpPr bwMode="auto">
          <a:xfrm>
            <a:off x="838200" y="2743200"/>
            <a:ext cx="7159625" cy="519113"/>
            <a:chOff x="528" y="1728"/>
            <a:chExt cx="4510" cy="327"/>
          </a:xfrm>
        </p:grpSpPr>
        <p:sp>
          <p:nvSpPr>
            <p:cNvPr id="64516" name="Rectangle 4"/>
            <p:cNvSpPr>
              <a:spLocks noChangeArrowheads="1"/>
            </p:cNvSpPr>
            <p:nvPr/>
          </p:nvSpPr>
          <p:spPr bwMode="auto">
            <a:xfrm>
              <a:off x="528" y="1728"/>
              <a:ext cx="18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rgbClr val="C82E32"/>
                  </a:solidFill>
                </a:rPr>
                <a:t>Step 1:  NO + Br</a:t>
              </a:r>
              <a:r>
                <a:rPr lang="en-US" altLang="en-US" sz="2800" baseline="-25000">
                  <a:solidFill>
                    <a:srgbClr val="C82E32"/>
                  </a:solidFill>
                </a:rPr>
                <a:t>2</a:t>
              </a:r>
              <a:endParaRPr lang="en-US" altLang="en-US" sz="2800">
                <a:solidFill>
                  <a:srgbClr val="C82E32"/>
                </a:solidFill>
              </a:endParaRPr>
            </a:p>
          </p:txBody>
        </p:sp>
        <p:sp>
          <p:nvSpPr>
            <p:cNvPr id="64518" name="Rectangle 6"/>
            <p:cNvSpPr>
              <a:spLocks noChangeArrowheads="1"/>
            </p:cNvSpPr>
            <p:nvPr/>
          </p:nvSpPr>
          <p:spPr bwMode="auto">
            <a:xfrm>
              <a:off x="3456" y="1728"/>
              <a:ext cx="158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rgbClr val="C82E32"/>
                  </a:solidFill>
                </a:rPr>
                <a:t>NOBr</a:t>
              </a:r>
              <a:r>
                <a:rPr lang="en-US" altLang="en-US" sz="2800" baseline="-25000">
                  <a:solidFill>
                    <a:srgbClr val="C82E32"/>
                  </a:solidFill>
                </a:rPr>
                <a:t>2</a:t>
              </a:r>
              <a:r>
                <a:rPr lang="en-US" altLang="en-US" sz="2800">
                  <a:solidFill>
                    <a:srgbClr val="C82E32"/>
                  </a:solidFill>
                </a:rPr>
                <a:t>     (fast)</a:t>
              </a:r>
            </a:p>
          </p:txBody>
        </p:sp>
        <p:pic>
          <p:nvPicPr>
            <p:cNvPr id="64522" name="Picture 10" descr="equilibr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" y="1816"/>
              <a:ext cx="1000" cy="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315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/>
      <p:bldP spid="6452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Fast Initial Step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The rate of the overall reaction depends upon the rate of the slow step.</a:t>
            </a:r>
          </a:p>
          <a:p>
            <a:r>
              <a:rPr lang="en-US" altLang="en-US" dirty="0"/>
              <a:t>The rate law for that step would be</a:t>
            </a:r>
          </a:p>
          <a:p>
            <a:endParaRPr lang="en-US" altLang="en-US" dirty="0"/>
          </a:p>
          <a:p>
            <a:pPr algn="ctr">
              <a:buFontTx/>
              <a:buNone/>
            </a:pPr>
            <a:r>
              <a:rPr lang="en-US" altLang="en-US" dirty="0"/>
              <a:t>Rate = </a:t>
            </a:r>
            <a:r>
              <a:rPr lang="en-US" altLang="en-US" i="1" dirty="0"/>
              <a:t>k</a:t>
            </a:r>
            <a:r>
              <a:rPr lang="en-US" altLang="en-US" i="1" baseline="-25000" dirty="0"/>
              <a:t>2</a:t>
            </a:r>
            <a:r>
              <a:rPr lang="en-US" altLang="en-US" dirty="0"/>
              <a:t> [NOBr</a:t>
            </a:r>
            <a:r>
              <a:rPr lang="en-US" altLang="en-US" baseline="-25000" dirty="0"/>
              <a:t>2</a:t>
            </a:r>
            <a:r>
              <a:rPr lang="en-US" altLang="en-US" dirty="0"/>
              <a:t>] [NO]</a:t>
            </a:r>
          </a:p>
          <a:p>
            <a:pPr algn="ctr">
              <a:buFontTx/>
              <a:buNone/>
            </a:pPr>
            <a:endParaRPr lang="en-US" altLang="en-US" dirty="0"/>
          </a:p>
          <a:p>
            <a:r>
              <a:rPr lang="en-US" altLang="en-US" dirty="0"/>
              <a:t>But how can we find [NOBr</a:t>
            </a:r>
            <a:r>
              <a:rPr lang="en-US" altLang="en-US" baseline="-25000" dirty="0"/>
              <a:t>2</a:t>
            </a:r>
            <a:r>
              <a:rPr lang="en-US" altLang="en-US" dirty="0"/>
              <a:t>]?</a:t>
            </a:r>
          </a:p>
        </p:txBody>
      </p:sp>
    </p:spTree>
    <p:extLst>
      <p:ext uri="{BB962C8B-B14F-4D97-AF65-F5344CB8AC3E}">
        <p14:creationId xmlns:p14="http://schemas.microsoft.com/office/powerpoint/2010/main" val="12469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Fast Initial Step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NOBr</a:t>
            </a:r>
            <a:r>
              <a:rPr lang="en-US" altLang="en-US" baseline="-25000"/>
              <a:t>2</a:t>
            </a:r>
            <a:r>
              <a:rPr lang="en-US" altLang="en-US"/>
              <a:t> can react two ways:</a:t>
            </a:r>
          </a:p>
          <a:p>
            <a:pPr lvl="1"/>
            <a:r>
              <a:rPr lang="en-US" altLang="en-US"/>
              <a:t>With NO to form NOBr</a:t>
            </a:r>
          </a:p>
          <a:p>
            <a:pPr lvl="1"/>
            <a:r>
              <a:rPr lang="en-US" altLang="en-US"/>
              <a:t>By decomposition to reform NO and Br</a:t>
            </a:r>
            <a:r>
              <a:rPr lang="en-US" altLang="en-US" baseline="-25000"/>
              <a:t>2</a:t>
            </a:r>
            <a:endParaRPr lang="en-US" altLang="en-US" baseline="-25000">
              <a:solidFill>
                <a:schemeClr val="accent2"/>
              </a:solidFill>
            </a:endParaRPr>
          </a:p>
          <a:p>
            <a:r>
              <a:rPr lang="en-US" altLang="en-US"/>
              <a:t>The reactants and products of the first step are in equilibrium with each other.</a:t>
            </a:r>
          </a:p>
          <a:p>
            <a:r>
              <a:rPr lang="en-US" altLang="en-US"/>
              <a:t>Therefore,</a:t>
            </a:r>
          </a:p>
          <a:p>
            <a:pPr algn="ctr">
              <a:buFontTx/>
              <a:buNone/>
            </a:pPr>
            <a:r>
              <a:rPr lang="en-US" altLang="en-US"/>
              <a:t>Rate</a:t>
            </a:r>
            <a:r>
              <a:rPr lang="en-US" altLang="en-US" i="1" baseline="-25000"/>
              <a:t>f</a:t>
            </a:r>
            <a:r>
              <a:rPr lang="en-US" altLang="en-US"/>
              <a:t> = Rate</a:t>
            </a:r>
            <a:r>
              <a:rPr lang="en-US" altLang="en-US" i="1" baseline="-25000"/>
              <a:t>r</a:t>
            </a:r>
            <a:endParaRPr lang="en-US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1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Fast Initial Step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352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Because Rate</a:t>
            </a:r>
            <a:r>
              <a:rPr lang="en-US" altLang="en-US" i="1" baseline="-25000"/>
              <a:t>f</a:t>
            </a:r>
            <a:r>
              <a:rPr lang="en-US" altLang="en-US"/>
              <a:t> = Rate</a:t>
            </a:r>
            <a:r>
              <a:rPr lang="en-US" altLang="en-US" i="1" baseline="-25000"/>
              <a:t>r </a:t>
            </a:r>
            <a:r>
              <a:rPr lang="en-US" altLang="en-US"/>
              <a:t>,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i="1"/>
              <a:t>k</a:t>
            </a:r>
            <a:r>
              <a:rPr lang="en-US" altLang="en-US" baseline="-25000"/>
              <a:t>1</a:t>
            </a:r>
            <a:r>
              <a:rPr lang="en-US" altLang="en-US"/>
              <a:t> [NO] [Br</a:t>
            </a:r>
            <a:r>
              <a:rPr lang="en-US" altLang="en-US" baseline="-25000"/>
              <a:t>2</a:t>
            </a:r>
            <a:r>
              <a:rPr lang="en-US" altLang="en-US"/>
              <a:t>] = </a:t>
            </a:r>
            <a:r>
              <a:rPr lang="en-US" altLang="en-US" i="1"/>
              <a:t>k</a:t>
            </a:r>
            <a:r>
              <a:rPr lang="en-US" altLang="en-US" baseline="-25000"/>
              <a:t>−1</a:t>
            </a:r>
            <a:r>
              <a:rPr lang="en-US" altLang="en-US"/>
              <a:t> [NOBr</a:t>
            </a:r>
            <a:r>
              <a:rPr lang="en-US" altLang="en-US" baseline="-25000"/>
              <a:t>2</a:t>
            </a:r>
            <a:r>
              <a:rPr lang="en-US" altLang="en-US"/>
              <a:t>]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Solving for [NOBr</a:t>
            </a:r>
            <a:r>
              <a:rPr lang="en-US" altLang="en-US" baseline="-25000"/>
              <a:t>2</a:t>
            </a:r>
            <a:r>
              <a:rPr lang="en-US" altLang="en-US"/>
              <a:t>] gives us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/>
          </a:p>
        </p:txBody>
      </p:sp>
      <p:grpSp>
        <p:nvGrpSpPr>
          <p:cNvPr id="67593" name="Group 9"/>
          <p:cNvGrpSpPr>
            <a:grpSpLocks/>
          </p:cNvGrpSpPr>
          <p:nvPr/>
        </p:nvGrpSpPr>
        <p:grpSpPr bwMode="auto">
          <a:xfrm>
            <a:off x="2351088" y="4876800"/>
            <a:ext cx="4440237" cy="946150"/>
            <a:chOff x="1159" y="3217"/>
            <a:chExt cx="2797" cy="596"/>
          </a:xfrm>
        </p:grpSpPr>
        <p:grpSp>
          <p:nvGrpSpPr>
            <p:cNvPr id="67590" name="Group 6"/>
            <p:cNvGrpSpPr>
              <a:grpSpLocks/>
            </p:cNvGrpSpPr>
            <p:nvPr/>
          </p:nvGrpSpPr>
          <p:grpSpPr bwMode="auto">
            <a:xfrm>
              <a:off x="1159" y="3217"/>
              <a:ext cx="432" cy="596"/>
              <a:chOff x="1159" y="3217"/>
              <a:chExt cx="432" cy="596"/>
            </a:xfrm>
          </p:grpSpPr>
          <p:sp>
            <p:nvSpPr>
              <p:cNvPr id="67588" name="Rectangle 4"/>
              <p:cNvSpPr>
                <a:spLocks noChangeArrowheads="1"/>
              </p:cNvSpPr>
              <p:nvPr/>
            </p:nvSpPr>
            <p:spPr bwMode="auto">
              <a:xfrm>
                <a:off x="1187" y="3217"/>
                <a:ext cx="401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800" i="1">
                    <a:solidFill>
                      <a:srgbClr val="C82E32"/>
                    </a:solidFill>
                  </a:rPr>
                  <a:t>k</a:t>
                </a:r>
                <a:r>
                  <a:rPr lang="en-US" altLang="en-US" sz="2800" baseline="-25000">
                    <a:solidFill>
                      <a:srgbClr val="C82E32"/>
                    </a:solidFill>
                  </a:rPr>
                  <a:t>1</a:t>
                </a:r>
                <a:endParaRPr lang="en-US" altLang="en-US" sz="2800">
                  <a:solidFill>
                    <a:srgbClr val="C82E32"/>
                  </a:solidFill>
                </a:endParaRPr>
              </a:p>
              <a:p>
                <a:pPr algn="ctr"/>
                <a:r>
                  <a:rPr lang="en-US" altLang="en-US" sz="2800" i="1">
                    <a:solidFill>
                      <a:srgbClr val="C82E32"/>
                    </a:solidFill>
                  </a:rPr>
                  <a:t>k</a:t>
                </a:r>
                <a:r>
                  <a:rPr lang="en-US" altLang="en-US" sz="2800" baseline="-25000">
                    <a:solidFill>
                      <a:srgbClr val="C82E32"/>
                    </a:solidFill>
                    <a:cs typeface="Arial" charset="0"/>
                  </a:rPr>
                  <a:t>−</a:t>
                </a:r>
                <a:r>
                  <a:rPr lang="en-US" altLang="en-US" sz="2800" baseline="-25000">
                    <a:solidFill>
                      <a:srgbClr val="C82E32"/>
                    </a:solidFill>
                  </a:rPr>
                  <a:t>1</a:t>
                </a:r>
                <a:endParaRPr lang="en-US" altLang="en-US" sz="2800" i="1">
                  <a:solidFill>
                    <a:srgbClr val="C82E32"/>
                  </a:solidFill>
                </a:endParaRPr>
              </a:p>
            </p:txBody>
          </p:sp>
          <p:sp>
            <p:nvSpPr>
              <p:cNvPr id="67589" name="Line 5"/>
              <p:cNvSpPr>
                <a:spLocks noChangeShapeType="1"/>
              </p:cNvSpPr>
              <p:nvPr/>
            </p:nvSpPr>
            <p:spPr bwMode="auto">
              <a:xfrm>
                <a:off x="1159" y="3545"/>
                <a:ext cx="432" cy="0"/>
              </a:xfrm>
              <a:prstGeom prst="line">
                <a:avLst/>
              </a:prstGeom>
              <a:noFill/>
              <a:ln w="19050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7592" name="Rectangle 8"/>
            <p:cNvSpPr>
              <a:spLocks noChangeArrowheads="1"/>
            </p:cNvSpPr>
            <p:nvPr/>
          </p:nvSpPr>
          <p:spPr bwMode="auto">
            <a:xfrm>
              <a:off x="1584" y="3333"/>
              <a:ext cx="237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>
                  <a:solidFill>
                    <a:srgbClr val="C82E32"/>
                  </a:solidFill>
                </a:rPr>
                <a:t>[NO] [Br</a:t>
              </a:r>
              <a:r>
                <a:rPr lang="en-US" altLang="en-US" sz="3200" baseline="-25000">
                  <a:solidFill>
                    <a:srgbClr val="C82E32"/>
                  </a:solidFill>
                </a:rPr>
                <a:t>2</a:t>
              </a:r>
              <a:r>
                <a:rPr lang="en-US" altLang="en-US" sz="3200">
                  <a:solidFill>
                    <a:srgbClr val="C82E32"/>
                  </a:solidFill>
                </a:rPr>
                <a:t>] = [NOBr</a:t>
              </a:r>
              <a:r>
                <a:rPr lang="en-US" altLang="en-US" sz="3200" baseline="-25000">
                  <a:solidFill>
                    <a:srgbClr val="C82E32"/>
                  </a:solidFill>
                </a:rPr>
                <a:t>2</a:t>
              </a:r>
              <a:r>
                <a:rPr lang="en-US" altLang="en-US" sz="3200">
                  <a:solidFill>
                    <a:srgbClr val="C82E32"/>
                  </a:solidFill>
                </a:rPr>
                <a:t>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318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Fast Initial Step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752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	Substituting this expression for [NOBr</a:t>
            </a:r>
            <a:r>
              <a:rPr lang="en-US" altLang="en-US" baseline="-25000"/>
              <a:t>2</a:t>
            </a:r>
            <a:r>
              <a:rPr lang="en-US" altLang="en-US"/>
              <a:t>] in the rate law for the rate-determining step gives</a:t>
            </a:r>
          </a:p>
        </p:txBody>
      </p:sp>
      <p:grpSp>
        <p:nvGrpSpPr>
          <p:cNvPr id="68621" name="Group 13"/>
          <p:cNvGrpSpPr>
            <a:grpSpLocks/>
          </p:cNvGrpSpPr>
          <p:nvPr/>
        </p:nvGrpSpPr>
        <p:grpSpPr bwMode="auto">
          <a:xfrm>
            <a:off x="2133600" y="3527425"/>
            <a:ext cx="4892675" cy="946150"/>
            <a:chOff x="1344" y="2222"/>
            <a:chExt cx="3082" cy="596"/>
          </a:xfrm>
        </p:grpSpPr>
        <p:grpSp>
          <p:nvGrpSpPr>
            <p:cNvPr id="68620" name="Group 12"/>
            <p:cNvGrpSpPr>
              <a:grpSpLocks/>
            </p:cNvGrpSpPr>
            <p:nvPr/>
          </p:nvGrpSpPr>
          <p:grpSpPr bwMode="auto">
            <a:xfrm>
              <a:off x="1344" y="2222"/>
              <a:ext cx="1440" cy="596"/>
              <a:chOff x="1344" y="2222"/>
              <a:chExt cx="1440" cy="596"/>
            </a:xfrm>
          </p:grpSpPr>
          <p:grpSp>
            <p:nvGrpSpPr>
              <p:cNvPr id="68614" name="Group 6"/>
              <p:cNvGrpSpPr>
                <a:grpSpLocks/>
              </p:cNvGrpSpPr>
              <p:nvPr/>
            </p:nvGrpSpPr>
            <p:grpSpPr bwMode="auto">
              <a:xfrm>
                <a:off x="2208" y="2222"/>
                <a:ext cx="576" cy="596"/>
                <a:chOff x="2016" y="2608"/>
                <a:chExt cx="576" cy="596"/>
              </a:xfrm>
            </p:grpSpPr>
            <p:sp>
              <p:nvSpPr>
                <p:cNvPr id="68612" name="Rectangle 4"/>
                <p:cNvSpPr>
                  <a:spLocks noChangeArrowheads="1"/>
                </p:cNvSpPr>
                <p:nvPr/>
              </p:nvSpPr>
              <p:spPr bwMode="auto">
                <a:xfrm>
                  <a:off x="2043" y="2608"/>
                  <a:ext cx="509" cy="5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en-US" sz="2800" i="1">
                      <a:solidFill>
                        <a:srgbClr val="C82E32"/>
                      </a:solidFill>
                    </a:rPr>
                    <a:t>k</a:t>
                  </a:r>
                  <a:r>
                    <a:rPr lang="en-US" altLang="en-US" sz="2800" baseline="-25000">
                      <a:solidFill>
                        <a:srgbClr val="C82E32"/>
                      </a:solidFill>
                    </a:rPr>
                    <a:t>2</a:t>
                  </a:r>
                  <a:r>
                    <a:rPr lang="en-US" altLang="en-US" sz="2800" i="1">
                      <a:solidFill>
                        <a:srgbClr val="C82E32"/>
                      </a:solidFill>
                    </a:rPr>
                    <a:t>k</a:t>
                  </a:r>
                  <a:r>
                    <a:rPr lang="en-US" altLang="en-US" sz="2800" baseline="-25000">
                      <a:solidFill>
                        <a:srgbClr val="C82E32"/>
                      </a:solidFill>
                    </a:rPr>
                    <a:t>1</a:t>
                  </a:r>
                  <a:endParaRPr lang="en-US" altLang="en-US" sz="2800">
                    <a:solidFill>
                      <a:srgbClr val="C82E32"/>
                    </a:solidFill>
                  </a:endParaRPr>
                </a:p>
                <a:p>
                  <a:pPr algn="ctr"/>
                  <a:r>
                    <a:rPr lang="en-US" altLang="en-US" sz="2800" i="1">
                      <a:solidFill>
                        <a:srgbClr val="C82E32"/>
                      </a:solidFill>
                    </a:rPr>
                    <a:t>k</a:t>
                  </a:r>
                  <a:r>
                    <a:rPr lang="en-US" altLang="en-US" sz="2800" baseline="-25000">
                      <a:solidFill>
                        <a:srgbClr val="C82E32"/>
                      </a:solidFill>
                      <a:cs typeface="Arial" charset="0"/>
                    </a:rPr>
                    <a:t>−</a:t>
                  </a:r>
                  <a:r>
                    <a:rPr lang="en-US" altLang="en-US" sz="2800" baseline="-25000">
                      <a:solidFill>
                        <a:srgbClr val="C82E32"/>
                      </a:solidFill>
                    </a:rPr>
                    <a:t>1</a:t>
                  </a:r>
                  <a:endParaRPr lang="en-US" altLang="en-US" sz="2800" i="1">
                    <a:solidFill>
                      <a:srgbClr val="C82E32"/>
                    </a:solidFill>
                  </a:endParaRPr>
                </a:p>
              </p:txBody>
            </p:sp>
            <p:sp>
              <p:nvSpPr>
                <p:cNvPr id="68613" name="Line 5"/>
                <p:cNvSpPr>
                  <a:spLocks noChangeShapeType="1"/>
                </p:cNvSpPr>
                <p:nvPr/>
              </p:nvSpPr>
              <p:spPr bwMode="auto">
                <a:xfrm>
                  <a:off x="2016" y="2942"/>
                  <a:ext cx="576" cy="0"/>
                </a:xfrm>
                <a:prstGeom prst="line">
                  <a:avLst/>
                </a:prstGeom>
                <a:noFill/>
                <a:ln w="19050">
                  <a:solidFill>
                    <a:srgbClr val="C82E3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8615" name="Rectangle 7"/>
              <p:cNvSpPr>
                <a:spLocks noChangeArrowheads="1"/>
              </p:cNvSpPr>
              <p:nvPr/>
            </p:nvSpPr>
            <p:spPr bwMode="auto">
              <a:xfrm>
                <a:off x="1344" y="2391"/>
                <a:ext cx="78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C82E32"/>
                    </a:solidFill>
                  </a:rPr>
                  <a:t>Rate =</a:t>
                </a:r>
              </a:p>
            </p:txBody>
          </p:sp>
        </p:grpSp>
        <p:sp>
          <p:nvSpPr>
            <p:cNvPr id="68617" name="Rectangle 9"/>
            <p:cNvSpPr>
              <a:spLocks noChangeArrowheads="1"/>
            </p:cNvSpPr>
            <p:nvPr/>
          </p:nvSpPr>
          <p:spPr bwMode="auto">
            <a:xfrm>
              <a:off x="2832" y="2391"/>
              <a:ext cx="159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>
                  <a:solidFill>
                    <a:srgbClr val="C82E32"/>
                  </a:solidFill>
                </a:rPr>
                <a:t>[NO] [Br</a:t>
              </a:r>
              <a:r>
                <a:rPr lang="en-US" altLang="en-US" sz="2800" baseline="-25000">
                  <a:solidFill>
                    <a:srgbClr val="C82E32"/>
                  </a:solidFill>
                </a:rPr>
                <a:t>2</a:t>
              </a:r>
              <a:r>
                <a:rPr lang="en-US" altLang="en-US" sz="2800">
                  <a:solidFill>
                    <a:srgbClr val="C82E32"/>
                  </a:solidFill>
                </a:rPr>
                <a:t>] [NO]</a:t>
              </a:r>
            </a:p>
          </p:txBody>
        </p:sp>
      </p:grp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2994025" y="4851400"/>
            <a:ext cx="2419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C82E32"/>
                </a:solidFill>
              </a:rPr>
              <a:t>= </a:t>
            </a:r>
            <a:r>
              <a:rPr lang="en-US" altLang="en-US" sz="2800" i="1">
                <a:solidFill>
                  <a:srgbClr val="C82E32"/>
                </a:solidFill>
              </a:rPr>
              <a:t>k</a:t>
            </a:r>
            <a:r>
              <a:rPr lang="en-US" altLang="en-US" sz="2800">
                <a:solidFill>
                  <a:srgbClr val="C82E32"/>
                </a:solidFill>
              </a:rPr>
              <a:t> [NO]</a:t>
            </a:r>
            <a:r>
              <a:rPr lang="en-US" altLang="en-US" sz="2800" baseline="30000">
                <a:solidFill>
                  <a:srgbClr val="C82E32"/>
                </a:solidFill>
              </a:rPr>
              <a:t>2</a:t>
            </a:r>
            <a:r>
              <a:rPr lang="en-US" altLang="en-US" sz="2800">
                <a:solidFill>
                  <a:srgbClr val="C82E32"/>
                </a:solidFill>
              </a:rPr>
              <a:t> [Br</a:t>
            </a:r>
            <a:r>
              <a:rPr lang="en-US" altLang="en-US" sz="2800" baseline="-25000">
                <a:solidFill>
                  <a:srgbClr val="C82E32"/>
                </a:solidFill>
              </a:rPr>
              <a:t>2</a:t>
            </a:r>
            <a:r>
              <a:rPr lang="en-US" altLang="en-US" sz="2800">
                <a:solidFill>
                  <a:srgbClr val="C82E32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32751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Catalysts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7772400" cy="2362200"/>
          </a:xfrm>
        </p:spPr>
        <p:txBody>
          <a:bodyPr/>
          <a:lstStyle/>
          <a:p>
            <a:r>
              <a:rPr lang="en-US" altLang="en-US" sz="2800"/>
              <a:t>Catalysts increase the rate of a reaction by decreasing the activation energy of the reaction.</a:t>
            </a:r>
          </a:p>
          <a:p>
            <a:r>
              <a:rPr lang="en-US" altLang="en-US" sz="2800"/>
              <a:t>Catalysts change the mechanism by which the process occurs.</a:t>
            </a:r>
          </a:p>
        </p:txBody>
      </p:sp>
      <p:pic>
        <p:nvPicPr>
          <p:cNvPr id="69639" name="Picture 7" descr="14_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1"/>
          <a:stretch>
            <a:fillRect/>
          </a:stretch>
        </p:blipFill>
        <p:spPr>
          <a:xfrm>
            <a:off x="685800" y="3946525"/>
            <a:ext cx="3657600" cy="2692400"/>
          </a:xfr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3986212"/>
            <a:ext cx="3429000" cy="24257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400800" y="4953000"/>
            <a:ext cx="0" cy="1143000"/>
          </a:xfrm>
          <a:prstGeom prst="lin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400800" y="5638800"/>
            <a:ext cx="2286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8216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 dirty="0"/>
              <a:t>© </a:t>
            </a:r>
            <a:r>
              <a:rPr lang="en-US" altLang="en-US" sz="1000" dirty="0"/>
              <a:t>2009, Prentice-Hall, Inc.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Reaction Rates 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628900"/>
            <a:ext cx="3810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dirty="0"/>
              <a:t>	In this reaction, the concentration of butyl chloride, C</a:t>
            </a:r>
            <a:r>
              <a:rPr lang="en-US" altLang="en-US" sz="2800" baseline="-25000" dirty="0"/>
              <a:t>4</a:t>
            </a:r>
            <a:r>
              <a:rPr lang="en-US" altLang="en-US" sz="2800" dirty="0"/>
              <a:t>H</a:t>
            </a:r>
            <a:r>
              <a:rPr lang="en-US" altLang="en-US" sz="2800" baseline="-25000" dirty="0"/>
              <a:t>9</a:t>
            </a:r>
            <a:r>
              <a:rPr lang="en-US" altLang="en-US" sz="2800" dirty="0"/>
              <a:t>Cl, was measured at various times.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143000" y="1338590"/>
            <a:ext cx="7448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C82E32"/>
                </a:solidFill>
              </a:rPr>
              <a:t>C</a:t>
            </a:r>
            <a:r>
              <a:rPr lang="en-US" altLang="en-US" sz="2800" baseline="-25000" dirty="0">
                <a:solidFill>
                  <a:srgbClr val="C82E32"/>
                </a:solidFill>
              </a:rPr>
              <a:t>4</a:t>
            </a:r>
            <a:r>
              <a:rPr lang="en-US" altLang="en-US" sz="2800" dirty="0">
                <a:solidFill>
                  <a:srgbClr val="C82E32"/>
                </a:solidFill>
              </a:rPr>
              <a:t>H</a:t>
            </a:r>
            <a:r>
              <a:rPr lang="en-US" altLang="en-US" sz="2800" baseline="-25000" dirty="0">
                <a:solidFill>
                  <a:srgbClr val="C82E32"/>
                </a:solidFill>
              </a:rPr>
              <a:t>9</a:t>
            </a:r>
            <a:r>
              <a:rPr lang="en-US" altLang="en-US" sz="2800" dirty="0">
                <a:solidFill>
                  <a:srgbClr val="C82E32"/>
                </a:solidFill>
              </a:rPr>
              <a:t>Cl(</a:t>
            </a:r>
            <a:r>
              <a:rPr lang="en-US" altLang="en-US" sz="2800" i="1" dirty="0" err="1">
                <a:solidFill>
                  <a:srgbClr val="C82E32"/>
                </a:solidFill>
              </a:rPr>
              <a:t>aq</a:t>
            </a:r>
            <a:r>
              <a:rPr lang="en-US" altLang="en-US" sz="2800" dirty="0">
                <a:solidFill>
                  <a:srgbClr val="C82E32"/>
                </a:solidFill>
              </a:rPr>
              <a:t>) + H</a:t>
            </a:r>
            <a:r>
              <a:rPr lang="en-US" altLang="en-US" sz="2800" baseline="-25000" dirty="0">
                <a:solidFill>
                  <a:srgbClr val="C82E32"/>
                </a:solidFill>
              </a:rPr>
              <a:t>2</a:t>
            </a:r>
            <a:r>
              <a:rPr lang="en-US" altLang="en-US" sz="2800" dirty="0">
                <a:solidFill>
                  <a:srgbClr val="C82E32"/>
                </a:solidFill>
              </a:rPr>
              <a:t>O(</a:t>
            </a:r>
            <a:r>
              <a:rPr lang="en-US" altLang="en-US" sz="2800" i="1" dirty="0">
                <a:solidFill>
                  <a:srgbClr val="C82E32"/>
                </a:solidFill>
              </a:rPr>
              <a:t>l</a:t>
            </a:r>
            <a:r>
              <a:rPr lang="en-US" altLang="en-US" sz="2800" dirty="0">
                <a:solidFill>
                  <a:srgbClr val="C82E32"/>
                </a:solidFill>
              </a:rPr>
              <a:t>)</a:t>
            </a:r>
            <a:r>
              <a:rPr lang="en-US" altLang="en-US" sz="2800" baseline="-25000" dirty="0">
                <a:solidFill>
                  <a:srgbClr val="C82E32"/>
                </a:solidFill>
              </a:rPr>
              <a:t> </a:t>
            </a:r>
            <a:r>
              <a:rPr lang="en-US" altLang="en-US" sz="2800" dirty="0">
                <a:solidFill>
                  <a:srgbClr val="C82E32"/>
                </a:solidFill>
                <a:sym typeface="Symbol" pitchFamily="-80" charset="2"/>
              </a:rPr>
              <a:t> C</a:t>
            </a:r>
            <a:r>
              <a:rPr lang="en-US" altLang="en-US" sz="2800" baseline="-25000" dirty="0">
                <a:solidFill>
                  <a:srgbClr val="C82E32"/>
                </a:solidFill>
                <a:sym typeface="Symbol" pitchFamily="-80" charset="2"/>
              </a:rPr>
              <a:t>4</a:t>
            </a:r>
            <a:r>
              <a:rPr lang="en-US" altLang="en-US" sz="2800" dirty="0">
                <a:solidFill>
                  <a:srgbClr val="C82E32"/>
                </a:solidFill>
                <a:sym typeface="Symbol" pitchFamily="-80" charset="2"/>
              </a:rPr>
              <a:t>H</a:t>
            </a:r>
            <a:r>
              <a:rPr lang="en-US" altLang="en-US" sz="2800" baseline="-25000" dirty="0">
                <a:solidFill>
                  <a:srgbClr val="C82E32"/>
                </a:solidFill>
                <a:sym typeface="Symbol" pitchFamily="-80" charset="2"/>
              </a:rPr>
              <a:t>9</a:t>
            </a:r>
            <a:r>
              <a:rPr lang="en-US" altLang="en-US" sz="2800" dirty="0">
                <a:solidFill>
                  <a:srgbClr val="C82E32"/>
                </a:solidFill>
                <a:sym typeface="Symbol" pitchFamily="-80" charset="2"/>
              </a:rPr>
              <a:t>OH(</a:t>
            </a:r>
            <a:r>
              <a:rPr lang="en-US" altLang="en-US" sz="2800" i="1" dirty="0" err="1">
                <a:solidFill>
                  <a:srgbClr val="C82E32"/>
                </a:solidFill>
                <a:sym typeface="Symbol" pitchFamily="-80" charset="2"/>
              </a:rPr>
              <a:t>aq</a:t>
            </a:r>
            <a:r>
              <a:rPr lang="en-US" altLang="en-US" sz="2800" dirty="0">
                <a:solidFill>
                  <a:srgbClr val="C82E32"/>
                </a:solidFill>
                <a:sym typeface="Symbol" pitchFamily="-80" charset="2"/>
              </a:rPr>
              <a:t>) + </a:t>
            </a:r>
            <a:r>
              <a:rPr lang="en-US" altLang="en-US" sz="2800" dirty="0" err="1">
                <a:solidFill>
                  <a:srgbClr val="C82E32"/>
                </a:solidFill>
                <a:sym typeface="Symbol" pitchFamily="-80" charset="2"/>
              </a:rPr>
              <a:t>HCl</a:t>
            </a:r>
            <a:r>
              <a:rPr lang="en-US" altLang="en-US" sz="2800" dirty="0">
                <a:solidFill>
                  <a:srgbClr val="C82E32"/>
                </a:solidFill>
                <a:sym typeface="Symbol" pitchFamily="-80" charset="2"/>
              </a:rPr>
              <a:t>(</a:t>
            </a:r>
            <a:r>
              <a:rPr lang="en-US" altLang="en-US" sz="2800" i="1" dirty="0" err="1">
                <a:solidFill>
                  <a:srgbClr val="C82E32"/>
                </a:solidFill>
                <a:sym typeface="Symbol" pitchFamily="-80" charset="2"/>
              </a:rPr>
              <a:t>aq</a:t>
            </a:r>
            <a:r>
              <a:rPr lang="en-US" altLang="en-US" sz="2800" dirty="0">
                <a:solidFill>
                  <a:srgbClr val="C82E32"/>
                </a:solidFill>
                <a:sym typeface="Symbol" pitchFamily="-80" charset="2"/>
              </a:rPr>
              <a:t>) </a:t>
            </a:r>
            <a:endParaRPr lang="en-US" altLang="en-US" sz="2800" dirty="0">
              <a:solidFill>
                <a:srgbClr val="C82E32"/>
              </a:solidFill>
            </a:endParaRPr>
          </a:p>
        </p:txBody>
      </p:sp>
      <p:pic>
        <p:nvPicPr>
          <p:cNvPr id="11274" name="Picture 10" descr="14_T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6" r="47540" b="4208"/>
          <a:stretch>
            <a:fillRect/>
          </a:stretch>
        </p:blipFill>
        <p:spPr>
          <a:xfrm>
            <a:off x="1025857" y="2244685"/>
            <a:ext cx="3657600" cy="3983641"/>
          </a:xfrm>
        </p:spPr>
      </p:pic>
    </p:spTree>
    <p:extLst>
      <p:ext uri="{BB962C8B-B14F-4D97-AF65-F5344CB8AC3E}">
        <p14:creationId xmlns:p14="http://schemas.microsoft.com/office/powerpoint/2010/main" val="3229688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Enzymes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5029200" y="1371600"/>
            <a:ext cx="3810000" cy="3733800"/>
          </a:xfrm>
        </p:spPr>
        <p:txBody>
          <a:bodyPr/>
          <a:lstStyle/>
          <a:p>
            <a:r>
              <a:rPr lang="en-US" altLang="en-US" sz="2800"/>
              <a:t>Enzymes are catalysts in biological systems.</a:t>
            </a:r>
          </a:p>
          <a:p>
            <a:r>
              <a:rPr lang="en-US" altLang="en-US" sz="2800"/>
              <a:t>The substrate fits into the active site of the enzyme much like a key fits into a lock.</a:t>
            </a:r>
          </a:p>
        </p:txBody>
      </p:sp>
      <p:pic>
        <p:nvPicPr>
          <p:cNvPr id="72710" name="Picture 6" descr="14_2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9"/>
          <a:stretch>
            <a:fillRect/>
          </a:stretch>
        </p:blipFill>
        <p:spPr>
          <a:xfrm>
            <a:off x="1066800" y="1905000"/>
            <a:ext cx="3136900" cy="2568575"/>
          </a:xfrm>
        </p:spPr>
      </p:pic>
      <p:pic>
        <p:nvPicPr>
          <p:cNvPr id="72711" name="Picture 7" descr="14_2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06"/>
          <a:stretch>
            <a:fillRect/>
          </a:stretch>
        </p:blipFill>
        <p:spPr>
          <a:xfrm>
            <a:off x="533400" y="4724400"/>
            <a:ext cx="4716463" cy="1830388"/>
          </a:xfrm>
        </p:spPr>
      </p:pic>
    </p:spTree>
    <p:extLst>
      <p:ext uri="{BB962C8B-B14F-4D97-AF65-F5344CB8AC3E}">
        <p14:creationId xmlns:p14="http://schemas.microsoft.com/office/powerpoint/2010/main" val="15140802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Reaction Rates 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981200"/>
            <a:ext cx="3810000" cy="3352800"/>
          </a:xfrm>
        </p:spPr>
        <p:txBody>
          <a:bodyPr/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US" altLang="en-US" sz="2800" dirty="0"/>
              <a:t>The average rate of the reaction over each interval is the change in concentration divided by the change in time:</a:t>
            </a:r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990600" y="1295400"/>
            <a:ext cx="714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C82E32"/>
                </a:solidFill>
              </a:rPr>
              <a:t>C</a:t>
            </a:r>
            <a:r>
              <a:rPr lang="en-US" altLang="en-US" baseline="-25000">
                <a:solidFill>
                  <a:srgbClr val="C82E32"/>
                </a:solidFill>
              </a:rPr>
              <a:t>4</a:t>
            </a:r>
            <a:r>
              <a:rPr lang="en-US" altLang="en-US">
                <a:solidFill>
                  <a:srgbClr val="C82E32"/>
                </a:solidFill>
              </a:rPr>
              <a:t>H</a:t>
            </a:r>
            <a:r>
              <a:rPr lang="en-US" altLang="en-US" baseline="-25000">
                <a:solidFill>
                  <a:srgbClr val="C82E32"/>
                </a:solidFill>
              </a:rPr>
              <a:t>9</a:t>
            </a:r>
            <a:r>
              <a:rPr lang="en-US" altLang="en-US">
                <a:solidFill>
                  <a:srgbClr val="C82E32"/>
                </a:solidFill>
              </a:rPr>
              <a:t>Cl</a:t>
            </a:r>
            <a:r>
              <a:rPr lang="en-US" altLang="en-US" sz="2000">
                <a:solidFill>
                  <a:srgbClr val="C82E32"/>
                </a:solidFill>
              </a:rPr>
              <a:t>(</a:t>
            </a:r>
            <a:r>
              <a:rPr lang="en-US" altLang="en-US" sz="2000" i="1">
                <a:solidFill>
                  <a:srgbClr val="C82E32"/>
                </a:solidFill>
              </a:rPr>
              <a:t>aq</a:t>
            </a:r>
            <a:r>
              <a:rPr lang="en-US" altLang="en-US" sz="2000">
                <a:solidFill>
                  <a:srgbClr val="C82E32"/>
                </a:solidFill>
              </a:rPr>
              <a:t>)</a:t>
            </a:r>
            <a:r>
              <a:rPr lang="en-US" altLang="en-US">
                <a:solidFill>
                  <a:srgbClr val="C82E32"/>
                </a:solidFill>
              </a:rPr>
              <a:t> + H</a:t>
            </a:r>
            <a:r>
              <a:rPr lang="en-US" altLang="en-US" baseline="-25000">
                <a:solidFill>
                  <a:srgbClr val="C82E32"/>
                </a:solidFill>
              </a:rPr>
              <a:t>2</a:t>
            </a:r>
            <a:r>
              <a:rPr lang="en-US" altLang="en-US">
                <a:solidFill>
                  <a:srgbClr val="C82E32"/>
                </a:solidFill>
              </a:rPr>
              <a:t>O</a:t>
            </a:r>
            <a:r>
              <a:rPr lang="en-US" altLang="en-US" sz="2000">
                <a:solidFill>
                  <a:srgbClr val="C82E32"/>
                </a:solidFill>
              </a:rPr>
              <a:t>(</a:t>
            </a:r>
            <a:r>
              <a:rPr lang="en-US" altLang="en-US" sz="2000" i="1">
                <a:solidFill>
                  <a:srgbClr val="C82E32"/>
                </a:solidFill>
              </a:rPr>
              <a:t>l</a:t>
            </a:r>
            <a:r>
              <a:rPr lang="en-US" altLang="en-US" sz="2000">
                <a:solidFill>
                  <a:srgbClr val="C82E32"/>
                </a:solidFill>
              </a:rPr>
              <a:t>)</a:t>
            </a:r>
            <a:r>
              <a:rPr lang="en-US" altLang="en-US" baseline="-25000">
                <a:solidFill>
                  <a:srgbClr val="C82E32"/>
                </a:solidFill>
              </a:rPr>
              <a:t> </a:t>
            </a:r>
            <a:r>
              <a:rPr lang="en-US" altLang="en-US">
                <a:solidFill>
                  <a:srgbClr val="C82E32"/>
                </a:solidFill>
                <a:sym typeface="Symbol" pitchFamily="-80" charset="2"/>
              </a:rPr>
              <a:t> C</a:t>
            </a:r>
            <a:r>
              <a:rPr lang="en-US" altLang="en-US" baseline="-25000">
                <a:solidFill>
                  <a:srgbClr val="C82E32"/>
                </a:solidFill>
                <a:sym typeface="Symbol" pitchFamily="-80" charset="2"/>
              </a:rPr>
              <a:t>4</a:t>
            </a:r>
            <a:r>
              <a:rPr lang="en-US" altLang="en-US">
                <a:solidFill>
                  <a:srgbClr val="C82E32"/>
                </a:solidFill>
                <a:sym typeface="Symbol" pitchFamily="-80" charset="2"/>
              </a:rPr>
              <a:t>H</a:t>
            </a:r>
            <a:r>
              <a:rPr lang="en-US" altLang="en-US" baseline="-25000">
                <a:solidFill>
                  <a:srgbClr val="C82E32"/>
                </a:solidFill>
                <a:sym typeface="Symbol" pitchFamily="-80" charset="2"/>
              </a:rPr>
              <a:t>9</a:t>
            </a:r>
            <a:r>
              <a:rPr lang="en-US" altLang="en-US">
                <a:solidFill>
                  <a:srgbClr val="C82E32"/>
                </a:solidFill>
                <a:sym typeface="Symbol" pitchFamily="-80" charset="2"/>
              </a:rPr>
              <a:t>OH</a:t>
            </a:r>
            <a:r>
              <a:rPr lang="en-US" altLang="en-US" sz="2000">
                <a:solidFill>
                  <a:srgbClr val="C82E32"/>
                </a:solidFill>
                <a:sym typeface="Symbol" pitchFamily="-80" charset="2"/>
              </a:rPr>
              <a:t>(</a:t>
            </a:r>
            <a:r>
              <a:rPr lang="en-US" altLang="en-US" sz="2000" i="1">
                <a:solidFill>
                  <a:srgbClr val="C82E32"/>
                </a:solidFill>
                <a:sym typeface="Symbol" pitchFamily="-80" charset="2"/>
              </a:rPr>
              <a:t>aq</a:t>
            </a:r>
            <a:r>
              <a:rPr lang="en-US" altLang="en-US" sz="2000">
                <a:solidFill>
                  <a:srgbClr val="C82E32"/>
                </a:solidFill>
                <a:sym typeface="Symbol" pitchFamily="-80" charset="2"/>
              </a:rPr>
              <a:t>)</a:t>
            </a:r>
            <a:r>
              <a:rPr lang="en-US" altLang="en-US">
                <a:solidFill>
                  <a:srgbClr val="C82E32"/>
                </a:solidFill>
                <a:sym typeface="Symbol" pitchFamily="-80" charset="2"/>
              </a:rPr>
              <a:t> + HCl</a:t>
            </a:r>
            <a:r>
              <a:rPr lang="en-US" altLang="en-US" sz="2000">
                <a:solidFill>
                  <a:srgbClr val="C82E32"/>
                </a:solidFill>
                <a:sym typeface="Symbol" pitchFamily="-80" charset="2"/>
              </a:rPr>
              <a:t>(</a:t>
            </a:r>
            <a:r>
              <a:rPr lang="en-US" altLang="en-US" sz="2000" i="1">
                <a:solidFill>
                  <a:srgbClr val="C82E32"/>
                </a:solidFill>
                <a:sym typeface="Symbol" pitchFamily="-80" charset="2"/>
              </a:rPr>
              <a:t>aq</a:t>
            </a:r>
            <a:r>
              <a:rPr lang="en-US" altLang="en-US" sz="2000">
                <a:solidFill>
                  <a:srgbClr val="C82E32"/>
                </a:solidFill>
                <a:sym typeface="Symbol" pitchFamily="-80" charset="2"/>
              </a:rPr>
              <a:t>)</a:t>
            </a:r>
            <a:r>
              <a:rPr lang="en-US" altLang="en-US">
                <a:solidFill>
                  <a:srgbClr val="C82E32"/>
                </a:solidFill>
                <a:sym typeface="Symbol" pitchFamily="-80" charset="2"/>
              </a:rPr>
              <a:t> </a:t>
            </a:r>
            <a:endParaRPr lang="en-US" altLang="en-US">
              <a:solidFill>
                <a:srgbClr val="C82E32"/>
              </a:solidFill>
            </a:endParaRPr>
          </a:p>
        </p:txBody>
      </p:sp>
      <p:pic>
        <p:nvPicPr>
          <p:cNvPr id="141317" name="Picture 5" descr="14_T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6" r="6133" b="4208"/>
          <a:stretch>
            <a:fillRect/>
          </a:stretch>
        </p:blipFill>
        <p:spPr>
          <a:xfrm>
            <a:off x="228600" y="2133600"/>
            <a:ext cx="5257800" cy="3200400"/>
          </a:xfrm>
        </p:spPr>
      </p:pic>
      <p:grpSp>
        <p:nvGrpSpPr>
          <p:cNvPr id="141319" name="Group 7"/>
          <p:cNvGrpSpPr>
            <a:grpSpLocks/>
          </p:cNvGrpSpPr>
          <p:nvPr/>
        </p:nvGrpSpPr>
        <p:grpSpPr bwMode="auto">
          <a:xfrm>
            <a:off x="5045076" y="5370217"/>
            <a:ext cx="3260725" cy="873125"/>
            <a:chOff x="3072" y="2829"/>
            <a:chExt cx="2054" cy="518"/>
          </a:xfrm>
        </p:grpSpPr>
        <p:sp>
          <p:nvSpPr>
            <p:cNvPr id="141320" name="Rectangle 8"/>
            <p:cNvSpPr>
              <a:spLocks noChangeArrowheads="1"/>
            </p:cNvSpPr>
            <p:nvPr/>
          </p:nvSpPr>
          <p:spPr bwMode="auto">
            <a:xfrm>
              <a:off x="3072" y="2941"/>
              <a:ext cx="1142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dirty="0">
                  <a:solidFill>
                    <a:srgbClr val="C82E32"/>
                  </a:solidFill>
                </a:rPr>
                <a:t>Average rate =</a:t>
              </a:r>
            </a:p>
          </p:txBody>
        </p:sp>
        <p:grpSp>
          <p:nvGrpSpPr>
            <p:cNvPr id="141321" name="Group 9"/>
            <p:cNvGrpSpPr>
              <a:grpSpLocks/>
            </p:cNvGrpSpPr>
            <p:nvPr/>
          </p:nvGrpSpPr>
          <p:grpSpPr bwMode="auto">
            <a:xfrm>
              <a:off x="4088" y="2829"/>
              <a:ext cx="1038" cy="518"/>
              <a:chOff x="3234" y="3322"/>
              <a:chExt cx="1038" cy="518"/>
            </a:xfrm>
          </p:grpSpPr>
          <p:sp>
            <p:nvSpPr>
              <p:cNvPr id="141322" name="Rectangle 10"/>
              <p:cNvSpPr>
                <a:spLocks noChangeArrowheads="1"/>
              </p:cNvSpPr>
              <p:nvPr/>
            </p:nvSpPr>
            <p:spPr bwMode="auto">
              <a:xfrm>
                <a:off x="3234" y="3322"/>
                <a:ext cx="941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dirty="0">
                    <a:solidFill>
                      <a:srgbClr val="C82E32"/>
                    </a:solidFill>
                    <a:latin typeface="Symbol" pitchFamily="-80" charset="2"/>
                    <a:sym typeface="Symbol" pitchFamily="-80" charset="2"/>
                  </a:rPr>
                  <a:t></a:t>
                </a:r>
                <a:r>
                  <a:rPr lang="en-US" altLang="en-US" dirty="0">
                    <a:solidFill>
                      <a:srgbClr val="C82E32"/>
                    </a:solidFill>
                  </a:rPr>
                  <a:t>[C</a:t>
                </a:r>
                <a:r>
                  <a:rPr lang="en-US" altLang="en-US" baseline="-25000" dirty="0">
                    <a:solidFill>
                      <a:srgbClr val="C82E32"/>
                    </a:solidFill>
                  </a:rPr>
                  <a:t>4</a:t>
                </a:r>
                <a:r>
                  <a:rPr lang="en-US" altLang="en-US" dirty="0">
                    <a:solidFill>
                      <a:srgbClr val="C82E32"/>
                    </a:solidFill>
                  </a:rPr>
                  <a:t>H</a:t>
                </a:r>
                <a:r>
                  <a:rPr lang="en-US" altLang="en-US" baseline="-25000" dirty="0">
                    <a:solidFill>
                      <a:srgbClr val="C82E32"/>
                    </a:solidFill>
                  </a:rPr>
                  <a:t>9</a:t>
                </a:r>
                <a:r>
                  <a:rPr lang="en-US" altLang="en-US" dirty="0">
                    <a:solidFill>
                      <a:srgbClr val="C82E32"/>
                    </a:solidFill>
                  </a:rPr>
                  <a:t>Cl]</a:t>
                </a:r>
              </a:p>
              <a:p>
                <a:pPr algn="ctr"/>
                <a:r>
                  <a:rPr lang="en-US" altLang="en-US" dirty="0">
                    <a:solidFill>
                      <a:srgbClr val="C82E32"/>
                    </a:solidFill>
                    <a:latin typeface="Symbol" pitchFamily="-80" charset="2"/>
                    <a:sym typeface="Symbol" pitchFamily="-80" charset="2"/>
                  </a:rPr>
                  <a:t></a:t>
                </a:r>
                <a:r>
                  <a:rPr lang="en-US" altLang="en-US" i="1" dirty="0">
                    <a:solidFill>
                      <a:srgbClr val="C82E32"/>
                    </a:solidFill>
                  </a:rPr>
                  <a:t>t</a:t>
                </a:r>
                <a:endParaRPr lang="en-US" altLang="en-US" dirty="0">
                  <a:solidFill>
                    <a:srgbClr val="C82E32"/>
                  </a:solidFill>
                </a:endParaRPr>
              </a:p>
            </p:txBody>
          </p:sp>
          <p:sp>
            <p:nvSpPr>
              <p:cNvPr id="141323" name="Line 11"/>
              <p:cNvSpPr>
                <a:spLocks noChangeShapeType="1"/>
              </p:cNvSpPr>
              <p:nvPr/>
            </p:nvSpPr>
            <p:spPr bwMode="auto">
              <a:xfrm>
                <a:off x="3360" y="3544"/>
                <a:ext cx="912" cy="0"/>
              </a:xfrm>
              <a:prstGeom prst="line">
                <a:avLst/>
              </a:prstGeom>
              <a:noFill/>
              <a:ln w="28575">
                <a:solidFill>
                  <a:srgbClr val="C82E3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6290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en-US"/>
              <a:t>© </a:t>
            </a:r>
            <a:r>
              <a:rPr lang="en-US" altLang="en-US" sz="1000"/>
              <a:t>2009, Prentice-Hall, Inc.</a:t>
            </a: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Reaction Rates 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562600" y="1981200"/>
            <a:ext cx="3505200" cy="3733800"/>
          </a:xfrm>
        </p:spPr>
        <p:txBody>
          <a:bodyPr/>
          <a:lstStyle/>
          <a:p>
            <a:r>
              <a:rPr lang="en-US" altLang="en-US" sz="2400"/>
              <a:t>Note that the average rate decreases as the reaction proceeds.</a:t>
            </a:r>
          </a:p>
          <a:p>
            <a:r>
              <a:rPr lang="en-US" altLang="en-US" sz="2400"/>
              <a:t>This is because as the reaction goes forward, there are fewer collisions between reactant molecules.</a:t>
            </a: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990600" y="1295400"/>
            <a:ext cx="714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C82E32"/>
                </a:solidFill>
              </a:rPr>
              <a:t>C</a:t>
            </a:r>
            <a:r>
              <a:rPr lang="en-US" altLang="en-US" baseline="-25000">
                <a:solidFill>
                  <a:srgbClr val="C82E32"/>
                </a:solidFill>
              </a:rPr>
              <a:t>4</a:t>
            </a:r>
            <a:r>
              <a:rPr lang="en-US" altLang="en-US">
                <a:solidFill>
                  <a:srgbClr val="C82E32"/>
                </a:solidFill>
              </a:rPr>
              <a:t>H</a:t>
            </a:r>
            <a:r>
              <a:rPr lang="en-US" altLang="en-US" baseline="-25000">
                <a:solidFill>
                  <a:srgbClr val="C82E32"/>
                </a:solidFill>
              </a:rPr>
              <a:t>9</a:t>
            </a:r>
            <a:r>
              <a:rPr lang="en-US" altLang="en-US">
                <a:solidFill>
                  <a:srgbClr val="C82E32"/>
                </a:solidFill>
              </a:rPr>
              <a:t>Cl</a:t>
            </a:r>
            <a:r>
              <a:rPr lang="en-US" altLang="en-US" sz="2000">
                <a:solidFill>
                  <a:srgbClr val="C82E32"/>
                </a:solidFill>
              </a:rPr>
              <a:t>(</a:t>
            </a:r>
            <a:r>
              <a:rPr lang="en-US" altLang="en-US" sz="2000" i="1">
                <a:solidFill>
                  <a:srgbClr val="C82E32"/>
                </a:solidFill>
              </a:rPr>
              <a:t>aq</a:t>
            </a:r>
            <a:r>
              <a:rPr lang="en-US" altLang="en-US" sz="2000">
                <a:solidFill>
                  <a:srgbClr val="C82E32"/>
                </a:solidFill>
              </a:rPr>
              <a:t>)</a:t>
            </a:r>
            <a:r>
              <a:rPr lang="en-US" altLang="en-US">
                <a:solidFill>
                  <a:srgbClr val="C82E32"/>
                </a:solidFill>
              </a:rPr>
              <a:t> + H</a:t>
            </a:r>
            <a:r>
              <a:rPr lang="en-US" altLang="en-US" baseline="-25000">
                <a:solidFill>
                  <a:srgbClr val="C82E32"/>
                </a:solidFill>
              </a:rPr>
              <a:t>2</a:t>
            </a:r>
            <a:r>
              <a:rPr lang="en-US" altLang="en-US">
                <a:solidFill>
                  <a:srgbClr val="C82E32"/>
                </a:solidFill>
              </a:rPr>
              <a:t>O</a:t>
            </a:r>
            <a:r>
              <a:rPr lang="en-US" altLang="en-US" sz="2000">
                <a:solidFill>
                  <a:srgbClr val="C82E32"/>
                </a:solidFill>
              </a:rPr>
              <a:t>(</a:t>
            </a:r>
            <a:r>
              <a:rPr lang="en-US" altLang="en-US" sz="2000" i="1">
                <a:solidFill>
                  <a:srgbClr val="C82E32"/>
                </a:solidFill>
              </a:rPr>
              <a:t>l</a:t>
            </a:r>
            <a:r>
              <a:rPr lang="en-US" altLang="en-US" sz="2000">
                <a:solidFill>
                  <a:srgbClr val="C82E32"/>
                </a:solidFill>
              </a:rPr>
              <a:t>)</a:t>
            </a:r>
            <a:r>
              <a:rPr lang="en-US" altLang="en-US" baseline="-25000">
                <a:solidFill>
                  <a:srgbClr val="C82E32"/>
                </a:solidFill>
              </a:rPr>
              <a:t> </a:t>
            </a:r>
            <a:r>
              <a:rPr lang="en-US" altLang="en-US">
                <a:solidFill>
                  <a:srgbClr val="C82E32"/>
                </a:solidFill>
                <a:sym typeface="Symbol" pitchFamily="-80" charset="2"/>
              </a:rPr>
              <a:t> C</a:t>
            </a:r>
            <a:r>
              <a:rPr lang="en-US" altLang="en-US" baseline="-25000">
                <a:solidFill>
                  <a:srgbClr val="C82E32"/>
                </a:solidFill>
                <a:sym typeface="Symbol" pitchFamily="-80" charset="2"/>
              </a:rPr>
              <a:t>4</a:t>
            </a:r>
            <a:r>
              <a:rPr lang="en-US" altLang="en-US">
                <a:solidFill>
                  <a:srgbClr val="C82E32"/>
                </a:solidFill>
                <a:sym typeface="Symbol" pitchFamily="-80" charset="2"/>
              </a:rPr>
              <a:t>H</a:t>
            </a:r>
            <a:r>
              <a:rPr lang="en-US" altLang="en-US" baseline="-25000">
                <a:solidFill>
                  <a:srgbClr val="C82E32"/>
                </a:solidFill>
                <a:sym typeface="Symbol" pitchFamily="-80" charset="2"/>
              </a:rPr>
              <a:t>9</a:t>
            </a:r>
            <a:r>
              <a:rPr lang="en-US" altLang="en-US">
                <a:solidFill>
                  <a:srgbClr val="C82E32"/>
                </a:solidFill>
                <a:sym typeface="Symbol" pitchFamily="-80" charset="2"/>
              </a:rPr>
              <a:t>OH</a:t>
            </a:r>
            <a:r>
              <a:rPr lang="en-US" altLang="en-US" sz="2000">
                <a:solidFill>
                  <a:srgbClr val="C82E32"/>
                </a:solidFill>
                <a:sym typeface="Symbol" pitchFamily="-80" charset="2"/>
              </a:rPr>
              <a:t>(</a:t>
            </a:r>
            <a:r>
              <a:rPr lang="en-US" altLang="en-US" sz="2000" i="1">
                <a:solidFill>
                  <a:srgbClr val="C82E32"/>
                </a:solidFill>
                <a:sym typeface="Symbol" pitchFamily="-80" charset="2"/>
              </a:rPr>
              <a:t>aq</a:t>
            </a:r>
            <a:r>
              <a:rPr lang="en-US" altLang="en-US" sz="2000">
                <a:solidFill>
                  <a:srgbClr val="C82E32"/>
                </a:solidFill>
                <a:sym typeface="Symbol" pitchFamily="-80" charset="2"/>
              </a:rPr>
              <a:t>)</a:t>
            </a:r>
            <a:r>
              <a:rPr lang="en-US" altLang="en-US">
                <a:solidFill>
                  <a:srgbClr val="C82E32"/>
                </a:solidFill>
                <a:sym typeface="Symbol" pitchFamily="-80" charset="2"/>
              </a:rPr>
              <a:t> + HCl</a:t>
            </a:r>
            <a:r>
              <a:rPr lang="en-US" altLang="en-US" sz="2000">
                <a:solidFill>
                  <a:srgbClr val="C82E32"/>
                </a:solidFill>
                <a:sym typeface="Symbol" pitchFamily="-80" charset="2"/>
              </a:rPr>
              <a:t>(</a:t>
            </a:r>
            <a:r>
              <a:rPr lang="en-US" altLang="en-US" sz="2000" i="1">
                <a:solidFill>
                  <a:srgbClr val="C82E32"/>
                </a:solidFill>
                <a:sym typeface="Symbol" pitchFamily="-80" charset="2"/>
              </a:rPr>
              <a:t>aq</a:t>
            </a:r>
            <a:r>
              <a:rPr lang="en-US" altLang="en-US" sz="2000">
                <a:solidFill>
                  <a:srgbClr val="C82E32"/>
                </a:solidFill>
                <a:sym typeface="Symbol" pitchFamily="-80" charset="2"/>
              </a:rPr>
              <a:t>)</a:t>
            </a:r>
            <a:r>
              <a:rPr lang="en-US" altLang="en-US">
                <a:solidFill>
                  <a:srgbClr val="C82E32"/>
                </a:solidFill>
                <a:sym typeface="Symbol" pitchFamily="-80" charset="2"/>
              </a:rPr>
              <a:t> </a:t>
            </a:r>
            <a:endParaRPr lang="en-US" altLang="en-US">
              <a:solidFill>
                <a:srgbClr val="C82E32"/>
              </a:solidFill>
            </a:endParaRPr>
          </a:p>
        </p:txBody>
      </p:sp>
      <p:pic>
        <p:nvPicPr>
          <p:cNvPr id="139269" name="Picture 5" descr="14_T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6" r="6133" b="4208"/>
          <a:stretch>
            <a:fillRect/>
          </a:stretch>
        </p:blipFill>
        <p:spPr>
          <a:xfrm>
            <a:off x="228600" y="2133600"/>
            <a:ext cx="5257800" cy="3200400"/>
          </a:xfrm>
        </p:spPr>
      </p:pic>
      <p:sp>
        <p:nvSpPr>
          <p:cNvPr id="139275" name="Oval 11"/>
          <p:cNvSpPr>
            <a:spLocks noChangeArrowheads="1"/>
          </p:cNvSpPr>
          <p:nvPr/>
        </p:nvSpPr>
        <p:spPr bwMode="auto">
          <a:xfrm>
            <a:off x="3810000" y="2438400"/>
            <a:ext cx="1600200" cy="2590800"/>
          </a:xfrm>
          <a:prstGeom prst="ellipse">
            <a:avLst/>
          </a:prstGeom>
          <a:noFill/>
          <a:ln w="22225">
            <a:solidFill>
              <a:srgbClr val="C82E3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514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3113</Words>
  <Application>Microsoft Office PowerPoint</Application>
  <PresentationFormat>On-screen Show (4:3)</PresentationFormat>
  <Paragraphs>641</Paragraphs>
  <Slides>70</Slides>
  <Notes>55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8" baseType="lpstr">
      <vt:lpstr>ＭＳ Ｐゴシック</vt:lpstr>
      <vt:lpstr>Arial</vt:lpstr>
      <vt:lpstr>Calibri</vt:lpstr>
      <vt:lpstr>Symbol</vt:lpstr>
      <vt:lpstr>Times New Roman</vt:lpstr>
      <vt:lpstr>Wingdings</vt:lpstr>
      <vt:lpstr>Office Theme</vt:lpstr>
      <vt:lpstr>Equation</vt:lpstr>
      <vt:lpstr>Chapter 15</vt:lpstr>
      <vt:lpstr>Kinetics</vt:lpstr>
      <vt:lpstr>Factors That Affect Reaction Rates</vt:lpstr>
      <vt:lpstr>Factors That Affect Reaction Rates</vt:lpstr>
      <vt:lpstr>Factors That Affect Reaction Rates</vt:lpstr>
      <vt:lpstr>Reaction Rates</vt:lpstr>
      <vt:lpstr>Reaction Rates </vt:lpstr>
      <vt:lpstr>Reaction Rates </vt:lpstr>
      <vt:lpstr>Reaction Rates </vt:lpstr>
      <vt:lpstr>Reaction Rates </vt:lpstr>
      <vt:lpstr>Reaction Rates </vt:lpstr>
      <vt:lpstr>Reaction Rates and Stoichiometry</vt:lpstr>
      <vt:lpstr>Reaction Rates and Stoichiometry</vt:lpstr>
      <vt:lpstr>Concentration and Rate</vt:lpstr>
      <vt:lpstr>Concentration and Rate</vt:lpstr>
      <vt:lpstr>Concentration and Rate</vt:lpstr>
      <vt:lpstr>Rate Laws</vt:lpstr>
      <vt:lpstr>Rate Laws</vt:lpstr>
      <vt:lpstr>Rate Law and Order or Reaction</vt:lpstr>
      <vt:lpstr>Rate Law and Oder of Reaction</vt:lpstr>
      <vt:lpstr> Rate Law and reactant concentration</vt:lpstr>
      <vt:lpstr>Determination of the rate law for a reaction: (role of concentration of reaction rate)</vt:lpstr>
      <vt:lpstr>Integrated Rate Law</vt:lpstr>
      <vt:lpstr>Integrated Rate Laws</vt:lpstr>
      <vt:lpstr>Integrated Rate Laws</vt:lpstr>
      <vt:lpstr>Integrated Rate Laws</vt:lpstr>
      <vt:lpstr>First-Order Processes</vt:lpstr>
      <vt:lpstr>First-Order Processes</vt:lpstr>
      <vt:lpstr>First-Order Processes</vt:lpstr>
      <vt:lpstr>Second-Order Processes</vt:lpstr>
      <vt:lpstr>Second-Order Processes</vt:lpstr>
      <vt:lpstr>Second-Order Processes</vt:lpstr>
      <vt:lpstr>Second-Order Processes</vt:lpstr>
      <vt:lpstr>Second-Order Processes</vt:lpstr>
      <vt:lpstr>Summary: Integrated rate law</vt:lpstr>
      <vt:lpstr>Sample problem:</vt:lpstr>
      <vt:lpstr>Half-Life</vt:lpstr>
      <vt:lpstr>Reaction Half-Life: 1st Order Kinetics</vt:lpstr>
      <vt:lpstr>Reaction Half-Life: 1st Order Kinetics</vt:lpstr>
      <vt:lpstr>Half-Life</vt:lpstr>
      <vt:lpstr>Half-Life</vt:lpstr>
      <vt:lpstr>Practice ½ life problem:</vt:lpstr>
      <vt:lpstr>Temperature and Rate</vt:lpstr>
      <vt:lpstr>The Collision Model</vt:lpstr>
      <vt:lpstr>The Collision Model</vt:lpstr>
      <vt:lpstr>Activation Energy</vt:lpstr>
      <vt:lpstr>Reaction Coordinate Diagrams</vt:lpstr>
      <vt:lpstr>Reaction Coordinate Diagrams</vt:lpstr>
      <vt:lpstr>Activation Energy &amp; Coordinate Diagram</vt:lpstr>
      <vt:lpstr>Maxwell–Boltzmann Distributions</vt:lpstr>
      <vt:lpstr>Maxwell–Boltzmann Distributions</vt:lpstr>
      <vt:lpstr>Maxwell–Boltzmann Distributions</vt:lpstr>
      <vt:lpstr>Arrhenius Equation</vt:lpstr>
      <vt:lpstr>Arrhenius Equation</vt:lpstr>
      <vt:lpstr>Reaction Mechanisms</vt:lpstr>
      <vt:lpstr>Reaction Mechanisms</vt:lpstr>
      <vt:lpstr>Reaction Mechanisms</vt:lpstr>
      <vt:lpstr>Multistep Mechanisms</vt:lpstr>
      <vt:lpstr>Reaction Mechanism guidelines:</vt:lpstr>
      <vt:lpstr>Slow Initial Step</vt:lpstr>
      <vt:lpstr>Possible reaction mechanisms:</vt:lpstr>
      <vt:lpstr>Slow Initial Step</vt:lpstr>
      <vt:lpstr>What happens when there is an initial Fast Step?</vt:lpstr>
      <vt:lpstr>Fast Initial Step</vt:lpstr>
      <vt:lpstr>Fast Initial Step</vt:lpstr>
      <vt:lpstr>Fast Initial Step</vt:lpstr>
      <vt:lpstr>Fast Initial Step</vt:lpstr>
      <vt:lpstr>Fast Initial Step</vt:lpstr>
      <vt:lpstr>Catalysts</vt:lpstr>
      <vt:lpstr>Enzymes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 Determination of the rate law for a reaction:</dc:title>
  <dc:creator>randyrhodes</dc:creator>
  <cp:lastModifiedBy>Wilhelm, Carolyn</cp:lastModifiedBy>
  <cp:revision>42</cp:revision>
  <dcterms:created xsi:type="dcterms:W3CDTF">2010-01-21T01:37:53Z</dcterms:created>
  <dcterms:modified xsi:type="dcterms:W3CDTF">2016-01-27T17:55:10Z</dcterms:modified>
</cp:coreProperties>
</file>