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8" r:id="rId4"/>
    <p:sldId id="257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30D4C-C9FE-4FF7-9823-B80B53B386A5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DEB65-1C6D-48AD-BE3F-A488D92EAB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Entropy and Free Energy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4208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Thermodynamics:</a:t>
            </a:r>
            <a:br>
              <a:rPr lang="en-US" sz="3600" b="1" dirty="0" smtClean="0"/>
            </a:br>
            <a:r>
              <a:rPr lang="en-US" sz="3600" b="1" dirty="0" smtClean="0"/>
              <a:t>Spontaneity, Entropy and Free energy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4038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Definitions:</a:t>
            </a:r>
          </a:p>
          <a:p>
            <a:pPr algn="l"/>
            <a:r>
              <a:rPr lang="en-US" sz="2800" b="1" u="sng" dirty="0" smtClean="0">
                <a:solidFill>
                  <a:schemeClr val="tx1"/>
                </a:solidFill>
              </a:rPr>
              <a:t>Spontaneous process</a:t>
            </a:r>
            <a:r>
              <a:rPr lang="en-US" sz="2800" dirty="0" smtClean="0">
                <a:solidFill>
                  <a:schemeClr val="tx1"/>
                </a:solidFill>
              </a:rPr>
              <a:t>: a process that can proceed without any outside intervention. </a:t>
            </a:r>
          </a:p>
          <a:p>
            <a:r>
              <a:rPr lang="en-US" sz="2100" i="1" dirty="0" smtClean="0">
                <a:solidFill>
                  <a:schemeClr val="tx1"/>
                </a:solidFill>
              </a:rPr>
              <a:t>Remember: Kinetics tells us about a rates of a reaction</a:t>
            </a:r>
          </a:p>
          <a:p>
            <a:pPr algn="l"/>
            <a:r>
              <a:rPr lang="en-US" sz="2800" b="1" u="sng" dirty="0" smtClean="0">
                <a:solidFill>
                  <a:schemeClr val="tx1"/>
                </a:solidFill>
              </a:rPr>
              <a:t>Entropy (S)</a:t>
            </a:r>
            <a:r>
              <a:rPr lang="en-US" sz="2800" dirty="0" smtClean="0">
                <a:solidFill>
                  <a:schemeClr val="tx1"/>
                </a:solidFill>
              </a:rPr>
              <a:t>- a measurement of the distribution of energy (“randomness”) of a system.</a:t>
            </a:r>
          </a:p>
          <a:p>
            <a:pPr algn="l"/>
            <a:r>
              <a:rPr lang="en-US" sz="2800" b="1" u="sng" dirty="0" smtClean="0">
                <a:solidFill>
                  <a:schemeClr val="tx1"/>
                </a:solidFill>
              </a:rPr>
              <a:t>Enthalpy (H)</a:t>
            </a:r>
            <a:r>
              <a:rPr lang="en-US" sz="2800" dirty="0" smtClean="0">
                <a:solidFill>
                  <a:schemeClr val="tx1"/>
                </a:solidFill>
              </a:rPr>
              <a:t>- the heat flow in a process occurring at constant pressure (no work performed)</a:t>
            </a:r>
          </a:p>
          <a:p>
            <a:pPr algn="l"/>
            <a:r>
              <a:rPr lang="en-US" sz="2800" b="1" u="sng" dirty="0" smtClean="0">
                <a:solidFill>
                  <a:schemeClr val="tx1"/>
                </a:solidFill>
              </a:rPr>
              <a:t>Free energy (G)</a:t>
            </a:r>
            <a:r>
              <a:rPr lang="en-US" sz="2800" dirty="0" smtClean="0">
                <a:solidFill>
                  <a:schemeClr val="tx1"/>
                </a:solidFill>
              </a:rPr>
              <a:t>- a thermodynamic function that relates entropy and enthalpy to spontaneity.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Thermodynamics: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1</a:t>
            </a:r>
            <a:r>
              <a:rPr lang="en-US" u="sng" baseline="30000" dirty="0" smtClean="0"/>
              <a:t>st</a:t>
            </a:r>
            <a:r>
              <a:rPr lang="en-US" u="sng" dirty="0" smtClean="0"/>
              <a:t> Law</a:t>
            </a:r>
            <a:r>
              <a:rPr lang="en-US" dirty="0" smtClean="0"/>
              <a:t>:  Energy in conserved (neither created nor destroyed in any process)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2</a:t>
            </a:r>
            <a:r>
              <a:rPr lang="en-US" u="sng" baseline="30000" dirty="0" smtClean="0"/>
              <a:t>nd</a:t>
            </a:r>
            <a:r>
              <a:rPr lang="en-US" u="sng" dirty="0" smtClean="0"/>
              <a:t> Law</a:t>
            </a:r>
            <a:r>
              <a:rPr lang="en-US" dirty="0" smtClean="0"/>
              <a:t>: the total entropy of the universe increases in any spontaneous process.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3</a:t>
            </a:r>
            <a:r>
              <a:rPr lang="en-US" u="sng" baseline="30000" dirty="0" smtClean="0"/>
              <a:t>rd</a:t>
            </a:r>
            <a:r>
              <a:rPr lang="en-US" u="sng" dirty="0" smtClean="0"/>
              <a:t> Law</a:t>
            </a:r>
            <a:r>
              <a:rPr lang="en-US" dirty="0" smtClean="0"/>
              <a:t>: the entropy of a pure crystalline substance at absolute zero is zero (S =0)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Understanding Entropy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a state function so that </a:t>
            </a:r>
            <a:r>
              <a:rPr lang="el-GR" dirty="0" smtClean="0"/>
              <a:t>Δ</a:t>
            </a:r>
            <a:r>
              <a:rPr lang="en-US" dirty="0" smtClean="0"/>
              <a:t>S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final</a:t>
            </a:r>
            <a:r>
              <a:rPr lang="en-US" dirty="0" smtClean="0"/>
              <a:t>-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initial</a:t>
            </a:r>
            <a:endParaRPr lang="en-US" baseline="-25000" dirty="0" smtClean="0"/>
          </a:p>
          <a:p>
            <a:endParaRPr lang="en-US" baseline="-25000" dirty="0"/>
          </a:p>
          <a:p>
            <a:r>
              <a:rPr lang="en-US" dirty="0" smtClean="0"/>
              <a:t>For an isothermal process:  </a:t>
            </a:r>
            <a:r>
              <a:rPr lang="el-GR" dirty="0" smtClean="0"/>
              <a:t>Δ</a:t>
            </a:r>
            <a:r>
              <a:rPr lang="en-US" dirty="0" smtClean="0"/>
              <a:t>S =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rev</a:t>
            </a:r>
            <a:r>
              <a:rPr lang="en-US" dirty="0" smtClean="0"/>
              <a:t>/T</a:t>
            </a:r>
          </a:p>
          <a:p>
            <a:pPr lvl="1"/>
            <a:r>
              <a:rPr lang="en-US" dirty="0" smtClean="0"/>
              <a:t>Affect of entropy decreases with increasing temp.</a:t>
            </a:r>
          </a:p>
          <a:p>
            <a:pPr lvl="1"/>
            <a:r>
              <a:rPr lang="en-US" dirty="0" smtClean="0"/>
              <a:t>Units to describe entropy = </a:t>
            </a:r>
            <a:r>
              <a:rPr lang="en-US" dirty="0" smtClean="0">
                <a:solidFill>
                  <a:srgbClr val="FF0000"/>
                </a:solidFill>
              </a:rPr>
              <a:t>J/K</a:t>
            </a:r>
          </a:p>
          <a:p>
            <a:pPr lvl="1">
              <a:buNone/>
            </a:pPr>
            <a:r>
              <a:rPr lang="en-US" sz="1900" dirty="0" err="1" smtClean="0"/>
              <a:t>q</a:t>
            </a:r>
            <a:r>
              <a:rPr lang="en-US" sz="1900" baseline="-25000" dirty="0" err="1" smtClean="0"/>
              <a:t>rev</a:t>
            </a:r>
            <a:r>
              <a:rPr lang="en-US" sz="1900" dirty="0" smtClean="0"/>
              <a:t>.- a pathway in which heat is added/removed in extremely small increments so that </a:t>
            </a:r>
            <a:r>
              <a:rPr lang="en-US" sz="1900" dirty="0" smtClean="0"/>
              <a:t>surrounding </a:t>
            </a:r>
            <a:r>
              <a:rPr lang="en-US" sz="1900" dirty="0" smtClean="0"/>
              <a:t>is not altered. </a:t>
            </a:r>
            <a:endParaRPr lang="en-US" sz="1900" dirty="0"/>
          </a:p>
          <a:p>
            <a:r>
              <a:rPr lang="el-GR" dirty="0" smtClean="0"/>
              <a:t>Δ</a:t>
            </a:r>
            <a:r>
              <a:rPr lang="en-US" dirty="0" smtClean="0"/>
              <a:t>S </a:t>
            </a:r>
            <a:r>
              <a:rPr lang="en-US" baseline="-25000" dirty="0" smtClean="0"/>
              <a:t>total</a:t>
            </a:r>
            <a:r>
              <a:rPr lang="en-US" dirty="0" smtClean="0"/>
              <a:t> = </a:t>
            </a:r>
            <a:r>
              <a:rPr lang="el-GR" dirty="0" smtClean="0"/>
              <a:t>Δ</a:t>
            </a:r>
            <a:r>
              <a:rPr lang="en-US" dirty="0" smtClean="0"/>
              <a:t>S </a:t>
            </a:r>
            <a:r>
              <a:rPr lang="en-US" baseline="-25000" dirty="0" smtClean="0"/>
              <a:t>system</a:t>
            </a:r>
            <a:r>
              <a:rPr lang="en-US" dirty="0" smtClean="0"/>
              <a:t> + </a:t>
            </a:r>
            <a:r>
              <a:rPr lang="el-GR" dirty="0" smtClean="0"/>
              <a:t>Δ</a:t>
            </a:r>
            <a:r>
              <a:rPr lang="en-US" dirty="0" smtClean="0"/>
              <a:t>S </a:t>
            </a:r>
            <a:r>
              <a:rPr lang="en-US" baseline="-25000" dirty="0" smtClean="0"/>
              <a:t>surrounding</a:t>
            </a:r>
          </a:p>
          <a:p>
            <a:pPr lvl="1">
              <a:buNone/>
            </a:pPr>
            <a:r>
              <a:rPr lang="en-US" dirty="0" smtClean="0"/>
              <a:t>Reversible process:  </a:t>
            </a:r>
            <a:r>
              <a:rPr lang="el-GR" dirty="0" smtClean="0"/>
              <a:t>Δ</a:t>
            </a:r>
            <a:r>
              <a:rPr lang="en-US" dirty="0" err="1" smtClean="0"/>
              <a:t>S</a:t>
            </a:r>
            <a:r>
              <a:rPr lang="en-US" baseline="-25000" dirty="0" err="1" smtClean="0"/>
              <a:t>univ</a:t>
            </a:r>
            <a:r>
              <a:rPr lang="en-US" baseline="-25000" dirty="0" smtClean="0"/>
              <a:t>. </a:t>
            </a:r>
            <a:r>
              <a:rPr lang="en-US" dirty="0" smtClean="0"/>
              <a:t>= 0</a:t>
            </a:r>
          </a:p>
          <a:p>
            <a:pPr lvl="1">
              <a:buNone/>
            </a:pPr>
            <a:r>
              <a:rPr lang="en-US" dirty="0" smtClean="0"/>
              <a:t>Irreversible process </a:t>
            </a:r>
            <a:r>
              <a:rPr lang="el-GR" dirty="0" smtClean="0"/>
              <a:t>Δ</a:t>
            </a:r>
            <a:r>
              <a:rPr lang="en-US" dirty="0" err="1" smtClean="0"/>
              <a:t>S</a:t>
            </a:r>
            <a:r>
              <a:rPr lang="en-US" baseline="-25000" dirty="0" err="1" smtClean="0"/>
              <a:t>univ</a:t>
            </a:r>
            <a:r>
              <a:rPr lang="en-US" baseline="-25000" dirty="0" smtClean="0"/>
              <a:t>.</a:t>
            </a:r>
            <a:r>
              <a:rPr lang="en-US" dirty="0" smtClean="0"/>
              <a:t> &gt;0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that increase in Entropy: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change which increased randomness</a:t>
            </a:r>
          </a:p>
          <a:p>
            <a:pPr lvl="1">
              <a:buNone/>
            </a:pPr>
            <a:r>
              <a:rPr lang="en-US" dirty="0" smtClean="0"/>
              <a:t>		Solid &lt; liquid &lt; Gas</a:t>
            </a:r>
          </a:p>
          <a:p>
            <a:r>
              <a:rPr lang="en-US" dirty="0" smtClean="0"/>
              <a:t>Increase in temperature for any substance.</a:t>
            </a:r>
          </a:p>
          <a:p>
            <a:r>
              <a:rPr lang="en-US" dirty="0" smtClean="0"/>
              <a:t>Increase in the number of moles of a gas.</a:t>
            </a:r>
          </a:p>
          <a:p>
            <a:r>
              <a:rPr lang="en-US" dirty="0" smtClean="0"/>
              <a:t>Increase in volume of a gas.</a:t>
            </a:r>
          </a:p>
          <a:p>
            <a:r>
              <a:rPr lang="en-US" dirty="0" smtClean="0"/>
              <a:t>Formation of a solution from a liquid or solid.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entropy changes in a chemical reaction: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molar entropy  (S°).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S° 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Euclid Symbol"/>
              </a:rPr>
              <a:t>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S°(product) 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Euclid Symbol"/>
              </a:rPr>
              <a:t>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m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S°(reactants)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>
                <a:sym typeface="Euclid Symbol"/>
              </a:rPr>
              <a:t> </a:t>
            </a:r>
            <a:r>
              <a:rPr lang="en-US" sz="2400" dirty="0" smtClean="0"/>
              <a:t>S°</a:t>
            </a:r>
            <a:r>
              <a:rPr lang="en-US" sz="2400" dirty="0" smtClean="0">
                <a:sym typeface="Euclid Symbol"/>
              </a:rPr>
              <a:t> elements at 298K are not zero.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 S°  gases&gt; liquids&gt; solids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S° generally increase with increasing molar mass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400" dirty="0" smtClean="0"/>
              <a:t> S° generally increase with increase number of atoms in the substance.</a:t>
            </a:r>
            <a:endParaRPr lang="en-US" sz="2400" dirty="0" smtClean="0">
              <a:sym typeface="Euclid Symbol"/>
            </a:endParaRP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Gibb’s Free Energy: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Describes the “free energy” a system  possesses to a drive a spontaneous reaction and takes into account both enthalpy (H) and entropy (S)</a:t>
            </a:r>
          </a:p>
          <a:p>
            <a:endParaRPr lang="en-US" sz="2800" dirty="0"/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G = 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Δ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H –T</a:t>
            </a:r>
            <a:r>
              <a:rPr lang="el-GR" sz="3600" b="1" dirty="0" smtClean="0">
                <a:solidFill>
                  <a:schemeClr val="accent6">
                    <a:lumMod val="50000"/>
                  </a:schemeClr>
                </a:solidFill>
              </a:rPr>
              <a:t> Δ 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l-GR" sz="2800" dirty="0" smtClean="0"/>
              <a:t> Δ</a:t>
            </a:r>
            <a:r>
              <a:rPr lang="en-US" sz="2800" dirty="0" smtClean="0"/>
              <a:t>G &lt; 0    spontaneous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l-GR" sz="2800" dirty="0" smtClean="0"/>
              <a:t> Δ</a:t>
            </a:r>
            <a:r>
              <a:rPr lang="en-US" sz="2800" dirty="0" smtClean="0"/>
              <a:t>G &gt; 0     non spontaneous</a:t>
            </a:r>
          </a:p>
          <a:p>
            <a:pPr>
              <a:buNone/>
            </a:pPr>
            <a:r>
              <a:rPr lang="en-US" sz="2800" dirty="0" smtClean="0"/>
              <a:t>		</a:t>
            </a:r>
            <a:r>
              <a:rPr lang="el-GR" sz="2800" dirty="0" smtClean="0"/>
              <a:t>Δ</a:t>
            </a:r>
            <a:r>
              <a:rPr lang="en-US" sz="2800" dirty="0" smtClean="0"/>
              <a:t>G = 0     equilibrium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Calculations for </a:t>
            </a:r>
            <a:r>
              <a:rPr lang="el-GR" dirty="0" smtClean="0"/>
              <a:t>Δ</a:t>
            </a:r>
            <a:r>
              <a:rPr lang="en-US" dirty="0" smtClean="0"/>
              <a:t>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4525963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G° 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Euclid Symbol"/>
              </a:rPr>
              <a:t>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n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G°(product) -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sym typeface="Euclid Symbol"/>
              </a:rPr>
              <a:t>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m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G°(reactants)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Standard free energy of formation  can be used, just like </a:t>
            </a:r>
            <a:r>
              <a:rPr lang="el-GR" sz="2000" dirty="0" smtClean="0"/>
              <a:t>Δ</a:t>
            </a:r>
            <a:r>
              <a:rPr lang="en-US" sz="2000" dirty="0" smtClean="0"/>
              <a:t>H° &amp; </a:t>
            </a:r>
            <a:r>
              <a:rPr lang="el-GR" sz="2000" dirty="0" smtClean="0"/>
              <a:t>Δ</a:t>
            </a:r>
            <a:r>
              <a:rPr lang="en-US" sz="2000" dirty="0" smtClean="0"/>
              <a:t>S °</a:t>
            </a:r>
          </a:p>
          <a:p>
            <a:pPr>
              <a:buNone/>
            </a:pPr>
            <a:endParaRPr lang="en-US" sz="2000" dirty="0" smtClean="0"/>
          </a:p>
          <a:p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G = 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Δ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 –T</a:t>
            </a:r>
            <a:r>
              <a:rPr lang="el-GR" b="1" dirty="0" smtClean="0">
                <a:solidFill>
                  <a:schemeClr val="accent6">
                    <a:lumMod val="50000"/>
                  </a:schemeClr>
                </a:solidFill>
              </a:rPr>
              <a:t> Δ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endParaRPr lang="en-US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52263"/>
              </p:ext>
            </p:extLst>
          </p:nvPr>
        </p:nvGraphicFramePr>
        <p:xfrm>
          <a:off x="1447800" y="3276600"/>
          <a:ext cx="6096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H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S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/>
                        <a:t>Δ</a:t>
                      </a:r>
                      <a:r>
                        <a:rPr lang="en-US" sz="2400" b="1" dirty="0" smtClean="0"/>
                        <a:t>G</a:t>
                      </a:r>
                      <a:endParaRPr lang="en-US" sz="2400" b="1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(- ) </a:t>
                      </a:r>
                    </a:p>
                    <a:p>
                      <a:pPr algn="ctr"/>
                      <a:r>
                        <a:rPr lang="en-US" dirty="0" smtClean="0"/>
                        <a:t>Always spontaneous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-25000" dirty="0" smtClean="0"/>
                        <a:t>+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(+)</a:t>
                      </a:r>
                    </a:p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never </a:t>
                      </a:r>
                      <a:r>
                        <a:rPr lang="en-US" dirty="0" smtClean="0"/>
                        <a:t>spontaneous 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-25000" dirty="0" smtClean="0"/>
                        <a:t>+</a:t>
                      </a:r>
                      <a:endParaRPr lang="en-US" sz="2800" b="1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+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Depends on T (entropy</a:t>
                      </a:r>
                      <a:r>
                        <a:rPr lang="en-US" baseline="0" dirty="0" smtClean="0"/>
                        <a:t> driven)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-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-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Depends</a:t>
                      </a:r>
                      <a:r>
                        <a:rPr lang="en-US" baseline="0" dirty="0" smtClean="0"/>
                        <a:t> on T (</a:t>
                      </a:r>
                      <a:r>
                        <a:rPr lang="en-US" baseline="0" dirty="0" err="1" smtClean="0"/>
                        <a:t>enthaply</a:t>
                      </a:r>
                      <a:r>
                        <a:rPr lang="en-US" baseline="0" dirty="0" smtClean="0"/>
                        <a:t> driven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dirty="0" smtClean="0"/>
              <a:t>elationship of  Free energy and equilibrium</a:t>
            </a:r>
            <a:br>
              <a:rPr lang="en-US" sz="3600" dirty="0" smtClean="0"/>
            </a:br>
            <a:r>
              <a:rPr lang="en-US" sz="3600" dirty="0" smtClean="0"/>
              <a:t>(reaction is product or reactant favored)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a system is at equilibrium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 = 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can now use the following equation:</a:t>
            </a:r>
          </a:p>
          <a:p>
            <a:pPr lvl="1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G° = -RT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lnK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(Temp = Kelvin,  R = 8.31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/mole K)</a:t>
            </a:r>
          </a:p>
          <a:p>
            <a:pPr lvl="1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4572000"/>
          <a:ext cx="6096000" cy="175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/>
                <a:gridCol w="1371600"/>
                <a:gridCol w="20574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K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G° 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Reactant/Product</a:t>
                      </a:r>
                      <a:r>
                        <a:rPr lang="en-US" baseline="0" dirty="0" smtClean="0"/>
                        <a:t> favored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Spontaneous?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K&gt;&gt;1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G° </a:t>
                      </a:r>
                      <a:r>
                        <a:rPr lang="en-US" b="0" baseline="0" dirty="0" smtClean="0">
                          <a:latin typeface="+mn-lt"/>
                          <a:cs typeface="+mn-cs"/>
                        </a:rPr>
                        <a:t>&lt; 0</a:t>
                      </a:r>
                      <a:endParaRPr lang="en-US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Product favored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 =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G° </a:t>
                      </a:r>
                      <a:r>
                        <a:rPr lang="en-US" b="0" baseline="0" dirty="0" smtClean="0">
                          <a:latin typeface="+mn-lt"/>
                          <a:cs typeface="+mn-cs"/>
                        </a:rPr>
                        <a:t>= 0</a:t>
                      </a:r>
                      <a:endParaRPr lang="en-US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At equilibrium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Equilibrium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K&lt;&lt; 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b="0" dirty="0" smtClean="0"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lang="en-US" b="0" dirty="0" smtClean="0">
                          <a:latin typeface="Times New Roman" pitchFamily="18" charset="0"/>
                          <a:cs typeface="Times New Roman" pitchFamily="18" charset="0"/>
                        </a:rPr>
                        <a:t>G°</a:t>
                      </a:r>
                      <a:r>
                        <a:rPr lang="en-US" b="0" baseline="0" dirty="0" smtClean="0">
                          <a:latin typeface="+mn-lt"/>
                          <a:cs typeface="+mn-cs"/>
                        </a:rPr>
                        <a:t> &gt; 0</a:t>
                      </a:r>
                      <a:endParaRPr lang="en-US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Reactant Favored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399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Euclid Symbol</vt:lpstr>
      <vt:lpstr>Times New Roman</vt:lpstr>
      <vt:lpstr>Office Theme</vt:lpstr>
      <vt:lpstr>Chapter 19</vt:lpstr>
      <vt:lpstr>Thermodynamics: Spontaneity, Entropy and Free energy</vt:lpstr>
      <vt:lpstr>Law of Thermodynamics:</vt:lpstr>
      <vt:lpstr>Understanding Entropy</vt:lpstr>
      <vt:lpstr>Factors that increase in Entropy:</vt:lpstr>
      <vt:lpstr>Calculating entropy changes in a chemical reaction:</vt:lpstr>
      <vt:lpstr>Gibb’s Free Energy:</vt:lpstr>
      <vt:lpstr>Calculations for ΔG:</vt:lpstr>
      <vt:lpstr> Relationship of  Free energy and equilibrium (reaction is product or reactant favored)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Thermodynamics: Spontaneity, Entropy and Free energy</dc:title>
  <dc:creator>Wilhelm, Carolyn</dc:creator>
  <cp:lastModifiedBy>Wilhelm, Carolyn</cp:lastModifiedBy>
  <cp:revision>24</cp:revision>
  <dcterms:created xsi:type="dcterms:W3CDTF">2012-03-11T17:02:17Z</dcterms:created>
  <dcterms:modified xsi:type="dcterms:W3CDTF">2016-03-20T19:38:36Z</dcterms:modified>
</cp:coreProperties>
</file>