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4"/>
  </p:notesMasterIdLst>
  <p:sldIdLst>
    <p:sldId id="293" r:id="rId2"/>
    <p:sldId id="276" r:id="rId3"/>
    <p:sldId id="278" r:id="rId4"/>
    <p:sldId id="289" r:id="rId5"/>
    <p:sldId id="290" r:id="rId6"/>
    <p:sldId id="280" r:id="rId7"/>
    <p:sldId id="281" r:id="rId8"/>
    <p:sldId id="257" r:id="rId9"/>
    <p:sldId id="259" r:id="rId10"/>
    <p:sldId id="266" r:id="rId11"/>
    <p:sldId id="260" r:id="rId12"/>
    <p:sldId id="261" r:id="rId13"/>
    <p:sldId id="282" r:id="rId14"/>
    <p:sldId id="265" r:id="rId15"/>
    <p:sldId id="262" r:id="rId16"/>
    <p:sldId id="263" r:id="rId17"/>
    <p:sldId id="264" r:id="rId18"/>
    <p:sldId id="283" r:id="rId19"/>
    <p:sldId id="284" r:id="rId20"/>
    <p:sldId id="285" r:id="rId21"/>
    <p:sldId id="292" r:id="rId22"/>
    <p:sldId id="291" r:id="rId23"/>
    <p:sldId id="286" r:id="rId24"/>
    <p:sldId id="287" r:id="rId25"/>
    <p:sldId id="288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94" r:id="rId36"/>
    <p:sldId id="295" r:id="rId37"/>
    <p:sldId id="296" r:id="rId38"/>
    <p:sldId id="297" r:id="rId39"/>
    <p:sldId id="298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11" r:id="rId48"/>
    <p:sldId id="312" r:id="rId49"/>
    <p:sldId id="310" r:id="rId50"/>
    <p:sldId id="307" r:id="rId51"/>
    <p:sldId id="308" r:id="rId52"/>
    <p:sldId id="30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F29F0-ED17-45B3-9C40-D8644348793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4EAF6-0322-4552-A609-87079B27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2B496-C6BA-4F62-AEDC-3862433B1BF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81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4646E-9808-4CB9-BD85-C38A61B3B8AA}" type="slidenum">
              <a:rPr lang="en-US"/>
              <a:pPr/>
              <a:t>14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12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1631D-9C7E-4125-B1DE-51F6B9BFB00A}" type="slidenum">
              <a:rPr lang="en-US"/>
              <a:pPr/>
              <a:t>15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C1F77-35E3-45FC-A017-33716A387014}" type="slidenum">
              <a:rPr lang="en-US"/>
              <a:pPr/>
              <a:t>16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22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BC356-144A-4B21-AA0E-8975D993F43F}" type="slidenum">
              <a:rPr lang="en-US"/>
              <a:pPr/>
              <a:t>17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1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2F24C-924A-4A91-BE4C-EC6DA53B600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36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7DA40-97B9-4DF2-906B-2D49EB71336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493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78A44-629C-463D-8E2F-C792FFE36F7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343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5F48B-A4AD-4C4D-A7A1-997B73F92CA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277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8B3D8-288B-487A-B423-5BC38BBE00C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466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3717D-0B0E-44C7-AEA4-B2BEA49D8A3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40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FAF59-7026-4B17-8C1E-1B9C307C420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40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E6E67-A1D6-45DB-9D55-133C6DFD2168}" type="slidenum">
              <a:rPr lang="en-US"/>
              <a:pPr/>
              <a:t>26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92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B65F6-7EDD-4ABE-AA3A-EDB31CEEB8CB}" type="slidenum">
              <a:rPr lang="en-US"/>
              <a:pPr/>
              <a:t>27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2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61ED8-2081-443E-97E7-89E0CFCA142A}" type="slidenum">
              <a:rPr lang="en-US"/>
              <a:pPr/>
              <a:t>28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07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F91E4-82F2-45CE-8F96-BD6EDD5A0C06}" type="slidenum">
              <a:rPr lang="en-US"/>
              <a:pPr/>
              <a:t>29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97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82B91-0EED-46CF-A123-E82D458D6209}" type="slidenum">
              <a:rPr lang="en-US"/>
              <a:pPr/>
              <a:t>30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59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1BB4A-D7F5-43E2-BF7E-F9E173804D72}" type="slidenum">
              <a:rPr lang="en-US"/>
              <a:pPr/>
              <a:t>31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26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841AE-26A9-42B3-8766-D308E5C9564E}" type="slidenum">
              <a:rPr lang="en-US"/>
              <a:pPr/>
              <a:t>32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5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A5C7C-B0BD-46B4-AA78-92004C1AA81A}" type="slidenum">
              <a:rPr lang="en-US"/>
              <a:pPr/>
              <a:t>33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9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99E57-8AB5-482F-9C5D-A1F1CBFC5C0F}" type="slidenum">
              <a:rPr lang="en-US"/>
              <a:pPr/>
              <a:t>34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87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103"/>
            <a:ext cx="5029200" cy="4115692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6527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D977F-D0D1-4A6B-A6D6-B2C2A4F48EB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633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E5B5B-CCA6-411E-BD12-2DA713A72C4E}" type="slidenum">
              <a:rPr lang="en-US"/>
              <a:pPr/>
              <a:t>42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14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AE8AC-A95E-437B-A4A8-F159B0A275C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D6550-E8D8-46C8-BBB6-42E00AD69A8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42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963FE-F0F5-44DD-A5B6-4F68914E3216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7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30363-961D-4593-9F87-45346CB68DCA}" type="slidenum">
              <a:rPr lang="en-US"/>
              <a:pPr/>
              <a:t>10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4D026-B674-48D7-B050-0E3C92E0559B}" type="slidenum">
              <a:rPr lang="en-US"/>
              <a:pPr/>
              <a:t>11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4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94A2E-8CB5-4BBF-9623-2853C7E1F820}" type="slidenum">
              <a:rPr lang="en-US"/>
              <a:pPr/>
              <a:t>12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0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D7303-D39C-4669-A820-BC4490B6466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49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5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380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0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37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81B5E4-1674-46A5-A855-D49DDFD8C1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0789757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BC94C7-0FFD-4F1B-9C7E-72B479DE5F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301252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2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F28664-0232-4A3A-8BE1-318C9531C4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75116943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90ABEC-270C-403B-BBD1-BF386E0DD2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2761131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EB5012-7131-4D2A-BBA8-F7B1532F94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3391654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7D1F63-7369-4036-9374-9BAF13608A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58741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7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1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6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7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9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B34B14-2103-4895-966C-67720B05020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A22F-F5CC-4DF4-8F62-E1C3BA29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76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752600"/>
          </a:xfrm>
        </p:spPr>
        <p:txBody>
          <a:bodyPr/>
          <a:lstStyle/>
          <a:p>
            <a:pPr algn="ctr"/>
            <a:r>
              <a:rPr lang="en-US" dirty="0" smtClean="0"/>
              <a:t>Intermolecular Forces (IMF)</a:t>
            </a:r>
            <a:br>
              <a:rPr lang="en-US" dirty="0" smtClean="0"/>
            </a:br>
            <a:r>
              <a:rPr lang="en-US" dirty="0" smtClean="0"/>
              <a:t>Chapter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2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Summarizing Intermolecular Forces</a:t>
            </a:r>
          </a:p>
        </p:txBody>
      </p:sp>
      <p:pic>
        <p:nvPicPr>
          <p:cNvPr id="53254" name="Picture 6" descr="11_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2"/>
          <a:stretch>
            <a:fillRect/>
          </a:stretch>
        </p:blipFill>
        <p:spPr>
          <a:xfrm>
            <a:off x="1162050" y="1600200"/>
            <a:ext cx="6819900" cy="4114800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0869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Dipole-Dipole Interactions</a:t>
            </a:r>
          </a:p>
        </p:txBody>
      </p:sp>
      <p:pic>
        <p:nvPicPr>
          <p:cNvPr id="21513" name="Picture 9" descr="11_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"/>
          <a:stretch>
            <a:fillRect/>
          </a:stretch>
        </p:blipFill>
        <p:spPr>
          <a:xfrm>
            <a:off x="533400" y="2286000"/>
            <a:ext cx="4114800" cy="3203769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24000"/>
            <a:ext cx="44196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Molecules that have permanent dipoles are attracted to each other.</a:t>
            </a:r>
          </a:p>
          <a:p>
            <a:pPr lvl="1"/>
            <a:r>
              <a:rPr lang="en-US" sz="2400" dirty="0"/>
              <a:t>The positive end of one is attracted to the negative end of the other and vice-versa.</a:t>
            </a:r>
          </a:p>
          <a:p>
            <a:pPr lvl="1"/>
            <a:r>
              <a:rPr lang="en-US" sz="2400" dirty="0"/>
              <a:t>These forces are only important when the molecules are close to each other.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593293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Dipole-Dipole Interactions</a:t>
            </a:r>
          </a:p>
        </p:txBody>
      </p:sp>
      <p:pic>
        <p:nvPicPr>
          <p:cNvPr id="22538" name="Picture 10" descr="11_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4" b="6825"/>
          <a:stretch>
            <a:fillRect/>
          </a:stretch>
        </p:blipFill>
        <p:spPr>
          <a:xfrm>
            <a:off x="228600" y="2372816"/>
            <a:ext cx="8713864" cy="2503984"/>
          </a:xfrm>
        </p:spPr>
      </p:pic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105400"/>
            <a:ext cx="80772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The more polar the molecule, the higher is its boiling point.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286000" y="1979115"/>
            <a:ext cx="1066800" cy="0"/>
          </a:xfrm>
          <a:prstGeom prst="line">
            <a:avLst/>
          </a:prstGeom>
          <a:noFill/>
          <a:ln w="22225">
            <a:solidFill>
              <a:srgbClr val="007C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7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Hydrogen Bonding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5867400" cy="4114800"/>
          </a:xfrm>
        </p:spPr>
        <p:txBody>
          <a:bodyPr/>
          <a:lstStyle/>
          <a:p>
            <a:r>
              <a:rPr lang="en-US" altLang="en-US" sz="2800" dirty="0"/>
              <a:t>The dipole-dipole interactions experienced when H is bonded to N, O, or F are unusually strong.</a:t>
            </a:r>
          </a:p>
          <a:p>
            <a:r>
              <a:rPr lang="en-US" altLang="en-US" sz="2800" dirty="0"/>
              <a:t>We call these interactions </a:t>
            </a:r>
            <a:r>
              <a:rPr lang="en-US" altLang="en-US" sz="2800" dirty="0">
                <a:solidFill>
                  <a:srgbClr val="000080"/>
                </a:solidFill>
              </a:rPr>
              <a:t>hydrogen bonds</a:t>
            </a:r>
            <a:r>
              <a:rPr lang="en-US" altLang="en-US" sz="2800" dirty="0"/>
              <a:t>.</a:t>
            </a:r>
          </a:p>
        </p:txBody>
      </p:sp>
      <p:pic>
        <p:nvPicPr>
          <p:cNvPr id="45063" name="Picture 7" descr="11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"/>
          <a:stretch>
            <a:fillRect/>
          </a:stretch>
        </p:blipFill>
        <p:spPr>
          <a:xfrm>
            <a:off x="6096000" y="1295400"/>
            <a:ext cx="2590800" cy="500888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5000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Bonding</a:t>
            </a:r>
          </a:p>
        </p:txBody>
      </p:sp>
      <p:pic>
        <p:nvPicPr>
          <p:cNvPr id="46093" name="Picture 13" descr="11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>
            <a:fillRect/>
          </a:stretch>
        </p:blipFill>
        <p:spPr>
          <a:xfrm>
            <a:off x="0" y="1828800"/>
            <a:ext cx="5313486" cy="2874679"/>
          </a:xfrm>
        </p:spPr>
      </p:pic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25872" y="1462585"/>
            <a:ext cx="4114800" cy="2514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Hydrogen </a:t>
            </a:r>
            <a:r>
              <a:rPr lang="en-US" sz="2800" dirty="0"/>
              <a:t>bonding arises in part from the high electronegativity of </a:t>
            </a:r>
            <a:r>
              <a:rPr lang="en-US" sz="2800" u="sng" dirty="0"/>
              <a:t>nitrogen</a:t>
            </a:r>
            <a:r>
              <a:rPr lang="en-US" sz="2800" dirty="0"/>
              <a:t>, </a:t>
            </a:r>
            <a:r>
              <a:rPr lang="en-US" sz="2800" u="sng" dirty="0"/>
              <a:t>oxygen</a:t>
            </a:r>
            <a:r>
              <a:rPr lang="en-US" sz="2800" dirty="0"/>
              <a:t>, and </a:t>
            </a:r>
            <a:r>
              <a:rPr lang="en-US" sz="2800" u="sng" dirty="0"/>
              <a:t>fluorine</a:t>
            </a:r>
            <a:r>
              <a:rPr lang="en-US" sz="2800" dirty="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200" y="4799013"/>
            <a:ext cx="8153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Also, when hydrogen is bonded to one of those very electronegative elements, the hydrogen nucleus is exposed</a:t>
            </a:r>
            <a:r>
              <a:rPr lang="en-US" sz="2800" dirty="0">
                <a:solidFill>
                  <a:srgbClr val="C82E3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980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London Dispersion Forces</a:t>
            </a:r>
          </a:p>
        </p:txBody>
      </p:sp>
      <p:pic>
        <p:nvPicPr>
          <p:cNvPr id="150535" name="Picture 7" descr="11_05-full doctor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7994"/>
            <a:ext cx="6868519" cy="2495266"/>
          </a:xfrm>
        </p:spPr>
      </p:pic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London dispersion forces, or dispersion forces, are attractions between an instantaneous dipole and an induced dipole.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055329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London Dispersion Forces</a:t>
            </a:r>
          </a:p>
        </p:txBody>
      </p:sp>
      <p:pic>
        <p:nvPicPr>
          <p:cNvPr id="152583" name="Picture 7" descr="11_05-full doctor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4" y="1981200"/>
            <a:ext cx="5453492" cy="1981200"/>
          </a:xfrm>
        </p:spPr>
      </p:pic>
      <p:sp>
        <p:nvSpPr>
          <p:cNvPr id="152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These forces are present in </a:t>
            </a:r>
            <a:r>
              <a:rPr lang="en-US" sz="2800" i="1" dirty="0"/>
              <a:t>all</a:t>
            </a:r>
            <a:r>
              <a:rPr lang="en-US" sz="2800" dirty="0"/>
              <a:t> molecules, whether they are polar or nonpolar.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tendency of an electron cloud to distort in this way is called </a:t>
            </a:r>
            <a:r>
              <a:rPr lang="en-US" sz="2800" dirty="0">
                <a:solidFill>
                  <a:srgbClr val="FFFF00"/>
                </a:solidFill>
              </a:rPr>
              <a:t>polarizability</a:t>
            </a:r>
            <a:r>
              <a:rPr lang="en-US" sz="2800" dirty="0"/>
              <a:t>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59730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20472" y="419100"/>
            <a:ext cx="8610600" cy="1143000"/>
          </a:xfrm>
        </p:spPr>
        <p:txBody>
          <a:bodyPr/>
          <a:lstStyle/>
          <a:p>
            <a:r>
              <a:rPr lang="en-US" dirty="0"/>
              <a:t>Factors Affecting London Forces</a:t>
            </a:r>
          </a:p>
        </p:txBody>
      </p:sp>
      <p:pic>
        <p:nvPicPr>
          <p:cNvPr id="40967" name="Picture 7" descr="11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"/>
          <a:stretch>
            <a:fillRect/>
          </a:stretch>
        </p:blipFill>
        <p:spPr>
          <a:xfrm>
            <a:off x="533400" y="1524000"/>
            <a:ext cx="2286000" cy="4419600"/>
          </a:xfrm>
        </p:spPr>
      </p:pic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752600"/>
            <a:ext cx="5791200" cy="4114800"/>
          </a:xfrm>
        </p:spPr>
        <p:txBody>
          <a:bodyPr/>
          <a:lstStyle/>
          <a:p>
            <a:r>
              <a:rPr lang="en-US" sz="2800" dirty="0"/>
              <a:t>The shape of the molecule affects the strength of dispersion forces:  long, skinny molecules (like n-pentane tend to have stronger dispersion forces than short, fat ones (like </a:t>
            </a:r>
            <a:r>
              <a:rPr lang="en-US" sz="2800" dirty="0" err="1"/>
              <a:t>neopentane</a:t>
            </a:r>
            <a:r>
              <a:rPr lang="en-US" sz="2800" dirty="0"/>
              <a:t>).</a:t>
            </a:r>
          </a:p>
          <a:p>
            <a:r>
              <a:rPr lang="en-US" sz="2800" dirty="0"/>
              <a:t>This is due to the increased surface area in n-pentane.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8917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4" y="228600"/>
            <a:ext cx="8915400" cy="1143000"/>
          </a:xfrm>
        </p:spPr>
        <p:txBody>
          <a:bodyPr/>
          <a:lstStyle/>
          <a:p>
            <a:r>
              <a:rPr lang="en-US" altLang="en-US"/>
              <a:t>Factors Affecting London Forces</a:t>
            </a:r>
          </a:p>
        </p:txBody>
      </p:sp>
      <p:pic>
        <p:nvPicPr>
          <p:cNvPr id="41994" name="Picture 10" descr="11_T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9375"/>
          <a:stretch>
            <a:fillRect/>
          </a:stretch>
        </p:blipFill>
        <p:spPr>
          <a:xfrm>
            <a:off x="355473" y="1485900"/>
            <a:ext cx="8433054" cy="2362200"/>
          </a:xfrm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800"/>
              <a:t>The strength of dispersion forces tends to increase with increased molecular weight.</a:t>
            </a:r>
          </a:p>
          <a:p>
            <a:r>
              <a:rPr lang="en-US" altLang="en-US" sz="2800"/>
              <a:t>Larger atoms have larger electron clouds which are easier to polarize.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479223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227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Which Have a Greater Effect?</a:t>
            </a:r>
            <a:br>
              <a:rPr lang="en-US" altLang="en-US"/>
            </a:br>
            <a:r>
              <a:rPr lang="en-US" altLang="en-US" sz="2800"/>
              <a:t>Dipole-Dipole Interactions or Dispersion Forces</a:t>
            </a: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If two molecules are of comparable size and shape, dipole-dipole interactions will likely the dominating force.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If </a:t>
            </a:r>
            <a:r>
              <a:rPr lang="en-US" altLang="en-US" sz="2800" dirty="0"/>
              <a:t>one molecule is much larger than another, dispersion forces will likely determine its physical properties.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0051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States of Matter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The fundamental difference between states of matter is the distance between particles.</a:t>
            </a:r>
          </a:p>
        </p:txBody>
      </p:sp>
      <p:pic>
        <p:nvPicPr>
          <p:cNvPr id="9227" name="Picture 11" descr="11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5"/>
          <a:stretch>
            <a:fillRect/>
          </a:stretch>
        </p:blipFill>
        <p:spPr>
          <a:xfrm>
            <a:off x="1435100" y="2900363"/>
            <a:ext cx="6272213" cy="3195637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33825" y="3209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25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Explain This?</a:t>
            </a:r>
          </a:p>
        </p:txBody>
      </p:sp>
      <p:pic>
        <p:nvPicPr>
          <p:cNvPr id="44039" name="Picture 7" descr="11_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381000" y="1905000"/>
            <a:ext cx="3778250" cy="3962400"/>
          </a:xfrm>
        </p:spPr>
      </p:pic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810000" cy="4495800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The nonpolar series (SnH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to CH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) follow the expected trend.</a:t>
            </a:r>
          </a:p>
          <a:p>
            <a:r>
              <a:rPr lang="en-US" altLang="en-US" sz="2400" dirty="0"/>
              <a:t>The polar series follows the trend from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Te through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S, but water is quite an anomaly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smtClean="0"/>
              <a:t>Water (H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O) exhibits Hydrogen bonding, a very strong dipole-dipole interaction.</a:t>
            </a:r>
            <a:endParaRPr lang="en-US" altLang="en-US" sz="24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205160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IMF?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</a:t>
            </a:r>
            <a:r>
              <a:rPr lang="en-US" sz="3200" baseline="-25000" dirty="0" smtClean="0"/>
              <a:t>4</a:t>
            </a:r>
          </a:p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Cl</a:t>
            </a:r>
          </a:p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OH</a:t>
            </a:r>
          </a:p>
          <a:p>
            <a:r>
              <a:rPr lang="en-US" sz="3200" dirty="0" smtClean="0"/>
              <a:t>NaSO</a:t>
            </a:r>
            <a:r>
              <a:rPr lang="en-US" sz="3200" baseline="-25000" dirty="0" smtClean="0"/>
              <a:t>4</a:t>
            </a:r>
          </a:p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4757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IMF (intermolecular forces)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of liquids influenced by IMF: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Vapor pressure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Boiling point (vaporization)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Melting point (fusion)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Viscosity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Surface tension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Adhesion/cohesion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Capillary action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Intermolecular Forces Affect Many Physical Properties</a:t>
            </a:r>
          </a:p>
        </p:txBody>
      </p:sp>
      <p:pic>
        <p:nvPicPr>
          <p:cNvPr id="55306" name="Picture 10" descr="11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8"/>
          <a:stretch>
            <a:fillRect/>
          </a:stretch>
        </p:blipFill>
        <p:spPr>
          <a:xfrm>
            <a:off x="685800" y="1828800"/>
            <a:ext cx="3592513" cy="4343400"/>
          </a:xfrm>
        </p:spPr>
      </p:pic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3810000" cy="3200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The strength of the attractions between particles can greatly affect the properties of a substance or solution.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55154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Viscosity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3657600" cy="4800600"/>
          </a:xfrm>
        </p:spPr>
        <p:txBody>
          <a:bodyPr/>
          <a:lstStyle/>
          <a:p>
            <a:r>
              <a:rPr lang="en-US" altLang="en-US" sz="2400" dirty="0"/>
              <a:t>Resistance of a liquid to flow is called </a:t>
            </a:r>
            <a:r>
              <a:rPr lang="en-US" altLang="en-US" sz="2400" dirty="0">
                <a:solidFill>
                  <a:srgbClr val="FFFF00"/>
                </a:solidFill>
              </a:rPr>
              <a:t>viscosity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It is related to the ease with which molecules can move past each other.</a:t>
            </a:r>
          </a:p>
          <a:p>
            <a:r>
              <a:rPr lang="en-US" altLang="en-US" sz="2400" dirty="0"/>
              <a:t>Viscosity increases with stronger intermolecular forces and decreases with higher temperature.</a:t>
            </a:r>
          </a:p>
        </p:txBody>
      </p:sp>
      <p:pic>
        <p:nvPicPr>
          <p:cNvPr id="56335" name="Picture 15" descr="11_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"/>
          <a:stretch>
            <a:fillRect/>
          </a:stretch>
        </p:blipFill>
        <p:spPr>
          <a:xfrm>
            <a:off x="5608638" y="1219200"/>
            <a:ext cx="2457450" cy="3048000"/>
          </a:xfrm>
        </p:spPr>
      </p:pic>
      <p:pic>
        <p:nvPicPr>
          <p:cNvPr id="56338" name="Picture 18" descr="11_T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 b="10426"/>
          <a:stretch>
            <a:fillRect/>
          </a:stretch>
        </p:blipFill>
        <p:spPr>
          <a:xfrm>
            <a:off x="3641678" y="4800600"/>
            <a:ext cx="5486400" cy="13716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096000" y="4191000"/>
            <a:ext cx="1447800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4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Surface Tension</a:t>
            </a:r>
          </a:p>
        </p:txBody>
      </p:sp>
      <p:pic>
        <p:nvPicPr>
          <p:cNvPr id="61450" name="Picture 10" descr="11_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1"/>
          <a:stretch>
            <a:fillRect/>
          </a:stretch>
        </p:blipFill>
        <p:spPr>
          <a:xfrm>
            <a:off x="2414588" y="1447800"/>
            <a:ext cx="2157412" cy="2590800"/>
          </a:xfrm>
        </p:spPr>
      </p:pic>
      <p:pic>
        <p:nvPicPr>
          <p:cNvPr id="61448" name="Picture 8" descr="11_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6"/>
          <a:stretch>
            <a:fillRect/>
          </a:stretch>
        </p:blipFill>
        <p:spPr>
          <a:xfrm>
            <a:off x="152400" y="4114800"/>
            <a:ext cx="3006725" cy="2590800"/>
          </a:xfrm>
        </p:spPr>
      </p:pic>
      <p:sp>
        <p:nvSpPr>
          <p:cNvPr id="6144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3810000" cy="2895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800"/>
              <a:t>	Surface tension results from the net inward force experienced by the molecules on the surface of a liquid.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830251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States of Matter &amp;</a:t>
            </a:r>
            <a:br>
              <a:rPr lang="en-US" dirty="0" smtClean="0"/>
            </a:br>
            <a:r>
              <a:rPr lang="en-US" dirty="0" smtClean="0"/>
              <a:t>Phase </a:t>
            </a:r>
            <a:r>
              <a:rPr lang="en-US" dirty="0"/>
              <a:t>Changes</a:t>
            </a:r>
          </a:p>
        </p:txBody>
      </p:sp>
      <p:pic>
        <p:nvPicPr>
          <p:cNvPr id="62470" name="Picture 6" descr="11_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>
          <a:xfrm>
            <a:off x="1231771" y="2057400"/>
            <a:ext cx="6562725" cy="4419600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076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Energy Changes Associated with Changes of State</a:t>
            </a:r>
          </a:p>
        </p:txBody>
      </p:sp>
      <p:pic>
        <p:nvPicPr>
          <p:cNvPr id="63496" name="Picture 8" descr="11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36276"/>
            <a:ext cx="5558212" cy="2783324"/>
          </a:xfrm>
        </p:spPr>
      </p:pic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572000"/>
            <a:ext cx="77724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The heat of </a:t>
            </a:r>
            <a:r>
              <a:rPr lang="en-US" sz="2800" dirty="0">
                <a:solidFill>
                  <a:srgbClr val="FF0000"/>
                </a:solidFill>
              </a:rPr>
              <a:t>fusion</a:t>
            </a:r>
            <a:r>
              <a:rPr lang="en-US" sz="2800" dirty="0"/>
              <a:t> is the energy required to change a solid at its melting point to a liquid.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023988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Energy Changes Associated with Changes of State</a:t>
            </a:r>
          </a:p>
        </p:txBody>
      </p:sp>
      <p:pic>
        <p:nvPicPr>
          <p:cNvPr id="67590" name="Picture 6" descr="11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25" y="1623536"/>
            <a:ext cx="6167350" cy="3088354"/>
          </a:xfrm>
        </p:spPr>
      </p:pic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00600"/>
            <a:ext cx="77724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The heat of </a:t>
            </a:r>
            <a:r>
              <a:rPr lang="en-US" sz="2800" dirty="0">
                <a:solidFill>
                  <a:srgbClr val="FF0000"/>
                </a:solidFill>
              </a:rPr>
              <a:t>vaporization</a:t>
            </a:r>
            <a:r>
              <a:rPr lang="en-US" sz="2800" dirty="0"/>
              <a:t> is defined as the energy required to change a liquid at its boiling point to a gas.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91418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Energy Changes Associated with Changes of State</a:t>
            </a:r>
          </a:p>
        </p:txBody>
      </p:sp>
      <p:pic>
        <p:nvPicPr>
          <p:cNvPr id="69639" name="Picture 7" descr="11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"/>
          <a:stretch>
            <a:fillRect/>
          </a:stretch>
        </p:blipFill>
        <p:spPr>
          <a:xfrm>
            <a:off x="152400" y="1981200"/>
            <a:ext cx="4140200" cy="3074988"/>
          </a:xfrm>
        </p:spPr>
      </p:pic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495800" cy="4572000"/>
          </a:xfrm>
        </p:spPr>
        <p:txBody>
          <a:bodyPr/>
          <a:lstStyle/>
          <a:p>
            <a:r>
              <a:rPr lang="en-US" sz="2800"/>
              <a:t>The heat added to the system at the melting and boiling points goes into pulling the molecules farther apart from each other.</a:t>
            </a:r>
          </a:p>
          <a:p>
            <a:r>
              <a:rPr lang="en-US" sz="2800"/>
              <a:t>The temperature of the substance does not rise during a phase change.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065561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States of Matter</a:t>
            </a:r>
          </a:p>
        </p:txBody>
      </p:sp>
      <p:pic>
        <p:nvPicPr>
          <p:cNvPr id="6162" name="Picture 18" descr="11_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>
          <a:xfrm>
            <a:off x="381000" y="1828800"/>
            <a:ext cx="4010025" cy="1357313"/>
          </a:xfrm>
        </p:spPr>
      </p:pic>
      <p:pic>
        <p:nvPicPr>
          <p:cNvPr id="6163" name="Picture 19" descr="11_T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6621"/>
          <a:stretch>
            <a:fillRect/>
          </a:stretch>
        </p:blipFill>
        <p:spPr>
          <a:xfrm>
            <a:off x="341004" y="3722735"/>
            <a:ext cx="4724400" cy="2355850"/>
          </a:xfrm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419600" y="1524000"/>
            <a:ext cx="4495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The state a substance is in at a particular temperature and pressure depends on two antagonistic entities: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 lvl="1"/>
            <a:r>
              <a:rPr lang="en-US" altLang="en-US" sz="2400" dirty="0"/>
              <a:t>the kinetic energy of the particles;</a:t>
            </a:r>
          </a:p>
          <a:p>
            <a:pPr lvl="1"/>
            <a:r>
              <a:rPr lang="en-US" altLang="en-US" sz="2400" dirty="0"/>
              <a:t>the strength of the attractions between the particles.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15900" y="3873500"/>
            <a:ext cx="825500" cy="152400"/>
          </a:xfrm>
          <a:prstGeom prst="rect">
            <a:avLst/>
          </a:prstGeom>
          <a:solidFill>
            <a:srgbClr val="007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84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Pressure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boiling point of a liquid is the temperature at which it’s vapor pressure equals atmospheric pressure.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normal boiling point is the temperature at which its vapor pressure is 760 </a:t>
            </a:r>
            <a:r>
              <a:rPr lang="en-US" sz="2800" dirty="0" err="1" smtClean="0"/>
              <a:t>torr</a:t>
            </a:r>
            <a:r>
              <a:rPr lang="en-US" sz="2800" dirty="0" smtClean="0"/>
              <a:t> (1 </a:t>
            </a:r>
            <a:r>
              <a:rPr lang="en-US" sz="2800" dirty="0" err="1" smtClean="0"/>
              <a:t>atm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74762" name="Picture 10" descr="11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6"/>
          <a:stretch>
            <a:fillRect/>
          </a:stretch>
        </p:blipFill>
        <p:spPr>
          <a:xfrm>
            <a:off x="4648200" y="1684338"/>
            <a:ext cx="4267200" cy="4030662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33827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Diagrams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38033" y="120669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Phase diagrams display the state of a substance at various pressures and temperatures and the places where equilibria exist between phases.</a:t>
            </a:r>
          </a:p>
        </p:txBody>
      </p:sp>
      <p:pic>
        <p:nvPicPr>
          <p:cNvPr id="79885" name="Picture 13" descr="11_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6" y="3187890"/>
            <a:ext cx="6810674" cy="3398952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91902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Diagram of Water</a:t>
            </a:r>
          </a:p>
        </p:txBody>
      </p:sp>
      <p:pic>
        <p:nvPicPr>
          <p:cNvPr id="87051" name="Picture 11" descr="11_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168"/>
          <a:stretch>
            <a:fillRect/>
          </a:stretch>
        </p:blipFill>
        <p:spPr>
          <a:xfrm>
            <a:off x="527222" y="1935139"/>
            <a:ext cx="3892378" cy="3733800"/>
          </a:xfrm>
        </p:spPr>
      </p:pic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43100"/>
            <a:ext cx="4572000" cy="4114800"/>
          </a:xfrm>
        </p:spPr>
        <p:txBody>
          <a:bodyPr/>
          <a:lstStyle/>
          <a:p>
            <a:r>
              <a:rPr lang="en-US" sz="2800" dirty="0"/>
              <a:t>Note the high critical temperature and critical pressure.</a:t>
            </a:r>
          </a:p>
          <a:p>
            <a:pPr lvl="1"/>
            <a:r>
              <a:rPr lang="en-US" sz="2400" dirty="0"/>
              <a:t>These are due to the strong van der Waals </a:t>
            </a:r>
            <a:r>
              <a:rPr lang="en-US" sz="2400" dirty="0" smtClean="0"/>
              <a:t>forces (H-bonding) </a:t>
            </a:r>
            <a:r>
              <a:rPr lang="en-US" sz="2400" dirty="0"/>
              <a:t>between water molecules.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466665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Diagram of Water</a:t>
            </a:r>
          </a:p>
        </p:txBody>
      </p:sp>
      <p:pic>
        <p:nvPicPr>
          <p:cNvPr id="166916" name="Picture 4" descr="11_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168"/>
          <a:stretch>
            <a:fillRect/>
          </a:stretch>
        </p:blipFill>
        <p:spPr>
          <a:xfrm>
            <a:off x="324780" y="2171700"/>
            <a:ext cx="3892378" cy="3733800"/>
          </a:xfrm>
        </p:spPr>
      </p:pic>
      <p:sp>
        <p:nvSpPr>
          <p:cNvPr id="166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81200"/>
            <a:ext cx="4572000" cy="4114800"/>
          </a:xfrm>
        </p:spPr>
        <p:txBody>
          <a:bodyPr/>
          <a:lstStyle/>
          <a:p>
            <a:r>
              <a:rPr lang="en-US" sz="2800" dirty="0"/>
              <a:t>The slope of the solid-liquid line is negative.</a:t>
            </a:r>
          </a:p>
          <a:p>
            <a:pPr lvl="1"/>
            <a:r>
              <a:rPr lang="en-US" sz="2400" dirty="0"/>
              <a:t>This means that as the pressure is increased at a temperature just below the melting point, water goes from a solid to a liquid.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11432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Phase Diagram of Carbon Dioxide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431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Carbon dioxide cannot exist in the liquid state at pressures below 5.11 </a:t>
            </a:r>
            <a:r>
              <a:rPr lang="en-US" sz="2800" dirty="0" err="1"/>
              <a:t>atm</a:t>
            </a:r>
            <a:r>
              <a:rPr lang="en-US" sz="2800" dirty="0"/>
              <a:t>; CO</a:t>
            </a:r>
            <a:r>
              <a:rPr lang="en-US" sz="2800" baseline="-25000" dirty="0"/>
              <a:t>2</a:t>
            </a:r>
            <a:r>
              <a:rPr lang="en-US" sz="2800" dirty="0"/>
              <a:t> sublimes at normal pressures.</a:t>
            </a:r>
          </a:p>
        </p:txBody>
      </p:sp>
      <p:pic>
        <p:nvPicPr>
          <p:cNvPr id="89098" name="Picture 10" descr="11_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168"/>
          <a:stretch>
            <a:fillRect/>
          </a:stretch>
        </p:blipFill>
        <p:spPr>
          <a:xfrm>
            <a:off x="4049220" y="1828800"/>
            <a:ext cx="4408980" cy="42291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16394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Properties of Solids</a:t>
            </a:r>
            <a:br>
              <a:rPr lang="en-US" dirty="0" smtClean="0"/>
            </a:br>
            <a:r>
              <a:rPr lang="en-US" dirty="0" smtClean="0"/>
              <a:t>chapter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27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460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Solids: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1499920"/>
            <a:ext cx="19812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2743200"/>
            <a:ext cx="1600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2743200"/>
            <a:ext cx="1828800" cy="6096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3657600"/>
            <a:ext cx="1295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657600"/>
            <a:ext cx="1295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3657600"/>
            <a:ext cx="1371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stCxn id="4" idx="2"/>
            <a:endCxn id="6" idx="0"/>
          </p:cNvCxnSpPr>
          <p:nvPr/>
        </p:nvCxnSpPr>
        <p:spPr>
          <a:xfrm rot="16200000" flipH="1">
            <a:off x="5321960" y="1359560"/>
            <a:ext cx="633680" cy="2133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4" idx="2"/>
            <a:endCxn id="5" idx="0"/>
          </p:cNvCxnSpPr>
          <p:nvPr/>
        </p:nvCxnSpPr>
        <p:spPr>
          <a:xfrm rot="5400000">
            <a:off x="3817010" y="1988210"/>
            <a:ext cx="633680" cy="8763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9487" y="1599555"/>
            <a:ext cx="172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Pure Solid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971800" y="2743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Crystalline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802573" y="284794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Amorphous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4" name="Elbow Connector 33"/>
          <p:cNvCxnSpPr>
            <a:stCxn id="5" idx="2"/>
          </p:cNvCxnSpPr>
          <p:nvPr/>
        </p:nvCxnSpPr>
        <p:spPr>
          <a:xfrm rot="16200000" flipH="1">
            <a:off x="3486150" y="3486150"/>
            <a:ext cx="457200" cy="381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" idx="2"/>
            <a:endCxn id="10" idx="0"/>
          </p:cNvCxnSpPr>
          <p:nvPr/>
        </p:nvCxnSpPr>
        <p:spPr>
          <a:xfrm rot="16200000" flipH="1">
            <a:off x="4324350" y="2647950"/>
            <a:ext cx="381000" cy="16383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5" idx="2"/>
            <a:endCxn id="9" idx="0"/>
          </p:cNvCxnSpPr>
          <p:nvPr/>
        </p:nvCxnSpPr>
        <p:spPr>
          <a:xfrm rot="5400000">
            <a:off x="2667000" y="2628900"/>
            <a:ext cx="381000" cy="16764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47800" y="3733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Atomic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0" y="3657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Ionic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5800" y="3657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Molecular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05000" y="4876800"/>
            <a:ext cx="1676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" y="4876800"/>
            <a:ext cx="1295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Elbow Connector 47"/>
          <p:cNvCxnSpPr/>
          <p:nvPr/>
        </p:nvCxnSpPr>
        <p:spPr>
          <a:xfrm rot="16200000" flipH="1">
            <a:off x="1981200" y="4267200"/>
            <a:ext cx="609600" cy="4572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5400000">
            <a:off x="1114455" y="3914745"/>
            <a:ext cx="742890" cy="1143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048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Metallic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27095" y="4920087"/>
            <a:ext cx="194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Network solid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055380" cy="1400530"/>
          </a:xfrm>
        </p:spPr>
        <p:txBody>
          <a:bodyPr/>
          <a:lstStyle/>
          <a:p>
            <a:r>
              <a:rPr lang="en-US" dirty="0" smtClean="0"/>
              <a:t>Properties of solids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449541"/>
              </p:ext>
            </p:extLst>
          </p:nvPr>
        </p:nvGraphicFramePr>
        <p:xfrm>
          <a:off x="381000" y="700265"/>
          <a:ext cx="8458199" cy="594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383"/>
                <a:gridCol w="1566333"/>
                <a:gridCol w="1879600"/>
                <a:gridCol w="1879600"/>
                <a:gridCol w="1801283"/>
              </a:tblGrid>
              <a:tr h="369622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Structural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Properties</a:t>
                      </a:r>
                      <a:endParaRPr lang="en-US" dirty="0"/>
                    </a:p>
                  </a:txBody>
                  <a:tcPr/>
                </a:tc>
              </a:tr>
              <a:tr h="5772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Ionic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NaCl</a:t>
                      </a:r>
                      <a:r>
                        <a:rPr lang="en-US" sz="1600" dirty="0" smtClean="0"/>
                        <a:t>, K2SO4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(+)/(-) ions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Hard, brittle, high melting</a:t>
                      </a:r>
                      <a:r>
                        <a:rPr lang="en-US" sz="1600" baseline="0" dirty="0" smtClean="0"/>
                        <a:t> pt.</a:t>
                      </a:r>
                      <a:endParaRPr lang="en-US" sz="1600" dirty="0"/>
                    </a:p>
                  </a:txBody>
                  <a:tcPr anchor="ctr"/>
                </a:tc>
              </a:tr>
              <a:tr h="1306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Metallic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Fe, Ag, Cu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 atoms </a:t>
                      </a:r>
                    </a:p>
                    <a:p>
                      <a:r>
                        <a:rPr lang="en-US" sz="1600" dirty="0" smtClean="0"/>
                        <a:t>[(+) ions surrounded by delocalized electrons.]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Electrostatic</a:t>
                      </a:r>
                      <a:r>
                        <a:rPr lang="en-US" sz="1600" baseline="0" dirty="0" smtClean="0"/>
                        <a:t> attraction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Malleable, ductile, conductive, range</a:t>
                      </a:r>
                      <a:r>
                        <a:rPr lang="en-US" sz="1600" baseline="0" dirty="0" smtClean="0"/>
                        <a:t> of MP &amp; BP</a:t>
                      </a:r>
                      <a:endParaRPr lang="en-US" sz="1600" dirty="0"/>
                    </a:p>
                  </a:txBody>
                  <a:tcPr/>
                </a:tc>
              </a:tr>
              <a:tr h="12151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Molecular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, O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, CH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Molecules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van</a:t>
                      </a:r>
                      <a:r>
                        <a:rPr lang="en-US" sz="1600" baseline="0" dirty="0" smtClean="0"/>
                        <a:t> der Waals forces </a:t>
                      </a:r>
                    </a:p>
                    <a:p>
                      <a:r>
                        <a:rPr lang="en-US" sz="1400" baseline="0" dirty="0" smtClean="0"/>
                        <a:t>(dispersion, </a:t>
                      </a:r>
                      <a:r>
                        <a:rPr lang="en-US" sz="1400" baseline="0" dirty="0" err="1" smtClean="0"/>
                        <a:t>dipoloe</a:t>
                      </a:r>
                      <a:r>
                        <a:rPr lang="en-US" sz="1400" baseline="0" dirty="0" smtClean="0"/>
                        <a:t>-dipole, H-bond)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Low/mod. Melting points, poor</a:t>
                      </a:r>
                      <a:r>
                        <a:rPr lang="en-US" sz="1600" baseline="0" dirty="0" smtClean="0"/>
                        <a:t> conductors</a:t>
                      </a:r>
                      <a:endParaRPr lang="en-US" sz="1600" dirty="0"/>
                    </a:p>
                  </a:txBody>
                  <a:tcPr/>
                </a:tc>
              </a:tr>
              <a:tr h="11544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Network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Graphite, diamond (C),</a:t>
                      </a:r>
                      <a:r>
                        <a:rPr lang="en-US" sz="1600" baseline="0" dirty="0" smtClean="0"/>
                        <a:t> Quartz, etc. (Si)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Atoms</a:t>
                      </a:r>
                      <a:r>
                        <a:rPr lang="en-US" sz="1600" baseline="0" dirty="0" smtClean="0"/>
                        <a:t> with infinite 2 or 3-D network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Covalent-directional</a:t>
                      </a:r>
                      <a:r>
                        <a:rPr lang="en-US" sz="1400" baseline="0" dirty="0" smtClean="0"/>
                        <a:t> electron pair bonds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Wide range</a:t>
                      </a:r>
                      <a:r>
                        <a:rPr lang="en-US" sz="1400" baseline="0" dirty="0" smtClean="0"/>
                        <a:t> of hardness &amp; MP. Poor conductors of electricity (with some exceptions)</a:t>
                      </a:r>
                      <a:endParaRPr lang="en-US" sz="1400" dirty="0"/>
                    </a:p>
                  </a:txBody>
                  <a:tcPr/>
                </a:tc>
              </a:tr>
              <a:tr h="13063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Amorphous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Glass, </a:t>
                      </a:r>
                      <a:r>
                        <a:rPr lang="en-US" sz="1600" dirty="0" err="1" smtClean="0"/>
                        <a:t>polyethlene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(plastics)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Covalently bonded network with no</a:t>
                      </a:r>
                      <a:r>
                        <a:rPr lang="en-US" sz="1600" baseline="0" dirty="0" smtClean="0"/>
                        <a:t> crystalline 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Covalent-directional electron pair bonds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Noncrystalline</a:t>
                      </a:r>
                      <a:r>
                        <a:rPr lang="en-US" sz="1600" baseline="0" dirty="0" smtClean="0"/>
                        <a:t> wide range </a:t>
                      </a:r>
                      <a:r>
                        <a:rPr lang="en-US" sz="1600" baseline="0" dirty="0" err="1" smtClean="0"/>
                        <a:t>mp</a:t>
                      </a:r>
                      <a:r>
                        <a:rPr lang="en-US" sz="1600" baseline="0" dirty="0" smtClean="0"/>
                        <a:t>. Poor conductors.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1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type of solid for each of the following substances: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14600"/>
            <a:ext cx="68580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  <a:p>
            <a:r>
              <a:rPr lang="en-US" sz="2400" dirty="0" smtClean="0"/>
              <a:t>CO</a:t>
            </a:r>
            <a:r>
              <a:rPr lang="en-US" sz="2400" baseline="-25000" dirty="0" smtClean="0"/>
              <a:t>2 </a:t>
            </a:r>
          </a:p>
          <a:p>
            <a:r>
              <a:rPr lang="en-US" sz="2400" dirty="0" smtClean="0"/>
              <a:t>P</a:t>
            </a:r>
            <a:r>
              <a:rPr lang="en-US" sz="2400" baseline="-25000" dirty="0" smtClean="0"/>
              <a:t>4</a:t>
            </a:r>
          </a:p>
          <a:p>
            <a:r>
              <a:rPr lang="en-US" sz="2400" dirty="0"/>
              <a:t>CH</a:t>
            </a:r>
            <a:r>
              <a:rPr lang="en-US" sz="2400" baseline="-25000" dirty="0"/>
              <a:t>3</a:t>
            </a:r>
            <a:r>
              <a:rPr lang="en-US" sz="2400" dirty="0"/>
              <a:t>OH</a:t>
            </a:r>
            <a:r>
              <a:rPr lang="en-US" sz="2400" baseline="-25000" dirty="0" smtClean="0"/>
              <a:t> </a:t>
            </a:r>
          </a:p>
          <a:p>
            <a:r>
              <a:rPr lang="en-US" sz="2400" dirty="0" smtClean="0"/>
              <a:t>Mo</a:t>
            </a:r>
          </a:p>
          <a:p>
            <a:r>
              <a:rPr lang="en-US" sz="2400" dirty="0" smtClean="0"/>
              <a:t>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Cl</a:t>
            </a:r>
          </a:p>
          <a:p>
            <a:r>
              <a:rPr lang="en-US" sz="2400" dirty="0" smtClean="0"/>
              <a:t>Li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4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11654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 –atomic, covalent network</a:t>
            </a:r>
          </a:p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– molecular (London dispersion)</a:t>
            </a:r>
          </a:p>
          <a:p>
            <a:r>
              <a:rPr lang="en-US" sz="2400" dirty="0" smtClean="0"/>
              <a:t>P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- molecular</a:t>
            </a:r>
            <a:endParaRPr lang="en-US" sz="2400" baseline="-25000" dirty="0" smtClean="0"/>
          </a:p>
          <a:p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OH – molecular (H-Bonding)</a:t>
            </a:r>
            <a:endParaRPr lang="en-US" sz="2400" baseline="-25000" dirty="0" smtClean="0"/>
          </a:p>
          <a:p>
            <a:r>
              <a:rPr lang="en-US" sz="2400" dirty="0" smtClean="0"/>
              <a:t>Mo – atomic, metallic</a:t>
            </a:r>
          </a:p>
          <a:p>
            <a:r>
              <a:rPr lang="en-US" sz="2400" dirty="0" smtClean="0"/>
              <a:t>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Cl - ionic</a:t>
            </a:r>
          </a:p>
          <a:p>
            <a:r>
              <a:rPr lang="en-US" sz="2400" dirty="0" smtClean="0"/>
              <a:t>Li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- ionic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 – molecular (dipole-dipole)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228600" y="1371600"/>
            <a:ext cx="8695944" cy="504753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90513" indent="-290513" eaLnBrk="0" hangingPunct="0">
              <a:spcAft>
                <a:spcPct val="25000"/>
              </a:spcAft>
              <a:buFontTx/>
              <a:buChar char="•"/>
              <a:defRPr/>
            </a:pPr>
            <a:r>
              <a:rPr lang="en-US" sz="2800" b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forces holding solids and liquids together are called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intermolecular forces.</a:t>
            </a:r>
          </a:p>
          <a:p>
            <a:pPr marL="290513" indent="-290513" eaLnBrk="0" hangingPunct="0">
              <a:spcAft>
                <a:spcPct val="25000"/>
              </a:spcAft>
              <a:buFontTx/>
              <a:buChar char="•"/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Intermolecular Forces</a:t>
            </a:r>
            <a:r>
              <a:rPr lang="en-US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800" b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are the attractions and repulsions </a:t>
            </a:r>
            <a:r>
              <a:rPr lang="en-US" sz="2800" b="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between</a:t>
            </a:r>
            <a:r>
              <a:rPr lang="en-US" sz="2800" b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molecules. </a:t>
            </a:r>
          </a:p>
          <a:p>
            <a:pPr marL="290513" indent="-290513" eaLnBrk="0" hangingPunct="0">
              <a:spcAft>
                <a:spcPct val="25000"/>
              </a:spcAft>
              <a:buFontTx/>
              <a:buChar char="•"/>
              <a:defRPr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They are NOT chemical bonds.</a:t>
            </a:r>
          </a:p>
          <a:p>
            <a:pPr marL="290513" indent="-290513">
              <a:spcAft>
                <a:spcPct val="25000"/>
              </a:spcAft>
              <a:buFontTx/>
              <a:buChar char="•"/>
              <a:defRPr/>
            </a:pPr>
            <a:r>
              <a:rPr lang="en-US" sz="2800" b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intermolecular forces of a substance may exhibit are a function of:</a:t>
            </a:r>
          </a:p>
          <a:p>
            <a:pPr marL="1376363" lvl="3" indent="-457200">
              <a:spcAft>
                <a:spcPct val="25000"/>
              </a:spcAft>
              <a:buFontTx/>
              <a:buAutoNum type="arabicPeriod"/>
              <a:defRPr/>
            </a:pPr>
            <a:r>
              <a:rPr lang="en-US" sz="2800" b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charge (ions vs. neutrals)</a:t>
            </a:r>
          </a:p>
          <a:p>
            <a:pPr marL="1376363" lvl="3" indent="-457200" eaLnBrk="0" hangingPunct="0">
              <a:spcAft>
                <a:spcPct val="25000"/>
              </a:spcAft>
              <a:buFontTx/>
              <a:buAutoNum type="arabicPeriod"/>
              <a:defRPr/>
            </a:pPr>
            <a:r>
              <a:rPr lang="en-US" sz="2800" b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polarity (molecular shape, dipoles)</a:t>
            </a:r>
          </a:p>
          <a:p>
            <a:pPr marL="1376363" lvl="3" indent="-457200" eaLnBrk="0" hangingPunct="0">
              <a:spcAft>
                <a:spcPct val="25000"/>
              </a:spcAft>
              <a:buFontTx/>
              <a:buAutoNum type="arabicPeriod"/>
              <a:defRPr/>
            </a:pPr>
            <a:r>
              <a:rPr lang="en-US" sz="2800" b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molar mass</a:t>
            </a:r>
            <a:endParaRPr lang="en-US" sz="2800" b="0" i="1" dirty="0">
              <a:solidFill>
                <a:srgbClr val="CC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153400" cy="901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90487" tIns="44450" rIns="90487" bIns="44450" anchor="ctr">
            <a:norm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ＭＳ Ｐゴシック" charset="0"/>
              </a:rPr>
              <a:t>Intermolecular Forces</a:t>
            </a:r>
          </a:p>
        </p:txBody>
      </p:sp>
    </p:spTree>
    <p:extLst>
      <p:ext uri="{BB962C8B-B14F-4D97-AF65-F5344CB8AC3E}">
        <p14:creationId xmlns:p14="http://schemas.microsoft.com/office/powerpoint/2010/main" val="1309438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Unit Cell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sz="3100" dirty="0"/>
              <a:t>the smallest repeating unit of a solid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6711654" cy="43951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Arrangement </a:t>
            </a:r>
            <a:r>
              <a:rPr lang="en-US" sz="2800" b="1" dirty="0" smtClean="0"/>
              <a:t>(repeating pattern) </a:t>
            </a:r>
            <a:r>
              <a:rPr lang="en-US" b="1" dirty="0" smtClean="0"/>
              <a:t>of crystal lattice:</a:t>
            </a:r>
          </a:p>
          <a:p>
            <a:r>
              <a:rPr lang="en-US" dirty="0" smtClean="0"/>
              <a:t>Simple cube</a:t>
            </a:r>
          </a:p>
          <a:p>
            <a:r>
              <a:rPr lang="en-US" dirty="0" smtClean="0"/>
              <a:t>Body centered cube</a:t>
            </a:r>
          </a:p>
          <a:p>
            <a:r>
              <a:rPr lang="en-US" dirty="0" smtClean="0"/>
              <a:t>Face centered cube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Determining </a:t>
            </a:r>
            <a:r>
              <a:rPr lang="en-US" b="1" dirty="0" smtClean="0"/>
              <a:t>the number of atoms/unit cell=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000" dirty="0" smtClean="0"/>
              <a:t># atoms total within cell + ½ # atoms in the face of cell + ¼ # atoms on the end of cell + 1/8 # of atoms at the corners of the unit cell.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740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13_03b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0"/>
          <a:stretch>
            <a:fillRect/>
          </a:stretch>
        </p:blipFill>
        <p:spPr bwMode="auto">
          <a:xfrm>
            <a:off x="209669" y="2872969"/>
            <a:ext cx="29718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2730500" y="5068888"/>
            <a:ext cx="1438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All angles</a:t>
            </a:r>
            <a:endParaRPr lang="en-US" sz="1800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2730500" y="5373688"/>
            <a:ext cx="2136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are 90 degrees</a:t>
            </a:r>
            <a:endParaRPr lang="en-US" sz="18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79725" y="2738438"/>
            <a:ext cx="3673475" cy="1120775"/>
            <a:chOff x="2253" y="1363"/>
            <a:chExt cx="2314" cy="706"/>
          </a:xfrm>
        </p:grpSpPr>
        <p:sp>
          <p:nvSpPr>
            <p:cNvPr id="13326" name="Arc 10"/>
            <p:cNvSpPr>
              <a:spLocks/>
            </p:cNvSpPr>
            <p:nvPr/>
          </p:nvSpPr>
          <p:spPr bwMode="auto">
            <a:xfrm>
              <a:off x="2253" y="1968"/>
              <a:ext cx="144" cy="101"/>
            </a:xfrm>
            <a:custGeom>
              <a:avLst/>
              <a:gdLst>
                <a:gd name="T0" fmla="*/ 0 w 21535"/>
                <a:gd name="T1" fmla="*/ 0 h 15149"/>
                <a:gd name="T2" fmla="*/ 0 w 21535"/>
                <a:gd name="T3" fmla="*/ 0 h 15149"/>
                <a:gd name="T4" fmla="*/ 0 w 21535"/>
                <a:gd name="T5" fmla="*/ 0 h 15149"/>
                <a:gd name="T6" fmla="*/ 0 60000 65536"/>
                <a:gd name="T7" fmla="*/ 0 60000 65536"/>
                <a:gd name="T8" fmla="*/ 0 60000 65536"/>
                <a:gd name="T9" fmla="*/ 0 w 21535"/>
                <a:gd name="T10" fmla="*/ 0 h 15149"/>
                <a:gd name="T11" fmla="*/ 21535 w 21535"/>
                <a:gd name="T12" fmla="*/ 15149 h 151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35" h="15149" fill="none" extrusionOk="0">
                  <a:moveTo>
                    <a:pt x="15396" y="-1"/>
                  </a:moveTo>
                  <a:cubicBezTo>
                    <a:pt x="18969" y="3630"/>
                    <a:pt x="21143" y="8407"/>
                    <a:pt x="21535" y="13486"/>
                  </a:cubicBezTo>
                </a:path>
                <a:path w="21535" h="15149" stroke="0" extrusionOk="0">
                  <a:moveTo>
                    <a:pt x="15396" y="-1"/>
                  </a:moveTo>
                  <a:cubicBezTo>
                    <a:pt x="18969" y="3630"/>
                    <a:pt x="21143" y="8407"/>
                    <a:pt x="21535" y="13486"/>
                  </a:cubicBezTo>
                  <a:lnTo>
                    <a:pt x="0" y="15149"/>
                  </a:lnTo>
                  <a:lnTo>
                    <a:pt x="15396" y="-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1"/>
            <p:cNvSpPr>
              <a:spLocks noChangeShapeType="1"/>
            </p:cNvSpPr>
            <p:nvPr/>
          </p:nvSpPr>
          <p:spPr bwMode="auto">
            <a:xfrm flipV="1">
              <a:off x="2365" y="1550"/>
              <a:ext cx="1022" cy="4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12"/>
            <p:cNvSpPr>
              <a:spLocks noChangeArrowheads="1"/>
            </p:cNvSpPr>
            <p:nvPr/>
          </p:nvSpPr>
          <p:spPr bwMode="auto">
            <a:xfrm>
              <a:off x="3438" y="1363"/>
              <a:ext cx="78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</a:rPr>
                <a:t>All sides</a:t>
              </a:r>
              <a:endParaRPr lang="en-US" sz="1800"/>
            </a:p>
          </p:txBody>
        </p:sp>
        <p:sp>
          <p:nvSpPr>
            <p:cNvPr id="13329" name="Rectangle 13"/>
            <p:cNvSpPr>
              <a:spLocks noChangeArrowheads="1"/>
            </p:cNvSpPr>
            <p:nvPr/>
          </p:nvSpPr>
          <p:spPr bwMode="auto">
            <a:xfrm>
              <a:off x="3438" y="1554"/>
              <a:ext cx="112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</a:rPr>
                <a:t>equal length</a:t>
              </a:r>
              <a:endParaRPr lang="en-US" sz="1800"/>
            </a:p>
          </p:txBody>
        </p:sp>
      </p:grp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219456" y="1143000"/>
            <a:ext cx="8695944" cy="156966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0" dirty="0">
                <a:ea typeface="ＭＳ Ｐゴシック" charset="-128"/>
              </a:rPr>
              <a:t>There are 7 basic crystal systems, but we will only be concerned with</a:t>
            </a:r>
            <a:r>
              <a:rPr lang="en-US" sz="3200" b="0" dirty="0">
                <a:solidFill>
                  <a:srgbClr val="005400"/>
                </a:solidFill>
                <a:ea typeface="ＭＳ Ｐゴシック" charset="-128"/>
              </a:rPr>
              <a:t>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CUBIC</a:t>
            </a:r>
            <a:r>
              <a:rPr lang="en-US" sz="3200" b="0" dirty="0">
                <a:solidFill>
                  <a:srgbClr val="005400"/>
                </a:solidFill>
                <a:ea typeface="ＭＳ Ｐゴシック" charset="-128"/>
              </a:rPr>
              <a:t> </a:t>
            </a:r>
            <a:r>
              <a:rPr lang="en-US" sz="3200" b="0" dirty="0">
                <a:ea typeface="ＭＳ Ｐゴシック" charset="-128"/>
              </a:rPr>
              <a:t>form here</a:t>
            </a:r>
            <a:r>
              <a:rPr lang="en-US" sz="3200" b="0" dirty="0">
                <a:solidFill>
                  <a:srgbClr val="005400"/>
                </a:solidFill>
                <a:ea typeface="ＭＳ Ｐゴシック" charset="-128"/>
              </a:rPr>
              <a:t>.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5105400" y="3581400"/>
            <a:ext cx="3810000" cy="304698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600" b="0" dirty="0">
                <a:latin typeface="Arial" charset="0"/>
                <a:ea typeface="ＭＳ Ｐゴシック" charset="0"/>
              </a:rPr>
              <a:t>1/8 of each atom on a corner is within the cube</a:t>
            </a:r>
          </a:p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600" b="0" dirty="0">
                <a:latin typeface="Arial" charset="0"/>
                <a:ea typeface="ＭＳ Ｐゴシック" charset="0"/>
              </a:rPr>
              <a:t>1/2 of each atom on a face is within the cube</a:t>
            </a:r>
          </a:p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600" b="0" dirty="0">
                <a:latin typeface="Arial" charset="0"/>
                <a:ea typeface="ＭＳ Ｐゴシック" charset="0"/>
              </a:rPr>
              <a:t>1/4 of each atom on a side is within the cube</a:t>
            </a:r>
          </a:p>
        </p:txBody>
      </p:sp>
      <p:sp>
        <p:nvSpPr>
          <p:cNvPr id="13324" name="Line 17"/>
          <p:cNvSpPr>
            <a:spLocks noChangeShapeType="1"/>
          </p:cNvSpPr>
          <p:nvPr/>
        </p:nvSpPr>
        <p:spPr bwMode="auto">
          <a:xfrm flipH="1" flipV="1">
            <a:off x="1676400" y="4383088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Cubic Unit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303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87513"/>
            <a:ext cx="8991600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666038" y="6584950"/>
            <a:ext cx="147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sz="1200" b="1"/>
              <a:t>Fig. 13-3bc, p. 585</a:t>
            </a:r>
          </a:p>
        </p:txBody>
      </p:sp>
    </p:spTree>
    <p:extLst>
      <p:ext uri="{BB962C8B-B14F-4D97-AF65-F5344CB8AC3E}">
        <p14:creationId xmlns:p14="http://schemas.microsoft.com/office/powerpoint/2010/main" val="30254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Cube:</a:t>
            </a:r>
            <a:endParaRPr lang="en-US" dirty="0"/>
          </a:p>
        </p:txBody>
      </p:sp>
      <p:pic>
        <p:nvPicPr>
          <p:cNvPr id="4" name="Content Placeholder 3" descr="image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3319724" cy="3334544"/>
          </a:xfrm>
        </p:spPr>
      </p:pic>
      <p:sp>
        <p:nvSpPr>
          <p:cNvPr id="5" name="TextBox 4"/>
          <p:cNvSpPr txBox="1"/>
          <p:nvPr/>
        </p:nvSpPr>
        <p:spPr>
          <a:xfrm>
            <a:off x="2286000" y="5181600"/>
            <a:ext cx="418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atoms = 8 x 1/8 atom of corner  = 1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Center Cubic Cell</a:t>
            </a:r>
            <a:endParaRPr lang="en-US" dirty="0"/>
          </a:p>
        </p:txBody>
      </p:sp>
      <p:pic>
        <p:nvPicPr>
          <p:cNvPr id="4" name="Content Placeholder 3" descr="body cente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371600"/>
            <a:ext cx="4094670" cy="3067050"/>
          </a:xfrm>
        </p:spPr>
      </p:pic>
      <p:sp>
        <p:nvSpPr>
          <p:cNvPr id="5" name="TextBox 4"/>
          <p:cNvSpPr txBox="1"/>
          <p:nvPr/>
        </p:nvSpPr>
        <p:spPr>
          <a:xfrm>
            <a:off x="1371600" y="4572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atoms = 1 center + 8 x 1/8 corner = 2 atoms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Face-centered Cubic Cell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524000"/>
            <a:ext cx="3246016" cy="3348831"/>
          </a:xfrm>
        </p:spPr>
      </p:pic>
      <p:sp>
        <p:nvSpPr>
          <p:cNvPr id="5" name="TextBox 4"/>
          <p:cNvSpPr txBox="1"/>
          <p:nvPr/>
        </p:nvSpPr>
        <p:spPr>
          <a:xfrm>
            <a:off x="1905000" y="5181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atoms = 6 x ½ face + 8 x 1/8 corner = 4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filled face-centered cubic cell:</a:t>
            </a:r>
            <a:endParaRPr lang="en-US" dirty="0"/>
          </a:p>
        </p:txBody>
      </p:sp>
      <p:pic>
        <p:nvPicPr>
          <p:cNvPr id="4" name="Content Placeholder 3" descr="space filled face cente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3931421" cy="3277395"/>
          </a:xfrm>
        </p:spPr>
      </p:pic>
    </p:spTree>
    <p:extLst>
      <p:ext uri="{BB962C8B-B14F-4D97-AF65-F5344CB8AC3E}">
        <p14:creationId xmlns:p14="http://schemas.microsoft.com/office/powerpoint/2010/main" val="18325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Metallic Bonds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47800"/>
            <a:ext cx="3844514" cy="3808950"/>
          </a:xfrm>
        </p:spPr>
      </p:pic>
      <p:sp>
        <p:nvSpPr>
          <p:cNvPr id="5" name="TextBox 4"/>
          <p:cNvSpPr txBox="1"/>
          <p:nvPr/>
        </p:nvSpPr>
        <p:spPr>
          <a:xfrm>
            <a:off x="990600" y="5440169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Metallic bonding</a:t>
            </a:r>
            <a:r>
              <a:rPr lang="en-US" sz="2400" dirty="0"/>
              <a:t> is the force of attraction between valence electrons and the metal 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77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Alloys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21" y="1981200"/>
            <a:ext cx="3617495" cy="3124200"/>
          </a:xfrm>
        </p:spPr>
      </p:pic>
      <p:sp>
        <p:nvSpPr>
          <p:cNvPr id="5" name="TextBox 4"/>
          <p:cNvSpPr txBox="1"/>
          <p:nvPr/>
        </p:nvSpPr>
        <p:spPr>
          <a:xfrm>
            <a:off x="4724400" y="23622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Brass:</a:t>
            </a:r>
            <a:r>
              <a:rPr lang="en-US" sz="2400" dirty="0" smtClean="0"/>
              <a:t>  substitutional alloy of copper and zinc.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Bronze:</a:t>
            </a:r>
            <a:r>
              <a:rPr lang="en-US" sz="2400" dirty="0" smtClean="0"/>
              <a:t> substitutional alloy of copper and tin.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Steel:</a:t>
            </a:r>
            <a:r>
              <a:rPr lang="en-US" sz="2400" dirty="0" smtClean="0"/>
              <a:t>  interstitial alloy of iron and carbon atoms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51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solids: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6711654" cy="419548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network solid</a:t>
            </a:r>
            <a:r>
              <a:rPr lang="en-US" dirty="0"/>
              <a:t> or covalent </a:t>
            </a:r>
            <a:r>
              <a:rPr lang="en-US" b="1" dirty="0"/>
              <a:t>network solid</a:t>
            </a:r>
            <a:r>
              <a:rPr lang="en-US" dirty="0"/>
              <a:t> is a chemical compound (or element) in which the atoms are bonded by covalent bonds in a continuous </a:t>
            </a:r>
            <a:r>
              <a:rPr lang="en-US" b="1" dirty="0"/>
              <a:t>network</a:t>
            </a:r>
            <a:r>
              <a:rPr lang="en-US" dirty="0"/>
              <a:t> extending throughout the material. In a </a:t>
            </a:r>
            <a:r>
              <a:rPr lang="en-US" b="1" dirty="0"/>
              <a:t>network solid</a:t>
            </a:r>
            <a:r>
              <a:rPr lang="en-US" dirty="0"/>
              <a:t> there are no individual molecules, and the entire crystal may be considered a </a:t>
            </a:r>
            <a:r>
              <a:rPr lang="en-US" dirty="0" smtClean="0"/>
              <a:t>macromolecule.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92790"/>
            <a:ext cx="4800600" cy="23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1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1" y="1793046"/>
            <a:ext cx="7642225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93713" y="5502275"/>
            <a:ext cx="84566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Intermolecular forces are much weaker than </a:t>
            </a:r>
            <a:r>
              <a:rPr lang="en-US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covalent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that make up compounds. 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532188" y="1277938"/>
            <a:ext cx="2251075" cy="1527175"/>
            <a:chOff x="2225" y="230"/>
            <a:chExt cx="1418" cy="962"/>
          </a:xfrm>
        </p:grpSpPr>
        <p:sp>
          <p:nvSpPr>
            <p:cNvPr id="284677" name="Text Box 5"/>
            <p:cNvSpPr txBox="1">
              <a:spLocks noChangeArrowheads="1"/>
            </p:cNvSpPr>
            <p:nvPr/>
          </p:nvSpPr>
          <p:spPr bwMode="auto">
            <a:xfrm>
              <a:off x="2225" y="230"/>
              <a:ext cx="1418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charset="-128"/>
                </a:rPr>
                <a:t>20 to 30 kJ/mol</a:t>
              </a:r>
            </a:p>
          </p:txBody>
        </p:sp>
        <p:sp>
          <p:nvSpPr>
            <p:cNvPr id="284678" name="Line 6"/>
            <p:cNvSpPr>
              <a:spLocks noChangeShapeType="1"/>
            </p:cNvSpPr>
            <p:nvPr/>
          </p:nvSpPr>
          <p:spPr bwMode="auto">
            <a:xfrm>
              <a:off x="2880" y="649"/>
              <a:ext cx="0" cy="54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1295400" y="3671260"/>
            <a:ext cx="2767013" cy="1573213"/>
            <a:chOff x="828" y="1546"/>
            <a:chExt cx="1743" cy="991"/>
          </a:xfrm>
        </p:grpSpPr>
        <p:sp>
          <p:nvSpPr>
            <p:cNvPr id="12295" name="Text Box 8"/>
            <p:cNvSpPr txBox="1">
              <a:spLocks noChangeArrowheads="1"/>
            </p:cNvSpPr>
            <p:nvPr/>
          </p:nvSpPr>
          <p:spPr bwMode="auto">
            <a:xfrm>
              <a:off x="828" y="2249"/>
              <a:ext cx="17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/>
              <a:r>
                <a:rPr lang="en-US" altLang="en-US" sz="2400" b="0" dirty="0">
                  <a:solidFill>
                    <a:schemeClr val="bg1"/>
                  </a:solidFill>
                </a:rPr>
                <a:t>D</a:t>
              </a:r>
              <a:r>
                <a:rPr lang="en-US" altLang="en-US" sz="2400" b="0" baseline="-25000" dirty="0">
                  <a:solidFill>
                    <a:schemeClr val="bg1"/>
                  </a:solidFill>
                </a:rPr>
                <a:t>(H-Cl)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 = 432 kJ/</a:t>
              </a:r>
              <a:r>
                <a:rPr lang="en-US" altLang="en-US" sz="2400" b="0" dirty="0" err="1">
                  <a:solidFill>
                    <a:schemeClr val="bg1"/>
                  </a:solidFill>
                </a:rPr>
                <a:t>mol</a:t>
              </a:r>
              <a:endParaRPr lang="en-US" altLang="en-US" sz="2400" b="0" dirty="0">
                <a:solidFill>
                  <a:schemeClr val="bg1"/>
                </a:solidFill>
              </a:endParaRPr>
            </a:p>
          </p:txBody>
        </p:sp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 flipV="1">
              <a:off x="1500" y="1546"/>
              <a:ext cx="20" cy="7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2250" y="168275"/>
            <a:ext cx="8153400" cy="901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Covalent Bonding Forces for Comparison of Magnitude</a:t>
            </a:r>
          </a:p>
        </p:txBody>
      </p:sp>
    </p:spTree>
    <p:extLst>
      <p:ext uri="{BB962C8B-B14F-4D97-AF65-F5344CB8AC3E}">
        <p14:creationId xmlns:p14="http://schemas.microsoft.com/office/powerpoint/2010/main" val="2857317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Ionic compounds and Lattice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compounds are typically hard, crystalline solids with high melting points due to the organized arrangement of ions in a crystal lattice.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energy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the energy of formation of one mole of a solid crystalline ionic compounds when ions in the gas phase combine.   ex. Na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Cl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NaCl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	Remember: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°  =  Na(s) + ½ Cl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 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NaCl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Born-Haber cycle-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applies Hess’s law to the calculation of lattice energy.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Born-Haber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Enthalpy calculation for ionic compound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572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Born-Haber cycle for </a:t>
            </a:r>
            <a:r>
              <a:rPr lang="en-US" dirty="0" err="1" smtClean="0"/>
              <a:t>NaCl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Enthalpy considerations for the formation of </a:t>
            </a:r>
            <a:r>
              <a:rPr lang="en-US" sz="2800" dirty="0" err="1" smtClean="0"/>
              <a:t>NaCl</a:t>
            </a:r>
            <a:r>
              <a:rPr lang="en-US" sz="2800" dirty="0" smtClean="0"/>
              <a:t>(s)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24530"/>
            <a:ext cx="4568290" cy="32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Intermolecular Forces</a:t>
            </a:r>
          </a:p>
        </p:txBody>
      </p:sp>
      <p:pic>
        <p:nvPicPr>
          <p:cNvPr id="15366" name="Picture 6" descr="11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0"/>
          <a:stretch>
            <a:fillRect/>
          </a:stretch>
        </p:blipFill>
        <p:spPr>
          <a:xfrm>
            <a:off x="1876425" y="1371600"/>
            <a:ext cx="5392738" cy="2587625"/>
          </a:xfrm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They are, however, strong enough to control physical properties such as boiling and melting points, vapor pressures, and viscosities.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423843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47700"/>
            <a:ext cx="7772400" cy="1143000"/>
          </a:xfrm>
        </p:spPr>
        <p:txBody>
          <a:bodyPr/>
          <a:lstStyle/>
          <a:p>
            <a:r>
              <a:rPr lang="en-US" altLang="en-US"/>
              <a:t>Intermolecular Forces</a:t>
            </a:r>
          </a:p>
        </p:txBody>
      </p:sp>
      <p:pic>
        <p:nvPicPr>
          <p:cNvPr id="17414" name="Picture 6" descr="11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0"/>
          <a:stretch>
            <a:fillRect/>
          </a:stretch>
        </p:blipFill>
        <p:spPr>
          <a:xfrm>
            <a:off x="1799431" y="1754187"/>
            <a:ext cx="5392738" cy="2589213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44958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These intermolecular forces as a group are referred to as </a:t>
            </a:r>
            <a:r>
              <a:rPr lang="en-US" altLang="en-US" sz="2800" dirty="0">
                <a:solidFill>
                  <a:srgbClr val="FFFF00"/>
                </a:solidFill>
              </a:rPr>
              <a:t>van der Waals forces</a:t>
            </a:r>
            <a:r>
              <a:rPr lang="en-US" altLang="en-US" sz="2800" dirty="0"/>
              <a:t>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90727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IMF (intermolecular forces)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227"/>
            <a:ext cx="6711654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Properties of liquids influenced by IMF: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Vapor pressure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Boiling point (vaporization)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Melting point (fusion)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Viscosity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Surface tension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Adhesion/cohesion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Capillary action</a:t>
            </a:r>
          </a:p>
          <a:p>
            <a:pPr lvl="1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33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IMF: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45496" y="1828227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Van der Waals forces:</a:t>
            </a:r>
            <a:endParaRPr lang="en-US" sz="2800" dirty="0"/>
          </a:p>
          <a:p>
            <a:r>
              <a:rPr lang="en-US" sz="2800" dirty="0" smtClean="0"/>
              <a:t>Dipole-dipole </a:t>
            </a:r>
            <a:r>
              <a:rPr lang="en-US" sz="2800" dirty="0"/>
              <a:t>interactions</a:t>
            </a:r>
          </a:p>
          <a:p>
            <a:r>
              <a:rPr lang="en-US" sz="2800" dirty="0"/>
              <a:t>Hydrogen bonding</a:t>
            </a:r>
          </a:p>
          <a:p>
            <a:r>
              <a:rPr lang="en-US" sz="2800" dirty="0"/>
              <a:t>London dispersion </a:t>
            </a:r>
            <a:r>
              <a:rPr lang="en-US" sz="2800" dirty="0" smtClean="0"/>
              <a:t>forces</a:t>
            </a:r>
          </a:p>
          <a:p>
            <a:pPr marL="0" indent="0">
              <a:buNone/>
            </a:pPr>
            <a:r>
              <a:rPr lang="en-US" sz="2800" dirty="0" smtClean="0"/>
              <a:t>Others attractive forces:</a:t>
            </a:r>
          </a:p>
          <a:p>
            <a:r>
              <a:rPr lang="en-US" sz="2800" dirty="0" smtClean="0"/>
              <a:t>Ion-dipole</a:t>
            </a:r>
          </a:p>
          <a:p>
            <a:r>
              <a:rPr lang="en-US" sz="2800" dirty="0" smtClean="0"/>
              <a:t>Ion- ion</a:t>
            </a:r>
            <a:endParaRPr lang="en-US" sz="28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378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2019</TotalTime>
  <Words>1605</Words>
  <Application>Microsoft Office PowerPoint</Application>
  <PresentationFormat>On-screen Show (4:3)</PresentationFormat>
  <Paragraphs>286</Paragraphs>
  <Slides>52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ＭＳ Ｐゴシック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Intermolecular Forces (IMF) Chapter 12</vt:lpstr>
      <vt:lpstr>States of Matter</vt:lpstr>
      <vt:lpstr>The States of Matter</vt:lpstr>
      <vt:lpstr>PowerPoint Presentation</vt:lpstr>
      <vt:lpstr>PowerPoint Presentation</vt:lpstr>
      <vt:lpstr>Intermolecular Forces</vt:lpstr>
      <vt:lpstr>Intermolecular Forces</vt:lpstr>
      <vt:lpstr>IMF (intermolecular forces)</vt:lpstr>
      <vt:lpstr>Types of IMF:</vt:lpstr>
      <vt:lpstr>Summarizing Intermolecular Forces</vt:lpstr>
      <vt:lpstr>Dipole-Dipole Interactions</vt:lpstr>
      <vt:lpstr>Dipole-Dipole Interactions</vt:lpstr>
      <vt:lpstr>Hydrogen Bonding</vt:lpstr>
      <vt:lpstr>Hydrogen Bonding</vt:lpstr>
      <vt:lpstr>London Dispersion Forces</vt:lpstr>
      <vt:lpstr>London Dispersion Forces</vt:lpstr>
      <vt:lpstr>Factors Affecting London Forces</vt:lpstr>
      <vt:lpstr>Factors Affecting London Forces</vt:lpstr>
      <vt:lpstr>Which Have a Greater Effect? Dipole-Dipole Interactions or Dispersion Forces</vt:lpstr>
      <vt:lpstr>How Do We Explain This?</vt:lpstr>
      <vt:lpstr>Type of IMF?</vt:lpstr>
      <vt:lpstr>IMF (intermolecular forces)</vt:lpstr>
      <vt:lpstr>Intermolecular Forces Affect Many Physical Properties</vt:lpstr>
      <vt:lpstr>Viscosity</vt:lpstr>
      <vt:lpstr>Surface Tension</vt:lpstr>
      <vt:lpstr>States of Matter &amp; Phase Changes</vt:lpstr>
      <vt:lpstr>Energy Changes Associated with Changes of State</vt:lpstr>
      <vt:lpstr>Energy Changes Associated with Changes of State</vt:lpstr>
      <vt:lpstr>Energy Changes Associated with Changes of State</vt:lpstr>
      <vt:lpstr>Vapor Pressure</vt:lpstr>
      <vt:lpstr>Phase Diagrams</vt:lpstr>
      <vt:lpstr>Phase Diagram of Water</vt:lpstr>
      <vt:lpstr>Phase Diagram of Water</vt:lpstr>
      <vt:lpstr>Phase Diagram of Carbon Dioxide</vt:lpstr>
      <vt:lpstr>Properties of Solids chapter 13</vt:lpstr>
      <vt:lpstr>Properties of Solids:</vt:lpstr>
      <vt:lpstr>Properties of solids</vt:lpstr>
      <vt:lpstr>Identify the type of solid for each of the following substances:</vt:lpstr>
      <vt:lpstr>Answers:</vt:lpstr>
      <vt:lpstr>Unit Cell: the smallest repeating unit of a solid.</vt:lpstr>
      <vt:lpstr>Cubic Unit Cells</vt:lpstr>
      <vt:lpstr>PowerPoint Presentation</vt:lpstr>
      <vt:lpstr>Simple Cube:</vt:lpstr>
      <vt:lpstr>Body Center Cubic Cell</vt:lpstr>
      <vt:lpstr>Face-centered Cubic Cell</vt:lpstr>
      <vt:lpstr>Space filled face-centered cubic cell:</vt:lpstr>
      <vt:lpstr>Metallic Bonds</vt:lpstr>
      <vt:lpstr>Metal Alloys</vt:lpstr>
      <vt:lpstr>Network solids:</vt:lpstr>
      <vt:lpstr>Ionic compounds and Lattice energy</vt:lpstr>
      <vt:lpstr>Born-Haber cycle</vt:lpstr>
      <vt:lpstr>Born-Haber cycle for NaCl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Chemistry:  post-holiday review</dc:title>
  <dc:creator>Administrator</dc:creator>
  <cp:lastModifiedBy>Wilhelm, Carolyn</cp:lastModifiedBy>
  <cp:revision>23</cp:revision>
  <dcterms:created xsi:type="dcterms:W3CDTF">2012-12-31T21:04:33Z</dcterms:created>
  <dcterms:modified xsi:type="dcterms:W3CDTF">2016-01-07T19:18:49Z</dcterms:modified>
</cp:coreProperties>
</file>