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66"/>
  </p:notesMasterIdLst>
  <p:handoutMasterIdLst>
    <p:handoutMasterId r:id="rId67"/>
  </p:handoutMasterIdLst>
  <p:sldIdLst>
    <p:sldId id="256" r:id="rId2"/>
    <p:sldId id="301" r:id="rId3"/>
    <p:sldId id="302" r:id="rId4"/>
    <p:sldId id="303" r:id="rId5"/>
    <p:sldId id="304" r:id="rId6"/>
    <p:sldId id="305" r:id="rId7"/>
    <p:sldId id="308" r:id="rId8"/>
    <p:sldId id="309" r:id="rId9"/>
    <p:sldId id="315" r:id="rId10"/>
    <p:sldId id="310" r:id="rId11"/>
    <p:sldId id="311" r:id="rId12"/>
    <p:sldId id="312" r:id="rId13"/>
    <p:sldId id="313" r:id="rId14"/>
    <p:sldId id="314" r:id="rId15"/>
    <p:sldId id="317" r:id="rId16"/>
    <p:sldId id="318" r:id="rId17"/>
    <p:sldId id="322" r:id="rId18"/>
    <p:sldId id="323" r:id="rId19"/>
    <p:sldId id="257" r:id="rId20"/>
    <p:sldId id="258" r:id="rId21"/>
    <p:sldId id="259" r:id="rId22"/>
    <p:sldId id="260" r:id="rId23"/>
    <p:sldId id="262" r:id="rId24"/>
    <p:sldId id="264" r:id="rId25"/>
    <p:sldId id="261" r:id="rId26"/>
    <p:sldId id="324" r:id="rId27"/>
    <p:sldId id="272" r:id="rId28"/>
    <p:sldId id="325" r:id="rId29"/>
    <p:sldId id="326" r:id="rId30"/>
    <p:sldId id="327" r:id="rId31"/>
    <p:sldId id="328" r:id="rId32"/>
    <p:sldId id="274" r:id="rId33"/>
    <p:sldId id="275" r:id="rId34"/>
    <p:sldId id="276" r:id="rId35"/>
    <p:sldId id="277" r:id="rId36"/>
    <p:sldId id="279" r:id="rId37"/>
    <p:sldId id="280" r:id="rId38"/>
    <p:sldId id="281" r:id="rId39"/>
    <p:sldId id="282" r:id="rId40"/>
    <p:sldId id="283" r:id="rId41"/>
    <p:sldId id="329" r:id="rId42"/>
    <p:sldId id="332" r:id="rId43"/>
    <p:sldId id="284" r:id="rId44"/>
    <p:sldId id="285" r:id="rId45"/>
    <p:sldId id="286" r:id="rId46"/>
    <p:sldId id="289" r:id="rId47"/>
    <p:sldId id="290" r:id="rId48"/>
    <p:sldId id="291" r:id="rId49"/>
    <p:sldId id="292" r:id="rId50"/>
    <p:sldId id="333" r:id="rId51"/>
    <p:sldId id="334" r:id="rId52"/>
    <p:sldId id="335" r:id="rId53"/>
    <p:sldId id="342" r:id="rId54"/>
    <p:sldId id="343" r:id="rId55"/>
    <p:sldId id="293" r:id="rId56"/>
    <p:sldId id="294" r:id="rId57"/>
    <p:sldId id="295" r:id="rId58"/>
    <p:sldId id="296" r:id="rId59"/>
    <p:sldId id="336" r:id="rId60"/>
    <p:sldId id="337" r:id="rId61"/>
    <p:sldId id="338" r:id="rId62"/>
    <p:sldId id="339" r:id="rId63"/>
    <p:sldId id="340" r:id="rId64"/>
    <p:sldId id="341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FD87A-F0FE-42AA-BC7F-EFE1D9CEA779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6A885-8917-4438-A31A-8C03E2518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02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DD692-254D-448E-A000-DC983E4E1E29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EA31B-8C4A-4C3B-BC94-1591BC0F7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5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362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9D487-6D6C-4007-A9A6-630A9EC86E1A}" type="slidenum">
              <a:rPr lang="en-US"/>
              <a:pPr/>
              <a:t>21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68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E250D1-9285-42B0-B5C6-DE7A5947686F}" type="slidenum">
              <a:rPr lang="en-US"/>
              <a:pPr/>
              <a:t>22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35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A9622-4F16-4421-9673-6770BE0C39E5}" type="slidenum">
              <a:rPr lang="en-US"/>
              <a:pPr/>
              <a:t>23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99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32D745-8E35-4262-BCDB-12B2557EE1BF}" type="slidenum">
              <a:rPr lang="en-US"/>
              <a:pPr/>
              <a:t>24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19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E56BB-C357-4AC2-99A6-C0CDF397667D}" type="slidenum">
              <a:rPr lang="en-US"/>
              <a:pPr/>
              <a:t>25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246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F40A54-1F82-459E-9E9E-3011B27EB2F8}" type="slidenum">
              <a:rPr lang="en-US"/>
              <a:pPr/>
              <a:t>27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42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DE1747-468E-42B6-AF49-05F283F7D597}" type="slidenum">
              <a:rPr lang="en-US"/>
              <a:pPr/>
              <a:t>32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85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3AA50D-94A7-41B4-8378-6DE8EA1BA95F}" type="slidenum">
              <a:rPr lang="en-US"/>
              <a:pPr/>
              <a:t>33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5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82585-3838-4D67-B244-7203E8782FF7}" type="slidenum">
              <a:rPr lang="en-US"/>
              <a:pPr/>
              <a:t>34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085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61A9FD-20DA-44B3-B6DE-4F6F00E3B76C}" type="slidenum">
              <a:rPr lang="en-US"/>
              <a:pPr/>
              <a:t>35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28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62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39A351-70D8-46EE-8560-EBAED106528A}" type="slidenum">
              <a:rPr lang="en-US"/>
              <a:pPr/>
              <a:t>36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00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CA58DF-7A6B-4D4F-A31B-A6E85607DE42}" type="slidenum">
              <a:rPr lang="en-US"/>
              <a:pPr/>
              <a:t>37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89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9CD578-8FF0-4D0F-BD1D-0AC5B916F3C1}" type="slidenum">
              <a:rPr lang="en-US"/>
              <a:pPr/>
              <a:t>38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866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EDE3DD-D11A-4778-A183-24F922066E5B}" type="slidenum">
              <a:rPr lang="en-US"/>
              <a:pPr/>
              <a:t>39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268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93049F-0AE6-418B-A80D-0A5AB8F555F0}" type="slidenum">
              <a:rPr lang="en-US"/>
              <a:pPr/>
              <a:t>40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39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47F4F2-2D4C-4BD4-A234-1A2CD18A4A92}" type="slidenum">
              <a:rPr lang="en-US"/>
              <a:pPr/>
              <a:t>43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027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3A35ED-0BEE-4680-B233-97BC1C28E941}" type="slidenum">
              <a:rPr lang="en-US"/>
              <a:pPr/>
              <a:t>44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439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040EF2-7ACB-48E7-8575-7BAE215AD3E0}" type="slidenum">
              <a:rPr lang="en-US"/>
              <a:pPr/>
              <a:t>45</a:t>
            </a:fld>
            <a:endParaRPr lang="en-U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9985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DC3E2-EE78-4D2C-883E-6CB613DF0F88}" type="slidenum">
              <a:rPr lang="en-US"/>
              <a:pPr/>
              <a:t>46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509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7BCB2-51E3-4D52-BD4F-08C86A1AE8D1}" type="slidenum">
              <a:rPr lang="en-US"/>
              <a:pPr/>
              <a:t>47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85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See Chapter 3 Video Presentation Slide 4</a:t>
            </a:r>
          </a:p>
        </p:txBody>
      </p:sp>
    </p:spTree>
    <p:extLst>
      <p:ext uri="{BB962C8B-B14F-4D97-AF65-F5344CB8AC3E}">
        <p14:creationId xmlns:p14="http://schemas.microsoft.com/office/powerpoint/2010/main" val="6177624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2F113-1E91-4FAD-B229-FB438F170582}" type="slidenum">
              <a:rPr lang="en-US"/>
              <a:pPr/>
              <a:t>48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598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36E98-3705-4D7B-B3EA-1E41C454773F}" type="slidenum">
              <a:rPr lang="en-US"/>
              <a:pPr/>
              <a:t>49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563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FE66F9-7E2D-4442-B0F1-F17976CC5944}" type="slidenum">
              <a:rPr lang="en-US"/>
              <a:pPr/>
              <a:t>55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466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73F73D-D738-4A71-8E35-C33DD60E6426}" type="slidenum">
              <a:rPr lang="en-US"/>
              <a:pPr/>
              <a:t>56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101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1FB193-28E9-424C-A8F1-F06C7057D02D}" type="slidenum">
              <a:rPr lang="en-US"/>
              <a:pPr/>
              <a:t>57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784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B76916-AEF5-4E10-8BCA-A4B5A84EA84A}" type="slidenum">
              <a:rPr lang="en-US"/>
              <a:pPr/>
              <a:t>58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714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FBD3C0-FF3C-45F4-AF88-DFD495FAE790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854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101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835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EB408-1798-480F-8B17-97AE9B30E719}" type="slidenum">
              <a:rPr lang="en-US"/>
              <a:pPr/>
              <a:t>17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28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59BBAC-3A73-470D-982D-882DB35A2BC5}" type="slidenum">
              <a:rPr lang="en-US"/>
              <a:pPr/>
              <a:t>18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5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8DA527-0BFF-490C-82AD-50B1612B2ED2}" type="slidenum">
              <a:rPr lang="en-US"/>
              <a:pPr/>
              <a:t>19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65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C90F6-818A-4BD5-99EE-4746473B2D13}" type="slidenum">
              <a:rPr lang="en-US"/>
              <a:pPr/>
              <a:t>20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21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C587-46D4-45EA-B75B-1C0093A8DE7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8FDF-19D2-4F4A-B431-2400919D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C587-46D4-45EA-B75B-1C0093A8DE7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8FDF-19D2-4F4A-B431-2400919D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66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C587-46D4-45EA-B75B-1C0093A8DE7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8FDF-19D2-4F4A-B431-2400919D314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9320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C587-46D4-45EA-B75B-1C0093A8DE7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8FDF-19D2-4F4A-B431-2400919D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09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C587-46D4-45EA-B75B-1C0093A8DE7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8FDF-19D2-4F4A-B431-2400919D314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9981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C587-46D4-45EA-B75B-1C0093A8DE7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8FDF-19D2-4F4A-B431-2400919D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02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C587-46D4-45EA-B75B-1C0093A8DE7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8FDF-19D2-4F4A-B431-2400919D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38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C587-46D4-45EA-B75B-1C0093A8DE7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8FDF-19D2-4F4A-B431-2400919D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78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163FDC5-C316-4890-8B9E-91AEC1125D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607300" y="6629400"/>
            <a:ext cx="16129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95548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BE00899-6046-49CE-A9EE-E813F8491BE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607300" y="6629400"/>
            <a:ext cx="16129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124054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F88AD93-5EF9-40ED-AE7C-E5F890486A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607300" y="6629400"/>
            <a:ext cx="16129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6021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C587-46D4-45EA-B75B-1C0093A8DE7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8FDF-19D2-4F4A-B431-2400919D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50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E1D998C-3508-4EFD-8643-32BD187E9C2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7607300" y="6629400"/>
            <a:ext cx="16129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87630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C587-46D4-45EA-B75B-1C0093A8DE7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8FDF-19D2-4F4A-B431-2400919D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6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C587-46D4-45EA-B75B-1C0093A8DE7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8FDF-19D2-4F4A-B431-2400919D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3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C587-46D4-45EA-B75B-1C0093A8DE7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8FDF-19D2-4F4A-B431-2400919D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7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C587-46D4-45EA-B75B-1C0093A8DE7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8FDF-19D2-4F4A-B431-2400919D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3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C587-46D4-45EA-B75B-1C0093A8DE7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8FDF-19D2-4F4A-B431-2400919D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C587-46D4-45EA-B75B-1C0093A8DE7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8FDF-19D2-4F4A-B431-2400919D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8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C587-46D4-45EA-B75B-1C0093A8DE7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58FDF-19D2-4F4A-B431-2400919D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EC587-46D4-45EA-B75B-1C0093A8DE7B}" type="datetimeFigureOut">
              <a:rPr lang="en-US" smtClean="0"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258FDF-19D2-4F4A-B431-2400919D3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7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3</a:t>
            </a:r>
            <a:br>
              <a:rPr lang="en-US" dirty="0" smtClean="0"/>
            </a:br>
            <a:r>
              <a:rPr lang="en-US" dirty="0" smtClean="0"/>
              <a:t>Chemical Reactions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7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Balance the following equations: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209800"/>
            <a:ext cx="7620000" cy="3880773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 dirty="0" smtClean="0"/>
              <a:t>__ 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(s)  + ___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O(l) </a:t>
            </a:r>
            <a:r>
              <a:rPr lang="en-US" sz="2000" dirty="0" smtClean="0">
                <a:sym typeface="Wingdings" pitchFamily="2" charset="2"/>
              </a:rPr>
              <a:t> ___ HNO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 (</a:t>
            </a:r>
            <a:r>
              <a:rPr lang="en-US" sz="2000" dirty="0" err="1" smtClean="0">
                <a:sym typeface="Wingdings" pitchFamily="2" charset="2"/>
              </a:rPr>
              <a:t>aq</a:t>
            </a:r>
            <a:r>
              <a:rPr lang="en-US" sz="2000" dirty="0" smtClean="0">
                <a:sym typeface="Wingdings" pitchFamily="2" charset="2"/>
              </a:rPr>
              <a:t>)</a:t>
            </a:r>
          </a:p>
          <a:p>
            <a:pPr marL="609600" indent="-609600" eaLnBrk="1" hangingPunct="1">
              <a:buFont typeface="+mj-lt"/>
              <a:buAutoNum type="arabicPeriod"/>
            </a:pPr>
            <a:endParaRPr lang="en-US" sz="2000" dirty="0" smtClean="0"/>
          </a:p>
          <a:p>
            <a:pPr marL="609600" indent="-609600" eaLnBrk="1" hangingPunct="1">
              <a:buFont typeface="+mj-lt"/>
              <a:buAutoNum type="arabicPeriod"/>
            </a:pPr>
            <a:r>
              <a:rPr lang="en-US" sz="2000" dirty="0" smtClean="0"/>
              <a:t>___ AlBr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(</a:t>
            </a:r>
            <a:r>
              <a:rPr lang="en-US" sz="2000" dirty="0" err="1" smtClean="0"/>
              <a:t>aq</a:t>
            </a:r>
            <a:r>
              <a:rPr lang="en-US" sz="2000" dirty="0" smtClean="0"/>
              <a:t>) + __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(</a:t>
            </a:r>
            <a:r>
              <a:rPr lang="en-US" sz="2000" dirty="0" err="1" smtClean="0"/>
              <a:t>aq</a:t>
            </a:r>
            <a:r>
              <a:rPr lang="en-US" sz="2000" dirty="0" smtClean="0"/>
              <a:t>) </a:t>
            </a:r>
            <a:r>
              <a:rPr lang="en-US" sz="2000" dirty="0" smtClean="0">
                <a:sym typeface="Wingdings" pitchFamily="2" charset="2"/>
              </a:rPr>
              <a:t> __Al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(SO</a:t>
            </a:r>
            <a:r>
              <a:rPr lang="en-US" sz="2000" baseline="-25000" dirty="0" smtClean="0">
                <a:sym typeface="Wingdings" pitchFamily="2" charset="2"/>
              </a:rPr>
              <a:t>4</a:t>
            </a:r>
            <a:r>
              <a:rPr lang="en-US" sz="2000" dirty="0" smtClean="0">
                <a:sym typeface="Wingdings" pitchFamily="2" charset="2"/>
              </a:rPr>
              <a:t>)</a:t>
            </a:r>
            <a:r>
              <a:rPr lang="en-US" sz="2000" baseline="-25000" dirty="0" smtClean="0">
                <a:sym typeface="Wingdings" pitchFamily="2" charset="2"/>
              </a:rPr>
              <a:t>3</a:t>
            </a:r>
            <a:r>
              <a:rPr lang="en-US" sz="2000" dirty="0" smtClean="0">
                <a:sym typeface="Wingdings" pitchFamily="2" charset="2"/>
              </a:rPr>
              <a:t>(</a:t>
            </a:r>
            <a:r>
              <a:rPr lang="en-US" sz="2000" dirty="0" err="1" smtClean="0">
                <a:sym typeface="Wingdings" pitchFamily="2" charset="2"/>
              </a:rPr>
              <a:t>aq</a:t>
            </a:r>
            <a:r>
              <a:rPr lang="en-US" sz="2000" dirty="0" smtClean="0">
                <a:sym typeface="Wingdings" pitchFamily="2" charset="2"/>
              </a:rPr>
              <a:t>) + __</a:t>
            </a:r>
            <a:r>
              <a:rPr lang="en-US" sz="2000" dirty="0" err="1" smtClean="0">
                <a:sym typeface="Wingdings" pitchFamily="2" charset="2"/>
              </a:rPr>
              <a:t>HBr</a:t>
            </a:r>
            <a:r>
              <a:rPr lang="en-US" sz="2000" dirty="0" smtClean="0">
                <a:sym typeface="Wingdings" pitchFamily="2" charset="2"/>
              </a:rPr>
              <a:t>(s)</a:t>
            </a:r>
          </a:p>
          <a:p>
            <a:pPr marL="457200" indent="-457200" eaLnBrk="1" hangingPunct="1">
              <a:buFont typeface="+mj-lt"/>
              <a:buAutoNum type="arabicPeriod"/>
            </a:pPr>
            <a:endParaRPr lang="en-US" sz="2000" dirty="0" smtClean="0">
              <a:sym typeface="Wingdings" pitchFamily="2" charset="2"/>
            </a:endParaRPr>
          </a:p>
          <a:p>
            <a:pPr marL="609600" indent="-609600" eaLnBrk="1" hangingPunct="1">
              <a:buFont typeface="+mj-lt"/>
              <a:buAutoNum type="arabicPeriod"/>
            </a:pPr>
            <a:r>
              <a:rPr lang="en-US" sz="2000" dirty="0" smtClean="0">
                <a:sym typeface="Wingdings" pitchFamily="2" charset="2"/>
              </a:rPr>
              <a:t>__C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H</a:t>
            </a:r>
            <a:r>
              <a:rPr lang="en-US" sz="2000" baseline="-25000" dirty="0" smtClean="0">
                <a:sym typeface="Wingdings" pitchFamily="2" charset="2"/>
              </a:rPr>
              <a:t>3</a:t>
            </a:r>
            <a:r>
              <a:rPr lang="en-US" sz="2000" dirty="0" smtClean="0">
                <a:sym typeface="Wingdings" pitchFamily="2" charset="2"/>
              </a:rPr>
              <a:t>Cl(l) + ___O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  __ CO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(g) + __ H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O(g) + __ </a:t>
            </a:r>
            <a:r>
              <a:rPr lang="en-US" sz="2000" dirty="0" err="1" smtClean="0">
                <a:sym typeface="Wingdings" pitchFamily="2" charset="2"/>
              </a:rPr>
              <a:t>HCl</a:t>
            </a:r>
            <a:r>
              <a:rPr lang="en-US" sz="2000" dirty="0" smtClean="0">
                <a:sym typeface="Wingdings" pitchFamily="2" charset="2"/>
              </a:rPr>
              <a:t>(g)</a:t>
            </a:r>
          </a:p>
          <a:p>
            <a:pPr marL="609600" indent="-609600" eaLnBrk="1" hangingPunct="1">
              <a:buFont typeface="+mj-lt"/>
              <a:buAutoNum type="arabicPeriod"/>
            </a:pPr>
            <a:endParaRPr lang="en-US" sz="2000" dirty="0" smtClean="0"/>
          </a:p>
          <a:p>
            <a:pPr marL="609600" indent="-609600" eaLnBrk="1" hangingPunct="1">
              <a:buFont typeface="+mj-lt"/>
              <a:buAutoNum type="arabicPeriod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270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Balance the following equations: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78255" y="2133600"/>
            <a:ext cx="7010400" cy="3880773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 dirty="0" smtClean="0">
                <a:solidFill>
                  <a:srgbClr val="FF0000"/>
                </a:solidFill>
              </a:rPr>
              <a:t>1 </a:t>
            </a:r>
            <a:r>
              <a:rPr lang="en-US" sz="2000" dirty="0" smtClean="0"/>
              <a:t>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(s)  + </a:t>
            </a:r>
            <a:r>
              <a:rPr lang="en-US" sz="2000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/>
              <a:t>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O(l)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 HNO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 (</a:t>
            </a:r>
            <a:r>
              <a:rPr lang="en-US" sz="2000" dirty="0" err="1" smtClean="0">
                <a:sym typeface="Wingdings" pitchFamily="2" charset="2"/>
              </a:rPr>
              <a:t>aq</a:t>
            </a:r>
            <a:r>
              <a:rPr lang="en-US" sz="2000" dirty="0" smtClean="0">
                <a:sym typeface="Wingdings" pitchFamily="2" charset="2"/>
              </a:rPr>
              <a:t>)</a:t>
            </a:r>
          </a:p>
          <a:p>
            <a:pPr marL="609600" indent="-609600" eaLnBrk="1" hangingPunct="1">
              <a:buFontTx/>
              <a:buNone/>
            </a:pPr>
            <a:endParaRPr lang="en-US" sz="2000" dirty="0" smtClean="0"/>
          </a:p>
          <a:p>
            <a:pPr marL="609600" indent="-609600" eaLnBrk="1" hangingPunct="1">
              <a:buFontTx/>
              <a:buAutoNum type="arabicPeriod" startAt="2"/>
            </a:pPr>
            <a:r>
              <a:rPr lang="en-US" sz="2000" dirty="0" smtClean="0">
                <a:solidFill>
                  <a:srgbClr val="FF0000"/>
                </a:solidFill>
              </a:rPr>
              <a:t>2 </a:t>
            </a:r>
            <a:r>
              <a:rPr lang="en-US" sz="2000" dirty="0" smtClean="0"/>
              <a:t>AlBr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(</a:t>
            </a:r>
            <a:r>
              <a:rPr lang="en-US" sz="2000" dirty="0" err="1" smtClean="0"/>
              <a:t>aq</a:t>
            </a:r>
            <a:r>
              <a:rPr lang="en-US" sz="2000" dirty="0" smtClean="0"/>
              <a:t>) + </a:t>
            </a:r>
            <a:r>
              <a:rPr lang="en-US" sz="2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/>
              <a:t> 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(</a:t>
            </a:r>
            <a:r>
              <a:rPr lang="en-US" sz="2000" dirty="0" err="1" smtClean="0"/>
              <a:t>aq</a:t>
            </a:r>
            <a:r>
              <a:rPr lang="en-US" sz="2000" dirty="0" smtClean="0"/>
              <a:t>)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1</a:t>
            </a:r>
            <a:r>
              <a:rPr lang="en-US" sz="2000" dirty="0" smtClean="0">
                <a:sym typeface="Wingdings" pitchFamily="2" charset="2"/>
              </a:rPr>
              <a:t> Al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(SO</a:t>
            </a:r>
            <a:r>
              <a:rPr lang="en-US" sz="2000" baseline="-25000" dirty="0" smtClean="0">
                <a:sym typeface="Wingdings" pitchFamily="2" charset="2"/>
              </a:rPr>
              <a:t>4</a:t>
            </a:r>
            <a:r>
              <a:rPr lang="en-US" sz="2000" dirty="0" smtClean="0">
                <a:sym typeface="Wingdings" pitchFamily="2" charset="2"/>
              </a:rPr>
              <a:t>)</a:t>
            </a:r>
            <a:r>
              <a:rPr lang="en-US" sz="2000" baseline="-25000" dirty="0" smtClean="0">
                <a:sym typeface="Wingdings" pitchFamily="2" charset="2"/>
              </a:rPr>
              <a:t>3</a:t>
            </a:r>
            <a:r>
              <a:rPr lang="en-US" sz="2000" dirty="0" smtClean="0">
                <a:sym typeface="Wingdings" pitchFamily="2" charset="2"/>
              </a:rPr>
              <a:t>(</a:t>
            </a:r>
            <a:r>
              <a:rPr lang="en-US" sz="2000" dirty="0" err="1" smtClean="0">
                <a:sym typeface="Wingdings" pitchFamily="2" charset="2"/>
              </a:rPr>
              <a:t>aq</a:t>
            </a:r>
            <a:r>
              <a:rPr lang="en-US" sz="2000" dirty="0" smtClean="0">
                <a:sym typeface="Wingdings" pitchFamily="2" charset="2"/>
              </a:rPr>
              <a:t>) +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6 </a:t>
            </a:r>
            <a:r>
              <a:rPr lang="en-US" sz="2000" dirty="0" err="1" smtClean="0">
                <a:sym typeface="Wingdings" pitchFamily="2" charset="2"/>
              </a:rPr>
              <a:t>HBr</a:t>
            </a:r>
            <a:r>
              <a:rPr lang="en-US" sz="2000" dirty="0" smtClean="0">
                <a:sym typeface="Wingdings" pitchFamily="2" charset="2"/>
              </a:rPr>
              <a:t>(s)</a:t>
            </a:r>
          </a:p>
          <a:p>
            <a:pPr marL="609600" indent="-609600" eaLnBrk="1" hangingPunct="1">
              <a:buFontTx/>
              <a:buAutoNum type="arabicPeriod" startAt="2"/>
            </a:pPr>
            <a:endParaRPr lang="en-US" sz="2000" dirty="0" smtClean="0">
              <a:sym typeface="Wingdings" pitchFamily="2" charset="2"/>
            </a:endParaRPr>
          </a:p>
          <a:p>
            <a:pPr marL="609600" indent="-609600" eaLnBrk="1" hangingPunct="1">
              <a:buFontTx/>
              <a:buAutoNum type="arabicPeriod" startAt="2"/>
            </a:pP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C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H</a:t>
            </a:r>
            <a:r>
              <a:rPr lang="en-US" sz="2000" baseline="-25000" dirty="0" smtClean="0">
                <a:sym typeface="Wingdings" pitchFamily="2" charset="2"/>
              </a:rPr>
              <a:t>3</a:t>
            </a:r>
            <a:r>
              <a:rPr lang="en-US" sz="2000" dirty="0" smtClean="0">
                <a:sym typeface="Wingdings" pitchFamily="2" charset="2"/>
              </a:rPr>
              <a:t>Cl(l) +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5 </a:t>
            </a:r>
            <a:r>
              <a:rPr lang="en-US" sz="2000" dirty="0" smtClean="0">
                <a:sym typeface="Wingdings" pitchFamily="2" charset="2"/>
              </a:rPr>
              <a:t>O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 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4</a:t>
            </a:r>
            <a:r>
              <a:rPr lang="en-US" sz="2000" dirty="0" smtClean="0">
                <a:sym typeface="Wingdings" pitchFamily="2" charset="2"/>
              </a:rPr>
              <a:t> CO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(g) +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 H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O(g) +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HCl</a:t>
            </a:r>
            <a:r>
              <a:rPr lang="en-US" sz="2000" dirty="0" smtClean="0">
                <a:sym typeface="Wingdings" pitchFamily="2" charset="2"/>
              </a:rPr>
              <a:t>(g)</a:t>
            </a:r>
          </a:p>
          <a:p>
            <a:pPr marL="609600" indent="-609600" eaLnBrk="1" hangingPunct="1">
              <a:buFontTx/>
              <a:buNone/>
            </a:pPr>
            <a:endParaRPr lang="en-US" sz="2000" dirty="0" smtClean="0"/>
          </a:p>
          <a:p>
            <a:pPr marL="609600" indent="-609600" eaLnBrk="1" hangingPunct="1">
              <a:buFontTx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766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304800"/>
            <a:ext cx="7772400" cy="1470025"/>
          </a:xfrm>
        </p:spPr>
        <p:txBody>
          <a:bodyPr/>
          <a:lstStyle/>
          <a:p>
            <a:pPr algn="l" eaLnBrk="1" hangingPunct="1"/>
            <a:r>
              <a:rPr lang="en-US" dirty="0" smtClean="0"/>
              <a:t>Interpreting Word Equations: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57400"/>
            <a:ext cx="7010400" cy="3657600"/>
          </a:xfrm>
        </p:spPr>
        <p:txBody>
          <a:bodyPr>
            <a:normAutofit lnSpcReduction="10000"/>
          </a:bodyPr>
          <a:lstStyle/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Identify reactants and products and place on left/right of the yield arrow.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Accurately write chemical formula to represent the reactants and products.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Include symbols to describe state changes</a:t>
            </a: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609600" indent="-609600" algn="l" eaLnBrk="1" hangingPunct="1">
              <a:lnSpc>
                <a:spcPct val="90000"/>
              </a:lnSpc>
              <a:buFontTx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Use coefficients to balance the equation.</a:t>
            </a:r>
          </a:p>
        </p:txBody>
      </p:sp>
    </p:spTree>
    <p:extLst>
      <p:ext uri="{BB962C8B-B14F-4D97-AF65-F5344CB8AC3E}">
        <p14:creationId xmlns:p14="http://schemas.microsoft.com/office/powerpoint/2010/main" val="28788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32430" y="685800"/>
            <a:ext cx="7772400" cy="1470025"/>
          </a:xfrm>
        </p:spPr>
        <p:txBody>
          <a:bodyPr/>
          <a:lstStyle/>
          <a:p>
            <a:pPr algn="l" eaLnBrk="1" hangingPunct="1"/>
            <a:r>
              <a:rPr lang="en-US" sz="4800" dirty="0" smtClean="0"/>
              <a:t>Write and balance the following equation: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590800"/>
            <a:ext cx="6248400" cy="3124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smtClean="0">
                <a:solidFill>
                  <a:schemeClr val="tx1"/>
                </a:solidFill>
              </a:rPr>
              <a:t>Aqueous solutions of sodium sulfate and barium chloride react to form aqueous sodium chloride and solid barium sulfate.</a:t>
            </a:r>
          </a:p>
        </p:txBody>
      </p:sp>
    </p:spTree>
    <p:extLst>
      <p:ext uri="{BB962C8B-B14F-4D97-AF65-F5344CB8AC3E}">
        <p14:creationId xmlns:p14="http://schemas.microsoft.com/office/powerpoint/2010/main" val="92492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pPr algn="l" eaLnBrk="1" hangingPunct="1"/>
            <a:r>
              <a:rPr lang="en-US" sz="4800" dirty="0" smtClean="0"/>
              <a:t>Write and balance the following equation: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819400"/>
            <a:ext cx="6019800" cy="31242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Aqueous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solutions of </a:t>
            </a:r>
            <a:r>
              <a:rPr lang="en-US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sodium sulfate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barium chloride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react to form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aqueous </a:t>
            </a:r>
            <a:r>
              <a:rPr lang="en-US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sodium chloride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solid </a:t>
            </a:r>
            <a:r>
              <a:rPr lang="en-US" sz="3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barium sulfate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577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85800"/>
            <a:ext cx="7772400" cy="1470025"/>
          </a:xfrm>
        </p:spPr>
        <p:txBody>
          <a:bodyPr/>
          <a:lstStyle/>
          <a:p>
            <a:pPr algn="l" eaLnBrk="1" hangingPunct="1"/>
            <a:r>
              <a:rPr lang="en-US" sz="4800" dirty="0" smtClean="0"/>
              <a:t>Write and balance the following equation: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514600"/>
            <a:ext cx="6629400" cy="3124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dirty="0" smtClean="0"/>
              <a:t>1.Aluminum metal reacts with oxygen gas to yield solid aluminum oxide.</a:t>
            </a:r>
          </a:p>
          <a:p>
            <a:pPr algn="l" eaLnBrk="1" hangingPunct="1">
              <a:lnSpc>
                <a:spcPct val="90000"/>
              </a:lnSpc>
            </a:pPr>
            <a:endParaRPr lang="en-US" sz="2400" dirty="0" smtClean="0"/>
          </a:p>
          <a:p>
            <a:pPr algn="l" eaLnBrk="1" hangingPunct="1">
              <a:lnSpc>
                <a:spcPct val="90000"/>
              </a:lnSpc>
            </a:pPr>
            <a:r>
              <a:rPr lang="en-US" sz="2400" dirty="0" smtClean="0"/>
              <a:t>2.Solid copper(II) hydroxide decomposes into solid copper(II) oxide and water when heated.</a:t>
            </a:r>
          </a:p>
          <a:p>
            <a:pPr algn="l" eaLnBrk="1" hangingPunct="1">
              <a:lnSpc>
                <a:spcPct val="90000"/>
              </a:lnSpc>
            </a:pPr>
            <a:endParaRPr lang="en-US" dirty="0" smtClean="0"/>
          </a:p>
          <a:p>
            <a:pPr algn="l"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44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pPr algn="l" eaLnBrk="1" hangingPunct="1"/>
            <a:r>
              <a:rPr lang="en-US" sz="4800" dirty="0" smtClean="0"/>
              <a:t>Write and balance the following equation</a:t>
            </a:r>
            <a:r>
              <a:rPr lang="en-US" dirty="0" smtClean="0"/>
              <a:t>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663" y="2590800"/>
            <a:ext cx="6705600" cy="31242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2400" dirty="0" smtClean="0"/>
              <a:t>1.</a:t>
            </a:r>
            <a:r>
              <a:rPr lang="en-US" sz="2400" u="sng" dirty="0" smtClean="0"/>
              <a:t>Aluminum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metal</a:t>
            </a:r>
            <a:r>
              <a:rPr lang="en-US" sz="2400" dirty="0" smtClean="0"/>
              <a:t> reacts with </a:t>
            </a:r>
            <a:r>
              <a:rPr lang="en-US" sz="2400" u="sng" dirty="0" smtClean="0"/>
              <a:t>oxygen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gas</a:t>
            </a:r>
            <a:r>
              <a:rPr lang="en-US" sz="2400" dirty="0" smtClean="0"/>
              <a:t> to yield </a:t>
            </a:r>
            <a:r>
              <a:rPr lang="en-US" sz="2400" dirty="0" smtClean="0">
                <a:solidFill>
                  <a:srgbClr val="FF0000"/>
                </a:solidFill>
              </a:rPr>
              <a:t>solid</a:t>
            </a:r>
            <a:r>
              <a:rPr lang="en-US" sz="2400" dirty="0" smtClean="0"/>
              <a:t> </a:t>
            </a:r>
            <a:r>
              <a:rPr lang="en-US" sz="2400" u="sng" dirty="0" smtClean="0"/>
              <a:t>aluminum oxide</a:t>
            </a:r>
            <a:r>
              <a:rPr lang="en-US" sz="2400" dirty="0" smtClean="0"/>
              <a:t>.</a:t>
            </a:r>
          </a:p>
          <a:p>
            <a:pPr algn="l" eaLnBrk="1" hangingPunct="1">
              <a:lnSpc>
                <a:spcPct val="90000"/>
              </a:lnSpc>
            </a:pPr>
            <a:endParaRPr lang="en-US" sz="2400" dirty="0" smtClean="0"/>
          </a:p>
          <a:p>
            <a:pPr algn="l" eaLnBrk="1" hangingPunct="1">
              <a:lnSpc>
                <a:spcPct val="90000"/>
              </a:lnSpc>
            </a:pPr>
            <a:r>
              <a:rPr lang="en-US" sz="2400" dirty="0" smtClean="0"/>
              <a:t>2.</a:t>
            </a:r>
            <a:r>
              <a:rPr lang="en-US" sz="2400" dirty="0" smtClean="0">
                <a:solidFill>
                  <a:srgbClr val="FF0000"/>
                </a:solidFill>
              </a:rPr>
              <a:t>Solid</a:t>
            </a:r>
            <a:r>
              <a:rPr lang="en-US" sz="2400" dirty="0" smtClean="0"/>
              <a:t> c</a:t>
            </a:r>
            <a:r>
              <a:rPr lang="en-US" sz="2400" u="sng" dirty="0" smtClean="0"/>
              <a:t>opper(II) hydroxide</a:t>
            </a:r>
            <a:r>
              <a:rPr lang="en-US" sz="2400" dirty="0" smtClean="0"/>
              <a:t> decomposes into </a:t>
            </a:r>
            <a:r>
              <a:rPr lang="en-US" sz="2400" dirty="0" smtClean="0">
                <a:solidFill>
                  <a:srgbClr val="FF0000"/>
                </a:solidFill>
              </a:rPr>
              <a:t>solid</a:t>
            </a:r>
            <a:r>
              <a:rPr lang="en-US" sz="2400" dirty="0" smtClean="0"/>
              <a:t> </a:t>
            </a:r>
            <a:r>
              <a:rPr lang="en-US" sz="2400" u="sng" dirty="0" smtClean="0"/>
              <a:t>copper(II) oxide</a:t>
            </a:r>
            <a:r>
              <a:rPr lang="en-US" sz="2400" dirty="0" smtClean="0"/>
              <a:t> and </a:t>
            </a:r>
            <a:r>
              <a:rPr lang="en-US" sz="2400" u="sng" dirty="0" smtClean="0"/>
              <a:t>water</a:t>
            </a:r>
            <a:r>
              <a:rPr lang="en-US" sz="2400" dirty="0" smtClean="0"/>
              <a:t> when </a:t>
            </a:r>
            <a:r>
              <a:rPr lang="en-US" sz="2400" dirty="0" smtClean="0">
                <a:solidFill>
                  <a:srgbClr val="FF0000"/>
                </a:solidFill>
              </a:rPr>
              <a:t>heated</a:t>
            </a:r>
            <a:r>
              <a:rPr lang="en-US" sz="2400" dirty="0" smtClean="0"/>
              <a:t>.</a:t>
            </a:r>
          </a:p>
          <a:p>
            <a:pPr algn="l" eaLnBrk="1" hangingPunct="1">
              <a:lnSpc>
                <a:spcPct val="90000"/>
              </a:lnSpc>
            </a:pPr>
            <a:endParaRPr lang="en-US" sz="2400" dirty="0" smtClean="0"/>
          </a:p>
          <a:p>
            <a:pPr algn="l"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030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System at Equilibrium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3810000" cy="42672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As a system approaches equilibrium, both the forward and reverse reactions are occurring.</a:t>
            </a:r>
          </a:p>
          <a:p>
            <a:r>
              <a:rPr lang="en-US" sz="2800" dirty="0"/>
              <a:t>At equilibrium, the forward and reverse </a:t>
            </a:r>
            <a:r>
              <a:rPr lang="en-US" sz="2800" u="sng" dirty="0"/>
              <a:t>reactions are proceeding </a:t>
            </a:r>
            <a:r>
              <a:rPr lang="en-US" sz="2800" i="1" u="sng" dirty="0"/>
              <a:t>at the same rate</a:t>
            </a:r>
            <a:r>
              <a:rPr lang="en-US" sz="2800" dirty="0" smtClean="0"/>
              <a:t>.</a:t>
            </a:r>
            <a:r>
              <a:rPr lang="en-US" sz="2800" dirty="0"/>
              <a:t>	</a:t>
            </a:r>
          </a:p>
          <a:p>
            <a:r>
              <a:rPr lang="en-US" sz="2800" dirty="0" smtClean="0"/>
              <a:t>Once </a:t>
            </a:r>
            <a:r>
              <a:rPr lang="en-US" sz="2800" u="sng" dirty="0"/>
              <a:t>equilibrium</a:t>
            </a:r>
            <a:r>
              <a:rPr lang="en-US" sz="2800" dirty="0"/>
              <a:t> is achieved, the </a:t>
            </a:r>
            <a:r>
              <a:rPr lang="en-US" sz="2800" i="1" u="sng" dirty="0"/>
              <a:t>amount</a:t>
            </a:r>
            <a:r>
              <a:rPr lang="en-US" sz="2800" u="sng" dirty="0"/>
              <a:t> of each reactant and product remains constant</a:t>
            </a:r>
            <a:r>
              <a:rPr lang="en-US" sz="2800" dirty="0"/>
              <a:t>.</a:t>
            </a:r>
          </a:p>
        </p:txBody>
      </p:sp>
      <p:pic>
        <p:nvPicPr>
          <p:cNvPr id="11271" name="Picture 7" descr="15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59"/>
          <a:stretch>
            <a:fillRect/>
          </a:stretch>
        </p:blipFill>
        <p:spPr>
          <a:xfrm>
            <a:off x="4038600" y="1735138"/>
            <a:ext cx="4724400" cy="3370262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850327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 and Equilibrium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-34925" y="1982125"/>
            <a:ext cx="7772400" cy="2133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	</a:t>
            </a:r>
            <a:r>
              <a:rPr lang="en-US" sz="2400" dirty="0" smtClean="0"/>
              <a:t>In a </a:t>
            </a:r>
            <a:r>
              <a:rPr lang="en-US" sz="2400" dirty="0"/>
              <a:t>system at equilibrium, both the forward and reverse reactions are being carried </a:t>
            </a:r>
            <a:r>
              <a:rPr lang="en-US" sz="2400" dirty="0" smtClean="0"/>
              <a:t>out at the same rate. </a:t>
            </a:r>
            <a:r>
              <a:rPr lang="en-US" sz="2400" dirty="0"/>
              <a:t> </a:t>
            </a:r>
            <a:r>
              <a:rPr lang="en-US" sz="2400" dirty="0" smtClean="0"/>
              <a:t>We </a:t>
            </a:r>
            <a:r>
              <a:rPr lang="en-US" sz="2400" dirty="0"/>
              <a:t>write its equation with a double arrow.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</a:t>
            </a:r>
            <a:r>
              <a:rPr lang="en-US" sz="1000"/>
              <a:t>2009, Prentice-Hall, Inc.</a:t>
            </a:r>
          </a:p>
        </p:txBody>
      </p:sp>
      <p:grpSp>
        <p:nvGrpSpPr>
          <p:cNvPr id="13332" name="Group 20"/>
          <p:cNvGrpSpPr>
            <a:grpSpLocks/>
          </p:cNvGrpSpPr>
          <p:nvPr/>
        </p:nvGrpSpPr>
        <p:grpSpPr bwMode="auto">
          <a:xfrm>
            <a:off x="1456974" y="4106960"/>
            <a:ext cx="4652962" cy="579438"/>
            <a:chOff x="1440" y="3504"/>
            <a:chExt cx="2931" cy="365"/>
          </a:xfrm>
        </p:grpSpPr>
        <p:sp>
          <p:nvSpPr>
            <p:cNvPr id="13328" name="Rectangle 16"/>
            <p:cNvSpPr>
              <a:spLocks noChangeArrowheads="1"/>
            </p:cNvSpPr>
            <p:nvPr/>
          </p:nvSpPr>
          <p:spPr bwMode="auto">
            <a:xfrm>
              <a:off x="1440" y="3504"/>
              <a:ext cx="93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C82E32"/>
                  </a:solidFill>
                </a:rPr>
                <a:t>N</a:t>
              </a:r>
              <a:r>
                <a:rPr lang="en-US" sz="3200" baseline="-25000" dirty="0">
                  <a:solidFill>
                    <a:srgbClr val="C82E32"/>
                  </a:solidFill>
                </a:rPr>
                <a:t>2</a:t>
              </a:r>
              <a:r>
                <a:rPr lang="en-US" sz="3200" dirty="0">
                  <a:solidFill>
                    <a:srgbClr val="C82E32"/>
                  </a:solidFill>
                </a:rPr>
                <a:t>O</a:t>
              </a:r>
              <a:r>
                <a:rPr lang="en-US" sz="3200" baseline="-25000" dirty="0">
                  <a:solidFill>
                    <a:srgbClr val="C82E32"/>
                  </a:solidFill>
                </a:rPr>
                <a:t>4 (</a:t>
              </a:r>
              <a:r>
                <a:rPr lang="en-US" sz="3200" i="1" baseline="-25000" dirty="0">
                  <a:solidFill>
                    <a:srgbClr val="C82E32"/>
                  </a:solidFill>
                </a:rPr>
                <a:t>g</a:t>
              </a:r>
              <a:r>
                <a:rPr lang="en-US" sz="3200" baseline="-25000" dirty="0">
                  <a:solidFill>
                    <a:srgbClr val="C82E32"/>
                  </a:solidFill>
                </a:rPr>
                <a:t>)</a:t>
              </a:r>
              <a:endParaRPr lang="en-US" sz="3200" dirty="0">
                <a:solidFill>
                  <a:srgbClr val="C82E32"/>
                </a:solidFill>
              </a:endParaRPr>
            </a:p>
          </p:txBody>
        </p:sp>
        <p:pic>
          <p:nvPicPr>
            <p:cNvPr id="13330" name="Picture 18" descr="equilibr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3" y="3627"/>
              <a:ext cx="784" cy="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31" name="Rectangle 19"/>
            <p:cNvSpPr>
              <a:spLocks noChangeArrowheads="1"/>
            </p:cNvSpPr>
            <p:nvPr/>
          </p:nvSpPr>
          <p:spPr bwMode="auto">
            <a:xfrm>
              <a:off x="3312" y="3504"/>
              <a:ext cx="105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C82E32"/>
                  </a:solidFill>
                </a:rPr>
                <a:t>2 NO</a:t>
              </a:r>
              <a:r>
                <a:rPr lang="en-US" sz="3200" baseline="-25000">
                  <a:solidFill>
                    <a:srgbClr val="C82E32"/>
                  </a:solidFill>
                </a:rPr>
                <a:t>2 (</a:t>
              </a:r>
              <a:r>
                <a:rPr lang="en-US" sz="3200" i="1" baseline="-25000">
                  <a:solidFill>
                    <a:srgbClr val="C82E32"/>
                  </a:solidFill>
                </a:rPr>
                <a:t>g</a:t>
              </a:r>
              <a:r>
                <a:rPr lang="en-US" sz="3200" baseline="-25000">
                  <a:solidFill>
                    <a:srgbClr val="C82E32"/>
                  </a:solidFill>
                </a:rPr>
                <a:t>)</a:t>
              </a:r>
              <a:endParaRPr lang="en-US" sz="3200">
                <a:solidFill>
                  <a:srgbClr val="C82E3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705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Solutions</a:t>
            </a:r>
          </a:p>
        </p:txBody>
      </p:sp>
      <p:pic>
        <p:nvPicPr>
          <p:cNvPr id="3079" name="Picture 7" descr="04_16c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>
          <a:xfrm>
            <a:off x="152400" y="1066800"/>
            <a:ext cx="2373313" cy="4572000"/>
          </a:xfrm>
        </p:spPr>
      </p:pic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0" y="1219200"/>
            <a:ext cx="5181600" cy="50292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Solutions are defined as homogeneous mixtures of two or more pure substances.</a:t>
            </a:r>
          </a:p>
          <a:p>
            <a:r>
              <a:rPr lang="en-US" sz="2800" dirty="0"/>
              <a:t>The </a:t>
            </a:r>
            <a:r>
              <a:rPr lang="en-US" sz="2800" dirty="0">
                <a:solidFill>
                  <a:srgbClr val="000080"/>
                </a:solidFill>
              </a:rPr>
              <a:t>solvent</a:t>
            </a:r>
            <a:r>
              <a:rPr lang="en-US" sz="2800" dirty="0"/>
              <a:t> is present in greatest abundance.</a:t>
            </a:r>
          </a:p>
          <a:p>
            <a:r>
              <a:rPr lang="en-US" sz="2800" dirty="0"/>
              <a:t>All other substances are </a:t>
            </a:r>
            <a:r>
              <a:rPr lang="en-US" sz="2800" dirty="0">
                <a:solidFill>
                  <a:srgbClr val="000080"/>
                </a:solidFill>
              </a:rPr>
              <a:t>solutes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Understanding what happens in the solution process is useful for understanding reactions that occur in a solution.</a:t>
            </a:r>
            <a:endParaRPr lang="en-US" sz="2800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9374622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32" name="Text Box 8"/>
          <p:cNvSpPr txBox="1">
            <a:spLocks noChangeArrowheads="1"/>
          </p:cNvSpPr>
          <p:nvPr/>
        </p:nvSpPr>
        <p:spPr bwMode="auto">
          <a:xfrm>
            <a:off x="152400" y="1270000"/>
            <a:ext cx="8695944" cy="400109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Evidence of a chemical reaction:</a:t>
            </a:r>
          </a:p>
          <a:p>
            <a:pPr marL="747713" lvl="1" indent="-290513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sz="2800" dirty="0">
                <a:ea typeface="ＭＳ Ｐゴシック" charset="0"/>
              </a:rPr>
              <a:t>Gas Evolution</a:t>
            </a:r>
          </a:p>
          <a:p>
            <a:pPr marL="747713" lvl="1" indent="-290513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sz="2800" dirty="0">
                <a:ea typeface="ＭＳ Ｐゴシック" charset="0"/>
              </a:rPr>
              <a:t>Temperature Change</a:t>
            </a:r>
          </a:p>
          <a:p>
            <a:pPr marL="747713" lvl="1" indent="-290513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sz="2800" dirty="0">
                <a:ea typeface="ＭＳ Ｐゴシック" charset="0"/>
              </a:rPr>
              <a:t>Color Change</a:t>
            </a:r>
          </a:p>
          <a:p>
            <a:pPr marL="747713" lvl="1" indent="-290513" eaLnBrk="0" hangingPunct="0">
              <a:spcBef>
                <a:spcPts val="600"/>
              </a:spcBef>
              <a:buFontTx/>
              <a:buChar char="•"/>
              <a:defRPr/>
            </a:pPr>
            <a:r>
              <a:rPr lang="en-US" sz="2800" dirty="0">
                <a:ea typeface="ＭＳ Ｐゴシック" charset="0"/>
              </a:rPr>
              <a:t>Precipitation (insoluble species forms</a:t>
            </a:r>
            <a:r>
              <a:rPr lang="en-US" sz="2800" dirty="0" smtClean="0">
                <a:ea typeface="ＭＳ Ｐゴシック" charset="0"/>
              </a:rPr>
              <a:t>)</a:t>
            </a:r>
            <a:endParaRPr lang="en-US" sz="2800" i="1" dirty="0">
              <a:ea typeface="ＭＳ Ｐゴシック" charset="0"/>
            </a:endParaRPr>
          </a:p>
          <a:p>
            <a:pPr eaLnBrk="0" hangingPunct="0">
              <a:spcBef>
                <a:spcPts val="600"/>
              </a:spcBef>
              <a:defRPr/>
            </a:pPr>
            <a:r>
              <a:rPr lang="en-US" sz="2800" i="1" dirty="0">
                <a:ea typeface="ＭＳ Ｐゴシック" charset="0"/>
              </a:rPr>
              <a:t>In general, a reaction involves a rearrangement or change in oxidation state of atoms from reactants to products.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Chemical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35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process: Dissociation</a:t>
            </a:r>
            <a:endParaRPr lang="en-US" dirty="0"/>
          </a:p>
        </p:txBody>
      </p:sp>
      <p:pic>
        <p:nvPicPr>
          <p:cNvPr id="6156" name="Picture 12" descr="04_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0" b="12920"/>
          <a:stretch>
            <a:fillRect/>
          </a:stretch>
        </p:blipFill>
        <p:spPr>
          <a:xfrm>
            <a:off x="228600" y="1049741"/>
            <a:ext cx="3581770" cy="3065060"/>
          </a:xfrm>
        </p:spPr>
      </p:pic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370" y="1066800"/>
            <a:ext cx="3581030" cy="4953000"/>
          </a:xfrm>
        </p:spPr>
        <p:txBody>
          <a:bodyPr>
            <a:normAutofit/>
          </a:bodyPr>
          <a:lstStyle/>
          <a:p>
            <a:r>
              <a:rPr lang="en-US" sz="2800" dirty="0"/>
              <a:t>When an </a:t>
            </a:r>
            <a:r>
              <a:rPr lang="en-US" sz="2800" dirty="0">
                <a:solidFill>
                  <a:srgbClr val="0070C0"/>
                </a:solidFill>
              </a:rPr>
              <a:t>ionic substance </a:t>
            </a:r>
            <a:r>
              <a:rPr lang="en-US" sz="2800" dirty="0"/>
              <a:t>dissolves in water, the solvent pulls the individual </a:t>
            </a:r>
            <a:r>
              <a:rPr lang="en-US" sz="2800" u="sng" dirty="0">
                <a:solidFill>
                  <a:srgbClr val="0070C0"/>
                </a:solidFill>
              </a:rPr>
              <a:t>ions</a:t>
            </a:r>
            <a:r>
              <a:rPr lang="en-US" sz="2800" dirty="0"/>
              <a:t> from the crystal and </a:t>
            </a:r>
            <a:r>
              <a:rPr lang="en-US" sz="2800" dirty="0" smtClean="0">
                <a:solidFill>
                  <a:srgbClr val="0070C0"/>
                </a:solidFill>
              </a:rPr>
              <a:t>solvates</a:t>
            </a:r>
            <a:r>
              <a:rPr lang="en-US" sz="2800" dirty="0" smtClean="0"/>
              <a:t> </a:t>
            </a:r>
            <a:r>
              <a:rPr lang="en-US" sz="2800" dirty="0"/>
              <a:t>them.</a:t>
            </a:r>
          </a:p>
          <a:p>
            <a:r>
              <a:rPr lang="en-US" sz="2800" dirty="0"/>
              <a:t>This process is called </a:t>
            </a:r>
            <a:r>
              <a:rPr lang="en-US" sz="2800" u="sng" dirty="0">
                <a:solidFill>
                  <a:srgbClr val="000080"/>
                </a:solidFill>
              </a:rPr>
              <a:t>dissociation</a:t>
            </a:r>
            <a:r>
              <a:rPr lang="en-US" sz="2800" u="sng" dirty="0"/>
              <a:t>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197513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5063"/>
            <a:ext cx="7772400" cy="1143000"/>
          </a:xfrm>
        </p:spPr>
        <p:txBody>
          <a:bodyPr/>
          <a:lstStyle/>
          <a:p>
            <a:r>
              <a:rPr lang="en-US" dirty="0" smtClean="0"/>
              <a:t>Solution </a:t>
            </a:r>
            <a:r>
              <a:rPr lang="en-US" dirty="0" err="1" smtClean="0"/>
              <a:t>process:Dissociation</a:t>
            </a:r>
            <a:endParaRPr lang="en-US" dirty="0"/>
          </a:p>
        </p:txBody>
      </p:sp>
      <p:pic>
        <p:nvPicPr>
          <p:cNvPr id="155652" name="Picture 4" descr="04_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0" b="12920"/>
          <a:stretch>
            <a:fillRect/>
          </a:stretch>
        </p:blipFill>
        <p:spPr>
          <a:xfrm>
            <a:off x="1752600" y="990600"/>
            <a:ext cx="4038600" cy="3455987"/>
          </a:xfrm>
        </p:spPr>
      </p:pic>
      <p:sp>
        <p:nvSpPr>
          <p:cNvPr id="1556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4724400"/>
            <a:ext cx="7467600" cy="2362200"/>
          </a:xfrm>
        </p:spPr>
        <p:txBody>
          <a:bodyPr>
            <a:normAutofit/>
          </a:bodyPr>
          <a:lstStyle/>
          <a:p>
            <a:r>
              <a:rPr lang="en-US" sz="2800" dirty="0"/>
              <a:t>An </a:t>
            </a:r>
            <a:r>
              <a:rPr lang="en-US" sz="2800" u="sng" dirty="0">
                <a:solidFill>
                  <a:srgbClr val="000080"/>
                </a:solidFill>
              </a:rPr>
              <a:t>electrolyte</a:t>
            </a:r>
            <a:r>
              <a:rPr lang="en-US" sz="2800" dirty="0"/>
              <a:t> is a  substances that dissociates into ions when dissolved in water.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3493674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process</a:t>
            </a:r>
            <a:endParaRPr lang="en-US" dirty="0"/>
          </a:p>
        </p:txBody>
      </p:sp>
      <p:pic>
        <p:nvPicPr>
          <p:cNvPr id="4109" name="Picture 13" descr="04_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6078"/>
          <a:stretch>
            <a:fillRect/>
          </a:stretch>
        </p:blipFill>
        <p:spPr>
          <a:xfrm>
            <a:off x="2133600" y="970651"/>
            <a:ext cx="3234189" cy="2560400"/>
          </a:xfrm>
        </p:spPr>
      </p:pic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3733800"/>
            <a:ext cx="7441252" cy="264032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>
                <a:solidFill>
                  <a:srgbClr val="000080"/>
                </a:solidFill>
              </a:rPr>
              <a:t>nonelectrolyte</a:t>
            </a:r>
            <a:r>
              <a:rPr lang="en-US" sz="2800" dirty="0"/>
              <a:t> may dissolve in water, but it does not dissociate into ions when it does so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pPr marL="285750" indent="-285750">
              <a:buNone/>
            </a:pPr>
            <a:r>
              <a:rPr lang="en-US" sz="2400" dirty="0" smtClean="0"/>
              <a:t>(Notice that there are no charged   particles in the diagram)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5864225" y="5603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16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Electrolytes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41148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A </a:t>
            </a:r>
            <a:r>
              <a:rPr lang="en-US" sz="2800" dirty="0">
                <a:solidFill>
                  <a:srgbClr val="000080"/>
                </a:solidFill>
              </a:rPr>
              <a:t>strong electrolyte</a:t>
            </a:r>
            <a:r>
              <a:rPr lang="en-US" sz="2800" dirty="0"/>
              <a:t> dissociates completely when dissolved in water.</a:t>
            </a:r>
          </a:p>
          <a:p>
            <a:r>
              <a:rPr lang="en-US" sz="2800" dirty="0"/>
              <a:t>A </a:t>
            </a:r>
            <a:r>
              <a:rPr lang="en-US" sz="2800" dirty="0">
                <a:solidFill>
                  <a:srgbClr val="000080"/>
                </a:solidFill>
              </a:rPr>
              <a:t>weak electrolyte</a:t>
            </a:r>
            <a:r>
              <a:rPr lang="en-US" sz="2800" dirty="0"/>
              <a:t> only dissociates partially when dissolved in </a:t>
            </a:r>
            <a:r>
              <a:rPr lang="en-US" sz="2800" dirty="0" smtClean="0"/>
              <a:t>water.</a:t>
            </a:r>
          </a:p>
          <a:p>
            <a:r>
              <a:rPr lang="en-US" sz="2800" dirty="0" smtClean="0"/>
              <a:t>The presence of ions makes the solution conductive.</a:t>
            </a:r>
            <a:endParaRPr lang="en-US" sz="2800" dirty="0"/>
          </a:p>
        </p:txBody>
      </p:sp>
      <p:pic>
        <p:nvPicPr>
          <p:cNvPr id="21514" name="Picture 10" descr="04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21431" r="6250" b="6560"/>
          <a:stretch>
            <a:fillRect/>
          </a:stretch>
        </p:blipFill>
        <p:spPr>
          <a:xfrm>
            <a:off x="4267200" y="2209800"/>
            <a:ext cx="4648200" cy="2905125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962824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Strong Electrolytes Are…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7772400" cy="16002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Strong acids</a:t>
            </a:r>
          </a:p>
          <a:p>
            <a:r>
              <a:rPr lang="en-US" sz="2800" dirty="0"/>
              <a:t>Strong bases</a:t>
            </a:r>
          </a:p>
          <a:p>
            <a:r>
              <a:rPr lang="en-US" sz="2800" dirty="0"/>
              <a:t>Soluble ionic salts</a:t>
            </a:r>
          </a:p>
        </p:txBody>
      </p:sp>
      <p:pic>
        <p:nvPicPr>
          <p:cNvPr id="26635" name="Picture 11" descr="04_T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9" b="4985"/>
          <a:stretch>
            <a:fillRect/>
          </a:stretch>
        </p:blipFill>
        <p:spPr>
          <a:xfrm>
            <a:off x="914400" y="2743200"/>
            <a:ext cx="5562600" cy="3539836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438630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Nonelectrolytes</a:t>
            </a:r>
            <a:endParaRPr lang="en-US" dirty="0"/>
          </a:p>
        </p:txBody>
      </p:sp>
      <p:pic>
        <p:nvPicPr>
          <p:cNvPr id="125963" name="Picture 1035" descr="04_T0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9" b="10159"/>
          <a:stretch>
            <a:fillRect/>
          </a:stretch>
        </p:blipFill>
        <p:spPr>
          <a:xfrm>
            <a:off x="190500" y="1222374"/>
            <a:ext cx="6553200" cy="1139825"/>
          </a:xfrm>
          <a:ln/>
        </p:spPr>
      </p:pic>
      <p:pic>
        <p:nvPicPr>
          <p:cNvPr id="125957" name="Picture 1029" descr="04_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4" r="-1868" b="11536"/>
          <a:stretch>
            <a:fillRect/>
          </a:stretch>
        </p:blipFill>
        <p:spPr>
          <a:xfrm>
            <a:off x="225757" y="2514600"/>
            <a:ext cx="3352800" cy="2733675"/>
          </a:xfrm>
        </p:spPr>
      </p:pic>
      <p:sp>
        <p:nvSpPr>
          <p:cNvPr id="125955" name="Rectangle 1027"/>
          <p:cNvSpPr>
            <a:spLocks noGrp="1" noChangeArrowheads="1"/>
          </p:cNvSpPr>
          <p:nvPr>
            <p:ph type="body" sz="half" idx="3"/>
          </p:nvPr>
        </p:nvSpPr>
        <p:spPr>
          <a:xfrm>
            <a:off x="3810000" y="2895600"/>
            <a:ext cx="3886200" cy="27432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/>
              <a:t>	Molecular compounds tend to be nonelectrolytes, except for acids and bases.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725412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470025"/>
          </a:xfrm>
        </p:spPr>
        <p:txBody>
          <a:bodyPr/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Reactions that occur in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Aqueous Solution: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582" y="2362200"/>
            <a:ext cx="6400800" cy="175260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Precipitation reactions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Gas-forming reactions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Acid / base reactions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Some redox reactions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8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Precipitation Reactions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4419600" cy="3352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/>
              <a:t>	</a:t>
            </a:r>
            <a:r>
              <a:rPr lang="en-US" sz="2800" dirty="0" smtClean="0"/>
              <a:t>A precipitation reaction occurs w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 solutions that contain ions are mixed  and an insoluble product (precipitate) is created.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9" name="Picture 9" descr="04_04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2"/>
          <a:stretch>
            <a:fillRect/>
          </a:stretch>
        </p:blipFill>
        <p:spPr>
          <a:xfrm>
            <a:off x="5180014" y="1447800"/>
            <a:ext cx="2761890" cy="3657600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5253335"/>
            <a:ext cx="641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(NO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+ 2KI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2KNO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+ PbI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(s)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197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Solubility Rules: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1338618"/>
            <a:ext cx="3810000" cy="3733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Experimentally determined guideline to describe soluble and insoluble combinations of salts.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Become familiar with these guidelines.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044" y="1905000"/>
            <a:ext cx="4387755" cy="4014330"/>
          </a:xfrm>
        </p:spPr>
      </p:pic>
    </p:spTree>
    <p:extLst>
      <p:ext uri="{BB962C8B-B14F-4D97-AF65-F5344CB8AC3E}">
        <p14:creationId xmlns:p14="http://schemas.microsoft.com/office/powerpoint/2010/main" val="31947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Solubility Rules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-20472" y="1346579"/>
            <a:ext cx="7391400" cy="4114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 whether the following compounds are soluble (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or insoluble(s).</a:t>
            </a:r>
          </a:p>
          <a:p>
            <a:pPr marL="0" indent="0" algn="ctr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Mg(OH)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indent="0" algn="ctr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indent="0" algn="ctr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CaCrO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marL="0" indent="0" algn="ctr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AgNO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indent="0" algn="ctr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ZnCl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2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Chemical Equations</a:t>
            </a:r>
            <a:endParaRPr 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915400" cy="4760976"/>
          </a:xfrm>
          <a:ln>
            <a:headEnd/>
            <a:tailEnd/>
          </a:ln>
          <a:extLst>
            <a:ext uri="{FAA26D3D-D897-4be2-8F04-BA451C77F1D7}"/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b="0" dirty="0" smtClean="0">
                <a:solidFill>
                  <a:schemeClr val="tx1"/>
                </a:solidFill>
              </a:rPr>
              <a:t>Chemical Equations show: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b="0" dirty="0" smtClean="0">
                <a:solidFill>
                  <a:schemeClr val="tx1"/>
                </a:solidFill>
              </a:rPr>
              <a:t>the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reactants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0" dirty="0" smtClean="0">
                <a:solidFill>
                  <a:schemeClr val="tx1"/>
                </a:solidFill>
              </a:rPr>
              <a:t>and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products </a:t>
            </a:r>
            <a:r>
              <a:rPr lang="en-US" sz="2800" b="0" dirty="0" smtClean="0">
                <a:solidFill>
                  <a:schemeClr val="tx1"/>
                </a:solidFill>
              </a:rPr>
              <a:t>in a reaction.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800" b="0" dirty="0" smtClean="0">
                <a:solidFill>
                  <a:schemeClr val="tx1"/>
                </a:solidFill>
              </a:rPr>
              <a:t>the relative amounts in a reaction.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endParaRPr lang="en-US" sz="28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		</a:t>
            </a:r>
            <a:r>
              <a:rPr lang="en-US" sz="2800" b="0" dirty="0" smtClean="0">
                <a:solidFill>
                  <a:schemeClr val="tx1"/>
                </a:solidFill>
              </a:rPr>
              <a:t>4 Al(s)  +  3 O</a:t>
            </a:r>
            <a:r>
              <a:rPr lang="en-US" sz="2800" b="0" baseline="-25000" dirty="0" smtClean="0">
                <a:solidFill>
                  <a:schemeClr val="tx1"/>
                </a:solidFill>
              </a:rPr>
              <a:t>2</a:t>
            </a:r>
            <a:r>
              <a:rPr lang="en-US" sz="2800" b="0" dirty="0" smtClean="0">
                <a:solidFill>
                  <a:schemeClr val="tx1"/>
                </a:solidFill>
              </a:rPr>
              <a:t>(g)  </a:t>
            </a:r>
            <a:r>
              <a:rPr lang="en-US" sz="2800" b="0" dirty="0" smtClean="0">
                <a:solidFill>
                  <a:schemeClr val="tx1"/>
                </a:solidFill>
                <a:latin typeface="Symbol" pitchFamily="18" charset="2"/>
                <a:sym typeface="Symbol" pitchFamily="18" charset="2"/>
              </a:rPr>
              <a:t></a:t>
            </a:r>
            <a:r>
              <a:rPr lang="en-US" sz="2800" b="0" dirty="0" smtClean="0">
                <a:solidFill>
                  <a:schemeClr val="tx1"/>
                </a:solidFill>
              </a:rPr>
              <a:t>  2 Al</a:t>
            </a:r>
            <a:r>
              <a:rPr lang="en-US" sz="2800" b="0" baseline="-25000" dirty="0" smtClean="0">
                <a:solidFill>
                  <a:schemeClr val="tx1"/>
                </a:solidFill>
              </a:rPr>
              <a:t>2</a:t>
            </a:r>
            <a:r>
              <a:rPr lang="en-US" sz="2800" b="0" dirty="0" smtClean="0">
                <a:solidFill>
                  <a:schemeClr val="tx1"/>
                </a:solidFill>
              </a:rPr>
              <a:t>O</a:t>
            </a:r>
            <a:r>
              <a:rPr lang="en-US" sz="2800" b="0" baseline="-25000" dirty="0" smtClean="0">
                <a:solidFill>
                  <a:schemeClr val="tx1"/>
                </a:solidFill>
              </a:rPr>
              <a:t>3</a:t>
            </a:r>
            <a:r>
              <a:rPr lang="en-US" sz="2800" b="0" dirty="0" smtClean="0">
                <a:solidFill>
                  <a:schemeClr val="tx1"/>
                </a:solidFill>
              </a:rPr>
              <a:t>(s)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endParaRPr lang="en-US" sz="2800" b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0" dirty="0" smtClean="0">
                <a:solidFill>
                  <a:schemeClr val="tx1"/>
                </a:solidFill>
              </a:rPr>
              <a:t>The numbers in the front are called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coefficients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0" dirty="0" smtClean="0">
                <a:solidFill>
                  <a:schemeClr val="tx1"/>
                </a:solidFill>
              </a:rPr>
              <a:t>The letters (s), (g), (</a:t>
            </a:r>
            <a:r>
              <a:rPr lang="en-US" sz="2400" b="0" i="1" dirty="0" smtClean="0">
                <a:solidFill>
                  <a:schemeClr val="tx1"/>
                </a:solidFill>
              </a:rPr>
              <a:t>l</a:t>
            </a:r>
            <a:r>
              <a:rPr lang="en-US" sz="2400" b="0" dirty="0" smtClean="0">
                <a:solidFill>
                  <a:schemeClr val="tx1"/>
                </a:solidFill>
              </a:rPr>
              <a:t>) and (</a:t>
            </a:r>
            <a:r>
              <a:rPr lang="en-US" sz="2400" b="0" dirty="0" err="1" smtClean="0">
                <a:solidFill>
                  <a:schemeClr val="tx1"/>
                </a:solidFill>
              </a:rPr>
              <a:t>aq</a:t>
            </a:r>
            <a:r>
              <a:rPr lang="en-US" sz="2400" b="0" dirty="0" smtClean="0">
                <a:solidFill>
                  <a:schemeClr val="tx1"/>
                </a:solidFill>
              </a:rPr>
              <a:t>) are the physical states of compounds.</a:t>
            </a:r>
          </a:p>
        </p:txBody>
      </p:sp>
    </p:spTree>
    <p:extLst>
      <p:ext uri="{BB962C8B-B14F-4D97-AF65-F5344CB8AC3E}">
        <p14:creationId xmlns:p14="http://schemas.microsoft.com/office/powerpoint/2010/main" val="326010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reaction and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dentify the precipitate: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752600"/>
            <a:ext cx="7391400" cy="4114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AgNO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</a:p>
          <a:p>
            <a:pPr marL="514350" indent="-514350">
              <a:buFont typeface="+mj-lt"/>
              <a:buAutoNum type="arabicPeriod"/>
            </a:pPr>
            <a:endParaRPr lang="en-US" sz="2800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Ba(NO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+ Na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NaNO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+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KCl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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474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524000"/>
            <a:ext cx="7824788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AgNO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NaNO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+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AgCl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(s)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Ba(NO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+ Na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2NaNO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+ BaSO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(s)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NaNO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KCl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NR  (no precipitate is formed)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6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" y="47982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Interpreting a Precipitation Reaction: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2139683"/>
            <a:ext cx="7696200" cy="2133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molecular equation lists the reactants and products in their molecular form.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152400" y="3390900"/>
            <a:ext cx="7772400" cy="16002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2KI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2KNO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aq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+ PbI</a:t>
            </a:r>
            <a:r>
              <a:rPr lang="en-US" sz="28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(s)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58532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91600" cy="1143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Ionic Equation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062797"/>
            <a:ext cx="6781800" cy="28194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ionic equation all strong electrolytes (strong acids, strong bases, and soluble ionic salts) are dissociated into their ions.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more accurately reflects the species that are found in the reaction mixture.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228600" y="3725794"/>
            <a:ext cx="6553200" cy="19812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000" dirty="0" smtClean="0"/>
              <a:t>Pb</a:t>
            </a:r>
            <a:r>
              <a:rPr lang="en-US" sz="2000" baseline="30000" dirty="0" smtClean="0"/>
              <a:t>2+ </a:t>
            </a:r>
            <a:r>
              <a:rPr lang="en-US" sz="2000" dirty="0"/>
              <a:t>(</a:t>
            </a:r>
            <a:r>
              <a:rPr lang="en-US" sz="2000" i="1" dirty="0" err="1"/>
              <a:t>aq</a:t>
            </a:r>
            <a:r>
              <a:rPr lang="en-US" sz="2000" dirty="0"/>
              <a:t>) + </a:t>
            </a:r>
            <a:r>
              <a:rPr lang="en-US" sz="2000" dirty="0" smtClean="0"/>
              <a:t>2NO</a:t>
            </a:r>
            <a:r>
              <a:rPr lang="en-US" sz="2000" baseline="-25000" dirty="0" smtClean="0"/>
              <a:t>3</a:t>
            </a:r>
            <a:r>
              <a:rPr lang="en-US" sz="2000" baseline="30000" dirty="0" smtClean="0"/>
              <a:t>- </a:t>
            </a:r>
            <a:r>
              <a:rPr lang="en-US" sz="2000" dirty="0"/>
              <a:t>(</a:t>
            </a:r>
            <a:r>
              <a:rPr lang="en-US" sz="2000" i="1" dirty="0" err="1"/>
              <a:t>aq</a:t>
            </a:r>
            <a:r>
              <a:rPr lang="en-US" sz="2000" dirty="0"/>
              <a:t>) + </a:t>
            </a:r>
            <a:r>
              <a:rPr lang="en-US" sz="2000" dirty="0" smtClean="0"/>
              <a:t>2K</a:t>
            </a:r>
            <a:r>
              <a:rPr lang="en-US" sz="2000" baseline="30000" dirty="0"/>
              <a:t>+</a:t>
            </a:r>
            <a:r>
              <a:rPr lang="en-US" sz="2000" dirty="0"/>
              <a:t> (</a:t>
            </a:r>
            <a:r>
              <a:rPr lang="en-US" sz="2000" i="1" dirty="0" err="1"/>
              <a:t>aq</a:t>
            </a:r>
            <a:r>
              <a:rPr lang="en-US" sz="2000" dirty="0"/>
              <a:t>) + </a:t>
            </a:r>
            <a:r>
              <a:rPr lang="en-US" sz="2000" dirty="0" smtClean="0"/>
              <a:t>2l</a:t>
            </a:r>
            <a:r>
              <a:rPr lang="en-US" sz="2000" baseline="30000" dirty="0" smtClean="0"/>
              <a:t>- </a:t>
            </a:r>
            <a:r>
              <a:rPr lang="en-US" sz="2000" dirty="0"/>
              <a:t>(</a:t>
            </a:r>
            <a:r>
              <a:rPr lang="en-US" sz="2000" i="1" dirty="0" err="1"/>
              <a:t>aq</a:t>
            </a:r>
            <a:r>
              <a:rPr lang="en-US" sz="2000" dirty="0"/>
              <a:t>) </a:t>
            </a:r>
            <a:r>
              <a:rPr lang="en-US" sz="2000" baseline="-25000" dirty="0"/>
              <a:t> </a:t>
            </a:r>
            <a:r>
              <a:rPr lang="en-US" sz="2000" dirty="0" smtClean="0">
                <a:sym typeface="Symbol" pitchFamily="-80" charset="2"/>
              </a:rPr>
              <a:t> </a:t>
            </a:r>
          </a:p>
          <a:p>
            <a:pPr>
              <a:buFontTx/>
              <a:buNone/>
            </a:pPr>
            <a:r>
              <a:rPr lang="en-US" sz="2000" dirty="0" smtClean="0">
                <a:sym typeface="Symbol" pitchFamily="-80" charset="2"/>
              </a:rPr>
              <a:t>							PbI</a:t>
            </a:r>
            <a:r>
              <a:rPr lang="en-US" sz="2000" baseline="-25000" dirty="0" smtClean="0">
                <a:sym typeface="Symbol" pitchFamily="-80" charset="2"/>
              </a:rPr>
              <a:t>2 </a:t>
            </a:r>
            <a:r>
              <a:rPr lang="en-US" sz="2000" dirty="0">
                <a:sym typeface="Symbol" pitchFamily="-80" charset="2"/>
              </a:rPr>
              <a:t>(</a:t>
            </a:r>
            <a:r>
              <a:rPr lang="en-US" sz="2000" i="1" dirty="0">
                <a:sym typeface="Symbol" pitchFamily="-80" charset="2"/>
              </a:rPr>
              <a:t>s</a:t>
            </a:r>
            <a:r>
              <a:rPr lang="en-US" sz="2000" dirty="0">
                <a:sym typeface="Symbol" pitchFamily="-80" charset="2"/>
              </a:rPr>
              <a:t>) + </a:t>
            </a:r>
            <a:r>
              <a:rPr lang="en-US" sz="2000" dirty="0" smtClean="0">
                <a:sym typeface="Symbol" pitchFamily="-80" charset="2"/>
              </a:rPr>
              <a:t>2K</a:t>
            </a:r>
            <a:r>
              <a:rPr lang="en-US" sz="2000" baseline="30000" dirty="0">
                <a:sym typeface="Symbol" pitchFamily="-80" charset="2"/>
              </a:rPr>
              <a:t>+ </a:t>
            </a:r>
            <a:r>
              <a:rPr lang="en-US" sz="2000" dirty="0">
                <a:sym typeface="Symbol" pitchFamily="-80" charset="2"/>
              </a:rPr>
              <a:t>(</a:t>
            </a:r>
            <a:r>
              <a:rPr lang="en-US" sz="2000" i="1" dirty="0" err="1">
                <a:sym typeface="Symbol" pitchFamily="-80" charset="2"/>
              </a:rPr>
              <a:t>aq</a:t>
            </a:r>
            <a:r>
              <a:rPr lang="en-US" sz="2000" dirty="0">
                <a:sym typeface="Symbol" pitchFamily="-80" charset="2"/>
              </a:rPr>
              <a:t>) + </a:t>
            </a:r>
            <a:r>
              <a:rPr lang="en-US" sz="2000" dirty="0" smtClean="0">
                <a:sym typeface="Symbol" pitchFamily="-80" charset="2"/>
              </a:rPr>
              <a:t>2NO</a:t>
            </a:r>
            <a:r>
              <a:rPr lang="en-US" sz="2000" baseline="-25000" dirty="0" smtClean="0">
                <a:sym typeface="Symbol" pitchFamily="-80" charset="2"/>
              </a:rPr>
              <a:t>3</a:t>
            </a:r>
            <a:r>
              <a:rPr lang="en-US" sz="2000" baseline="30000" dirty="0" smtClean="0">
                <a:sym typeface="Symbol" pitchFamily="-80" charset="2"/>
              </a:rPr>
              <a:t>- </a:t>
            </a:r>
            <a:r>
              <a:rPr lang="en-US" sz="2000" dirty="0">
                <a:sym typeface="Symbol" pitchFamily="-80" charset="2"/>
              </a:rPr>
              <a:t>(</a:t>
            </a:r>
            <a:r>
              <a:rPr lang="en-US" sz="2000" i="1" dirty="0" err="1">
                <a:sym typeface="Symbol" pitchFamily="-80" charset="2"/>
              </a:rPr>
              <a:t>aq</a:t>
            </a:r>
            <a:r>
              <a:rPr lang="en-US" sz="2000" dirty="0">
                <a:sym typeface="Symbol" pitchFamily="-80" charset="2"/>
              </a:rPr>
              <a:t>)</a:t>
            </a:r>
            <a:endParaRPr lang="en-US" sz="2000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7122087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91600" cy="1143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Ionic Equation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086134"/>
            <a:ext cx="6715125" cy="41148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form the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 ionic equation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cross out anything that does not change from the left side of the equation to the right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These are called “spectator ions”.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-381000" y="3214118"/>
            <a:ext cx="86868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/>
              <a:t>Pb</a:t>
            </a:r>
            <a:r>
              <a:rPr lang="en-US" baseline="30000" dirty="0"/>
              <a:t>2+</a:t>
            </a:r>
            <a:r>
              <a:rPr lang="en-US" sz="2400" baseline="30000" dirty="0"/>
              <a:t> </a:t>
            </a:r>
            <a:r>
              <a:rPr lang="en-US" sz="2000" dirty="0"/>
              <a:t>(</a:t>
            </a:r>
            <a:r>
              <a:rPr lang="en-US" sz="2000" i="1" dirty="0" err="1"/>
              <a:t>aq</a:t>
            </a:r>
            <a:r>
              <a:rPr lang="en-US" sz="2000" dirty="0"/>
              <a:t>)</a:t>
            </a:r>
            <a:r>
              <a:rPr lang="en-US" sz="2400" dirty="0"/>
              <a:t> + </a:t>
            </a:r>
            <a:r>
              <a:rPr lang="en-US" dirty="0"/>
              <a:t>2NO</a:t>
            </a:r>
            <a:r>
              <a:rPr lang="en-US" baseline="-25000" dirty="0"/>
              <a:t>3</a:t>
            </a:r>
            <a:r>
              <a:rPr lang="en-US" baseline="30000" dirty="0"/>
              <a:t>- </a:t>
            </a:r>
            <a:r>
              <a:rPr lang="en-US" sz="2000" dirty="0"/>
              <a:t>(</a:t>
            </a:r>
            <a:r>
              <a:rPr lang="en-US" sz="2000" i="1" dirty="0" err="1"/>
              <a:t>aq</a:t>
            </a:r>
            <a:r>
              <a:rPr lang="en-US" sz="2000" dirty="0"/>
              <a:t>)</a:t>
            </a:r>
            <a:r>
              <a:rPr lang="en-US" sz="2400" dirty="0"/>
              <a:t> + </a:t>
            </a:r>
            <a:r>
              <a:rPr lang="en-US" dirty="0"/>
              <a:t>2K</a:t>
            </a:r>
            <a:r>
              <a:rPr lang="en-US" baseline="30000" dirty="0"/>
              <a:t>+</a:t>
            </a:r>
            <a:r>
              <a:rPr lang="en-US" sz="2400" dirty="0"/>
              <a:t> </a:t>
            </a:r>
            <a:r>
              <a:rPr lang="en-US" sz="2000" dirty="0"/>
              <a:t>(</a:t>
            </a:r>
            <a:r>
              <a:rPr lang="en-US" sz="2000" i="1" dirty="0" err="1"/>
              <a:t>aq</a:t>
            </a:r>
            <a:r>
              <a:rPr lang="en-US" sz="2000" dirty="0"/>
              <a:t>)</a:t>
            </a:r>
            <a:r>
              <a:rPr lang="en-US" sz="2400" dirty="0"/>
              <a:t> + </a:t>
            </a:r>
            <a:r>
              <a:rPr lang="en-US" dirty="0" smtClean="0"/>
              <a:t>2l</a:t>
            </a:r>
            <a:r>
              <a:rPr lang="en-US" baseline="30000" dirty="0" smtClean="0"/>
              <a:t>- </a:t>
            </a:r>
            <a:r>
              <a:rPr lang="en-US" sz="2000" dirty="0"/>
              <a:t>(</a:t>
            </a:r>
            <a:r>
              <a:rPr lang="en-US" sz="2000" i="1" dirty="0" err="1"/>
              <a:t>aq</a:t>
            </a:r>
            <a:r>
              <a:rPr lang="en-US" sz="2000" dirty="0"/>
              <a:t>)</a:t>
            </a:r>
            <a:r>
              <a:rPr lang="en-US" sz="2400" dirty="0"/>
              <a:t> </a:t>
            </a:r>
            <a:r>
              <a:rPr lang="en-US" sz="2400" baseline="-25000" dirty="0"/>
              <a:t> </a:t>
            </a:r>
            <a:r>
              <a:rPr lang="en-US" sz="2400" dirty="0">
                <a:sym typeface="Symbol" pitchFamily="-80" charset="2"/>
              </a:rPr>
              <a:t></a:t>
            </a:r>
          </a:p>
          <a:p>
            <a:pPr algn="ctr">
              <a:buFontTx/>
              <a:buNone/>
            </a:pPr>
            <a:r>
              <a:rPr lang="en-US" dirty="0">
                <a:sym typeface="Symbol" pitchFamily="-80" charset="2"/>
              </a:rPr>
              <a:t>PbI</a:t>
            </a:r>
            <a:r>
              <a:rPr lang="en-US" baseline="-25000" dirty="0">
                <a:sym typeface="Symbol" pitchFamily="-80" charset="2"/>
              </a:rPr>
              <a:t>2 </a:t>
            </a:r>
            <a:r>
              <a:rPr lang="en-US" sz="2000" dirty="0">
                <a:sym typeface="Symbol" pitchFamily="-80" charset="2"/>
              </a:rPr>
              <a:t>(</a:t>
            </a:r>
            <a:r>
              <a:rPr lang="en-US" sz="2000" i="1" dirty="0">
                <a:sym typeface="Symbol" pitchFamily="-80" charset="2"/>
              </a:rPr>
              <a:t>s</a:t>
            </a:r>
            <a:r>
              <a:rPr lang="en-US" sz="2000" dirty="0">
                <a:sym typeface="Symbol" pitchFamily="-80" charset="2"/>
              </a:rPr>
              <a:t>)</a:t>
            </a:r>
            <a:r>
              <a:rPr lang="en-US" sz="2400" dirty="0">
                <a:sym typeface="Symbol" pitchFamily="-80" charset="2"/>
              </a:rPr>
              <a:t> + </a:t>
            </a:r>
            <a:r>
              <a:rPr lang="en-US" dirty="0">
                <a:sym typeface="Symbol" pitchFamily="-80" charset="2"/>
              </a:rPr>
              <a:t>2K</a:t>
            </a:r>
            <a:r>
              <a:rPr lang="en-US" baseline="30000" dirty="0">
                <a:sym typeface="Symbol" pitchFamily="-80" charset="2"/>
              </a:rPr>
              <a:t>+</a:t>
            </a:r>
            <a:r>
              <a:rPr lang="en-US" sz="2400" baseline="30000" dirty="0">
                <a:sym typeface="Symbol" pitchFamily="-80" charset="2"/>
              </a:rPr>
              <a:t> </a:t>
            </a:r>
            <a:r>
              <a:rPr lang="en-US" sz="2000" dirty="0">
                <a:sym typeface="Symbol" pitchFamily="-80" charset="2"/>
              </a:rPr>
              <a:t>(</a:t>
            </a:r>
            <a:r>
              <a:rPr lang="en-US" sz="2000" i="1" dirty="0" err="1">
                <a:sym typeface="Symbol" pitchFamily="-80" charset="2"/>
              </a:rPr>
              <a:t>aq</a:t>
            </a:r>
            <a:r>
              <a:rPr lang="en-US" sz="2000" dirty="0">
                <a:sym typeface="Symbol" pitchFamily="-80" charset="2"/>
              </a:rPr>
              <a:t>)</a:t>
            </a:r>
            <a:r>
              <a:rPr lang="en-US" sz="2400" dirty="0">
                <a:sym typeface="Symbol" pitchFamily="-80" charset="2"/>
              </a:rPr>
              <a:t> + </a:t>
            </a:r>
            <a:r>
              <a:rPr lang="en-US" dirty="0">
                <a:sym typeface="Symbol" pitchFamily="-80" charset="2"/>
              </a:rPr>
              <a:t>2NO</a:t>
            </a:r>
            <a:r>
              <a:rPr lang="en-US" baseline="-25000" dirty="0">
                <a:sym typeface="Symbol" pitchFamily="-80" charset="2"/>
              </a:rPr>
              <a:t>3</a:t>
            </a:r>
            <a:r>
              <a:rPr lang="en-US" baseline="30000" dirty="0">
                <a:sym typeface="Symbol" pitchFamily="-80" charset="2"/>
              </a:rPr>
              <a:t>-</a:t>
            </a:r>
            <a:r>
              <a:rPr lang="en-US" sz="2400" baseline="30000" dirty="0">
                <a:sym typeface="Symbol" pitchFamily="-80" charset="2"/>
              </a:rPr>
              <a:t> </a:t>
            </a:r>
            <a:r>
              <a:rPr lang="en-US" sz="2000" dirty="0">
                <a:sym typeface="Symbol" pitchFamily="-80" charset="2"/>
              </a:rPr>
              <a:t>(</a:t>
            </a:r>
            <a:r>
              <a:rPr lang="en-US" sz="2000" i="1" dirty="0" err="1">
                <a:sym typeface="Symbol" pitchFamily="-80" charset="2"/>
              </a:rPr>
              <a:t>aq</a:t>
            </a:r>
            <a:r>
              <a:rPr lang="en-US" sz="2000" dirty="0">
                <a:sym typeface="Symbol" pitchFamily="-80" charset="2"/>
              </a:rPr>
              <a:t>)</a:t>
            </a:r>
            <a:endParaRPr lang="en-US" sz="2400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4114800" y="3352265"/>
            <a:ext cx="457200" cy="28098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V="1">
            <a:off x="2362200" y="3214118"/>
            <a:ext cx="8382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V="1">
            <a:off x="3276600" y="3771400"/>
            <a:ext cx="8382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 flipV="1">
            <a:off x="4394372" y="3823718"/>
            <a:ext cx="8382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7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91600" cy="1143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Ionic Equation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9538" y="1676400"/>
            <a:ext cx="6215062" cy="4114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only things left in the equation are those things that change (i.e., react) during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of the reaction.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-304800" y="3314700"/>
            <a:ext cx="8686800" cy="8382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2800" dirty="0" smtClean="0"/>
              <a:t>Pb</a:t>
            </a:r>
            <a:r>
              <a:rPr lang="en-US" sz="2800" baseline="30000" dirty="0" smtClean="0"/>
              <a:t>2+</a:t>
            </a:r>
            <a:r>
              <a:rPr lang="en-US" sz="2800" dirty="0" smtClean="0"/>
              <a:t>(</a:t>
            </a:r>
            <a:r>
              <a:rPr lang="en-US" sz="2800" dirty="0" err="1"/>
              <a:t>aq</a:t>
            </a:r>
            <a:r>
              <a:rPr lang="en-US" sz="2800" dirty="0"/>
              <a:t>) + </a:t>
            </a:r>
            <a:r>
              <a:rPr lang="en-US" sz="2800" dirty="0" smtClean="0"/>
              <a:t>2l</a:t>
            </a:r>
            <a:r>
              <a:rPr lang="en-US" sz="2800" baseline="30000" dirty="0" smtClean="0"/>
              <a:t>-</a:t>
            </a:r>
            <a:r>
              <a:rPr lang="en-US" sz="2800" dirty="0"/>
              <a:t>(</a:t>
            </a:r>
            <a:r>
              <a:rPr lang="en-US" sz="2800" i="1" dirty="0" err="1"/>
              <a:t>aq</a:t>
            </a:r>
            <a:r>
              <a:rPr lang="en-US" sz="2800" dirty="0"/>
              <a:t>)</a:t>
            </a:r>
            <a:r>
              <a:rPr lang="en-US" sz="2800" baseline="-25000" dirty="0"/>
              <a:t> </a:t>
            </a:r>
            <a:r>
              <a:rPr lang="en-US" sz="2800" dirty="0">
                <a:sym typeface="Symbol" pitchFamily="-80" charset="2"/>
              </a:rPr>
              <a:t> </a:t>
            </a:r>
            <a:r>
              <a:rPr lang="en-US" sz="2800" dirty="0" smtClean="0">
                <a:sym typeface="Symbol" pitchFamily="-80" charset="2"/>
              </a:rPr>
              <a:t>Pbl</a:t>
            </a:r>
            <a:r>
              <a:rPr lang="en-US" sz="2800" baseline="-25000" dirty="0" smtClean="0">
                <a:sym typeface="Symbol" pitchFamily="-80" charset="2"/>
              </a:rPr>
              <a:t>2 </a:t>
            </a:r>
            <a:r>
              <a:rPr lang="en-US" sz="2800" dirty="0">
                <a:sym typeface="Symbol" pitchFamily="-80" charset="2"/>
              </a:rPr>
              <a:t>(</a:t>
            </a:r>
            <a:r>
              <a:rPr lang="en-US" sz="2800" i="1" dirty="0">
                <a:sym typeface="Symbol" pitchFamily="-80" charset="2"/>
              </a:rPr>
              <a:t>s</a:t>
            </a:r>
            <a:r>
              <a:rPr lang="en-US" sz="2800" dirty="0">
                <a:sym typeface="Symbol" pitchFamily="-80" charset="2"/>
              </a:rPr>
              <a:t>)</a:t>
            </a:r>
            <a:endParaRPr lang="en-US" sz="2800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424228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6347713" cy="1320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Summary: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Ionic Equations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18281" y="1549400"/>
            <a:ext cx="7501719" cy="4114800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balanced molecular equation.</a:t>
            </a:r>
          </a:p>
          <a:p>
            <a:pPr marL="609600" indent="-609600">
              <a:buFontTx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Dissociate all strong electrolytes.</a:t>
            </a:r>
          </a:p>
          <a:p>
            <a:pPr marL="609600" indent="-609600">
              <a:buFontTx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 out anything that remains unchanged from the left side to the right side of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(spectator ions).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net ionic equation with the species that remain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600" indent="-609600">
              <a:buFontTx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sure to include charges on ions and states of your ions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and precipitate (s).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141017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Acids</a:t>
            </a:r>
          </a:p>
        </p:txBody>
      </p:sp>
      <p:pic>
        <p:nvPicPr>
          <p:cNvPr id="60430" name="Picture 14" descr="04_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3"/>
          <a:stretch>
            <a:fillRect/>
          </a:stretch>
        </p:blipFill>
        <p:spPr>
          <a:xfrm>
            <a:off x="152400" y="1334069"/>
            <a:ext cx="4006850" cy="4267200"/>
          </a:xfrm>
        </p:spPr>
      </p:pic>
      <p:sp>
        <p:nvSpPr>
          <p:cNvPr id="604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54701" y="1494430"/>
            <a:ext cx="34290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Arrhenius</a:t>
            </a:r>
            <a:r>
              <a:rPr lang="en-US" sz="2800" dirty="0"/>
              <a:t> defined acids as substances that increase the concentration of H</a:t>
            </a:r>
            <a:r>
              <a:rPr lang="en-US" sz="2800" baseline="30000" dirty="0"/>
              <a:t>+</a:t>
            </a:r>
            <a:r>
              <a:rPr lang="en-US" sz="2800" dirty="0"/>
              <a:t> when dissolved in water.</a:t>
            </a:r>
          </a:p>
          <a:p>
            <a:r>
              <a:rPr lang="en-US" sz="2800" b="1" dirty="0" err="1"/>
              <a:t>Brønsted</a:t>
            </a:r>
            <a:r>
              <a:rPr lang="en-US" sz="2800" b="1" dirty="0">
                <a:cs typeface="Arial" charset="0"/>
              </a:rPr>
              <a:t> and </a:t>
            </a:r>
            <a:r>
              <a:rPr lang="en-US" sz="2800" b="1" dirty="0"/>
              <a:t>Lowry </a:t>
            </a:r>
            <a:r>
              <a:rPr lang="en-US" sz="2800" dirty="0"/>
              <a:t>defined them as proton donors.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67942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419600" cy="4572000"/>
          </a:xfrm>
        </p:spPr>
        <p:txBody>
          <a:bodyPr/>
          <a:lstStyle/>
          <a:p>
            <a:r>
              <a:rPr lang="en-US" sz="2800" dirty="0"/>
              <a:t>A</a:t>
            </a:r>
            <a:r>
              <a:rPr lang="en-US" sz="2800" b="1" dirty="0"/>
              <a:t>rrhenius</a:t>
            </a:r>
            <a:r>
              <a:rPr lang="en-US" sz="2800" dirty="0"/>
              <a:t> defined bases as substances that increase the concentration of OH</a:t>
            </a:r>
            <a:r>
              <a:rPr lang="en-US" baseline="30000" dirty="0">
                <a:cs typeface="Arial" charset="0"/>
              </a:rPr>
              <a:t>−</a:t>
            </a:r>
            <a:r>
              <a:rPr lang="en-US" sz="2800" dirty="0"/>
              <a:t> when dissolved in water.</a:t>
            </a:r>
          </a:p>
          <a:p>
            <a:r>
              <a:rPr lang="en-US" sz="2800" b="1" dirty="0" err="1"/>
              <a:t>Brønsted</a:t>
            </a:r>
            <a:r>
              <a:rPr lang="en-US" sz="2800" b="1" dirty="0">
                <a:cs typeface="Arial" charset="0"/>
              </a:rPr>
              <a:t> and </a:t>
            </a:r>
            <a:r>
              <a:rPr lang="en-US" sz="2800" b="1" dirty="0"/>
              <a:t>Lowry </a:t>
            </a:r>
            <a:r>
              <a:rPr lang="en-US" sz="2800" dirty="0"/>
              <a:t>defined them as proton acceptors.</a:t>
            </a:r>
          </a:p>
        </p:txBody>
      </p:sp>
      <p:pic>
        <p:nvPicPr>
          <p:cNvPr id="63499" name="Picture 11" descr="04_07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45100" y="1447800"/>
            <a:ext cx="2616200" cy="4114800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104756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Acid-Base Reactions</a:t>
            </a:r>
          </a:p>
        </p:txBody>
      </p:sp>
      <p:pic>
        <p:nvPicPr>
          <p:cNvPr id="65545" name="Picture 9" descr="04_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7"/>
          <a:stretch>
            <a:fillRect/>
          </a:stretch>
        </p:blipFill>
        <p:spPr>
          <a:xfrm>
            <a:off x="1790700" y="2895600"/>
            <a:ext cx="4114800" cy="2531660"/>
          </a:xfrm>
        </p:spPr>
      </p:pic>
      <p:sp>
        <p:nvSpPr>
          <p:cNvPr id="655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515470"/>
            <a:ext cx="6477000" cy="1676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/>
              <a:t>	In an acid-base reaction, the acid donates a proton (H</a:t>
            </a:r>
            <a:r>
              <a:rPr lang="en-US" sz="2800" baseline="30000" dirty="0"/>
              <a:t>+</a:t>
            </a:r>
            <a:r>
              <a:rPr lang="en-US" sz="2800" dirty="0"/>
              <a:t>) to the base.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75595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Chemical Equations</a:t>
            </a:r>
            <a:endParaRPr lang="en-US" dirty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4724400" cy="4876800"/>
          </a:xfrm>
          <a:ln>
            <a:headEnd/>
            <a:tailEnd/>
          </a:ln>
          <a:extLst>
            <a:ext uri="{FAA26D3D-D897-4be2-8F04-BA451C77F1D7}"/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n-US" sz="3200" dirty="0" smtClean="0">
                <a:solidFill>
                  <a:srgbClr val="0066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Law of the Conservation of Matter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3200" b="0" dirty="0" smtClean="0">
                <a:cs typeface="+mn-cs"/>
              </a:rPr>
              <a:t>Because the same number of atoms are present in a reaction at the beginning and at the end, the amount of matter in a system does not change. 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endParaRPr lang="en-US" sz="2800" dirty="0" smtClean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5029200" y="4724400"/>
            <a:ext cx="396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2HgO(s) </a:t>
            </a:r>
            <a:r>
              <a:rPr lang="en-US" sz="2800" b="1">
                <a:latin typeface="Symbol" pitchFamily="18" charset="2"/>
                <a:ea typeface="Arial Unicode MS" pitchFamily="34" charset="-128"/>
                <a:cs typeface="Arial Unicode MS" pitchFamily="34" charset="-128"/>
                <a:sym typeface="Symbol" pitchFamily="18" charset="2"/>
              </a:rPr>
              <a:t></a:t>
            </a:r>
            <a:r>
              <a:rPr lang="en-US" sz="2800" b="1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/>
              <a:t>2 Hg(</a:t>
            </a:r>
            <a:r>
              <a:rPr lang="en-US" b="1" i="1"/>
              <a:t>l</a:t>
            </a:r>
            <a:r>
              <a:rPr lang="en-US" b="1"/>
              <a:t>) + O</a:t>
            </a:r>
            <a:r>
              <a:rPr lang="en-US" b="1" baseline="-25000"/>
              <a:t>2</a:t>
            </a:r>
            <a:r>
              <a:rPr lang="en-US" b="1"/>
              <a:t>(g)</a:t>
            </a: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36576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2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Neutralization Reactions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371600"/>
            <a:ext cx="6957314" cy="16764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	</a:t>
            </a:r>
            <a:r>
              <a:rPr lang="en-US" sz="2800" dirty="0"/>
              <a:t>When a strong acid reacts with a strong base, the net ionic equation is…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-902843" y="2596488"/>
            <a:ext cx="9372600" cy="3810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 err="1"/>
              <a:t>HCl</a:t>
            </a:r>
            <a:r>
              <a:rPr lang="en-US" dirty="0"/>
              <a:t> </a:t>
            </a:r>
            <a:r>
              <a:rPr lang="en-US" sz="2000" dirty="0"/>
              <a:t>(</a:t>
            </a:r>
            <a:r>
              <a:rPr lang="en-US" sz="2000" i="1" dirty="0" err="1"/>
              <a:t>aq</a:t>
            </a:r>
            <a:r>
              <a:rPr lang="en-US" sz="2000" dirty="0"/>
              <a:t>)</a:t>
            </a:r>
            <a:r>
              <a:rPr lang="en-US" dirty="0"/>
              <a:t> + </a:t>
            </a:r>
            <a:r>
              <a:rPr lang="en-US" dirty="0" err="1"/>
              <a:t>NaOH</a:t>
            </a:r>
            <a:r>
              <a:rPr lang="en-US" dirty="0"/>
              <a:t> </a:t>
            </a:r>
            <a:r>
              <a:rPr lang="en-US" sz="2000" dirty="0"/>
              <a:t>(</a:t>
            </a:r>
            <a:r>
              <a:rPr lang="en-US" sz="2000" i="1" dirty="0" err="1"/>
              <a:t>aq</a:t>
            </a:r>
            <a:r>
              <a:rPr lang="en-US" sz="2000" dirty="0"/>
              <a:t>)</a:t>
            </a:r>
            <a:r>
              <a:rPr lang="en-US" sz="2400" dirty="0"/>
              <a:t> </a:t>
            </a:r>
            <a:r>
              <a:rPr lang="en-US" dirty="0"/>
              <a:t> </a:t>
            </a:r>
            <a:r>
              <a:rPr lang="en-US" dirty="0">
                <a:sym typeface="Symbol" pitchFamily="-80" charset="2"/>
              </a:rPr>
              <a:t> </a:t>
            </a:r>
            <a:r>
              <a:rPr lang="en-US" dirty="0" err="1">
                <a:sym typeface="Symbol" pitchFamily="-80" charset="2"/>
              </a:rPr>
              <a:t>NaCl</a:t>
            </a:r>
            <a:r>
              <a:rPr lang="en-US" dirty="0">
                <a:sym typeface="Symbol" pitchFamily="-80" charset="2"/>
              </a:rPr>
              <a:t> </a:t>
            </a:r>
            <a:r>
              <a:rPr lang="en-US" sz="2000" dirty="0">
                <a:sym typeface="Symbol" pitchFamily="-80" charset="2"/>
              </a:rPr>
              <a:t>(</a:t>
            </a:r>
            <a:r>
              <a:rPr lang="en-US" sz="2000" i="1" dirty="0" err="1">
                <a:sym typeface="Symbol" pitchFamily="-80" charset="2"/>
              </a:rPr>
              <a:t>aq</a:t>
            </a:r>
            <a:r>
              <a:rPr lang="en-US" sz="2000" dirty="0">
                <a:sym typeface="Symbol" pitchFamily="-80" charset="2"/>
              </a:rPr>
              <a:t>)</a:t>
            </a:r>
            <a:r>
              <a:rPr lang="en-US" dirty="0">
                <a:sym typeface="Symbol" pitchFamily="-80" charset="2"/>
              </a:rPr>
              <a:t> + H</a:t>
            </a:r>
            <a:r>
              <a:rPr lang="en-US" baseline="-25000" dirty="0">
                <a:sym typeface="Symbol" pitchFamily="-80" charset="2"/>
              </a:rPr>
              <a:t>2</a:t>
            </a:r>
            <a:r>
              <a:rPr lang="en-US" dirty="0">
                <a:sym typeface="Symbol" pitchFamily="-80" charset="2"/>
              </a:rPr>
              <a:t>O </a:t>
            </a:r>
            <a:r>
              <a:rPr lang="en-US" sz="2000" dirty="0">
                <a:sym typeface="Symbol" pitchFamily="-80" charset="2"/>
              </a:rPr>
              <a:t>(</a:t>
            </a:r>
            <a:r>
              <a:rPr lang="en-US" sz="2000" i="1" dirty="0">
                <a:sym typeface="Symbol" pitchFamily="-80" charset="2"/>
              </a:rPr>
              <a:t>l</a:t>
            </a:r>
            <a:r>
              <a:rPr lang="en-US" sz="2000" dirty="0">
                <a:sym typeface="Symbol" pitchFamily="-80" charset="2"/>
              </a:rPr>
              <a:t>)</a:t>
            </a:r>
            <a:r>
              <a:rPr lang="en-US" dirty="0">
                <a:sym typeface="Symbol" pitchFamily="-80" charset="2"/>
              </a:rPr>
              <a:t> </a:t>
            </a:r>
          </a:p>
          <a:p>
            <a:pPr algn="ctr">
              <a:buFontTx/>
              <a:buNone/>
            </a:pPr>
            <a:endParaRPr lang="en-US" dirty="0">
              <a:sym typeface="Symbol" pitchFamily="-80" charset="2"/>
            </a:endParaRPr>
          </a:p>
          <a:p>
            <a:pPr algn="ctr">
              <a:buFontTx/>
              <a:buNone/>
            </a:pPr>
            <a:r>
              <a:rPr lang="en-US" dirty="0">
                <a:sym typeface="Symbol" pitchFamily="-80" charset="2"/>
              </a:rPr>
              <a:t>H</a:t>
            </a:r>
            <a:r>
              <a:rPr lang="en-US" baseline="30000" dirty="0">
                <a:sym typeface="Symbol" pitchFamily="-80" charset="2"/>
              </a:rPr>
              <a:t>+ </a:t>
            </a:r>
            <a:r>
              <a:rPr lang="en-US" sz="2400" dirty="0">
                <a:sym typeface="Symbol" pitchFamily="-80" charset="2"/>
              </a:rPr>
              <a:t>(</a:t>
            </a:r>
            <a:r>
              <a:rPr lang="en-US" sz="2000" i="1" dirty="0" err="1">
                <a:sym typeface="Symbol" pitchFamily="-80" charset="2"/>
              </a:rPr>
              <a:t>aq</a:t>
            </a:r>
            <a:r>
              <a:rPr lang="en-US" sz="2400" dirty="0">
                <a:sym typeface="Symbol" pitchFamily="-80" charset="2"/>
              </a:rPr>
              <a:t>) </a:t>
            </a:r>
            <a:r>
              <a:rPr lang="en-US" dirty="0">
                <a:sym typeface="Symbol" pitchFamily="-80" charset="2"/>
              </a:rPr>
              <a:t>+ Cl</a:t>
            </a:r>
            <a:r>
              <a:rPr lang="en-US" baseline="30000" dirty="0">
                <a:sym typeface="Symbol" pitchFamily="-80" charset="2"/>
              </a:rPr>
              <a:t>- </a:t>
            </a:r>
            <a:r>
              <a:rPr lang="en-US" sz="2400" dirty="0">
                <a:sym typeface="Symbol" pitchFamily="-80" charset="2"/>
              </a:rPr>
              <a:t>(</a:t>
            </a:r>
            <a:r>
              <a:rPr lang="en-US" sz="2000" i="1" dirty="0" err="1">
                <a:sym typeface="Symbol" pitchFamily="-80" charset="2"/>
              </a:rPr>
              <a:t>aq</a:t>
            </a:r>
            <a:r>
              <a:rPr lang="en-US" sz="2400" dirty="0">
                <a:sym typeface="Symbol" pitchFamily="-80" charset="2"/>
              </a:rPr>
              <a:t>) </a:t>
            </a:r>
            <a:r>
              <a:rPr lang="en-US" dirty="0">
                <a:sym typeface="Symbol" pitchFamily="-80" charset="2"/>
              </a:rPr>
              <a:t>+ Na</a:t>
            </a:r>
            <a:r>
              <a:rPr lang="en-US" baseline="30000" dirty="0">
                <a:sym typeface="Symbol" pitchFamily="-80" charset="2"/>
              </a:rPr>
              <a:t>+ </a:t>
            </a:r>
            <a:r>
              <a:rPr lang="en-US" sz="2400" dirty="0">
                <a:sym typeface="Symbol" pitchFamily="-80" charset="2"/>
              </a:rPr>
              <a:t>(</a:t>
            </a:r>
            <a:r>
              <a:rPr lang="en-US" sz="2000" i="1" dirty="0" err="1">
                <a:sym typeface="Symbol" pitchFamily="-80" charset="2"/>
              </a:rPr>
              <a:t>aq</a:t>
            </a:r>
            <a:r>
              <a:rPr lang="en-US" sz="2400" dirty="0">
                <a:sym typeface="Symbol" pitchFamily="-80" charset="2"/>
              </a:rPr>
              <a:t>)</a:t>
            </a:r>
            <a:r>
              <a:rPr lang="en-US" dirty="0">
                <a:sym typeface="Symbol" pitchFamily="-80" charset="2"/>
              </a:rPr>
              <a:t> + OH</a:t>
            </a:r>
            <a:r>
              <a:rPr lang="en-US" baseline="30000" dirty="0">
                <a:sym typeface="Symbol" pitchFamily="-80" charset="2"/>
              </a:rPr>
              <a:t>-</a:t>
            </a:r>
            <a:r>
              <a:rPr lang="en-US" sz="2400" dirty="0">
                <a:sym typeface="Symbol" pitchFamily="-80" charset="2"/>
              </a:rPr>
              <a:t>(</a:t>
            </a:r>
            <a:r>
              <a:rPr lang="en-US" sz="2000" i="1" dirty="0" err="1">
                <a:sym typeface="Symbol" pitchFamily="-80" charset="2"/>
              </a:rPr>
              <a:t>aq</a:t>
            </a:r>
            <a:r>
              <a:rPr lang="en-US" sz="2400" dirty="0">
                <a:sym typeface="Symbol" pitchFamily="-80" charset="2"/>
              </a:rPr>
              <a:t>)</a:t>
            </a:r>
            <a:r>
              <a:rPr lang="en-US" baseline="-25000" dirty="0">
                <a:sym typeface="Symbol" pitchFamily="-80" charset="2"/>
              </a:rPr>
              <a:t>  </a:t>
            </a:r>
            <a:r>
              <a:rPr lang="en-US" dirty="0">
                <a:sym typeface="Symbol" pitchFamily="-80" charset="2"/>
              </a:rPr>
              <a:t> </a:t>
            </a:r>
          </a:p>
          <a:p>
            <a:pPr algn="ctr">
              <a:buFontTx/>
              <a:buNone/>
            </a:pPr>
            <a:r>
              <a:rPr lang="en-US" dirty="0">
                <a:sym typeface="Symbol" pitchFamily="-80" charset="2"/>
              </a:rPr>
              <a:t>Na</a:t>
            </a:r>
            <a:r>
              <a:rPr lang="en-US" baseline="30000" dirty="0">
                <a:sym typeface="Symbol" pitchFamily="-80" charset="2"/>
              </a:rPr>
              <a:t>+ </a:t>
            </a:r>
            <a:r>
              <a:rPr lang="en-US" sz="2400" dirty="0">
                <a:sym typeface="Symbol" pitchFamily="-80" charset="2"/>
              </a:rPr>
              <a:t>(</a:t>
            </a:r>
            <a:r>
              <a:rPr lang="en-US" sz="2000" i="1" dirty="0" err="1">
                <a:sym typeface="Symbol" pitchFamily="-80" charset="2"/>
              </a:rPr>
              <a:t>aq</a:t>
            </a:r>
            <a:r>
              <a:rPr lang="en-US" sz="2400" dirty="0">
                <a:sym typeface="Symbol" pitchFamily="-80" charset="2"/>
              </a:rPr>
              <a:t>) </a:t>
            </a:r>
            <a:r>
              <a:rPr lang="en-US" dirty="0">
                <a:sym typeface="Symbol" pitchFamily="-80" charset="2"/>
              </a:rPr>
              <a:t>+ Cl</a:t>
            </a:r>
            <a:r>
              <a:rPr lang="en-US" baseline="30000" dirty="0">
                <a:sym typeface="Symbol" pitchFamily="-80" charset="2"/>
              </a:rPr>
              <a:t>- </a:t>
            </a:r>
            <a:r>
              <a:rPr lang="en-US" sz="2400" dirty="0">
                <a:sym typeface="Symbol" pitchFamily="-80" charset="2"/>
              </a:rPr>
              <a:t>(</a:t>
            </a:r>
            <a:r>
              <a:rPr lang="en-US" sz="2000" i="1" dirty="0" err="1">
                <a:sym typeface="Symbol" pitchFamily="-80" charset="2"/>
              </a:rPr>
              <a:t>aq</a:t>
            </a:r>
            <a:r>
              <a:rPr lang="en-US" sz="2400" dirty="0">
                <a:sym typeface="Symbol" pitchFamily="-80" charset="2"/>
              </a:rPr>
              <a:t>) </a:t>
            </a:r>
            <a:r>
              <a:rPr lang="en-US" dirty="0">
                <a:sym typeface="Symbol" pitchFamily="-80" charset="2"/>
              </a:rPr>
              <a:t>+ H</a:t>
            </a:r>
            <a:r>
              <a:rPr lang="en-US" baseline="-25000" dirty="0">
                <a:sym typeface="Symbol" pitchFamily="-80" charset="2"/>
              </a:rPr>
              <a:t>2</a:t>
            </a:r>
            <a:r>
              <a:rPr lang="en-US" dirty="0">
                <a:sym typeface="Symbol" pitchFamily="-80" charset="2"/>
              </a:rPr>
              <a:t>O </a:t>
            </a:r>
            <a:r>
              <a:rPr lang="en-US" sz="2400" dirty="0">
                <a:sym typeface="Symbol" pitchFamily="-80" charset="2"/>
              </a:rPr>
              <a:t>(</a:t>
            </a:r>
            <a:r>
              <a:rPr lang="en-US" sz="2000" i="1" dirty="0">
                <a:sym typeface="Symbol" pitchFamily="-80" charset="2"/>
              </a:rPr>
              <a:t>l</a:t>
            </a:r>
            <a:r>
              <a:rPr lang="en-US" sz="2400" dirty="0">
                <a:sym typeface="Symbol" pitchFamily="-80" charset="2"/>
              </a:rPr>
              <a:t>)</a:t>
            </a:r>
          </a:p>
          <a:p>
            <a:pPr algn="ctr">
              <a:buFontTx/>
              <a:buNone/>
            </a:pPr>
            <a:endParaRPr lang="en-US" dirty="0">
              <a:sym typeface="Symbol" pitchFamily="-80" charset="2"/>
            </a:endParaRPr>
          </a:p>
          <a:p>
            <a:pPr algn="ctr">
              <a:buFontTx/>
              <a:buNone/>
            </a:pPr>
            <a:r>
              <a:rPr lang="en-US" dirty="0">
                <a:sym typeface="Symbol" pitchFamily="-80" charset="2"/>
              </a:rPr>
              <a:t>H</a:t>
            </a:r>
            <a:r>
              <a:rPr lang="en-US" baseline="30000" dirty="0">
                <a:sym typeface="Symbol" pitchFamily="-80" charset="2"/>
              </a:rPr>
              <a:t>+</a:t>
            </a:r>
            <a:r>
              <a:rPr lang="en-US" dirty="0">
                <a:sym typeface="Symbol" pitchFamily="-80" charset="2"/>
              </a:rPr>
              <a:t> </a:t>
            </a:r>
            <a:r>
              <a:rPr lang="en-US" sz="2000" dirty="0">
                <a:sym typeface="Symbol" pitchFamily="-80" charset="2"/>
              </a:rPr>
              <a:t>(</a:t>
            </a:r>
            <a:r>
              <a:rPr lang="en-US" sz="2000" i="1" dirty="0" err="1">
                <a:sym typeface="Symbol" pitchFamily="-80" charset="2"/>
              </a:rPr>
              <a:t>aq</a:t>
            </a:r>
            <a:r>
              <a:rPr lang="en-US" sz="2000" dirty="0">
                <a:sym typeface="Symbol" pitchFamily="-80" charset="2"/>
              </a:rPr>
              <a:t>)</a:t>
            </a:r>
            <a:r>
              <a:rPr lang="en-US" dirty="0">
                <a:sym typeface="Symbol" pitchFamily="-80" charset="2"/>
              </a:rPr>
              <a:t>  +  OH</a:t>
            </a:r>
            <a:r>
              <a:rPr lang="en-US" baseline="30000" dirty="0">
                <a:sym typeface="Symbol" pitchFamily="-80" charset="2"/>
              </a:rPr>
              <a:t>-</a:t>
            </a:r>
            <a:r>
              <a:rPr lang="en-US" dirty="0">
                <a:sym typeface="Symbol" pitchFamily="-80" charset="2"/>
              </a:rPr>
              <a:t> </a:t>
            </a:r>
            <a:r>
              <a:rPr lang="en-US" sz="2000" dirty="0">
                <a:sym typeface="Symbol" pitchFamily="-80" charset="2"/>
              </a:rPr>
              <a:t>(</a:t>
            </a:r>
            <a:r>
              <a:rPr lang="en-US" sz="2000" i="1" dirty="0" err="1">
                <a:sym typeface="Symbol" pitchFamily="-80" charset="2"/>
              </a:rPr>
              <a:t>aq</a:t>
            </a:r>
            <a:r>
              <a:rPr lang="en-US" sz="2000" dirty="0">
                <a:sym typeface="Symbol" pitchFamily="-80" charset="2"/>
              </a:rPr>
              <a:t>)</a:t>
            </a:r>
            <a:r>
              <a:rPr lang="en-US" dirty="0">
                <a:sym typeface="Symbol" pitchFamily="-80" charset="2"/>
              </a:rPr>
              <a:t>      H</a:t>
            </a:r>
            <a:r>
              <a:rPr lang="en-US" baseline="-25000" dirty="0">
                <a:sym typeface="Symbol" pitchFamily="-80" charset="2"/>
              </a:rPr>
              <a:t>2</a:t>
            </a:r>
            <a:r>
              <a:rPr lang="en-US" dirty="0">
                <a:sym typeface="Symbol" pitchFamily="-80" charset="2"/>
              </a:rPr>
              <a:t>O </a:t>
            </a:r>
            <a:r>
              <a:rPr lang="en-US" sz="2000" dirty="0">
                <a:sym typeface="Symbol" pitchFamily="-80" charset="2"/>
              </a:rPr>
              <a:t>(</a:t>
            </a:r>
            <a:r>
              <a:rPr lang="en-US" sz="2000" i="1" dirty="0">
                <a:sym typeface="Symbol" pitchFamily="-80" charset="2"/>
              </a:rPr>
              <a:t>l</a:t>
            </a:r>
            <a:r>
              <a:rPr lang="en-US" sz="2000" dirty="0">
                <a:sym typeface="Symbol" pitchFamily="-80" charset="2"/>
              </a:rPr>
              <a:t>)</a:t>
            </a:r>
            <a:endParaRPr lang="en-US" dirty="0">
              <a:sym typeface="Symbol" pitchFamily="-80" charset="2"/>
            </a:endParaRPr>
          </a:p>
        </p:txBody>
      </p:sp>
      <p:sp>
        <p:nvSpPr>
          <p:cNvPr id="12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grpSp>
        <p:nvGrpSpPr>
          <p:cNvPr id="142341" name="Group 5"/>
          <p:cNvGrpSpPr>
            <a:grpSpLocks/>
          </p:cNvGrpSpPr>
          <p:nvPr/>
        </p:nvGrpSpPr>
        <p:grpSpPr bwMode="auto">
          <a:xfrm>
            <a:off x="2310257" y="3555052"/>
            <a:ext cx="2336800" cy="850900"/>
            <a:chOff x="1600" y="2416"/>
            <a:chExt cx="1472" cy="536"/>
          </a:xfrm>
        </p:grpSpPr>
        <p:sp>
          <p:nvSpPr>
            <p:cNvPr id="142342" name="Line 6"/>
            <p:cNvSpPr>
              <a:spLocks noChangeShapeType="1"/>
            </p:cNvSpPr>
            <p:nvPr/>
          </p:nvSpPr>
          <p:spPr bwMode="auto">
            <a:xfrm flipV="1">
              <a:off x="1712" y="2416"/>
              <a:ext cx="384" cy="192"/>
            </a:xfrm>
            <a:prstGeom prst="line">
              <a:avLst/>
            </a:prstGeom>
            <a:noFill/>
            <a:ln w="9525">
              <a:solidFill>
                <a:srgbClr val="0019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43" name="Line 7"/>
            <p:cNvSpPr>
              <a:spLocks noChangeShapeType="1"/>
            </p:cNvSpPr>
            <p:nvPr/>
          </p:nvSpPr>
          <p:spPr bwMode="auto">
            <a:xfrm flipV="1">
              <a:off x="2688" y="2416"/>
              <a:ext cx="384" cy="192"/>
            </a:xfrm>
            <a:prstGeom prst="line">
              <a:avLst/>
            </a:prstGeom>
            <a:noFill/>
            <a:ln w="9525">
              <a:solidFill>
                <a:srgbClr val="0019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44" name="Line 8"/>
            <p:cNvSpPr>
              <a:spLocks noChangeShapeType="1"/>
            </p:cNvSpPr>
            <p:nvPr/>
          </p:nvSpPr>
          <p:spPr bwMode="auto">
            <a:xfrm flipV="1">
              <a:off x="1600" y="2760"/>
              <a:ext cx="384" cy="192"/>
            </a:xfrm>
            <a:prstGeom prst="line">
              <a:avLst/>
            </a:prstGeom>
            <a:noFill/>
            <a:ln w="9525">
              <a:solidFill>
                <a:srgbClr val="0019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345" name="Line 9"/>
            <p:cNvSpPr>
              <a:spLocks noChangeShapeType="1"/>
            </p:cNvSpPr>
            <p:nvPr/>
          </p:nvSpPr>
          <p:spPr bwMode="auto">
            <a:xfrm flipV="1">
              <a:off x="2528" y="2760"/>
              <a:ext cx="384" cy="192"/>
            </a:xfrm>
            <a:prstGeom prst="line">
              <a:avLst/>
            </a:prstGeom>
            <a:noFill/>
            <a:ln w="9525">
              <a:solidFill>
                <a:srgbClr val="0019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2346" name="Oval 10"/>
          <p:cNvSpPr>
            <a:spLocks noChangeArrowheads="1"/>
          </p:cNvSpPr>
          <p:nvPr/>
        </p:nvSpPr>
        <p:spPr bwMode="auto">
          <a:xfrm>
            <a:off x="1193800" y="4672652"/>
            <a:ext cx="5638800" cy="1143000"/>
          </a:xfrm>
          <a:prstGeom prst="ellipse">
            <a:avLst/>
          </a:prstGeom>
          <a:noFill/>
          <a:ln w="9525">
            <a:solidFill>
              <a:srgbClr val="0019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9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Neutralization Reactions: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12"/>
            <a:ext cx="784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What happens when the neutralization reaction involves a </a:t>
            </a:r>
            <a:r>
              <a:rPr lang="en-US" sz="2400" u="sng" dirty="0" smtClean="0"/>
              <a:t>weak acid </a:t>
            </a:r>
            <a:r>
              <a:rPr lang="en-US" sz="2400" dirty="0" smtClean="0"/>
              <a:t>(</a:t>
            </a:r>
            <a:r>
              <a:rPr lang="en-US" sz="2000" dirty="0" smtClean="0"/>
              <a:t>not one of the seven strong acids that you memorized!)?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A weak acid is a weak electrolyte and </a:t>
            </a:r>
            <a:r>
              <a:rPr lang="en-US" sz="2400" u="sng" dirty="0" smtClean="0"/>
              <a:t>will not </a:t>
            </a:r>
            <a:r>
              <a:rPr lang="en-US" sz="2400" dirty="0" smtClean="0"/>
              <a:t>fully dissociate in water.</a:t>
            </a:r>
          </a:p>
          <a:p>
            <a:pPr marL="0" indent="0">
              <a:buNone/>
            </a:pPr>
            <a:r>
              <a:rPr lang="en-US" sz="2000" dirty="0" smtClean="0"/>
              <a:t>Ex:</a:t>
            </a:r>
            <a:endParaRPr lang="en-US" sz="2000" dirty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Molecular:</a:t>
            </a:r>
            <a:r>
              <a:rPr lang="en-US" dirty="0" smtClean="0"/>
              <a:t>	</a:t>
            </a:r>
            <a:r>
              <a:rPr lang="en-US" sz="2400" dirty="0" smtClean="0"/>
              <a:t>HNO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</a:t>
            </a:r>
            <a:r>
              <a:rPr lang="en-US" sz="2400" dirty="0" err="1" smtClean="0"/>
              <a:t>aq</a:t>
            </a:r>
            <a:r>
              <a:rPr lang="en-US" sz="2400" dirty="0" smtClean="0"/>
              <a:t>) + </a:t>
            </a:r>
            <a:r>
              <a:rPr lang="en-US" sz="2400" dirty="0" err="1" smtClean="0"/>
              <a:t>NaOH</a:t>
            </a:r>
            <a:r>
              <a:rPr lang="en-US" sz="2400" dirty="0" smtClean="0"/>
              <a:t>(</a:t>
            </a:r>
            <a:r>
              <a:rPr lang="en-US" sz="2400" dirty="0" err="1" smtClean="0"/>
              <a:t>aq</a:t>
            </a:r>
            <a:r>
              <a:rPr lang="en-US" sz="2400" dirty="0" smtClean="0"/>
              <a:t>) </a:t>
            </a:r>
            <a:r>
              <a:rPr lang="en-US" sz="2400" dirty="0" smtClean="0">
                <a:sym typeface="Wingdings" panose="05000000000000000000" pitchFamily="2" charset="2"/>
              </a:rPr>
              <a:t> NaNO</a:t>
            </a:r>
            <a:r>
              <a:rPr 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ym typeface="Wingdings" panose="05000000000000000000" pitchFamily="2" charset="2"/>
              </a:rPr>
              <a:t>(</a:t>
            </a:r>
            <a:r>
              <a:rPr lang="en-US" sz="2400" dirty="0" err="1" smtClean="0">
                <a:sym typeface="Wingdings" panose="05000000000000000000" pitchFamily="2" charset="2"/>
              </a:rPr>
              <a:t>aq</a:t>
            </a:r>
            <a:r>
              <a:rPr lang="en-US" sz="2400" dirty="0" smtClean="0">
                <a:sym typeface="Wingdings" panose="05000000000000000000" pitchFamily="2" charset="2"/>
              </a:rPr>
              <a:t>) + H</a:t>
            </a:r>
            <a:r>
              <a:rPr 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ym typeface="Wingdings" panose="05000000000000000000" pitchFamily="2" charset="2"/>
              </a:rPr>
              <a:t>O(l)</a:t>
            </a:r>
          </a:p>
          <a:p>
            <a:pPr marL="0" indent="0">
              <a:buNone/>
            </a:pPr>
            <a:endParaRPr lang="en-US" sz="24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 smtClean="0">
                <a:sym typeface="Wingdings" panose="05000000000000000000" pitchFamily="2" charset="2"/>
              </a:rPr>
              <a:t>HNO</a:t>
            </a:r>
            <a:r>
              <a:rPr 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ym typeface="Wingdings" panose="05000000000000000000" pitchFamily="2" charset="2"/>
              </a:rPr>
              <a:t>(</a:t>
            </a:r>
            <a:r>
              <a:rPr lang="en-US" sz="2400" dirty="0" err="1" smtClean="0">
                <a:sym typeface="Wingdings" panose="05000000000000000000" pitchFamily="2" charset="2"/>
              </a:rPr>
              <a:t>aq</a:t>
            </a:r>
            <a:r>
              <a:rPr lang="en-US" sz="2400" dirty="0" smtClean="0">
                <a:sym typeface="Wingdings" panose="05000000000000000000" pitchFamily="2" charset="2"/>
              </a:rPr>
              <a:t>) + Na</a:t>
            </a:r>
            <a:r>
              <a:rPr lang="en-US" sz="2400" baseline="30000" dirty="0" smtClean="0">
                <a:sym typeface="Wingdings" panose="05000000000000000000" pitchFamily="2" charset="2"/>
              </a:rPr>
              <a:t>+</a:t>
            </a:r>
            <a:r>
              <a:rPr lang="en-US" sz="2400" dirty="0" smtClean="0">
                <a:sym typeface="Wingdings" panose="05000000000000000000" pitchFamily="2" charset="2"/>
              </a:rPr>
              <a:t>(</a:t>
            </a:r>
            <a:r>
              <a:rPr lang="en-US" sz="2400" dirty="0" err="1" smtClean="0">
                <a:sym typeface="Wingdings" panose="05000000000000000000" pitchFamily="2" charset="2"/>
              </a:rPr>
              <a:t>aq</a:t>
            </a:r>
            <a:r>
              <a:rPr lang="en-US" sz="2400" dirty="0" smtClean="0">
                <a:sym typeface="Wingdings" panose="05000000000000000000" pitchFamily="2" charset="2"/>
              </a:rPr>
              <a:t>) + OH</a:t>
            </a:r>
            <a:r>
              <a:rPr lang="en-US" sz="2400" baseline="30000" dirty="0" smtClean="0">
                <a:sym typeface="Wingdings" panose="05000000000000000000" pitchFamily="2" charset="2"/>
              </a:rPr>
              <a:t>-</a:t>
            </a:r>
            <a:r>
              <a:rPr lang="en-US" sz="2400" dirty="0" smtClean="0">
                <a:sym typeface="Wingdings" panose="05000000000000000000" pitchFamily="2" charset="2"/>
              </a:rPr>
              <a:t>(</a:t>
            </a:r>
            <a:r>
              <a:rPr lang="en-US" sz="2400" dirty="0" err="1" smtClean="0">
                <a:sym typeface="Wingdings" panose="05000000000000000000" pitchFamily="2" charset="2"/>
              </a:rPr>
              <a:t>aq</a:t>
            </a:r>
            <a:r>
              <a:rPr lang="en-US" sz="2400" dirty="0" smtClean="0">
                <a:sym typeface="Wingdings" panose="05000000000000000000" pitchFamily="2" charset="2"/>
              </a:rPr>
              <a:t>) Na</a:t>
            </a:r>
            <a:r>
              <a:rPr lang="en-US" sz="2400" baseline="30000" dirty="0" smtClean="0">
                <a:sym typeface="Wingdings" panose="05000000000000000000" pitchFamily="2" charset="2"/>
              </a:rPr>
              <a:t>+</a:t>
            </a:r>
            <a:r>
              <a:rPr lang="en-US" sz="2400" dirty="0" smtClean="0">
                <a:sym typeface="Wingdings" panose="05000000000000000000" pitchFamily="2" charset="2"/>
              </a:rPr>
              <a:t>(</a:t>
            </a:r>
            <a:r>
              <a:rPr lang="en-US" sz="2400" dirty="0" err="1" smtClean="0">
                <a:sym typeface="Wingdings" panose="05000000000000000000" pitchFamily="2" charset="2"/>
              </a:rPr>
              <a:t>aq</a:t>
            </a:r>
            <a:r>
              <a:rPr lang="en-US" sz="2400" dirty="0" smtClean="0">
                <a:sym typeface="Wingdings" panose="05000000000000000000" pitchFamily="2" charset="2"/>
              </a:rPr>
              <a:t>) + NO</a:t>
            </a:r>
            <a:r>
              <a:rPr 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sz="2400" baseline="30000" dirty="0" smtClean="0">
                <a:sym typeface="Wingdings" panose="05000000000000000000" pitchFamily="2" charset="2"/>
              </a:rPr>
              <a:t>-</a:t>
            </a:r>
            <a:r>
              <a:rPr lang="en-US" sz="2400" dirty="0" smtClean="0">
                <a:sym typeface="Wingdings" panose="05000000000000000000" pitchFamily="2" charset="2"/>
              </a:rPr>
              <a:t>(</a:t>
            </a:r>
            <a:r>
              <a:rPr lang="en-US" sz="2400" dirty="0" err="1" smtClean="0">
                <a:sym typeface="Wingdings" panose="05000000000000000000" pitchFamily="2" charset="2"/>
              </a:rPr>
              <a:t>aq</a:t>
            </a:r>
            <a:r>
              <a:rPr lang="en-US" sz="2400" dirty="0" smtClean="0">
                <a:sym typeface="Wingdings" panose="05000000000000000000" pitchFamily="2" charset="2"/>
              </a:rPr>
              <a:t>) + H</a:t>
            </a:r>
            <a:r>
              <a:rPr 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ym typeface="Wingdings" panose="05000000000000000000" pitchFamily="2" charset="2"/>
              </a:rPr>
              <a:t>O(l)</a:t>
            </a:r>
          </a:p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Net Ionic:   </a:t>
            </a:r>
            <a:r>
              <a:rPr lang="en-US" sz="2400" dirty="0"/>
              <a:t>HNO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dirty="0" err="1"/>
              <a:t>aq</a:t>
            </a:r>
            <a:r>
              <a:rPr lang="en-US" sz="2400" dirty="0" smtClean="0"/>
              <a:t>) + </a:t>
            </a:r>
            <a:r>
              <a:rPr lang="en-US" sz="2400" dirty="0">
                <a:sym typeface="Wingdings" panose="05000000000000000000" pitchFamily="2" charset="2"/>
              </a:rPr>
              <a:t>OH</a:t>
            </a:r>
            <a:r>
              <a:rPr lang="en-US" sz="2400" baseline="30000" dirty="0">
                <a:sym typeface="Wingdings" panose="05000000000000000000" pitchFamily="2" charset="2"/>
              </a:rPr>
              <a:t>-</a:t>
            </a:r>
            <a:r>
              <a:rPr lang="en-US" sz="2400" dirty="0">
                <a:sym typeface="Wingdings" panose="05000000000000000000" pitchFamily="2" charset="2"/>
              </a:rPr>
              <a:t>(</a:t>
            </a:r>
            <a:r>
              <a:rPr lang="en-US" sz="2400" dirty="0" err="1">
                <a:sym typeface="Wingdings" panose="05000000000000000000" pitchFamily="2" charset="2"/>
              </a:rPr>
              <a:t>aq</a:t>
            </a:r>
            <a:r>
              <a:rPr lang="en-US" sz="2400" dirty="0">
                <a:sym typeface="Wingdings" panose="05000000000000000000" pitchFamily="2" charset="2"/>
              </a:rPr>
              <a:t>)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>
                <a:sym typeface="Wingdings" panose="05000000000000000000" pitchFamily="2" charset="2"/>
              </a:rPr>
              <a:t>NO</a:t>
            </a:r>
            <a:r>
              <a:rPr lang="en-US" sz="2400" baseline="-25000" dirty="0">
                <a:sym typeface="Wingdings" panose="05000000000000000000" pitchFamily="2" charset="2"/>
              </a:rPr>
              <a:t>2</a:t>
            </a:r>
            <a:r>
              <a:rPr lang="en-US" sz="2400" baseline="30000" dirty="0">
                <a:sym typeface="Wingdings" panose="05000000000000000000" pitchFamily="2" charset="2"/>
              </a:rPr>
              <a:t>-</a:t>
            </a:r>
            <a:r>
              <a:rPr lang="en-US" sz="2400" dirty="0">
                <a:sym typeface="Wingdings" panose="05000000000000000000" pitchFamily="2" charset="2"/>
              </a:rPr>
              <a:t>(</a:t>
            </a:r>
            <a:r>
              <a:rPr lang="en-US" sz="2400" dirty="0" err="1">
                <a:sym typeface="Wingdings" panose="05000000000000000000" pitchFamily="2" charset="2"/>
              </a:rPr>
              <a:t>aq</a:t>
            </a:r>
            <a:r>
              <a:rPr lang="en-US" sz="2400" dirty="0">
                <a:sym typeface="Wingdings" panose="05000000000000000000" pitchFamily="2" charset="2"/>
              </a:rPr>
              <a:t>) + H</a:t>
            </a:r>
            <a:r>
              <a:rPr lang="en-US" sz="2400" baseline="-25000" dirty="0">
                <a:sym typeface="Wingdings" panose="05000000000000000000" pitchFamily="2" charset="2"/>
              </a:rPr>
              <a:t>2</a:t>
            </a:r>
            <a:r>
              <a:rPr lang="en-US" sz="2400" dirty="0">
                <a:sym typeface="Wingdings" panose="05000000000000000000" pitchFamily="2" charset="2"/>
              </a:rPr>
              <a:t>O(l</a:t>
            </a:r>
            <a:r>
              <a:rPr lang="en-US" sz="2400" dirty="0" smtClean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endParaRPr lang="en-U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09600" y="59436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Why is Na+(</a:t>
            </a:r>
            <a:r>
              <a:rPr lang="en-US" sz="2000" dirty="0" err="1" smtClean="0">
                <a:solidFill>
                  <a:srgbClr val="002060"/>
                </a:solidFill>
              </a:rPr>
              <a:t>aq</a:t>
            </a:r>
            <a:r>
              <a:rPr lang="en-US" sz="2000" dirty="0" smtClean="0">
                <a:solidFill>
                  <a:srgbClr val="002060"/>
                </a:solidFill>
              </a:rPr>
              <a:t>) the only spectator ion?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33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about net ionic and insoluble salts?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6362700" cy="4525963"/>
          </a:xfrm>
        </p:spPr>
        <p:txBody>
          <a:bodyPr/>
          <a:lstStyle/>
          <a:p>
            <a:r>
              <a:rPr lang="en-US" sz="2400" dirty="0" smtClean="0"/>
              <a:t>Write the molecular equation  and net ionic equation  for the reaction between magnesium hydroxide and hydrochloric acid.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molecular</a:t>
            </a:r>
            <a:r>
              <a:rPr lang="en-US" sz="2000" dirty="0" smtClean="0"/>
              <a:t>: </a:t>
            </a:r>
            <a:r>
              <a:rPr lang="en-US" dirty="0" smtClean="0"/>
              <a:t>Mg(OH)</a:t>
            </a:r>
            <a:r>
              <a:rPr lang="en-US" baseline="-25000" dirty="0" smtClean="0"/>
              <a:t>2</a:t>
            </a:r>
            <a:r>
              <a:rPr lang="en-US" dirty="0" smtClean="0"/>
              <a:t>(s) +  2HCl(</a:t>
            </a:r>
            <a:r>
              <a:rPr lang="en-US" dirty="0" err="1" smtClean="0"/>
              <a:t>aq</a:t>
            </a:r>
            <a:r>
              <a:rPr lang="en-US" dirty="0" smtClean="0"/>
              <a:t>) </a:t>
            </a:r>
            <a:r>
              <a:rPr lang="en-US" dirty="0" smtClean="0">
                <a:sym typeface="Wingdings" panose="05000000000000000000" pitchFamily="2" charset="2"/>
              </a:rPr>
              <a:t>  MgCl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dirty="0" err="1" smtClean="0">
                <a:sym typeface="Wingdings" panose="05000000000000000000" pitchFamily="2" charset="2"/>
              </a:rPr>
              <a:t>aq</a:t>
            </a:r>
            <a:r>
              <a:rPr lang="en-US" dirty="0" smtClean="0">
                <a:sym typeface="Wingdings" panose="05000000000000000000" pitchFamily="2" charset="2"/>
              </a:rPr>
              <a:t>) + 2H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O(l)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  <a:sym typeface="Wingdings" panose="05000000000000000000" pitchFamily="2" charset="2"/>
              </a:rPr>
              <a:t>Net ionic</a:t>
            </a:r>
            <a:r>
              <a:rPr lang="en-US" sz="2000" dirty="0" smtClean="0">
                <a:sym typeface="Wingdings" panose="05000000000000000000" pitchFamily="2" charset="2"/>
              </a:rPr>
              <a:t>: </a:t>
            </a:r>
            <a:r>
              <a:rPr lang="en-US" dirty="0" smtClean="0">
                <a:sym typeface="Wingdings" panose="05000000000000000000" pitchFamily="2" charset="2"/>
              </a:rPr>
              <a:t>Mg(OH)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(s) + 2H</a:t>
            </a:r>
            <a:r>
              <a:rPr lang="en-US" baseline="30000" dirty="0" smtClean="0">
                <a:sym typeface="Wingdings" panose="05000000000000000000" pitchFamily="2" charset="2"/>
              </a:rPr>
              <a:t>+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dirty="0" err="1" smtClean="0">
                <a:sym typeface="Wingdings" panose="05000000000000000000" pitchFamily="2" charset="2"/>
              </a:rPr>
              <a:t>aq</a:t>
            </a:r>
            <a:r>
              <a:rPr lang="en-US" dirty="0" smtClean="0">
                <a:sym typeface="Wingdings" panose="05000000000000000000" pitchFamily="2" charset="2"/>
              </a:rPr>
              <a:t>)  Mg</a:t>
            </a:r>
            <a:r>
              <a:rPr lang="en-US" baseline="30000" dirty="0" smtClean="0">
                <a:sym typeface="Wingdings" panose="05000000000000000000" pitchFamily="2" charset="2"/>
              </a:rPr>
              <a:t>2+</a:t>
            </a:r>
            <a:r>
              <a:rPr lang="en-US" dirty="0" smtClean="0">
                <a:sym typeface="Wingdings" panose="05000000000000000000" pitchFamily="2" charset="2"/>
              </a:rPr>
              <a:t>(</a:t>
            </a:r>
            <a:r>
              <a:rPr lang="en-US" dirty="0" err="1" smtClean="0">
                <a:sym typeface="Wingdings" panose="05000000000000000000" pitchFamily="2" charset="2"/>
              </a:rPr>
              <a:t>aq</a:t>
            </a:r>
            <a:r>
              <a:rPr lang="en-US" dirty="0" smtClean="0">
                <a:sym typeface="Wingdings" panose="05000000000000000000" pitchFamily="2" charset="2"/>
              </a:rPr>
              <a:t>) + 2H</a:t>
            </a:r>
            <a:r>
              <a:rPr lang="en-US" baseline="-25000" dirty="0" smtClean="0">
                <a:sym typeface="Wingdings" panose="05000000000000000000" pitchFamily="2" charset="2"/>
              </a:rPr>
              <a:t>2</a:t>
            </a:r>
            <a:r>
              <a:rPr lang="en-US" dirty="0" smtClean="0">
                <a:sym typeface="Wingdings" panose="05000000000000000000" pitchFamily="2" charset="2"/>
              </a:rPr>
              <a:t>O(l)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66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Gas-Forming Reactions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78257" y="1758288"/>
            <a:ext cx="7010400" cy="2362200"/>
          </a:xfrm>
        </p:spPr>
        <p:txBody>
          <a:bodyPr>
            <a:normAutofit/>
          </a:bodyPr>
          <a:lstStyle/>
          <a:p>
            <a:r>
              <a:rPr lang="en-US" sz="2400" dirty="0"/>
              <a:t>Some </a:t>
            </a:r>
            <a:r>
              <a:rPr lang="en-US" sz="2400" dirty="0" smtClean="0"/>
              <a:t>double replacement </a:t>
            </a:r>
            <a:r>
              <a:rPr lang="en-US" sz="2400" dirty="0"/>
              <a:t>reactions do not give the product expected.</a:t>
            </a:r>
          </a:p>
          <a:p>
            <a:r>
              <a:rPr lang="en-US" sz="2400" dirty="0"/>
              <a:t>In this reaction, the expected product (H</a:t>
            </a:r>
            <a:r>
              <a:rPr lang="en-US" sz="2400" baseline="-25000" dirty="0"/>
              <a:t>2</a:t>
            </a:r>
            <a:r>
              <a:rPr lang="en-US" sz="2400" dirty="0"/>
              <a:t>CO</a:t>
            </a:r>
            <a:r>
              <a:rPr lang="en-US" sz="2400" baseline="-25000" dirty="0"/>
              <a:t>3</a:t>
            </a:r>
            <a:r>
              <a:rPr lang="en-US" sz="2400" dirty="0"/>
              <a:t>) decomposes to give a gaseous product (CO</a:t>
            </a:r>
            <a:r>
              <a:rPr lang="en-US" sz="2400" baseline="-25000" dirty="0"/>
              <a:t>2</a:t>
            </a:r>
            <a:r>
              <a:rPr lang="en-US" sz="2400" dirty="0"/>
              <a:t>).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-685800" y="3968633"/>
            <a:ext cx="9296400" cy="2286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dirty="0"/>
              <a:t>CaCO</a:t>
            </a:r>
            <a:r>
              <a:rPr lang="en-US" sz="2400" baseline="-25000" dirty="0"/>
              <a:t>3 </a:t>
            </a:r>
            <a:r>
              <a:rPr lang="en-US" sz="2400" dirty="0"/>
              <a:t>(</a:t>
            </a:r>
            <a:r>
              <a:rPr lang="en-US" sz="2400" i="1" dirty="0"/>
              <a:t>s</a:t>
            </a:r>
            <a:r>
              <a:rPr lang="en-US" sz="2400" dirty="0"/>
              <a:t>) + </a:t>
            </a:r>
            <a:r>
              <a:rPr lang="en-US" sz="2400" dirty="0" smtClean="0"/>
              <a:t>2HCl </a:t>
            </a:r>
            <a:r>
              <a:rPr lang="en-US" sz="2400" dirty="0"/>
              <a:t>(</a:t>
            </a:r>
            <a:r>
              <a:rPr lang="en-US" sz="2400" i="1" dirty="0" err="1"/>
              <a:t>aq</a:t>
            </a:r>
            <a:r>
              <a:rPr lang="en-US" sz="2400" dirty="0"/>
              <a:t>) </a:t>
            </a:r>
            <a:r>
              <a:rPr lang="en-US" sz="2400" dirty="0">
                <a:sym typeface="Symbol" pitchFamily="-80" charset="2"/>
              </a:rPr>
              <a:t>CaCl</a:t>
            </a:r>
            <a:r>
              <a:rPr lang="en-US" sz="2400" baseline="-25000" dirty="0">
                <a:sym typeface="Symbol" pitchFamily="-80" charset="2"/>
              </a:rPr>
              <a:t>2 </a:t>
            </a:r>
            <a:r>
              <a:rPr lang="en-US" sz="2400" dirty="0">
                <a:sym typeface="Symbol" pitchFamily="-80" charset="2"/>
              </a:rPr>
              <a:t>(</a:t>
            </a:r>
            <a:r>
              <a:rPr lang="en-US" sz="2400" i="1" dirty="0" err="1">
                <a:sym typeface="Symbol" pitchFamily="-80" charset="2"/>
              </a:rPr>
              <a:t>aq</a:t>
            </a:r>
            <a:r>
              <a:rPr lang="en-US" sz="2400" dirty="0">
                <a:sym typeface="Symbol" pitchFamily="-80" charset="2"/>
              </a:rPr>
              <a:t>) + CO</a:t>
            </a:r>
            <a:r>
              <a:rPr lang="en-US" sz="2400" baseline="-25000" dirty="0">
                <a:sym typeface="Symbol" pitchFamily="-80" charset="2"/>
              </a:rPr>
              <a:t>2 </a:t>
            </a:r>
            <a:r>
              <a:rPr lang="en-US" sz="2400" dirty="0">
                <a:sym typeface="Symbol" pitchFamily="-80" charset="2"/>
              </a:rPr>
              <a:t>(</a:t>
            </a:r>
            <a:r>
              <a:rPr lang="en-US" sz="2400" i="1" dirty="0">
                <a:sym typeface="Symbol" pitchFamily="-80" charset="2"/>
              </a:rPr>
              <a:t>g</a:t>
            </a:r>
            <a:r>
              <a:rPr lang="en-US" sz="2400" dirty="0">
                <a:sym typeface="Symbol" pitchFamily="-80" charset="2"/>
              </a:rPr>
              <a:t>) + H</a:t>
            </a:r>
            <a:r>
              <a:rPr lang="en-US" sz="2400" baseline="-25000" dirty="0">
                <a:sym typeface="Symbol" pitchFamily="-80" charset="2"/>
              </a:rPr>
              <a:t>2</a:t>
            </a:r>
            <a:r>
              <a:rPr lang="en-US" sz="2400" dirty="0">
                <a:sym typeface="Symbol" pitchFamily="-80" charset="2"/>
              </a:rPr>
              <a:t>O (</a:t>
            </a:r>
            <a:r>
              <a:rPr lang="en-US" sz="2400" i="1" dirty="0">
                <a:sym typeface="Symbol" pitchFamily="-80" charset="2"/>
              </a:rPr>
              <a:t>l</a:t>
            </a:r>
            <a:r>
              <a:rPr lang="en-US" sz="2400" dirty="0">
                <a:sym typeface="Symbol" pitchFamily="-80" charset="2"/>
              </a:rPr>
              <a:t>) </a:t>
            </a:r>
          </a:p>
          <a:p>
            <a:pPr algn="ctr">
              <a:buFontTx/>
              <a:buNone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pic>
        <p:nvPicPr>
          <p:cNvPr id="80902" name="Picture 6" descr="04_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>
            <a:fillRect/>
          </a:stretch>
        </p:blipFill>
        <p:spPr bwMode="auto">
          <a:xfrm>
            <a:off x="4796459" y="4800600"/>
            <a:ext cx="17303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9110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Gas-Forming Reactions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49082"/>
            <a:ext cx="6019800" cy="2362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	</a:t>
            </a:r>
            <a:r>
              <a:rPr lang="en-US" sz="2400" dirty="0"/>
              <a:t>When a carbonate or bicarbonate reacts with an acid, the products are a salt, carbon dioxide, and water.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-864743" y="3352800"/>
            <a:ext cx="9296400" cy="22860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2000" dirty="0"/>
              <a:t>CaCO</a:t>
            </a:r>
            <a:r>
              <a:rPr lang="en-US" sz="2000" baseline="-25000" dirty="0"/>
              <a:t>3 </a:t>
            </a:r>
            <a:r>
              <a:rPr lang="en-US" sz="2000" dirty="0"/>
              <a:t>(</a:t>
            </a:r>
            <a:r>
              <a:rPr lang="en-US" sz="2000" i="1" dirty="0"/>
              <a:t>s</a:t>
            </a:r>
            <a:r>
              <a:rPr lang="en-US" sz="2000" dirty="0"/>
              <a:t>) + </a:t>
            </a:r>
            <a:r>
              <a:rPr lang="en-US" sz="2000" dirty="0" smtClean="0"/>
              <a:t>2HCl </a:t>
            </a:r>
            <a:r>
              <a:rPr lang="en-US" sz="2000" dirty="0"/>
              <a:t>(</a:t>
            </a:r>
            <a:r>
              <a:rPr lang="en-US" sz="2000" i="1" dirty="0" err="1"/>
              <a:t>aq</a:t>
            </a:r>
            <a:r>
              <a:rPr lang="en-US" sz="2000" dirty="0"/>
              <a:t>) </a:t>
            </a:r>
            <a:r>
              <a:rPr lang="en-US" sz="2000" dirty="0">
                <a:sym typeface="Symbol" pitchFamily="-80" charset="2"/>
              </a:rPr>
              <a:t>CaCl</a:t>
            </a:r>
            <a:r>
              <a:rPr lang="en-US" sz="2000" baseline="-25000" dirty="0">
                <a:sym typeface="Symbol" pitchFamily="-80" charset="2"/>
              </a:rPr>
              <a:t>2 </a:t>
            </a:r>
            <a:r>
              <a:rPr lang="en-US" sz="2000" dirty="0">
                <a:sym typeface="Symbol" pitchFamily="-80" charset="2"/>
              </a:rPr>
              <a:t>(</a:t>
            </a:r>
            <a:r>
              <a:rPr lang="en-US" sz="2000" i="1" dirty="0" err="1">
                <a:sym typeface="Symbol" pitchFamily="-80" charset="2"/>
              </a:rPr>
              <a:t>aq</a:t>
            </a:r>
            <a:r>
              <a:rPr lang="en-US" sz="2000" dirty="0">
                <a:sym typeface="Symbol" pitchFamily="-80" charset="2"/>
              </a:rPr>
              <a:t>) + CO</a:t>
            </a:r>
            <a:r>
              <a:rPr lang="en-US" sz="2000" baseline="-25000" dirty="0">
                <a:sym typeface="Symbol" pitchFamily="-80" charset="2"/>
              </a:rPr>
              <a:t>2 </a:t>
            </a:r>
            <a:r>
              <a:rPr lang="en-US" sz="2000" dirty="0">
                <a:sym typeface="Symbol" pitchFamily="-80" charset="2"/>
              </a:rPr>
              <a:t>(</a:t>
            </a:r>
            <a:r>
              <a:rPr lang="en-US" sz="2000" i="1" dirty="0">
                <a:sym typeface="Symbol" pitchFamily="-80" charset="2"/>
              </a:rPr>
              <a:t>g</a:t>
            </a:r>
            <a:r>
              <a:rPr lang="en-US" sz="2000" dirty="0">
                <a:sym typeface="Symbol" pitchFamily="-80" charset="2"/>
              </a:rPr>
              <a:t>) + H</a:t>
            </a:r>
            <a:r>
              <a:rPr lang="en-US" sz="2000" baseline="-25000" dirty="0">
                <a:sym typeface="Symbol" pitchFamily="-80" charset="2"/>
              </a:rPr>
              <a:t>2</a:t>
            </a:r>
            <a:r>
              <a:rPr lang="en-US" sz="2000" dirty="0">
                <a:sym typeface="Symbol" pitchFamily="-80" charset="2"/>
              </a:rPr>
              <a:t>O (</a:t>
            </a:r>
            <a:r>
              <a:rPr lang="en-US" sz="2000" i="1" dirty="0">
                <a:sym typeface="Symbol" pitchFamily="-80" charset="2"/>
              </a:rPr>
              <a:t>l</a:t>
            </a:r>
            <a:r>
              <a:rPr lang="en-US" sz="2000" dirty="0">
                <a:sym typeface="Symbol" pitchFamily="-80" charset="2"/>
              </a:rPr>
              <a:t>) </a:t>
            </a:r>
          </a:p>
          <a:p>
            <a:pPr algn="ctr">
              <a:buFontTx/>
              <a:buNone/>
            </a:pPr>
            <a:r>
              <a:rPr lang="en-US" sz="2000" dirty="0">
                <a:sym typeface="Symbol" pitchFamily="-80" charset="2"/>
              </a:rPr>
              <a:t>NaHCO</a:t>
            </a:r>
            <a:r>
              <a:rPr lang="en-US" sz="2000" baseline="-25000" dirty="0">
                <a:sym typeface="Symbol" pitchFamily="-80" charset="2"/>
              </a:rPr>
              <a:t>3 </a:t>
            </a:r>
            <a:r>
              <a:rPr lang="en-US" sz="2000" dirty="0">
                <a:sym typeface="Symbol" pitchFamily="-80" charset="2"/>
              </a:rPr>
              <a:t>(</a:t>
            </a:r>
            <a:r>
              <a:rPr lang="en-US" sz="2000" i="1" dirty="0" err="1">
                <a:sym typeface="Symbol" pitchFamily="-80" charset="2"/>
              </a:rPr>
              <a:t>aq</a:t>
            </a:r>
            <a:r>
              <a:rPr lang="en-US" sz="2000" dirty="0">
                <a:sym typeface="Symbol" pitchFamily="-80" charset="2"/>
              </a:rPr>
              <a:t>) + </a:t>
            </a:r>
            <a:r>
              <a:rPr lang="en-US" sz="2000" dirty="0" err="1">
                <a:sym typeface="Symbol" pitchFamily="-80" charset="2"/>
              </a:rPr>
              <a:t>HBr</a:t>
            </a:r>
            <a:r>
              <a:rPr lang="en-US" sz="2000" dirty="0">
                <a:sym typeface="Symbol" pitchFamily="-80" charset="2"/>
              </a:rPr>
              <a:t> (</a:t>
            </a:r>
            <a:r>
              <a:rPr lang="en-US" sz="2000" i="1" dirty="0" err="1">
                <a:sym typeface="Symbol" pitchFamily="-80" charset="2"/>
              </a:rPr>
              <a:t>aq</a:t>
            </a:r>
            <a:r>
              <a:rPr lang="en-US" sz="2000" dirty="0">
                <a:sym typeface="Symbol" pitchFamily="-80" charset="2"/>
              </a:rPr>
              <a:t>) </a:t>
            </a:r>
            <a:r>
              <a:rPr lang="en-US" sz="2000" dirty="0" err="1">
                <a:sym typeface="Symbol" pitchFamily="-80" charset="2"/>
              </a:rPr>
              <a:t>NaBr</a:t>
            </a:r>
            <a:r>
              <a:rPr lang="en-US" sz="2000" dirty="0">
                <a:sym typeface="Symbol" pitchFamily="-80" charset="2"/>
              </a:rPr>
              <a:t> (</a:t>
            </a:r>
            <a:r>
              <a:rPr lang="en-US" sz="2000" i="1" dirty="0" err="1">
                <a:sym typeface="Symbol" pitchFamily="-80" charset="2"/>
              </a:rPr>
              <a:t>aq</a:t>
            </a:r>
            <a:r>
              <a:rPr lang="en-US" sz="2000" dirty="0">
                <a:sym typeface="Symbol" pitchFamily="-80" charset="2"/>
              </a:rPr>
              <a:t>)</a:t>
            </a:r>
            <a:r>
              <a:rPr lang="en-US" sz="2000" baseline="-25000" dirty="0">
                <a:sym typeface="Symbol" pitchFamily="-80" charset="2"/>
              </a:rPr>
              <a:t> </a:t>
            </a:r>
            <a:r>
              <a:rPr lang="en-US" sz="2000" dirty="0">
                <a:sym typeface="Symbol" pitchFamily="-80" charset="2"/>
              </a:rPr>
              <a:t>+ CO</a:t>
            </a:r>
            <a:r>
              <a:rPr lang="en-US" sz="2000" baseline="-25000" dirty="0">
                <a:sym typeface="Symbol" pitchFamily="-80" charset="2"/>
              </a:rPr>
              <a:t>2 </a:t>
            </a:r>
            <a:r>
              <a:rPr lang="en-US" sz="2000" dirty="0">
                <a:sym typeface="Symbol" pitchFamily="-80" charset="2"/>
              </a:rPr>
              <a:t>(</a:t>
            </a:r>
            <a:r>
              <a:rPr lang="en-US" sz="2000" i="1" dirty="0">
                <a:sym typeface="Symbol" pitchFamily="-80" charset="2"/>
              </a:rPr>
              <a:t>g</a:t>
            </a:r>
            <a:r>
              <a:rPr lang="en-US" sz="2000" dirty="0">
                <a:sym typeface="Symbol" pitchFamily="-80" charset="2"/>
              </a:rPr>
              <a:t>) + H</a:t>
            </a:r>
            <a:r>
              <a:rPr lang="en-US" sz="2000" baseline="-25000" dirty="0">
                <a:sym typeface="Symbol" pitchFamily="-80" charset="2"/>
              </a:rPr>
              <a:t>2</a:t>
            </a:r>
            <a:r>
              <a:rPr lang="en-US" sz="2000" dirty="0">
                <a:sym typeface="Symbol" pitchFamily="-80" charset="2"/>
              </a:rPr>
              <a:t>O (</a:t>
            </a:r>
            <a:r>
              <a:rPr lang="en-US" sz="2000" i="1" dirty="0">
                <a:sym typeface="Symbol" pitchFamily="-80" charset="2"/>
              </a:rPr>
              <a:t>l</a:t>
            </a:r>
            <a:r>
              <a:rPr lang="en-US" sz="2000" dirty="0">
                <a:sym typeface="Symbol" pitchFamily="-80" charset="2"/>
              </a:rPr>
              <a:t>) </a:t>
            </a:r>
          </a:p>
          <a:p>
            <a:pPr algn="ctr">
              <a:buFontTx/>
              <a:buNone/>
            </a:pPr>
            <a:endParaRPr lang="en-US" sz="2000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715014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Gas-Forming Reactions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347125"/>
            <a:ext cx="8458200" cy="4876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metal carbonates + acid </a:t>
            </a:r>
            <a:r>
              <a:rPr lang="en-US" sz="2400" dirty="0" smtClean="0">
                <a:sym typeface="Wingdings" pitchFamily="2" charset="2"/>
              </a:rPr>
              <a:t>  metal salt + CO</a:t>
            </a:r>
            <a:r>
              <a:rPr lang="en-US" sz="2400" baseline="-25000" dirty="0" smtClean="0">
                <a:sym typeface="Wingdings" pitchFamily="2" charset="2"/>
              </a:rPr>
              <a:t>2(</a:t>
            </a:r>
            <a:r>
              <a:rPr lang="en-US" sz="2400" dirty="0" smtClean="0">
                <a:sym typeface="Wingdings" pitchFamily="2" charset="2"/>
              </a:rPr>
              <a:t>g) + H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O (l)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	Na</a:t>
            </a:r>
            <a:r>
              <a:rPr lang="en-US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CO</a:t>
            </a:r>
            <a:r>
              <a:rPr lang="en-US" baseline="-25000" dirty="0" smtClean="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(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aq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) + 2HCl(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aq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)  2NaCl (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aq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) + CO</a:t>
            </a:r>
            <a:r>
              <a:rPr lang="en-US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(g) + H</a:t>
            </a:r>
            <a:r>
              <a:rPr lang="en-US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O(l)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ym typeface="Wingdings" pitchFamily="2" charset="2"/>
              </a:rPr>
              <a:t>Metal sulfide + acid  metal salt + H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S(g)</a:t>
            </a:r>
          </a:p>
          <a:p>
            <a:pPr marL="400050" lvl="1" indent="0">
              <a:buNone/>
            </a:pPr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Na</a:t>
            </a:r>
            <a:r>
              <a:rPr lang="en-US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S(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aq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) + 2HCl(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aq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)  2NaCl(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aq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) + H</a:t>
            </a:r>
            <a:r>
              <a:rPr lang="en-US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S(g)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ym typeface="Wingdings" pitchFamily="2" charset="2"/>
              </a:rPr>
              <a:t>Metal Sulfite + acid  metal salt + SO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(g) + H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O(l)</a:t>
            </a:r>
          </a:p>
          <a:p>
            <a:pPr marL="400050" lvl="1" indent="0">
              <a:buNone/>
            </a:pPr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Na</a:t>
            </a:r>
            <a:r>
              <a:rPr lang="en-US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SO</a:t>
            </a:r>
            <a:r>
              <a:rPr lang="en-US" baseline="-25000" dirty="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aq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) + 2HCl(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aq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)  2NaCl(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aq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) + SO</a:t>
            </a:r>
            <a:r>
              <a:rPr lang="en-US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(g) + H</a:t>
            </a:r>
            <a:r>
              <a:rPr lang="en-US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O(l)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ym typeface="Wingdings" pitchFamily="2" charset="2"/>
              </a:rPr>
              <a:t>Ammonium salt + strong base  metal salt + NH</a:t>
            </a:r>
            <a:r>
              <a:rPr lang="en-US" sz="2400" baseline="-25000" dirty="0" smtClean="0">
                <a:sym typeface="Wingdings" pitchFamily="2" charset="2"/>
              </a:rPr>
              <a:t>3</a:t>
            </a:r>
            <a:r>
              <a:rPr lang="en-US" sz="2400" dirty="0" smtClean="0">
                <a:sym typeface="Wingdings" pitchFamily="2" charset="2"/>
              </a:rPr>
              <a:t>(g) + H</a:t>
            </a:r>
            <a:r>
              <a:rPr lang="en-US" sz="2400" baseline="-25000" dirty="0" smtClean="0">
                <a:sym typeface="Wingdings" pitchFamily="2" charset="2"/>
              </a:rPr>
              <a:t>2</a:t>
            </a:r>
            <a:r>
              <a:rPr lang="en-US" sz="2400" dirty="0" smtClean="0">
                <a:sym typeface="Wingdings" pitchFamily="2" charset="2"/>
              </a:rPr>
              <a:t>O(l)</a:t>
            </a:r>
          </a:p>
          <a:p>
            <a:pPr marL="400050" lvl="1" indent="0">
              <a:buNone/>
            </a:pPr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NH</a:t>
            </a:r>
            <a:r>
              <a:rPr lang="en-US" baseline="-25000" dirty="0" smtClean="0">
                <a:solidFill>
                  <a:srgbClr val="FF0000"/>
                </a:solidFill>
                <a:sym typeface="Wingdings" pitchFamily="2" charset="2"/>
              </a:rPr>
              <a:t>4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Cl(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aq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) +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NaOH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aq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)  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NaCl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aq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) + NH</a:t>
            </a:r>
            <a:r>
              <a:rPr lang="en-US" baseline="-25000" dirty="0" smtClean="0">
                <a:solidFill>
                  <a:srgbClr val="FF0000"/>
                </a:solidFill>
                <a:sym typeface="Wingdings" pitchFamily="2" charset="2"/>
              </a:rPr>
              <a:t>3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(g) + H</a:t>
            </a:r>
            <a:r>
              <a:rPr lang="en-US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O(l)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ym typeface="Wingdings" pitchFamily="2" charset="2"/>
            </a:endParaRP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7796224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/>
              <a:t>Oxidation-Reduction Reactions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An </a:t>
            </a:r>
            <a:r>
              <a:rPr lang="en-US" sz="2800">
                <a:solidFill>
                  <a:srgbClr val="000080"/>
                </a:solidFill>
              </a:rPr>
              <a:t>oxidation</a:t>
            </a:r>
            <a:r>
              <a:rPr lang="en-US" sz="2800"/>
              <a:t> occurs when an atom or ion </a:t>
            </a:r>
            <a:r>
              <a:rPr lang="en-US" sz="2800" i="1"/>
              <a:t>loses</a:t>
            </a:r>
            <a:r>
              <a:rPr lang="en-US" sz="2800"/>
              <a:t> electrons.</a:t>
            </a:r>
          </a:p>
          <a:p>
            <a:r>
              <a:rPr lang="en-US" sz="2800"/>
              <a:t>A </a:t>
            </a:r>
            <a:r>
              <a:rPr lang="en-US" sz="2800">
                <a:solidFill>
                  <a:srgbClr val="000080"/>
                </a:solidFill>
              </a:rPr>
              <a:t>reduction</a:t>
            </a:r>
            <a:r>
              <a:rPr lang="en-US" sz="2800"/>
              <a:t> occurs when an atom or ion </a:t>
            </a:r>
            <a:r>
              <a:rPr lang="en-US" sz="2800" i="1"/>
              <a:t>gains</a:t>
            </a:r>
            <a:r>
              <a:rPr lang="en-US" sz="2800"/>
              <a:t> electrons.</a:t>
            </a:r>
          </a:p>
          <a:p>
            <a:r>
              <a:rPr lang="en-US" sz="2800"/>
              <a:t>One cannot occur without the other.</a:t>
            </a:r>
          </a:p>
        </p:txBody>
      </p:sp>
      <p:pic>
        <p:nvPicPr>
          <p:cNvPr id="88074" name="Picture 10" descr="04_12-01U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4"/>
          <a:stretch>
            <a:fillRect/>
          </a:stretch>
        </p:blipFill>
        <p:spPr>
          <a:xfrm>
            <a:off x="4648200" y="2578100"/>
            <a:ext cx="3810000" cy="2832100"/>
          </a:xfrm>
        </p:spPr>
      </p:pic>
      <p:sp>
        <p:nvSpPr>
          <p:cNvPr id="8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7083425" y="4040188"/>
            <a:ext cx="144462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5032375" y="4040188"/>
            <a:ext cx="1444625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10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  <p:bldP spid="88076" grpId="0" animBg="1"/>
      <p:bldP spid="8807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Oxidation Numbers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6934200" cy="41148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dirty="0"/>
              <a:t>	</a:t>
            </a:r>
            <a:r>
              <a:rPr lang="en-US" sz="2400" dirty="0"/>
              <a:t>To determine if an oxidation-reduction reaction has occurred, we assign an </a:t>
            </a:r>
            <a:r>
              <a:rPr lang="en-US" sz="2400" dirty="0">
                <a:solidFill>
                  <a:srgbClr val="000080"/>
                </a:solidFill>
              </a:rPr>
              <a:t>oxidation number</a:t>
            </a:r>
            <a:r>
              <a:rPr lang="en-US" sz="2400" dirty="0"/>
              <a:t> to each element in a neutral compound or charged </a:t>
            </a:r>
            <a:r>
              <a:rPr lang="en-US" sz="2400" dirty="0" smtClean="0"/>
              <a:t>ion.</a:t>
            </a:r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sz="2400" b="1" dirty="0" smtClean="0"/>
              <a:t>Oxidation numbers </a:t>
            </a:r>
            <a:r>
              <a:rPr lang="en-US" sz="2400" dirty="0" smtClean="0"/>
              <a:t>reflect the association (distribution) of electrons in a compound or molecule.</a:t>
            </a:r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r>
              <a:rPr lang="en-US" sz="2400" dirty="0" smtClean="0"/>
              <a:t>Guidelines have been established to help assign oxidation number</a:t>
            </a:r>
            <a:endParaRPr lang="en-US" sz="240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413040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Guidelines for Assigning</a:t>
            </a:r>
            <a:br>
              <a:rPr lang="en-US" dirty="0" smtClean="0"/>
            </a:br>
            <a:r>
              <a:rPr lang="en-US" dirty="0" smtClean="0"/>
              <a:t>Oxidation </a:t>
            </a:r>
            <a:r>
              <a:rPr lang="en-US" dirty="0"/>
              <a:t>Numbers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852282"/>
            <a:ext cx="7239000" cy="4267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Elements in their elemental form have an oxidation number of </a:t>
            </a:r>
            <a:r>
              <a:rPr lang="en-US" sz="2400" dirty="0" smtClean="0"/>
              <a:t>0 .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The oxidation number of a monatomic ion is the same as its </a:t>
            </a:r>
            <a:r>
              <a:rPr lang="en-US" sz="2400" dirty="0" smtClean="0"/>
              <a:t>charge 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Oxygen is assigned an oxidation state of -2 in its covalent compounds (ex.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).  An exception to this rule occurs with peroxides(O</a:t>
            </a:r>
            <a:r>
              <a:rPr lang="en-US" sz="2400" baseline="-25000" dirty="0" smtClean="0"/>
              <a:t>2</a:t>
            </a:r>
            <a:r>
              <a:rPr lang="en-US" sz="2400" baseline="30000" dirty="0" smtClean="0"/>
              <a:t>2-</a:t>
            </a:r>
            <a:r>
              <a:rPr lang="en-US" sz="2400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Hydrogen is assigned  +1 when found in covalent compounds with nonmetals. When forming metal hydrides, it is assigned -1.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Fluorine is always assigned an oxidation state of -1.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308121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Oxidation </a:t>
            </a:r>
            <a:r>
              <a:rPr lang="en-US" dirty="0" smtClean="0"/>
              <a:t>Numbers cont.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30400"/>
            <a:ext cx="6781800" cy="4724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2400" dirty="0"/>
              <a:t>The sum of the oxidation numbers in a neutral compound is 0.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sz="2400" dirty="0"/>
              <a:t>The sum of the oxidation numbers in a polyatomic ion is the charge on the ion.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831232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Chemical Equations</a:t>
            </a:r>
            <a:endParaRPr lang="en-US" dirty="0"/>
          </a:p>
        </p:txBody>
      </p:sp>
      <p:sp>
        <p:nvSpPr>
          <p:cNvPr id="149506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5029200" cy="5257800"/>
          </a:xfrm>
          <a:ln>
            <a:headEnd/>
            <a:tailEnd/>
          </a:ln>
          <a:extLst>
            <a:ext uri="{FAA26D3D-D897-4be2-8F04-BA451C77F1D7}"/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3200" b="0" dirty="0" smtClean="0"/>
              <a:t>Since matter is conserved in a chemical reaction, chemical equations must be balanced for mass!</a:t>
            </a:r>
            <a:endParaRPr lang="en-US" sz="3200" b="0" dirty="0" smtClean="0">
              <a:solidFill>
                <a:schemeClr val="hlink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3200" b="0" dirty="0" smtClean="0"/>
              <a:t>In other words, there must be the same number of atoms of the each kind on both sides of the equation.</a:t>
            </a:r>
            <a:r>
              <a:rPr lang="en-US" sz="3200" b="0" dirty="0" smtClean="0">
                <a:solidFill>
                  <a:schemeClr val="hlink"/>
                </a:solidFill>
              </a:rPr>
              <a:t>  </a:t>
            </a:r>
          </a:p>
        </p:txBody>
      </p:sp>
      <p:grpSp>
        <p:nvGrpSpPr>
          <p:cNvPr id="15365" name="Group 4"/>
          <p:cNvGrpSpPr>
            <a:grpSpLocks/>
          </p:cNvGrpSpPr>
          <p:nvPr/>
        </p:nvGrpSpPr>
        <p:grpSpPr bwMode="auto">
          <a:xfrm>
            <a:off x="6032500" y="1714500"/>
            <a:ext cx="2705100" cy="4286250"/>
            <a:chOff x="3800" y="1080"/>
            <a:chExt cx="1704" cy="2700"/>
          </a:xfrm>
        </p:grpSpPr>
        <p:sp>
          <p:nvSpPr>
            <p:cNvPr id="15367" name="Rectangle 5"/>
            <p:cNvSpPr>
              <a:spLocks noChangeArrowheads="1"/>
            </p:cNvSpPr>
            <p:nvPr/>
          </p:nvSpPr>
          <p:spPr bwMode="auto">
            <a:xfrm>
              <a:off x="3923" y="3491"/>
              <a:ext cx="1495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b="1"/>
                <a:t>Lavoisier, 1788</a:t>
              </a:r>
            </a:p>
          </p:txBody>
        </p:sp>
        <p:pic>
          <p:nvPicPr>
            <p:cNvPr id="149510" name="Picture 6"/>
            <p:cNvPicPr>
              <a:picLocks noChangeArrowheads="1"/>
            </p:cNvPicPr>
            <p:nvPr/>
          </p:nvPicPr>
          <p:blipFill>
            <a:blip r:embed="rId3">
              <a:extLst/>
            </a:blip>
            <a:srcRect/>
            <a:stretch>
              <a:fillRect/>
            </a:stretch>
          </p:blipFill>
          <p:spPr bwMode="auto">
            <a:xfrm>
              <a:off x="3800" y="1080"/>
              <a:ext cx="1704" cy="2272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extLst/>
          </p:spPr>
        </p:pic>
      </p:grpSp>
    </p:spTree>
    <p:extLst>
      <p:ext uri="{BB962C8B-B14F-4D97-AF65-F5344CB8AC3E}">
        <p14:creationId xmlns:p14="http://schemas.microsoft.com/office/powerpoint/2010/main" val="41133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pPr algn="l" eaLnBrk="1" hangingPunct="1"/>
            <a:r>
              <a:rPr lang="en-US" altLang="en-US" dirty="0" smtClean="0"/>
              <a:t>Assign Oxidation Numbers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3276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200" dirty="0" smtClean="0"/>
              <a:t>SO</a:t>
            </a:r>
            <a:r>
              <a:rPr lang="en-US" altLang="en-US" sz="3200" baseline="-25000" dirty="0" smtClean="0"/>
              <a:t>3</a:t>
            </a:r>
            <a:r>
              <a:rPr lang="en-US" altLang="en-US" sz="3200" baseline="30000" dirty="0" smtClean="0"/>
              <a:t>-</a:t>
            </a:r>
            <a:r>
              <a:rPr lang="en-US" altLang="en-US" sz="3200" baseline="-25000" dirty="0" smtClean="0"/>
              <a:t>	</a:t>
            </a:r>
            <a:r>
              <a:rPr lang="en-US" altLang="en-US" sz="3200" baseline="30000" dirty="0" smtClean="0"/>
              <a:t>2</a:t>
            </a:r>
            <a:r>
              <a:rPr lang="en-US" altLang="en-US" sz="3200" baseline="-25000" dirty="0" smtClean="0"/>
              <a:t>			</a:t>
            </a:r>
            <a:r>
              <a:rPr lang="en-US" altLang="en-US" sz="3200" dirty="0" smtClean="0"/>
              <a:t>Cl</a:t>
            </a:r>
            <a:r>
              <a:rPr lang="en-US" altLang="en-US" sz="3200" baseline="-25000" dirty="0" smtClean="0"/>
              <a:t>2</a:t>
            </a:r>
          </a:p>
          <a:p>
            <a:pPr algn="l" eaLnBrk="1" hangingPunct="1"/>
            <a:endParaRPr lang="en-US" altLang="en-US" sz="3200" dirty="0" smtClean="0"/>
          </a:p>
          <a:p>
            <a:pPr algn="l" eaLnBrk="1" hangingPunct="1"/>
            <a:r>
              <a:rPr lang="en-US" altLang="en-US" sz="3200" dirty="0" smtClean="0"/>
              <a:t>Zn	</a:t>
            </a:r>
            <a:r>
              <a:rPr lang="en-US" altLang="en-US" sz="3200" baseline="30000" dirty="0" smtClean="0"/>
              <a:t>				</a:t>
            </a:r>
            <a:r>
              <a:rPr lang="en-US" altLang="en-US" sz="3200" dirty="0" smtClean="0"/>
              <a:t>Ba(OH)</a:t>
            </a:r>
            <a:r>
              <a:rPr lang="en-US" altLang="en-US" sz="3200" baseline="-25000" dirty="0" smtClean="0"/>
              <a:t>2</a:t>
            </a:r>
          </a:p>
          <a:p>
            <a:pPr algn="l" eaLnBrk="1" hangingPunct="1"/>
            <a:endParaRPr lang="en-US" altLang="en-US" sz="3200" dirty="0" smtClean="0"/>
          </a:p>
          <a:p>
            <a:pPr algn="l" eaLnBrk="1" hangingPunct="1"/>
            <a:r>
              <a:rPr lang="en-US" altLang="en-US" sz="3200" dirty="0" smtClean="0"/>
              <a:t>NO</a:t>
            </a:r>
            <a:r>
              <a:rPr lang="en-US" altLang="en-US" sz="3200" baseline="-25000" dirty="0" smtClean="0"/>
              <a:t>3</a:t>
            </a:r>
            <a:r>
              <a:rPr lang="en-US" altLang="en-US" sz="3200" baseline="30000" dirty="0" smtClean="0"/>
              <a:t>-</a:t>
            </a:r>
            <a:r>
              <a:rPr lang="en-US" altLang="en-US" sz="3200" baseline="-25000" dirty="0" smtClean="0"/>
              <a:t>				</a:t>
            </a:r>
            <a:r>
              <a:rPr lang="en-US" altLang="en-US" sz="3200" dirty="0" smtClean="0"/>
              <a:t>NaNO</a:t>
            </a:r>
            <a:r>
              <a:rPr lang="en-US" altLang="en-US" sz="3200" baseline="-25000" dirty="0" smtClean="0"/>
              <a:t>3</a:t>
            </a:r>
          </a:p>
          <a:p>
            <a:pPr eaLnBrk="1" hangingPunct="1"/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538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Answers: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 smtClean="0"/>
              <a:t>SO</a:t>
            </a:r>
            <a:r>
              <a:rPr lang="en-US" altLang="en-US" sz="2400" baseline="-25000" dirty="0" smtClean="0"/>
              <a:t>3</a:t>
            </a:r>
            <a:r>
              <a:rPr lang="en-US" altLang="en-US" sz="2400" baseline="30000" dirty="0" smtClean="0"/>
              <a:t>-2</a:t>
            </a:r>
            <a:r>
              <a:rPr lang="en-US" altLang="en-US" sz="2400" baseline="-25000" dirty="0" smtClean="0"/>
              <a:t>  </a:t>
            </a:r>
            <a:r>
              <a:rPr lang="en-US" altLang="en-US" sz="2400" dirty="0" smtClean="0"/>
              <a:t>(+4, -2)</a:t>
            </a:r>
            <a:r>
              <a:rPr lang="en-US" altLang="en-US" sz="2400" baseline="-25000" dirty="0" smtClean="0"/>
              <a:t>			</a:t>
            </a:r>
            <a:r>
              <a:rPr lang="en-US" altLang="en-US" sz="2400" dirty="0" smtClean="0"/>
              <a:t>Cl</a:t>
            </a:r>
            <a:r>
              <a:rPr lang="en-US" altLang="en-US" sz="2400" baseline="-25000" dirty="0" smtClean="0"/>
              <a:t>2 </a:t>
            </a:r>
            <a:r>
              <a:rPr lang="en-US" altLang="en-US" sz="2400" dirty="0" smtClean="0"/>
              <a:t> (0)</a:t>
            </a:r>
            <a:endParaRPr lang="en-US" altLang="en-US" sz="2400" baseline="-25000" dirty="0" smtClean="0"/>
          </a:p>
          <a:p>
            <a:pPr eaLnBrk="1" hangingPunct="1">
              <a:buFontTx/>
              <a:buNone/>
            </a:pPr>
            <a:endParaRPr lang="en-US" altLang="en-US" sz="2400" dirty="0" smtClean="0"/>
          </a:p>
          <a:p>
            <a:pPr eaLnBrk="1" hangingPunct="1">
              <a:buFontTx/>
              <a:buNone/>
            </a:pPr>
            <a:r>
              <a:rPr lang="en-US" altLang="en-US" sz="2400" dirty="0" smtClean="0"/>
              <a:t>Zn</a:t>
            </a:r>
            <a:r>
              <a:rPr lang="en-US" altLang="en-US" sz="2400" baseline="30000" dirty="0" smtClean="0"/>
              <a:t>  </a:t>
            </a:r>
            <a:r>
              <a:rPr lang="en-US" altLang="en-US" sz="2400" dirty="0" smtClean="0"/>
              <a:t>( 0)</a:t>
            </a:r>
            <a:r>
              <a:rPr lang="en-US" altLang="en-US" sz="2400" baseline="30000" dirty="0" smtClean="0"/>
              <a:t>				</a:t>
            </a:r>
            <a:r>
              <a:rPr lang="en-US" altLang="en-US" sz="2400" dirty="0" smtClean="0"/>
              <a:t>Ba(OH)</a:t>
            </a:r>
            <a:r>
              <a:rPr lang="en-US" altLang="en-US" sz="2400" baseline="-25000" dirty="0" smtClean="0"/>
              <a:t>2 </a:t>
            </a:r>
            <a:r>
              <a:rPr lang="en-US" altLang="en-US" sz="2400" dirty="0" smtClean="0"/>
              <a:t> (+2, -2,+1)</a:t>
            </a:r>
          </a:p>
          <a:p>
            <a:pPr eaLnBrk="1" hangingPunct="1">
              <a:buFontTx/>
              <a:buNone/>
            </a:pPr>
            <a:endParaRPr lang="en-US" altLang="en-US" sz="2400" dirty="0" smtClean="0"/>
          </a:p>
          <a:p>
            <a:pPr eaLnBrk="1" hangingPunct="1">
              <a:buFontTx/>
              <a:buNone/>
            </a:pPr>
            <a:r>
              <a:rPr lang="en-US" altLang="en-US" sz="2400" dirty="0" smtClean="0"/>
              <a:t>NO</a:t>
            </a:r>
            <a:r>
              <a:rPr lang="en-US" altLang="en-US" sz="2400" baseline="-25000" dirty="0" smtClean="0"/>
              <a:t>3</a:t>
            </a:r>
            <a:r>
              <a:rPr lang="en-US" altLang="en-US" sz="2400" baseline="30000" dirty="0" smtClean="0"/>
              <a:t>-</a:t>
            </a:r>
            <a:r>
              <a:rPr lang="en-US" altLang="en-US" sz="2400" dirty="0" smtClean="0"/>
              <a:t>( +5,-2)</a:t>
            </a:r>
            <a:r>
              <a:rPr lang="en-US" altLang="en-US" sz="2400" baseline="-25000" dirty="0" smtClean="0"/>
              <a:t>			</a:t>
            </a:r>
            <a:r>
              <a:rPr lang="en-US" altLang="en-US" sz="2400" dirty="0" smtClean="0"/>
              <a:t>NaNO</a:t>
            </a:r>
            <a:r>
              <a:rPr lang="en-US" altLang="en-US" sz="2400" baseline="-25000" dirty="0" smtClean="0"/>
              <a:t>3 </a:t>
            </a:r>
            <a:r>
              <a:rPr lang="en-US" altLang="en-US" sz="2400" dirty="0" smtClean="0"/>
              <a:t> ( +1,+5,-2)</a:t>
            </a:r>
          </a:p>
          <a:p>
            <a:pPr eaLnBrk="1" hangingPunct="1"/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9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Write Oxidation Numbers for each element and determine if an oxidation-reductions has occurred.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89127" y="1923576"/>
            <a:ext cx="8229600" cy="470852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altLang="en-US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400" dirty="0" smtClean="0"/>
              <a:t>2KClO</a:t>
            </a:r>
            <a:r>
              <a:rPr lang="en-US" altLang="en-US" sz="2400" baseline="-25000" dirty="0" smtClean="0"/>
              <a:t>3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Wingdings" panose="05000000000000000000" pitchFamily="2" charset="2"/>
              </a:rPr>
              <a:t> 2KCl + 3O</a:t>
            </a:r>
            <a:r>
              <a:rPr lang="en-US" altLang="en-US" sz="2400" baseline="-25000" dirty="0" smtClean="0">
                <a:sym typeface="Wingdings" panose="05000000000000000000" pitchFamily="2" charset="2"/>
              </a:rPr>
              <a:t>2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2400" dirty="0" smtClean="0">
              <a:sym typeface="Wingdings" panose="05000000000000000000" pitchFamily="2" charset="2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400" dirty="0" smtClean="0">
                <a:sym typeface="Wingdings" panose="05000000000000000000" pitchFamily="2" charset="2"/>
              </a:rPr>
              <a:t>Mg + Br</a:t>
            </a:r>
            <a:r>
              <a:rPr lang="en-US" alt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altLang="en-US" sz="2400" dirty="0" smtClean="0">
                <a:sym typeface="Wingdings" panose="05000000000000000000" pitchFamily="2" charset="2"/>
              </a:rPr>
              <a:t>  MgBr</a:t>
            </a:r>
            <a:r>
              <a:rPr lang="en-US" altLang="en-US" sz="2400" baseline="-25000" dirty="0" smtClean="0">
                <a:sym typeface="Wingdings" panose="05000000000000000000" pitchFamily="2" charset="2"/>
              </a:rPr>
              <a:t>2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2400" dirty="0" smtClean="0">
              <a:sym typeface="Wingdings" panose="05000000000000000000" pitchFamily="2" charset="2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400" dirty="0" smtClean="0">
                <a:sym typeface="Wingdings" panose="05000000000000000000" pitchFamily="2" charset="2"/>
              </a:rPr>
              <a:t>MgCl</a:t>
            </a:r>
            <a:r>
              <a:rPr lang="en-US" alt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altLang="en-US" sz="2400" dirty="0" smtClean="0">
                <a:sym typeface="Wingdings" panose="05000000000000000000" pitchFamily="2" charset="2"/>
              </a:rPr>
              <a:t> + 2KOH  Mg(OH)</a:t>
            </a:r>
            <a:r>
              <a:rPr lang="en-US" alt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altLang="en-US" sz="2400" dirty="0" smtClean="0">
                <a:sym typeface="Wingdings" panose="05000000000000000000" pitchFamily="2" charset="2"/>
              </a:rPr>
              <a:t> + 2KCl</a:t>
            </a:r>
          </a:p>
          <a:p>
            <a:pPr marL="514350" indent="-514350" eaLnBrk="1" hangingPunct="1">
              <a:buFont typeface="+mj-lt"/>
              <a:buAutoNum type="arabicPeriod"/>
            </a:pPr>
            <a:endParaRPr lang="en-US" altLang="en-US" sz="2400" dirty="0">
              <a:sym typeface="Wingdings" panose="05000000000000000000" pitchFamily="2" charset="2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400" dirty="0" smtClean="0">
                <a:sym typeface="Wingdings" panose="05000000000000000000" pitchFamily="2" charset="2"/>
              </a:rPr>
              <a:t>CH</a:t>
            </a:r>
            <a:r>
              <a:rPr lang="en-US" altLang="en-US" sz="2400" baseline="-25000" dirty="0" smtClean="0">
                <a:sym typeface="Wingdings" panose="05000000000000000000" pitchFamily="2" charset="2"/>
              </a:rPr>
              <a:t>4</a:t>
            </a:r>
            <a:r>
              <a:rPr lang="en-US" altLang="en-US" sz="2400" dirty="0" smtClean="0">
                <a:sym typeface="Wingdings" panose="05000000000000000000" pitchFamily="2" charset="2"/>
              </a:rPr>
              <a:t> + 2O</a:t>
            </a:r>
            <a:r>
              <a:rPr lang="en-US" alt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altLang="en-US" sz="2400" dirty="0" smtClean="0">
                <a:sym typeface="Wingdings" panose="05000000000000000000" pitchFamily="2" charset="2"/>
              </a:rPr>
              <a:t>  CO</a:t>
            </a:r>
            <a:r>
              <a:rPr lang="en-US" alt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altLang="en-US" sz="2400" dirty="0" smtClean="0">
                <a:sym typeface="Wingdings" panose="05000000000000000000" pitchFamily="2" charset="2"/>
              </a:rPr>
              <a:t> + 2H</a:t>
            </a:r>
            <a:r>
              <a:rPr lang="en-US" alt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altLang="en-US" sz="2400" dirty="0" smtClean="0">
                <a:sym typeface="Wingdings" panose="05000000000000000000" pitchFamily="2" charset="2"/>
              </a:rPr>
              <a:t>O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4378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Check:</a:t>
            </a:r>
            <a:br>
              <a:rPr lang="en-US" dirty="0" smtClean="0"/>
            </a:br>
            <a:r>
              <a:rPr lang="en-US" dirty="0" smtClean="0"/>
              <a:t>Write the net ionic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514600"/>
            <a:ext cx="6347714" cy="388077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Na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CO</a:t>
            </a:r>
            <a:r>
              <a:rPr lang="en-US" sz="3200" baseline="-25000" dirty="0" smtClean="0"/>
              <a:t>3</a:t>
            </a:r>
            <a:r>
              <a:rPr lang="en-US" sz="3200" dirty="0" smtClean="0"/>
              <a:t>(s) + 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SO</a:t>
            </a:r>
            <a:r>
              <a:rPr lang="en-US" sz="3200" baseline="-25000" dirty="0" smtClean="0"/>
              <a:t>4(</a:t>
            </a:r>
            <a:r>
              <a:rPr lang="en-US" sz="3200" baseline="-25000" dirty="0" err="1" smtClean="0"/>
              <a:t>aq</a:t>
            </a:r>
            <a:r>
              <a:rPr lang="en-US" sz="3200" baseline="-25000" dirty="0" smtClean="0"/>
              <a:t>)</a:t>
            </a:r>
            <a:r>
              <a:rPr lang="en-US" sz="3200" dirty="0" smtClean="0">
                <a:sym typeface="Wingdings" panose="05000000000000000000" pitchFamily="2" charset="2"/>
              </a:rPr>
              <a:t>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 smtClean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ym typeface="Wingdings" panose="05000000000000000000" pitchFamily="2" charset="2"/>
              </a:rPr>
              <a:t>HClO</a:t>
            </a:r>
            <a:r>
              <a:rPr lang="en-US" sz="3200" baseline="-25000" dirty="0" smtClean="0">
                <a:sym typeface="Wingdings" panose="05000000000000000000" pitchFamily="2" charset="2"/>
              </a:rPr>
              <a:t>4</a:t>
            </a:r>
            <a:r>
              <a:rPr lang="en-US" sz="3200" dirty="0" smtClean="0">
                <a:sym typeface="Wingdings" panose="05000000000000000000" pitchFamily="2" charset="2"/>
              </a:rPr>
              <a:t>(</a:t>
            </a:r>
            <a:r>
              <a:rPr lang="en-US" sz="3200" dirty="0" err="1" smtClean="0">
                <a:sym typeface="Wingdings" panose="05000000000000000000" pitchFamily="2" charset="2"/>
              </a:rPr>
              <a:t>aq</a:t>
            </a:r>
            <a:r>
              <a:rPr lang="en-US" sz="3200" dirty="0" smtClean="0">
                <a:sym typeface="Wingdings" panose="05000000000000000000" pitchFamily="2" charset="2"/>
              </a:rPr>
              <a:t>) + KOH(</a:t>
            </a:r>
            <a:r>
              <a:rPr lang="en-US" sz="3200" dirty="0" err="1" smtClean="0">
                <a:sym typeface="Wingdings" panose="05000000000000000000" pitchFamily="2" charset="2"/>
              </a:rPr>
              <a:t>aq</a:t>
            </a:r>
            <a:r>
              <a:rPr lang="en-US" sz="3200" dirty="0" smtClean="0">
                <a:sym typeface="Wingdings" panose="05000000000000000000" pitchFamily="2" charset="2"/>
              </a:rPr>
              <a:t>) 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 smtClean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>
                <a:sym typeface="Wingdings" panose="05000000000000000000" pitchFamily="2" charset="2"/>
              </a:rPr>
              <a:t>Cu(NO</a:t>
            </a:r>
            <a:r>
              <a:rPr lang="en-US" sz="3200" baseline="-25000" dirty="0" smtClean="0">
                <a:sym typeface="Wingdings" panose="05000000000000000000" pitchFamily="2" charset="2"/>
              </a:rPr>
              <a:t>3</a:t>
            </a:r>
            <a:r>
              <a:rPr lang="en-US" sz="3200" dirty="0" smtClean="0">
                <a:sym typeface="Wingdings" panose="05000000000000000000" pitchFamily="2" charset="2"/>
              </a:rPr>
              <a:t>)</a:t>
            </a:r>
            <a:r>
              <a:rPr lang="en-US" sz="3200" baseline="-25000" dirty="0" smtClean="0">
                <a:sym typeface="Wingdings" panose="05000000000000000000" pitchFamily="2" charset="2"/>
              </a:rPr>
              <a:t>2(</a:t>
            </a:r>
            <a:r>
              <a:rPr lang="en-US" sz="3200" baseline="-25000" dirty="0" err="1" smtClean="0">
                <a:sym typeface="Wingdings" panose="05000000000000000000" pitchFamily="2" charset="2"/>
              </a:rPr>
              <a:t>aq</a:t>
            </a:r>
            <a:r>
              <a:rPr lang="en-US" sz="3200" baseline="-25000" dirty="0" smtClean="0">
                <a:sym typeface="Wingdings" panose="05000000000000000000" pitchFamily="2" charset="2"/>
              </a:rPr>
              <a:t>)</a:t>
            </a:r>
            <a:r>
              <a:rPr lang="en-US" sz="3200" dirty="0" smtClean="0">
                <a:sym typeface="Wingdings" panose="05000000000000000000" pitchFamily="2" charset="2"/>
              </a:rPr>
              <a:t> + Zn(s) 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103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1" y="1828800"/>
            <a:ext cx="7543801" cy="388077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CO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(</a:t>
            </a:r>
            <a:r>
              <a:rPr lang="en-US" sz="2400" dirty="0" err="1" smtClean="0"/>
              <a:t>aq</a:t>
            </a:r>
            <a:r>
              <a:rPr lang="en-US" sz="2400" dirty="0" smtClean="0"/>
              <a:t>) </a:t>
            </a:r>
            <a:r>
              <a:rPr lang="en-US" sz="2400" dirty="0"/>
              <a:t>+ H</a:t>
            </a:r>
            <a:r>
              <a:rPr lang="en-US" sz="2400" baseline="-25000" dirty="0"/>
              <a:t>2</a:t>
            </a:r>
            <a:r>
              <a:rPr lang="en-US" sz="2400" dirty="0"/>
              <a:t>SO</a:t>
            </a:r>
            <a:r>
              <a:rPr lang="en-US" sz="2400" baseline="-25000" dirty="0"/>
              <a:t>4</a:t>
            </a:r>
            <a:r>
              <a:rPr lang="en-US" sz="2400" dirty="0" smtClean="0">
                <a:sym typeface="Wingdings" panose="05000000000000000000" pitchFamily="2" charset="2"/>
              </a:rPr>
              <a:t> Na</a:t>
            </a:r>
            <a:r>
              <a:rPr 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ym typeface="Wingdings" panose="05000000000000000000" pitchFamily="2" charset="2"/>
              </a:rPr>
              <a:t>SO</a:t>
            </a:r>
            <a:r>
              <a:rPr lang="en-US" sz="2400" baseline="-25000" dirty="0" smtClean="0">
                <a:sym typeface="Wingdings" panose="05000000000000000000" pitchFamily="2" charset="2"/>
              </a:rPr>
              <a:t>4</a:t>
            </a:r>
            <a:r>
              <a:rPr lang="en-US" sz="2400" dirty="0" smtClean="0">
                <a:sym typeface="Wingdings" panose="05000000000000000000" pitchFamily="2" charset="2"/>
              </a:rPr>
              <a:t>(</a:t>
            </a:r>
            <a:r>
              <a:rPr lang="en-US" sz="2400" dirty="0" err="1" smtClean="0">
                <a:sym typeface="Wingdings" panose="05000000000000000000" pitchFamily="2" charset="2"/>
              </a:rPr>
              <a:t>aq</a:t>
            </a:r>
            <a:r>
              <a:rPr lang="en-US" sz="2400" dirty="0" smtClean="0">
                <a:sym typeface="Wingdings" panose="05000000000000000000" pitchFamily="2" charset="2"/>
              </a:rPr>
              <a:t>) + H</a:t>
            </a:r>
            <a:r>
              <a:rPr 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ym typeface="Wingdings" panose="05000000000000000000" pitchFamily="2" charset="2"/>
              </a:rPr>
              <a:t>O(l) + CO</a:t>
            </a:r>
            <a:r>
              <a:rPr 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ym typeface="Wingdings" panose="05000000000000000000" pitchFamily="2" charset="2"/>
              </a:rPr>
              <a:t>(g)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CO</a:t>
            </a:r>
            <a:r>
              <a:rPr lang="en-US" sz="22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en-US" sz="2200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2-</a:t>
            </a: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en-US" sz="2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aq</a:t>
            </a: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) + 2H</a:t>
            </a:r>
            <a:r>
              <a:rPr lang="en-US" sz="2200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en-US" sz="2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aq</a:t>
            </a: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) H</a:t>
            </a:r>
            <a:r>
              <a:rPr lang="en-US" sz="22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O(l) + CO</a:t>
            </a:r>
            <a:r>
              <a:rPr lang="en-US" sz="22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(g)</a:t>
            </a:r>
            <a:endParaRPr lang="en-US" sz="22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ym typeface="Wingdings" panose="05000000000000000000" pitchFamily="2" charset="2"/>
              </a:rPr>
              <a:t>HClO</a:t>
            </a:r>
            <a:r>
              <a:rPr lang="en-US" sz="2400" baseline="-25000" dirty="0">
                <a:sym typeface="Wingdings" panose="05000000000000000000" pitchFamily="2" charset="2"/>
              </a:rPr>
              <a:t>4</a:t>
            </a:r>
            <a:r>
              <a:rPr lang="en-US" sz="2400" dirty="0">
                <a:sym typeface="Wingdings" panose="05000000000000000000" pitchFamily="2" charset="2"/>
              </a:rPr>
              <a:t>(</a:t>
            </a:r>
            <a:r>
              <a:rPr lang="en-US" sz="2400" dirty="0" err="1">
                <a:sym typeface="Wingdings" panose="05000000000000000000" pitchFamily="2" charset="2"/>
              </a:rPr>
              <a:t>aq</a:t>
            </a:r>
            <a:r>
              <a:rPr lang="en-US" sz="2400" dirty="0">
                <a:sym typeface="Wingdings" panose="05000000000000000000" pitchFamily="2" charset="2"/>
              </a:rPr>
              <a:t>) + KOH(</a:t>
            </a:r>
            <a:r>
              <a:rPr lang="en-US" sz="2400" dirty="0" err="1">
                <a:sym typeface="Wingdings" panose="05000000000000000000" pitchFamily="2" charset="2"/>
              </a:rPr>
              <a:t>aq</a:t>
            </a:r>
            <a:r>
              <a:rPr lang="en-US" sz="2400" dirty="0">
                <a:sym typeface="Wingdings" panose="05000000000000000000" pitchFamily="2" charset="2"/>
              </a:rPr>
              <a:t>) </a:t>
            </a:r>
            <a:r>
              <a:rPr lang="en-US" sz="2400" dirty="0" smtClean="0">
                <a:sym typeface="Wingdings" panose="05000000000000000000" pitchFamily="2" charset="2"/>
              </a:rPr>
              <a:t> KClO</a:t>
            </a:r>
            <a:r>
              <a:rPr lang="en-US" sz="2400" baseline="-25000" dirty="0" smtClean="0">
                <a:sym typeface="Wingdings" panose="05000000000000000000" pitchFamily="2" charset="2"/>
              </a:rPr>
              <a:t>4</a:t>
            </a:r>
            <a:r>
              <a:rPr lang="en-US" sz="2400" dirty="0" smtClean="0">
                <a:sym typeface="Wingdings" panose="05000000000000000000" pitchFamily="2" charset="2"/>
              </a:rPr>
              <a:t>(</a:t>
            </a:r>
            <a:r>
              <a:rPr lang="en-US" sz="2400" dirty="0" err="1" smtClean="0">
                <a:sym typeface="Wingdings" panose="05000000000000000000" pitchFamily="2" charset="2"/>
              </a:rPr>
              <a:t>aq</a:t>
            </a:r>
            <a:r>
              <a:rPr lang="en-US" sz="2400" dirty="0" smtClean="0">
                <a:sym typeface="Wingdings" panose="05000000000000000000" pitchFamily="2" charset="2"/>
              </a:rPr>
              <a:t>) + H</a:t>
            </a:r>
            <a:r>
              <a:rPr 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ym typeface="Wingdings" panose="05000000000000000000" pitchFamily="2" charset="2"/>
              </a:rPr>
              <a:t>O(l)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en-US" sz="2200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en-US" sz="2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aq</a:t>
            </a: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) + OH</a:t>
            </a:r>
            <a:r>
              <a:rPr lang="en-US" sz="2200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-</a:t>
            </a: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en-US" sz="2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aq</a:t>
            </a: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)  H</a:t>
            </a:r>
            <a:r>
              <a:rPr lang="en-US" sz="2200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O(l)</a:t>
            </a:r>
            <a:endParaRPr lang="en-US" sz="22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ym typeface="Wingdings" panose="05000000000000000000" pitchFamily="2" charset="2"/>
              </a:rPr>
              <a:t>Cu(NO</a:t>
            </a:r>
            <a:r>
              <a:rPr lang="en-US" sz="2400" baseline="-25000" dirty="0">
                <a:sym typeface="Wingdings" panose="05000000000000000000" pitchFamily="2" charset="2"/>
              </a:rPr>
              <a:t>3</a:t>
            </a:r>
            <a:r>
              <a:rPr lang="en-US" sz="2400" dirty="0">
                <a:sym typeface="Wingdings" panose="05000000000000000000" pitchFamily="2" charset="2"/>
              </a:rPr>
              <a:t>)</a:t>
            </a:r>
            <a:r>
              <a:rPr lang="en-US" sz="2400" baseline="-25000" dirty="0">
                <a:sym typeface="Wingdings" panose="05000000000000000000" pitchFamily="2" charset="2"/>
              </a:rPr>
              <a:t>2</a:t>
            </a:r>
            <a:r>
              <a:rPr lang="en-US" sz="2400" dirty="0">
                <a:sym typeface="Wingdings" panose="05000000000000000000" pitchFamily="2" charset="2"/>
              </a:rPr>
              <a:t> + Zn(s) </a:t>
            </a:r>
            <a:r>
              <a:rPr lang="en-US" sz="2400" dirty="0" smtClean="0">
                <a:sym typeface="Wingdings" panose="05000000000000000000" pitchFamily="2" charset="2"/>
              </a:rPr>
              <a:t>Zn(NO</a:t>
            </a:r>
            <a:r>
              <a:rPr lang="en-US" sz="2400" baseline="-25000" dirty="0" smtClean="0">
                <a:sym typeface="Wingdings" panose="05000000000000000000" pitchFamily="2" charset="2"/>
              </a:rPr>
              <a:t>3</a:t>
            </a:r>
            <a:r>
              <a:rPr lang="en-US" sz="2400" dirty="0" smtClean="0">
                <a:sym typeface="Wingdings" panose="05000000000000000000" pitchFamily="2" charset="2"/>
              </a:rPr>
              <a:t>)</a:t>
            </a:r>
            <a:r>
              <a:rPr lang="en-US" sz="2400" baseline="-25000" dirty="0" smtClean="0"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sym typeface="Wingdings" panose="05000000000000000000" pitchFamily="2" charset="2"/>
              </a:rPr>
              <a:t>(</a:t>
            </a:r>
            <a:r>
              <a:rPr lang="en-US" sz="2400" dirty="0" err="1" smtClean="0">
                <a:sym typeface="Wingdings" panose="05000000000000000000" pitchFamily="2" charset="2"/>
              </a:rPr>
              <a:t>aq</a:t>
            </a:r>
            <a:r>
              <a:rPr lang="en-US" sz="2400" dirty="0" smtClean="0">
                <a:sym typeface="Wingdings" panose="05000000000000000000" pitchFamily="2" charset="2"/>
              </a:rPr>
              <a:t>) + Cu(s)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Cu</a:t>
            </a:r>
            <a:r>
              <a:rPr lang="en-US" sz="2200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2+</a:t>
            </a: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en-US" sz="2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aq</a:t>
            </a: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)  + Zn(s)  Zn</a:t>
            </a:r>
            <a:r>
              <a:rPr lang="en-US" sz="2200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2+</a:t>
            </a: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en-US" sz="2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aq</a:t>
            </a:r>
            <a:r>
              <a:rPr lang="en-US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) +Cu(s)</a:t>
            </a:r>
            <a:endParaRPr lang="en-US" sz="22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5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Singe Replacement (Displacement) </a:t>
            </a:r>
            <a:r>
              <a:rPr lang="en-US" dirty="0"/>
              <a:t>Reactions</a:t>
            </a:r>
          </a:p>
        </p:txBody>
      </p:sp>
      <p:pic>
        <p:nvPicPr>
          <p:cNvPr id="104467" name="Picture 19" descr="04_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9"/>
          <a:stretch>
            <a:fillRect/>
          </a:stretch>
        </p:blipFill>
        <p:spPr>
          <a:xfrm>
            <a:off x="457200" y="1343025"/>
            <a:ext cx="5257800" cy="4219575"/>
          </a:xfrm>
        </p:spPr>
      </p:pic>
      <p:sp>
        <p:nvSpPr>
          <p:cNvPr id="1044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276600" y="4419600"/>
            <a:ext cx="4876800" cy="2209800"/>
          </a:xfrm>
        </p:spPr>
        <p:txBody>
          <a:bodyPr/>
          <a:lstStyle/>
          <a:p>
            <a:r>
              <a:rPr lang="en-US" sz="2800"/>
              <a:t>In displacement reactions, ions oxidize an element.</a:t>
            </a:r>
          </a:p>
          <a:p>
            <a:r>
              <a:rPr lang="en-US" sz="2800"/>
              <a:t>The ions, then, are reduced.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90357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Displacement Reactions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124200"/>
            <a:ext cx="7848600" cy="25908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800"/>
              <a:t>	In this reaction, </a:t>
            </a:r>
          </a:p>
          <a:p>
            <a:pPr>
              <a:buFontTx/>
              <a:buNone/>
            </a:pPr>
            <a:r>
              <a:rPr lang="en-US" sz="2800"/>
              <a:t>	silver ions oxidize </a:t>
            </a:r>
          </a:p>
          <a:p>
            <a:pPr>
              <a:buFontTx/>
              <a:buNone/>
            </a:pPr>
            <a:r>
              <a:rPr lang="en-US" sz="2800"/>
              <a:t>	copper metal.</a:t>
            </a:r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r>
              <a:rPr lang="en-US" sz="2800"/>
              <a:t>Cu </a:t>
            </a:r>
            <a:r>
              <a:rPr lang="en-US" sz="2000"/>
              <a:t>(</a:t>
            </a:r>
            <a:r>
              <a:rPr lang="en-US" sz="2000" i="1"/>
              <a:t>s</a:t>
            </a:r>
            <a:r>
              <a:rPr lang="en-US" sz="2000"/>
              <a:t>)</a:t>
            </a:r>
            <a:r>
              <a:rPr lang="en-US" sz="2800"/>
              <a:t> + 2 Ag</a:t>
            </a:r>
            <a:r>
              <a:rPr lang="en-US" sz="2800" baseline="30000"/>
              <a:t>+ </a:t>
            </a:r>
            <a:r>
              <a:rPr lang="en-US" sz="2000"/>
              <a:t>(</a:t>
            </a:r>
            <a:r>
              <a:rPr lang="en-US" sz="2000" i="1"/>
              <a:t>aq</a:t>
            </a:r>
            <a:r>
              <a:rPr lang="en-US" sz="2000"/>
              <a:t>)</a:t>
            </a:r>
            <a:r>
              <a:rPr lang="en-US" sz="2800"/>
              <a:t> </a:t>
            </a:r>
            <a:r>
              <a:rPr lang="en-US" sz="2800">
                <a:sym typeface="Symbol" pitchFamily="-80" charset="2"/>
              </a:rPr>
              <a:t> Cu</a:t>
            </a:r>
            <a:r>
              <a:rPr lang="en-US" sz="2800" baseline="30000">
                <a:sym typeface="Symbol" pitchFamily="-80" charset="2"/>
              </a:rPr>
              <a:t>2+ </a:t>
            </a:r>
            <a:r>
              <a:rPr lang="en-US" sz="2000">
                <a:sym typeface="Symbol" pitchFamily="-80" charset="2"/>
              </a:rPr>
              <a:t>(</a:t>
            </a:r>
            <a:r>
              <a:rPr lang="en-US" sz="2000" i="1">
                <a:sym typeface="Symbol" pitchFamily="-80" charset="2"/>
              </a:rPr>
              <a:t>aq</a:t>
            </a:r>
            <a:r>
              <a:rPr lang="en-US" sz="2000">
                <a:sym typeface="Symbol" pitchFamily="-80" charset="2"/>
              </a:rPr>
              <a:t>)</a:t>
            </a:r>
            <a:r>
              <a:rPr lang="en-US" sz="2800">
                <a:sym typeface="Symbol" pitchFamily="-80" charset="2"/>
              </a:rPr>
              <a:t> + 2 Ag </a:t>
            </a:r>
            <a:r>
              <a:rPr lang="en-US" sz="2000">
                <a:sym typeface="Symbol" pitchFamily="-80" charset="2"/>
              </a:rPr>
              <a:t>(</a:t>
            </a:r>
            <a:r>
              <a:rPr lang="en-US" sz="2000" i="1">
                <a:sym typeface="Symbol" pitchFamily="-80" charset="2"/>
              </a:rPr>
              <a:t>s</a:t>
            </a:r>
            <a:r>
              <a:rPr lang="en-US" sz="2000">
                <a:sym typeface="Symbol" pitchFamily="-80" charset="2"/>
              </a:rPr>
              <a:t>)</a:t>
            </a:r>
            <a:endParaRPr lang="en-US" sz="2000"/>
          </a:p>
        </p:txBody>
      </p:sp>
      <p:pic>
        <p:nvPicPr>
          <p:cNvPr id="107531" name="Picture 11" descr="04_14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3810000" cy="2814638"/>
          </a:xfrm>
        </p:spPr>
      </p:pic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208505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Displacement Reactions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124200"/>
            <a:ext cx="7239000" cy="25908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800"/>
              <a:t>	The reverse reaction, </a:t>
            </a:r>
          </a:p>
          <a:p>
            <a:pPr>
              <a:buFontTx/>
              <a:buNone/>
            </a:pPr>
            <a:r>
              <a:rPr lang="en-US" sz="2800"/>
              <a:t>	however, does not </a:t>
            </a:r>
          </a:p>
          <a:p>
            <a:pPr>
              <a:buFontTx/>
              <a:buNone/>
            </a:pPr>
            <a:r>
              <a:rPr lang="en-US" sz="2800"/>
              <a:t>	occur.</a:t>
            </a:r>
          </a:p>
          <a:p>
            <a:pPr>
              <a:buFontTx/>
              <a:buNone/>
            </a:pPr>
            <a:endParaRPr lang="en-US" sz="2800"/>
          </a:p>
          <a:p>
            <a:pPr>
              <a:buFontTx/>
              <a:buNone/>
            </a:pPr>
            <a:r>
              <a:rPr lang="en-US" sz="2800">
                <a:sym typeface="Symbol" pitchFamily="-80" charset="2"/>
              </a:rPr>
              <a:t>Cu</a:t>
            </a:r>
            <a:r>
              <a:rPr lang="en-US" sz="2800" baseline="30000">
                <a:sym typeface="Symbol" pitchFamily="-80" charset="2"/>
              </a:rPr>
              <a:t>2+ </a:t>
            </a:r>
            <a:r>
              <a:rPr lang="en-US" sz="2000">
                <a:sym typeface="Symbol" pitchFamily="-80" charset="2"/>
              </a:rPr>
              <a:t>(</a:t>
            </a:r>
            <a:r>
              <a:rPr lang="en-US" sz="2000" i="1">
                <a:sym typeface="Symbol" pitchFamily="-80" charset="2"/>
              </a:rPr>
              <a:t>aq</a:t>
            </a:r>
            <a:r>
              <a:rPr lang="en-US" sz="2000">
                <a:sym typeface="Symbol" pitchFamily="-80" charset="2"/>
              </a:rPr>
              <a:t>)</a:t>
            </a:r>
            <a:r>
              <a:rPr lang="en-US" sz="2800">
                <a:sym typeface="Symbol" pitchFamily="-80" charset="2"/>
              </a:rPr>
              <a:t> + 2 Ag </a:t>
            </a:r>
            <a:r>
              <a:rPr lang="en-US" sz="2000">
                <a:sym typeface="Symbol" pitchFamily="-80" charset="2"/>
              </a:rPr>
              <a:t>(</a:t>
            </a:r>
            <a:r>
              <a:rPr lang="en-US" sz="2000" i="1">
                <a:sym typeface="Symbol" pitchFamily="-80" charset="2"/>
              </a:rPr>
              <a:t>s</a:t>
            </a:r>
            <a:r>
              <a:rPr lang="en-US" sz="2000">
                <a:sym typeface="Symbol" pitchFamily="-80" charset="2"/>
              </a:rPr>
              <a:t>)</a:t>
            </a:r>
            <a:r>
              <a:rPr lang="en-US" sz="2800">
                <a:sym typeface="Symbol" pitchFamily="-80" charset="2"/>
              </a:rPr>
              <a:t>  </a:t>
            </a:r>
            <a:r>
              <a:rPr lang="en-US" sz="2800"/>
              <a:t>Cu </a:t>
            </a:r>
            <a:r>
              <a:rPr lang="en-US" sz="2000"/>
              <a:t>(</a:t>
            </a:r>
            <a:r>
              <a:rPr lang="en-US" sz="2000" i="1"/>
              <a:t>s</a:t>
            </a:r>
            <a:r>
              <a:rPr lang="en-US" sz="2000"/>
              <a:t>)</a:t>
            </a:r>
            <a:r>
              <a:rPr lang="en-US" sz="2800"/>
              <a:t> + 2 Ag</a:t>
            </a:r>
            <a:r>
              <a:rPr lang="en-US" sz="2800" baseline="30000"/>
              <a:t>+ </a:t>
            </a:r>
            <a:r>
              <a:rPr lang="en-US" sz="2000"/>
              <a:t>(</a:t>
            </a:r>
            <a:r>
              <a:rPr lang="en-US" sz="2000" i="1"/>
              <a:t>aq</a:t>
            </a:r>
            <a:r>
              <a:rPr lang="en-US" sz="2000"/>
              <a:t>)</a:t>
            </a:r>
            <a:r>
              <a:rPr lang="en-US" sz="2400"/>
              <a:t> </a:t>
            </a:r>
          </a:p>
        </p:txBody>
      </p:sp>
      <p:pic>
        <p:nvPicPr>
          <p:cNvPr id="108551" name="Picture 7" descr="04_14C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3810000" cy="2814638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3429000" y="5054600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1996"/>
                </a:solidFill>
              </a:rPr>
              <a:t>x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747239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347713" cy="1320800"/>
          </a:xfrm>
        </p:spPr>
        <p:txBody>
          <a:bodyPr/>
          <a:lstStyle/>
          <a:p>
            <a:r>
              <a:rPr lang="en-US" dirty="0" smtClean="0"/>
              <a:t>Metal reactivity &amp; Activity </a:t>
            </a:r>
            <a:r>
              <a:rPr lang="en-US" dirty="0"/>
              <a:t>Series</a:t>
            </a:r>
          </a:p>
        </p:txBody>
      </p:sp>
      <p:pic>
        <p:nvPicPr>
          <p:cNvPr id="109579" name="Picture 11" descr="04_T0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905" y="1447800"/>
            <a:ext cx="4077228" cy="4594225"/>
          </a:xfrm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659473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Steps for balancing half reactions: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6667500" cy="4648200"/>
          </a:xfrm>
        </p:spPr>
        <p:txBody>
          <a:bodyPr>
            <a:noAutofit/>
          </a:bodyPr>
          <a:lstStyle/>
          <a:p>
            <a:pPr marL="514350" indent="-514350" eaLnBrk="1" hangingPunct="1">
              <a:buFontTx/>
              <a:buAutoNum type="arabicPeriod"/>
            </a:pPr>
            <a:r>
              <a:rPr lang="en-US" altLang="en-US" sz="2000" dirty="0" smtClean="0"/>
              <a:t>Recognize reaction as a redox reaction by assigning oxidation numbers</a:t>
            </a:r>
            <a:r>
              <a:rPr lang="en-US" altLang="en-US" sz="2000" dirty="0" smtClean="0"/>
              <a:t>.</a:t>
            </a:r>
            <a:endParaRPr lang="en-US" altLang="en-US" sz="2000" dirty="0" smtClean="0"/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sz="2000" dirty="0" smtClean="0"/>
              <a:t>Separate the process into half-reactions- (Leo </a:t>
            </a:r>
            <a:r>
              <a:rPr lang="en-US" altLang="en-US" sz="2000" dirty="0" err="1" smtClean="0"/>
              <a:t>Ger</a:t>
            </a:r>
            <a:r>
              <a:rPr lang="en-US" altLang="en-US" sz="2000" dirty="0" smtClean="0"/>
              <a:t>)</a:t>
            </a:r>
          </a:p>
          <a:p>
            <a:pPr marL="514350" indent="-514350" eaLnBrk="1" hangingPunct="1">
              <a:buFontTx/>
              <a:buAutoNum type="arabicPeriod"/>
            </a:pPr>
            <a:endParaRPr lang="en-US" altLang="en-US" sz="2000" dirty="0" smtClean="0"/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sz="2000" dirty="0" smtClean="0"/>
              <a:t>Balance atoms of elements for each half reaction.</a:t>
            </a:r>
          </a:p>
          <a:p>
            <a:pPr marL="514350" indent="-514350" eaLnBrk="1" hangingPunct="1">
              <a:buFontTx/>
              <a:buAutoNum type="arabicPeriod"/>
            </a:pPr>
            <a:endParaRPr lang="en-US" altLang="en-US" sz="2000" dirty="0" smtClean="0"/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sz="2000" dirty="0" smtClean="0"/>
              <a:t>Balance each half reaction for charge (e-).</a:t>
            </a:r>
          </a:p>
          <a:p>
            <a:pPr marL="514350" indent="-514350" eaLnBrk="1" hangingPunct="1">
              <a:buFontTx/>
              <a:buAutoNum type="arabicPeriod"/>
            </a:pPr>
            <a:endParaRPr lang="en-US" altLang="en-US" sz="2000" dirty="0" smtClean="0"/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sz="2000" dirty="0" smtClean="0"/>
              <a:t>Multiply each half reaction by an appropriate factor (balance electrons)</a:t>
            </a:r>
          </a:p>
          <a:p>
            <a:pPr marL="514350" indent="-514350" eaLnBrk="1" hangingPunct="1">
              <a:buFontTx/>
              <a:buAutoNum type="arabicPeriod"/>
            </a:pPr>
            <a:endParaRPr lang="en-US" altLang="en-US" sz="2000" dirty="0" smtClean="0"/>
          </a:p>
          <a:p>
            <a:pPr marL="514350" indent="-514350" eaLnBrk="1" hangingPunct="1">
              <a:buFontTx/>
              <a:buAutoNum type="arabicPeriod"/>
            </a:pPr>
            <a:r>
              <a:rPr lang="en-US" altLang="en-US" sz="2000" dirty="0" smtClean="0"/>
              <a:t>Add the half reactions to produce the overall balance equations.  Simplify if needed.</a:t>
            </a:r>
          </a:p>
        </p:txBody>
      </p:sp>
    </p:spTree>
    <p:extLst>
      <p:ext uri="{BB962C8B-B14F-4D97-AF65-F5344CB8AC3E}">
        <p14:creationId xmlns:p14="http://schemas.microsoft.com/office/powerpoint/2010/main" val="11637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95" name="Text Box 11"/>
          <p:cNvSpPr txBox="1">
            <a:spLocks noChangeArrowheads="1"/>
          </p:cNvSpPr>
          <p:nvPr/>
        </p:nvSpPr>
        <p:spPr bwMode="auto">
          <a:xfrm>
            <a:off x="228600" y="1524000"/>
            <a:ext cx="8695944" cy="420115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eaLnBrk="0" hangingPunct="0">
              <a:spcBef>
                <a:spcPts val="600"/>
              </a:spcBef>
              <a:defRPr/>
            </a:pPr>
            <a:r>
              <a:rPr lang="en-US" sz="2600" dirty="0">
                <a:latin typeface="Arial" pitchFamily="34" charset="0"/>
                <a:ea typeface="ＭＳ Ｐゴシック" charset="-128"/>
              </a:rPr>
              <a:t>Steps in balancing a chemical reaction using coefficients:</a:t>
            </a:r>
          </a:p>
          <a:p>
            <a:pPr marL="457200" indent="-457200" eaLnBrk="0" hangingPunct="0">
              <a:spcBef>
                <a:spcPts val="600"/>
              </a:spcBef>
              <a:buFontTx/>
              <a:buAutoNum type="arabicPeriod"/>
              <a:defRPr/>
            </a:pPr>
            <a:r>
              <a:rPr lang="en-US" sz="2400" dirty="0">
                <a:latin typeface="Arial" pitchFamily="34" charset="0"/>
                <a:ea typeface="ＭＳ Ｐゴシック" charset="-128"/>
              </a:rPr>
              <a:t>Write the equation using the formulas of the reactants and products. Include the physical states (s, </a:t>
            </a:r>
            <a:r>
              <a:rPr lang="en-US" sz="2400" i="1" dirty="0">
                <a:latin typeface="Arial" pitchFamily="34" charset="0"/>
                <a:ea typeface="ＭＳ Ｐゴシック" charset="-128"/>
              </a:rPr>
              <a:t>l</a:t>
            </a:r>
            <a:r>
              <a:rPr lang="en-US" sz="2400" dirty="0">
                <a:latin typeface="Arial" pitchFamily="34" charset="0"/>
                <a:ea typeface="ＭＳ Ｐゴシック" charset="-128"/>
              </a:rPr>
              <a:t>, g, </a:t>
            </a:r>
            <a:r>
              <a:rPr lang="en-US" sz="2400" dirty="0" err="1">
                <a:latin typeface="Arial" pitchFamily="34" charset="0"/>
                <a:ea typeface="ＭＳ Ｐゴシック" charset="-128"/>
              </a:rPr>
              <a:t>aq</a:t>
            </a:r>
            <a:r>
              <a:rPr lang="en-US" sz="2400" dirty="0">
                <a:latin typeface="Arial" pitchFamily="34" charset="0"/>
                <a:ea typeface="ＭＳ Ｐゴシック" charset="-128"/>
              </a:rPr>
              <a:t> etc…)</a:t>
            </a:r>
          </a:p>
          <a:p>
            <a:pPr marL="457200" indent="-457200" eaLnBrk="0" hangingPunct="0">
              <a:spcBef>
                <a:spcPts val="600"/>
              </a:spcBef>
              <a:buFontTx/>
              <a:buAutoNum type="arabicPeriod"/>
              <a:defRPr/>
            </a:pPr>
            <a:r>
              <a:rPr lang="en-US" sz="2400" dirty="0">
                <a:latin typeface="Arial" pitchFamily="34" charset="0"/>
                <a:ea typeface="ＭＳ Ｐゴシック" charset="-128"/>
              </a:rPr>
              <a:t>Balance the compound with the most elements in the formula first using integers as coefficients.</a:t>
            </a:r>
          </a:p>
          <a:p>
            <a:pPr marL="457200" indent="-457200" eaLnBrk="0" hangingPunct="0">
              <a:spcBef>
                <a:spcPts val="600"/>
              </a:spcBef>
              <a:buFontTx/>
              <a:buAutoNum type="arabicPeriod"/>
              <a:defRPr/>
            </a:pPr>
            <a:r>
              <a:rPr lang="en-US" sz="2400" dirty="0">
                <a:latin typeface="Arial" pitchFamily="34" charset="0"/>
                <a:ea typeface="ＭＳ Ｐゴシック" charset="-128"/>
              </a:rPr>
              <a:t>Balance elements on their own last.</a:t>
            </a:r>
          </a:p>
          <a:p>
            <a:pPr marL="457200" indent="-457200" eaLnBrk="0" hangingPunct="0">
              <a:spcBef>
                <a:spcPts val="600"/>
              </a:spcBef>
              <a:buFontTx/>
              <a:buAutoNum type="arabicPeriod"/>
              <a:defRPr/>
            </a:pPr>
            <a:r>
              <a:rPr lang="en-US" sz="2400" dirty="0">
                <a:latin typeface="Arial" pitchFamily="34" charset="0"/>
                <a:ea typeface="ＭＳ Ｐゴシック" charset="-128"/>
              </a:rPr>
              <a:t>Check to see that the sum of each individual elements are equal on each side of the equation.</a:t>
            </a:r>
          </a:p>
          <a:p>
            <a:pPr marL="457200" indent="-457200" eaLnBrk="0" hangingPunct="0">
              <a:spcBef>
                <a:spcPts val="600"/>
              </a:spcBef>
              <a:buFontTx/>
              <a:buAutoNum type="arabicPeriod"/>
              <a:defRPr/>
            </a:pPr>
            <a:r>
              <a:rPr lang="en-US" sz="2400" dirty="0">
                <a:latin typeface="Arial" pitchFamily="34" charset="0"/>
                <a:ea typeface="ＭＳ Ｐゴシック" charset="-128"/>
              </a:rPr>
              <a:t>If the coefficients can be simplified by dividing though with a whole number, do so.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Guidelines for </a:t>
            </a:r>
            <a:br>
              <a:rPr lang="en-US" dirty="0" smtClean="0"/>
            </a:br>
            <a:r>
              <a:rPr lang="en-US" dirty="0" smtClean="0"/>
              <a:t>Balancing Chemical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4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470025"/>
          </a:xfrm>
        </p:spPr>
        <p:txBody>
          <a:bodyPr/>
          <a:lstStyle/>
          <a:p>
            <a:pPr algn="l"/>
            <a:r>
              <a:rPr lang="en-US" altLang="en-US" sz="3600" dirty="0"/>
              <a:t>P</a:t>
            </a:r>
            <a:r>
              <a:rPr lang="en-US" altLang="en-US" sz="3600" dirty="0" smtClean="0"/>
              <a:t>ractice: half reactions  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501555" y="2514600"/>
            <a:ext cx="7010400" cy="3048000"/>
          </a:xfrm>
        </p:spPr>
        <p:txBody>
          <a:bodyPr/>
          <a:lstStyle/>
          <a:p>
            <a:pPr algn="l"/>
            <a:r>
              <a:rPr lang="en-US" altLang="en-US" sz="2800" dirty="0" smtClean="0">
                <a:solidFill>
                  <a:schemeClr val="tx1"/>
                </a:solidFill>
              </a:rPr>
              <a:t>Balance the following net ionic equation:</a:t>
            </a:r>
          </a:p>
          <a:p>
            <a:pPr algn="l"/>
            <a:endParaRPr lang="en-US" altLang="en-US" sz="2800" dirty="0" smtClean="0">
              <a:solidFill>
                <a:schemeClr val="tx1"/>
              </a:solidFill>
            </a:endParaRPr>
          </a:p>
          <a:p>
            <a:pPr algn="l"/>
            <a:r>
              <a:rPr lang="en-US" altLang="en-US" sz="2800" dirty="0" smtClean="0">
                <a:solidFill>
                  <a:schemeClr val="tx1"/>
                </a:solidFill>
              </a:rPr>
              <a:t>Zn </a:t>
            </a:r>
            <a:r>
              <a:rPr lang="en-US" altLang="en-US" sz="2800" baseline="-25000" dirty="0" smtClean="0">
                <a:solidFill>
                  <a:schemeClr val="tx1"/>
                </a:solidFill>
              </a:rPr>
              <a:t>(s) </a:t>
            </a:r>
            <a:r>
              <a:rPr lang="en-US" altLang="en-US" sz="2800" dirty="0" smtClean="0">
                <a:solidFill>
                  <a:schemeClr val="tx1"/>
                </a:solidFill>
              </a:rPr>
              <a:t>+ Ag</a:t>
            </a:r>
            <a:r>
              <a:rPr lang="en-US" altLang="en-US" sz="2800" baseline="30000" dirty="0" smtClean="0">
                <a:solidFill>
                  <a:schemeClr val="tx1"/>
                </a:solidFill>
              </a:rPr>
              <a:t>+</a:t>
            </a:r>
            <a:r>
              <a:rPr lang="en-US" altLang="en-US" sz="2800" baseline="-25000" dirty="0" smtClean="0">
                <a:solidFill>
                  <a:schemeClr val="tx1"/>
                </a:solidFill>
              </a:rPr>
              <a:t>(</a:t>
            </a:r>
            <a:r>
              <a:rPr lang="en-US" altLang="en-US" sz="2800" baseline="-25000" dirty="0" err="1" smtClean="0">
                <a:solidFill>
                  <a:schemeClr val="tx1"/>
                </a:solidFill>
              </a:rPr>
              <a:t>aq</a:t>
            </a:r>
            <a:r>
              <a:rPr lang="en-US" altLang="en-US" sz="2800" baseline="-25000" dirty="0" smtClean="0">
                <a:solidFill>
                  <a:schemeClr val="tx1"/>
                </a:solidFill>
              </a:rPr>
              <a:t>) </a:t>
            </a:r>
            <a:r>
              <a:rPr lang="en-US" alt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 Zn </a:t>
            </a:r>
            <a:r>
              <a:rPr lang="en-US" altLang="en-US" sz="2800" baseline="30000" dirty="0" smtClean="0">
                <a:solidFill>
                  <a:schemeClr val="tx1"/>
                </a:solidFill>
                <a:sym typeface="Wingdings" panose="05000000000000000000" pitchFamily="2" charset="2"/>
              </a:rPr>
              <a:t>2+</a:t>
            </a:r>
            <a:r>
              <a:rPr lang="en-US" altLang="en-US" sz="2800" baseline="-25000" dirty="0" smtClean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en-US" altLang="en-US" sz="2800" baseline="-250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aq</a:t>
            </a:r>
            <a:r>
              <a:rPr lang="en-US" altLang="en-US" sz="2800" baseline="-25000" dirty="0" smtClean="0">
                <a:solidFill>
                  <a:schemeClr val="tx1"/>
                </a:solidFill>
                <a:sym typeface="Wingdings" panose="05000000000000000000" pitchFamily="2" charset="2"/>
              </a:rPr>
              <a:t>) </a:t>
            </a:r>
            <a:r>
              <a:rPr lang="en-US" alt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+ Ag</a:t>
            </a:r>
            <a:r>
              <a:rPr lang="en-US" altLang="en-US" sz="2800" baseline="-25000" dirty="0" smtClean="0">
                <a:solidFill>
                  <a:schemeClr val="tx1"/>
                </a:solidFill>
                <a:sym typeface="Wingdings" panose="05000000000000000000" pitchFamily="2" charset="2"/>
              </a:rPr>
              <a:t>(s)</a:t>
            </a:r>
            <a:endParaRPr lang="en-US" altLang="en-US" sz="2800" baseline="-25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Half Reaction:  Acidic Solution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err="1" smtClean="0"/>
              <a:t>Additonal</a:t>
            </a:r>
            <a:r>
              <a:rPr lang="en-US" altLang="en-US" sz="2800" dirty="0" smtClean="0"/>
              <a:t> step: </a:t>
            </a:r>
          </a:p>
          <a:p>
            <a:pPr lvl="1"/>
            <a:r>
              <a:rPr lang="en-US" altLang="en-US" sz="2400" dirty="0" smtClean="0"/>
              <a:t>Balance oxygen's by adding H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O, </a:t>
            </a:r>
          </a:p>
          <a:p>
            <a:pPr lvl="1"/>
            <a:r>
              <a:rPr lang="en-US" altLang="en-US" sz="2400" dirty="0" smtClean="0"/>
              <a:t>balance hydrogen's with H</a:t>
            </a:r>
            <a:r>
              <a:rPr lang="en-US" altLang="en-US" sz="2400" baseline="30000" dirty="0" smtClean="0"/>
              <a:t>+</a:t>
            </a:r>
            <a:r>
              <a:rPr lang="en-US" altLang="en-US" sz="2400" dirty="0" smtClean="0"/>
              <a:t> ions.</a:t>
            </a:r>
          </a:p>
          <a:p>
            <a:pPr lvl="1"/>
            <a:endParaRPr lang="en-US" altLang="en-US" sz="2400" dirty="0" smtClean="0"/>
          </a:p>
          <a:p>
            <a:pPr>
              <a:buFontTx/>
              <a:buNone/>
            </a:pPr>
            <a:r>
              <a:rPr lang="en-US" altLang="en-US" dirty="0" smtClean="0"/>
              <a:t>Try it!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pPr>
              <a:buFontTx/>
              <a:buNone/>
            </a:pPr>
            <a:r>
              <a:rPr lang="en-US" altLang="en-US" sz="2800" dirty="0" smtClean="0"/>
              <a:t>Cu(s) + NO</a:t>
            </a:r>
            <a:r>
              <a:rPr lang="en-US" altLang="en-US" sz="2800" baseline="-25000" dirty="0" smtClean="0"/>
              <a:t>3</a:t>
            </a:r>
            <a:r>
              <a:rPr lang="en-US" altLang="en-US" sz="2800" baseline="30000" dirty="0" smtClean="0"/>
              <a:t>-</a:t>
            </a:r>
            <a:r>
              <a:rPr lang="en-US" altLang="en-US" sz="2800" dirty="0" smtClean="0"/>
              <a:t>(</a:t>
            </a:r>
            <a:r>
              <a:rPr lang="en-US" altLang="en-US" sz="2800" dirty="0" err="1" smtClean="0"/>
              <a:t>aq</a:t>
            </a:r>
            <a:r>
              <a:rPr lang="en-US" altLang="en-US" sz="2800" dirty="0" smtClean="0"/>
              <a:t>)  </a:t>
            </a:r>
            <a:r>
              <a:rPr lang="en-US" altLang="en-US" sz="2800" dirty="0" smtClean="0">
                <a:sym typeface="Wingdings" panose="05000000000000000000" pitchFamily="2" charset="2"/>
              </a:rPr>
              <a:t>  Cu</a:t>
            </a:r>
            <a:r>
              <a:rPr lang="en-US" altLang="en-US" sz="2800" baseline="30000" dirty="0" smtClean="0">
                <a:sym typeface="Wingdings" panose="05000000000000000000" pitchFamily="2" charset="2"/>
              </a:rPr>
              <a:t>2+</a:t>
            </a:r>
            <a:r>
              <a:rPr lang="en-US" altLang="en-US" sz="2800" dirty="0" smtClean="0">
                <a:sym typeface="Wingdings" panose="05000000000000000000" pitchFamily="2" charset="2"/>
              </a:rPr>
              <a:t>(</a:t>
            </a:r>
            <a:r>
              <a:rPr lang="en-US" altLang="en-US" sz="2800" dirty="0" err="1" smtClean="0">
                <a:sym typeface="Wingdings" panose="05000000000000000000" pitchFamily="2" charset="2"/>
              </a:rPr>
              <a:t>aq</a:t>
            </a:r>
            <a:r>
              <a:rPr lang="en-US" altLang="en-US" sz="2800" dirty="0" smtClean="0">
                <a:sym typeface="Wingdings" panose="05000000000000000000" pitchFamily="2" charset="2"/>
              </a:rPr>
              <a:t>) + NO(g)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460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Half Reaction:  Basic Solutions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94291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Additional step:  </a:t>
            </a:r>
          </a:p>
          <a:p>
            <a:pPr lvl="1"/>
            <a:r>
              <a:rPr lang="en-US" altLang="en-US" sz="2400" dirty="0" smtClean="0"/>
              <a:t>In the final step, for each H</a:t>
            </a:r>
            <a:r>
              <a:rPr lang="en-US" altLang="en-US" sz="2400" baseline="30000" dirty="0" smtClean="0"/>
              <a:t>+</a:t>
            </a:r>
            <a:r>
              <a:rPr lang="en-US" altLang="en-US" sz="2400" dirty="0" smtClean="0"/>
              <a:t> in the equation, add an OH</a:t>
            </a:r>
            <a:r>
              <a:rPr lang="en-US" altLang="en-US" sz="2400" baseline="30000" dirty="0" smtClean="0"/>
              <a:t>-</a:t>
            </a:r>
            <a:r>
              <a:rPr lang="en-US" altLang="en-US" sz="2400" dirty="0" smtClean="0"/>
              <a:t> on both sides of the equation.  </a:t>
            </a:r>
          </a:p>
          <a:p>
            <a:pPr lvl="1"/>
            <a:r>
              <a:rPr lang="en-US" altLang="en-US" sz="2400" dirty="0" smtClean="0"/>
              <a:t>On one side combine H</a:t>
            </a:r>
            <a:r>
              <a:rPr lang="en-US" altLang="en-US" sz="2400" baseline="30000" dirty="0" smtClean="0"/>
              <a:t>+</a:t>
            </a:r>
            <a:r>
              <a:rPr lang="en-US" altLang="en-US" sz="2400" dirty="0" smtClean="0"/>
              <a:t> , OH</a:t>
            </a:r>
            <a:r>
              <a:rPr lang="en-US" altLang="en-US" sz="2400" baseline="30000" dirty="0" smtClean="0"/>
              <a:t>-</a:t>
            </a:r>
            <a:r>
              <a:rPr lang="en-US" altLang="en-US" sz="2400" dirty="0" smtClean="0"/>
              <a:t> to H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O</a:t>
            </a:r>
          </a:p>
          <a:p>
            <a:pPr lvl="1"/>
            <a:r>
              <a:rPr lang="en-US" altLang="en-US" sz="2400" dirty="0" smtClean="0"/>
              <a:t>Simplify the each by reducing multiple H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O</a:t>
            </a:r>
          </a:p>
          <a:p>
            <a:pPr lvl="1">
              <a:buFontTx/>
              <a:buNone/>
            </a:pPr>
            <a:endParaRPr lang="en-US" altLang="en-US" sz="2400" dirty="0" smtClean="0"/>
          </a:p>
          <a:p>
            <a:pPr lvl="1">
              <a:buFontTx/>
              <a:buNone/>
            </a:pPr>
            <a:r>
              <a:rPr lang="en-US" altLang="en-US" sz="2400" dirty="0" smtClean="0"/>
              <a:t>Try one:</a:t>
            </a:r>
          </a:p>
          <a:p>
            <a:pPr lvl="1">
              <a:buFontTx/>
              <a:buNone/>
            </a:pPr>
            <a:r>
              <a:rPr lang="en-US" altLang="en-US" sz="2400" dirty="0" err="1" smtClean="0"/>
              <a:t>ClO</a:t>
            </a:r>
            <a:r>
              <a:rPr lang="en-US" altLang="en-US" sz="2400" baseline="30000" dirty="0" smtClean="0"/>
              <a:t>-</a:t>
            </a:r>
            <a:r>
              <a:rPr lang="en-US" altLang="en-US" sz="2400" dirty="0" smtClean="0"/>
              <a:t> (</a:t>
            </a:r>
            <a:r>
              <a:rPr lang="en-US" altLang="en-US" sz="2400" dirty="0" err="1" smtClean="0"/>
              <a:t>aq</a:t>
            </a:r>
            <a:r>
              <a:rPr lang="en-US" altLang="en-US" sz="2400" dirty="0" smtClean="0"/>
              <a:t>) + S</a:t>
            </a:r>
            <a:r>
              <a:rPr lang="en-US" altLang="en-US" sz="2400" baseline="30000" dirty="0" smtClean="0"/>
              <a:t>2-</a:t>
            </a:r>
            <a:r>
              <a:rPr lang="en-US" altLang="en-US" sz="2400" dirty="0" smtClean="0"/>
              <a:t> (</a:t>
            </a:r>
            <a:r>
              <a:rPr lang="en-US" altLang="en-US" sz="2400" dirty="0" err="1" smtClean="0"/>
              <a:t>aq</a:t>
            </a:r>
            <a:r>
              <a:rPr lang="en-US" altLang="en-US" sz="2400" dirty="0" smtClean="0"/>
              <a:t>) </a:t>
            </a:r>
            <a:r>
              <a:rPr lang="en-US" altLang="en-US" sz="2400" dirty="0" smtClean="0">
                <a:sym typeface="Wingdings" panose="05000000000000000000" pitchFamily="2" charset="2"/>
              </a:rPr>
              <a:t>  Cl</a:t>
            </a:r>
            <a:r>
              <a:rPr lang="en-US" altLang="en-US" sz="2400" baseline="30000" dirty="0" smtClean="0">
                <a:sym typeface="Wingdings" panose="05000000000000000000" pitchFamily="2" charset="2"/>
              </a:rPr>
              <a:t>-</a:t>
            </a:r>
            <a:r>
              <a:rPr lang="en-US" altLang="en-US" sz="2400" dirty="0" smtClean="0">
                <a:sym typeface="Wingdings" panose="05000000000000000000" pitchFamily="2" charset="2"/>
              </a:rPr>
              <a:t> + S(s)</a:t>
            </a:r>
          </a:p>
          <a:p>
            <a:pPr lvl="1">
              <a:buFontTx/>
              <a:buNone/>
            </a:pPr>
            <a:endParaRPr lang="en-US" altLang="en-US" sz="2400" dirty="0" smtClean="0">
              <a:sym typeface="Wingdings" panose="05000000000000000000" pitchFamily="2" charset="2"/>
            </a:endParaRPr>
          </a:p>
          <a:p>
            <a:pPr lvl="1">
              <a:buFontTx/>
              <a:buNone/>
            </a:pPr>
            <a:endParaRPr lang="en-US" altLang="en-US" sz="2400" dirty="0" smtClean="0">
              <a:sym typeface="Wingdings" panose="05000000000000000000" pitchFamily="2" charset="2"/>
            </a:endParaRPr>
          </a:p>
          <a:p>
            <a:pPr lvl="1">
              <a:buFontTx/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2727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Balance the following reaction in </a:t>
            </a:r>
            <a:r>
              <a:rPr lang="en-US" altLang="en-US" sz="3200" b="1" u="sng" dirty="0" smtClean="0"/>
              <a:t>acid</a:t>
            </a:r>
            <a:r>
              <a:rPr lang="en-US" altLang="en-US" sz="3200" b="1" dirty="0" smtClean="0"/>
              <a:t> </a:t>
            </a:r>
            <a:r>
              <a:rPr lang="en-US" altLang="en-US" sz="3200" dirty="0" smtClean="0"/>
              <a:t>solution: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-221776" y="2514600"/>
            <a:ext cx="8229600" cy="914400"/>
          </a:xfrm>
        </p:spPr>
        <p:txBody>
          <a:bodyPr>
            <a:normAutofit fontScale="40000" lnSpcReduction="20000"/>
          </a:bodyPr>
          <a:lstStyle/>
          <a:p>
            <a:pPr algn="ctr">
              <a:buFontTx/>
              <a:buNone/>
            </a:pPr>
            <a:r>
              <a:rPr lang="en-US" altLang="en-US" sz="8600" dirty="0" smtClean="0"/>
              <a:t>CrO</a:t>
            </a:r>
            <a:r>
              <a:rPr lang="en-US" altLang="en-US" sz="8600" baseline="-25000" dirty="0" smtClean="0"/>
              <a:t>4</a:t>
            </a:r>
            <a:r>
              <a:rPr lang="en-US" altLang="en-US" sz="8600" baseline="30000" dirty="0" smtClean="0"/>
              <a:t>2-</a:t>
            </a:r>
            <a:r>
              <a:rPr lang="en-US" altLang="en-US" sz="8600" baseline="-25000" dirty="0" smtClean="0"/>
              <a:t>(</a:t>
            </a:r>
            <a:r>
              <a:rPr lang="en-US" altLang="en-US" sz="8600" baseline="-25000" dirty="0" err="1" smtClean="0"/>
              <a:t>aq</a:t>
            </a:r>
            <a:r>
              <a:rPr lang="en-US" altLang="en-US" sz="8600" baseline="-25000" dirty="0" smtClean="0"/>
              <a:t>) </a:t>
            </a:r>
            <a:r>
              <a:rPr lang="en-US" altLang="en-US" sz="8600" dirty="0" smtClean="0"/>
              <a:t>+ SO</a:t>
            </a:r>
            <a:r>
              <a:rPr lang="en-US" altLang="en-US" sz="8600" baseline="-25000" dirty="0" smtClean="0"/>
              <a:t>3</a:t>
            </a:r>
            <a:r>
              <a:rPr lang="en-US" altLang="en-US" sz="8600" baseline="30000" dirty="0" smtClean="0"/>
              <a:t>2-</a:t>
            </a:r>
            <a:r>
              <a:rPr lang="en-US" altLang="en-US" sz="8600" baseline="-25000" dirty="0" smtClean="0"/>
              <a:t>(</a:t>
            </a:r>
            <a:r>
              <a:rPr lang="en-US" altLang="en-US" sz="8600" baseline="-25000" dirty="0" err="1" smtClean="0"/>
              <a:t>aq</a:t>
            </a:r>
            <a:r>
              <a:rPr lang="en-US" altLang="en-US" sz="8600" baseline="-25000" dirty="0" smtClean="0"/>
              <a:t>) </a:t>
            </a:r>
            <a:r>
              <a:rPr lang="en-US" altLang="en-US" sz="8600" dirty="0" smtClean="0">
                <a:sym typeface="Wingdings" panose="05000000000000000000" pitchFamily="2" charset="2"/>
              </a:rPr>
              <a:t> Cr</a:t>
            </a:r>
            <a:r>
              <a:rPr lang="en-US" altLang="en-US" sz="8600" baseline="30000" dirty="0" smtClean="0">
                <a:sym typeface="Wingdings" panose="05000000000000000000" pitchFamily="2" charset="2"/>
              </a:rPr>
              <a:t>3+ </a:t>
            </a:r>
            <a:r>
              <a:rPr lang="en-US" altLang="en-US" sz="8600" baseline="-25000" dirty="0" smtClean="0">
                <a:sym typeface="Wingdings" panose="05000000000000000000" pitchFamily="2" charset="2"/>
              </a:rPr>
              <a:t>(</a:t>
            </a:r>
            <a:r>
              <a:rPr lang="en-US" altLang="en-US" sz="8600" baseline="-25000" dirty="0" err="1" smtClean="0">
                <a:sym typeface="Wingdings" panose="05000000000000000000" pitchFamily="2" charset="2"/>
              </a:rPr>
              <a:t>aq</a:t>
            </a:r>
            <a:r>
              <a:rPr lang="en-US" altLang="en-US" sz="8600" baseline="-25000" dirty="0" smtClean="0">
                <a:sym typeface="Wingdings" panose="05000000000000000000" pitchFamily="2" charset="2"/>
              </a:rPr>
              <a:t>) </a:t>
            </a:r>
            <a:r>
              <a:rPr lang="en-US" altLang="en-US" sz="8600" dirty="0" smtClean="0">
                <a:sym typeface="Wingdings" panose="05000000000000000000" pitchFamily="2" charset="2"/>
              </a:rPr>
              <a:t>+ SO</a:t>
            </a:r>
            <a:r>
              <a:rPr lang="en-US" altLang="en-US" sz="8600" baseline="-25000" dirty="0" smtClean="0">
                <a:sym typeface="Wingdings" panose="05000000000000000000" pitchFamily="2" charset="2"/>
              </a:rPr>
              <a:t>4</a:t>
            </a:r>
            <a:r>
              <a:rPr lang="en-US" altLang="en-US" sz="8600" baseline="30000" dirty="0" smtClean="0">
                <a:sym typeface="Wingdings" panose="05000000000000000000" pitchFamily="2" charset="2"/>
              </a:rPr>
              <a:t>2-</a:t>
            </a:r>
            <a:r>
              <a:rPr lang="en-US" altLang="en-US" sz="8600" baseline="-25000" dirty="0" smtClean="0">
                <a:sym typeface="Wingdings" panose="05000000000000000000" pitchFamily="2" charset="2"/>
              </a:rPr>
              <a:t>(</a:t>
            </a:r>
            <a:r>
              <a:rPr lang="en-US" altLang="en-US" sz="8600" baseline="-25000" dirty="0" err="1" smtClean="0">
                <a:sym typeface="Wingdings" panose="05000000000000000000" pitchFamily="2" charset="2"/>
              </a:rPr>
              <a:t>aq</a:t>
            </a:r>
            <a:r>
              <a:rPr lang="en-US" altLang="en-US" sz="8600" baseline="-25000" dirty="0" smtClean="0">
                <a:sym typeface="Wingdings" panose="05000000000000000000" pitchFamily="2" charset="2"/>
              </a:rPr>
              <a:t>)</a:t>
            </a:r>
          </a:p>
          <a:p>
            <a:pPr algn="ctr">
              <a:buFontTx/>
              <a:buNone/>
            </a:pPr>
            <a:endParaRPr lang="en-US" altLang="en-US" sz="8600" baseline="-25000" dirty="0" smtClean="0">
              <a:sym typeface="Wingdings" panose="05000000000000000000" pitchFamily="2" charset="2"/>
            </a:endParaRPr>
          </a:p>
          <a:p>
            <a:pPr algn="ctr">
              <a:buFontTx/>
              <a:buNone/>
            </a:pPr>
            <a:endParaRPr lang="en-US" altLang="en-US" baseline="-25000" dirty="0" smtClean="0">
              <a:sym typeface="Wingdings" panose="05000000000000000000" pitchFamily="2" charset="2"/>
            </a:endParaRPr>
          </a:p>
          <a:p>
            <a:pPr algn="ctr">
              <a:buFontTx/>
              <a:buNone/>
            </a:pPr>
            <a:endParaRPr lang="en-US" altLang="en-US" baseline="-25000" dirty="0" smtClean="0">
              <a:sym typeface="Wingdings" panose="05000000000000000000" pitchFamily="2" charset="2"/>
            </a:endParaRPr>
          </a:p>
          <a:p>
            <a:pPr algn="ctr">
              <a:buFontTx/>
              <a:buNone/>
            </a:pPr>
            <a:endParaRPr lang="en-US" altLang="en-US" sz="2000" baseline="-25000" dirty="0" smtClean="0">
              <a:sym typeface="Wingdings" panose="05000000000000000000" pitchFamily="2" charset="2"/>
            </a:endParaRPr>
          </a:p>
          <a:p>
            <a:pPr algn="ctr">
              <a:buFontTx/>
              <a:buNone/>
            </a:pPr>
            <a:endParaRPr lang="en-US" altLang="en-US" baseline="-25000" dirty="0" smtClean="0">
              <a:sym typeface="Wingdings" panose="05000000000000000000" pitchFamily="2" charset="2"/>
            </a:endParaRPr>
          </a:p>
          <a:p>
            <a:pPr algn="ctr">
              <a:buFontTx/>
              <a:buNone/>
            </a:pPr>
            <a:endParaRPr lang="en-US" altLang="en-US" sz="1800" baseline="-25000" dirty="0" smtClean="0">
              <a:sym typeface="Wingdings" panose="05000000000000000000" pitchFamily="2" charset="2"/>
            </a:endParaRPr>
          </a:p>
          <a:p>
            <a:pPr>
              <a:buFontTx/>
              <a:buNone/>
            </a:pPr>
            <a:endParaRPr lang="en-US" altLang="en-US" sz="2400" baseline="-25000" dirty="0" smtClean="0">
              <a:sym typeface="Wingdings" panose="05000000000000000000" pitchFamily="2" charset="2"/>
            </a:endParaRPr>
          </a:p>
          <a:p>
            <a:pPr algn="ctr">
              <a:buFontTx/>
              <a:buNone/>
            </a:pPr>
            <a:endParaRPr lang="en-US" altLang="en-US" baseline="-25000" dirty="0" smtClean="0">
              <a:sym typeface="Wingdings" panose="05000000000000000000" pitchFamily="2" charset="2"/>
            </a:endParaRPr>
          </a:p>
          <a:p>
            <a:pPr algn="ctr">
              <a:buFontTx/>
              <a:buNone/>
            </a:pPr>
            <a:endParaRPr lang="en-US" altLang="en-US" baseline="-25000" dirty="0" smtClean="0">
              <a:sym typeface="Wingdings" panose="05000000000000000000" pitchFamily="2" charset="2"/>
            </a:endParaRPr>
          </a:p>
          <a:p>
            <a:pPr algn="ctr">
              <a:buFontTx/>
              <a:buNone/>
            </a:pPr>
            <a:endParaRPr lang="en-US" altLang="en-US" baseline="-25000" dirty="0" smtClean="0">
              <a:sym typeface="Wingdings" panose="05000000000000000000" pitchFamily="2" charset="2"/>
            </a:endParaRPr>
          </a:p>
          <a:p>
            <a:pPr algn="ctr">
              <a:buFontTx/>
              <a:buNone/>
            </a:pPr>
            <a:endParaRPr lang="en-US" altLang="en-US" baseline="-25000" dirty="0" smtClean="0">
              <a:sym typeface="Wingdings" panose="05000000000000000000" pitchFamily="2" charset="2"/>
            </a:endParaRPr>
          </a:p>
          <a:p>
            <a:pPr algn="ctr">
              <a:buFontTx/>
              <a:buNone/>
            </a:pPr>
            <a:endParaRPr lang="en-US" altLang="en-US" baseline="-25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63954" y="4013200"/>
            <a:ext cx="8065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 err="1">
                <a:solidFill>
                  <a:srgbClr val="C00000"/>
                </a:solidFill>
              </a:rPr>
              <a:t>Ans</a:t>
            </a:r>
            <a:r>
              <a:rPr lang="en-US" altLang="en-US" sz="2000" dirty="0">
                <a:solidFill>
                  <a:srgbClr val="C00000"/>
                </a:solidFill>
              </a:rPr>
              <a:t>: 10H</a:t>
            </a:r>
            <a:r>
              <a:rPr lang="en-US" altLang="en-US" sz="2000" baseline="30000" dirty="0">
                <a:solidFill>
                  <a:srgbClr val="C00000"/>
                </a:solidFill>
              </a:rPr>
              <a:t>+</a:t>
            </a:r>
            <a:r>
              <a:rPr lang="en-US" altLang="en-US" sz="2000" baseline="-25000" dirty="0">
                <a:solidFill>
                  <a:srgbClr val="C00000"/>
                </a:solidFill>
              </a:rPr>
              <a:t>(</a:t>
            </a:r>
            <a:r>
              <a:rPr lang="en-US" altLang="en-US" sz="2000" baseline="-25000" dirty="0" err="1">
                <a:solidFill>
                  <a:srgbClr val="C00000"/>
                </a:solidFill>
              </a:rPr>
              <a:t>aq</a:t>
            </a:r>
            <a:r>
              <a:rPr lang="en-US" altLang="en-US" sz="2000" baseline="-25000" dirty="0">
                <a:solidFill>
                  <a:srgbClr val="C00000"/>
                </a:solidFill>
              </a:rPr>
              <a:t>) </a:t>
            </a:r>
            <a:r>
              <a:rPr lang="en-US" altLang="en-US" sz="2000" dirty="0">
                <a:solidFill>
                  <a:srgbClr val="C00000"/>
                </a:solidFill>
              </a:rPr>
              <a:t>+ 2CrO</a:t>
            </a:r>
            <a:r>
              <a:rPr lang="en-US" altLang="en-US" sz="2000" baseline="-25000" dirty="0">
                <a:solidFill>
                  <a:srgbClr val="C00000"/>
                </a:solidFill>
              </a:rPr>
              <a:t>4</a:t>
            </a:r>
            <a:r>
              <a:rPr lang="en-US" altLang="en-US" sz="2000" baseline="30000" dirty="0">
                <a:solidFill>
                  <a:srgbClr val="C00000"/>
                </a:solidFill>
              </a:rPr>
              <a:t>2-</a:t>
            </a:r>
            <a:r>
              <a:rPr lang="en-US" altLang="en-US" sz="2000" baseline="-25000" dirty="0">
                <a:solidFill>
                  <a:srgbClr val="C00000"/>
                </a:solidFill>
              </a:rPr>
              <a:t>(</a:t>
            </a:r>
            <a:r>
              <a:rPr lang="en-US" altLang="en-US" sz="2000" baseline="-25000" dirty="0" err="1">
                <a:solidFill>
                  <a:srgbClr val="C00000"/>
                </a:solidFill>
              </a:rPr>
              <a:t>aq</a:t>
            </a:r>
            <a:r>
              <a:rPr lang="en-US" altLang="en-US" sz="2000" baseline="-25000" dirty="0">
                <a:solidFill>
                  <a:srgbClr val="C00000"/>
                </a:solidFill>
              </a:rPr>
              <a:t>) </a:t>
            </a:r>
            <a:r>
              <a:rPr lang="en-US" altLang="en-US" sz="2000" dirty="0">
                <a:solidFill>
                  <a:srgbClr val="C00000"/>
                </a:solidFill>
              </a:rPr>
              <a:t>+ 3SO</a:t>
            </a:r>
            <a:r>
              <a:rPr lang="en-US" altLang="en-US" sz="2000" baseline="-25000" dirty="0">
                <a:solidFill>
                  <a:srgbClr val="C00000"/>
                </a:solidFill>
              </a:rPr>
              <a:t>3</a:t>
            </a:r>
            <a:r>
              <a:rPr lang="en-US" altLang="en-US" sz="2000" baseline="30000" dirty="0">
                <a:solidFill>
                  <a:srgbClr val="C00000"/>
                </a:solidFill>
              </a:rPr>
              <a:t>2-</a:t>
            </a:r>
            <a:r>
              <a:rPr lang="en-US" altLang="en-US" sz="2000" baseline="-25000" dirty="0">
                <a:solidFill>
                  <a:srgbClr val="C00000"/>
                </a:solidFill>
              </a:rPr>
              <a:t>(</a:t>
            </a:r>
            <a:r>
              <a:rPr lang="en-US" altLang="en-US" sz="2000" baseline="-25000" dirty="0" err="1">
                <a:solidFill>
                  <a:srgbClr val="C00000"/>
                </a:solidFill>
              </a:rPr>
              <a:t>aq</a:t>
            </a:r>
            <a:r>
              <a:rPr lang="en-US" altLang="en-US" sz="2000" baseline="-25000" dirty="0">
                <a:solidFill>
                  <a:srgbClr val="C00000"/>
                </a:solidFill>
              </a:rPr>
              <a:t>) </a:t>
            </a:r>
            <a:r>
              <a:rPr lang="en-US" altLang="en-US" sz="2000" dirty="0">
                <a:solidFill>
                  <a:srgbClr val="C00000"/>
                </a:solidFill>
                <a:sym typeface="Wingdings" panose="05000000000000000000" pitchFamily="2" charset="2"/>
              </a:rPr>
              <a:t> 2Cr</a:t>
            </a:r>
            <a:r>
              <a:rPr lang="en-US" altLang="en-US" sz="2000" baseline="30000" dirty="0">
                <a:solidFill>
                  <a:srgbClr val="C00000"/>
                </a:solidFill>
                <a:sym typeface="Wingdings" panose="05000000000000000000" pitchFamily="2" charset="2"/>
              </a:rPr>
              <a:t>3+ </a:t>
            </a:r>
            <a:r>
              <a:rPr lang="en-US" altLang="en-US" sz="2000" baseline="-25000" dirty="0">
                <a:solidFill>
                  <a:srgbClr val="C00000"/>
                </a:solidFill>
                <a:sym typeface="Wingdings" panose="05000000000000000000" pitchFamily="2" charset="2"/>
              </a:rPr>
              <a:t>(</a:t>
            </a:r>
            <a:r>
              <a:rPr lang="en-US" altLang="en-US" sz="2000" baseline="-25000" dirty="0" err="1">
                <a:solidFill>
                  <a:srgbClr val="C00000"/>
                </a:solidFill>
                <a:sym typeface="Wingdings" panose="05000000000000000000" pitchFamily="2" charset="2"/>
              </a:rPr>
              <a:t>aq</a:t>
            </a:r>
            <a:r>
              <a:rPr lang="en-US" altLang="en-US" sz="2000" baseline="-25000" dirty="0">
                <a:solidFill>
                  <a:srgbClr val="C00000"/>
                </a:solidFill>
                <a:sym typeface="Wingdings" panose="05000000000000000000" pitchFamily="2" charset="2"/>
              </a:rPr>
              <a:t>) </a:t>
            </a:r>
            <a:r>
              <a:rPr lang="en-US" altLang="en-US" sz="2000" dirty="0">
                <a:solidFill>
                  <a:srgbClr val="C00000"/>
                </a:solidFill>
                <a:sym typeface="Wingdings" panose="05000000000000000000" pitchFamily="2" charset="2"/>
              </a:rPr>
              <a:t>+ 3SO</a:t>
            </a:r>
            <a:r>
              <a:rPr lang="en-US" altLang="en-US" sz="2000" baseline="-25000" dirty="0">
                <a:solidFill>
                  <a:srgbClr val="C00000"/>
                </a:solidFill>
                <a:sym typeface="Wingdings" panose="05000000000000000000" pitchFamily="2" charset="2"/>
              </a:rPr>
              <a:t>4</a:t>
            </a:r>
            <a:r>
              <a:rPr lang="en-US" altLang="en-US" sz="2000" baseline="30000" dirty="0">
                <a:solidFill>
                  <a:srgbClr val="C00000"/>
                </a:solidFill>
                <a:sym typeface="Wingdings" panose="05000000000000000000" pitchFamily="2" charset="2"/>
              </a:rPr>
              <a:t>2-</a:t>
            </a:r>
            <a:r>
              <a:rPr lang="en-US" altLang="en-US" sz="2000" baseline="-25000" dirty="0">
                <a:solidFill>
                  <a:srgbClr val="C00000"/>
                </a:solidFill>
                <a:sym typeface="Wingdings" panose="05000000000000000000" pitchFamily="2" charset="2"/>
              </a:rPr>
              <a:t>(</a:t>
            </a:r>
            <a:r>
              <a:rPr lang="en-US" altLang="en-US" sz="2000" baseline="-25000" dirty="0" err="1">
                <a:solidFill>
                  <a:srgbClr val="C00000"/>
                </a:solidFill>
                <a:sym typeface="Wingdings" panose="05000000000000000000" pitchFamily="2" charset="2"/>
              </a:rPr>
              <a:t>aq</a:t>
            </a:r>
            <a:r>
              <a:rPr lang="en-US" altLang="en-US" sz="2000" baseline="-25000" dirty="0">
                <a:solidFill>
                  <a:srgbClr val="C00000"/>
                </a:solidFill>
                <a:sym typeface="Wingdings" panose="05000000000000000000" pitchFamily="2" charset="2"/>
              </a:rPr>
              <a:t>) </a:t>
            </a:r>
            <a:r>
              <a:rPr lang="en-US" altLang="en-US" sz="2000" dirty="0">
                <a:solidFill>
                  <a:srgbClr val="C00000"/>
                </a:solidFill>
                <a:sym typeface="Wingdings" panose="05000000000000000000" pitchFamily="2" charset="2"/>
              </a:rPr>
              <a:t>+ 5H</a:t>
            </a:r>
            <a:r>
              <a:rPr lang="en-US" altLang="en-US" sz="2000" baseline="-25000" dirty="0">
                <a:solidFill>
                  <a:srgbClr val="C00000"/>
                </a:solidFill>
                <a:sym typeface="Wingdings" panose="05000000000000000000" pitchFamily="2" charset="2"/>
              </a:rPr>
              <a:t>2</a:t>
            </a:r>
            <a:r>
              <a:rPr lang="en-US" altLang="en-US" sz="2000" dirty="0">
                <a:solidFill>
                  <a:srgbClr val="C00000"/>
                </a:solidFill>
                <a:sym typeface="Wingdings" panose="05000000000000000000" pitchFamily="2" charset="2"/>
              </a:rPr>
              <a:t>O</a:t>
            </a:r>
            <a:r>
              <a:rPr lang="en-US" altLang="en-US" sz="2000" baseline="-25000" dirty="0">
                <a:solidFill>
                  <a:srgbClr val="C00000"/>
                </a:solidFill>
                <a:sym typeface="Wingdings" panose="05000000000000000000" pitchFamily="2" charset="2"/>
              </a:rPr>
              <a:t>(l)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0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Balance the following reaction in </a:t>
            </a:r>
            <a:r>
              <a:rPr lang="en-US" altLang="en-US" sz="3200" b="1" u="sng" dirty="0" smtClean="0"/>
              <a:t>basic</a:t>
            </a:r>
            <a:r>
              <a:rPr lang="en-US" altLang="en-US" sz="3200" b="1" dirty="0" smtClean="0"/>
              <a:t> </a:t>
            </a:r>
            <a:r>
              <a:rPr lang="en-US" altLang="en-US" sz="3200" dirty="0" smtClean="0"/>
              <a:t> solution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-228600" y="1912203"/>
            <a:ext cx="8229600" cy="12954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en-US" altLang="en-US" sz="2800" dirty="0" smtClean="0"/>
          </a:p>
          <a:p>
            <a:pPr algn="ctr">
              <a:buFontTx/>
              <a:buNone/>
            </a:pPr>
            <a:r>
              <a:rPr lang="en-US" altLang="en-US" sz="3600" dirty="0" smtClean="0"/>
              <a:t>H</a:t>
            </a:r>
            <a:r>
              <a:rPr lang="en-US" altLang="en-US" sz="3600" baseline="-25000" dirty="0" smtClean="0"/>
              <a:t>2</a:t>
            </a:r>
            <a:r>
              <a:rPr lang="en-US" altLang="en-US" sz="3600" dirty="0" smtClean="0"/>
              <a:t>O</a:t>
            </a:r>
            <a:r>
              <a:rPr lang="en-US" altLang="en-US" sz="3600" baseline="-25000" dirty="0" smtClean="0"/>
              <a:t>2(</a:t>
            </a:r>
            <a:r>
              <a:rPr lang="en-US" altLang="en-US" sz="3600" baseline="-25000" dirty="0" err="1" smtClean="0"/>
              <a:t>aq</a:t>
            </a:r>
            <a:r>
              <a:rPr lang="en-US" altLang="en-US" sz="3600" baseline="-25000" dirty="0" smtClean="0"/>
              <a:t>) </a:t>
            </a:r>
            <a:r>
              <a:rPr lang="en-US" altLang="en-US" sz="3600" dirty="0" smtClean="0"/>
              <a:t>+ Ni</a:t>
            </a:r>
            <a:r>
              <a:rPr lang="en-US" altLang="en-US" sz="3600" baseline="30000" dirty="0" smtClean="0"/>
              <a:t>2+</a:t>
            </a:r>
            <a:r>
              <a:rPr lang="en-US" altLang="en-US" sz="3600" baseline="-25000" dirty="0" smtClean="0"/>
              <a:t>(</a:t>
            </a:r>
            <a:r>
              <a:rPr lang="en-US" altLang="en-US" sz="3600" baseline="-25000" dirty="0" err="1" smtClean="0"/>
              <a:t>aq</a:t>
            </a:r>
            <a:r>
              <a:rPr lang="en-US" altLang="en-US" sz="3600" baseline="-25000" dirty="0" smtClean="0"/>
              <a:t>) </a:t>
            </a:r>
            <a:r>
              <a:rPr lang="en-US" altLang="en-US" sz="3600" dirty="0" smtClean="0">
                <a:sym typeface="Wingdings" panose="05000000000000000000" pitchFamily="2" charset="2"/>
              </a:rPr>
              <a:t> Ni</a:t>
            </a:r>
            <a:r>
              <a:rPr lang="en-US" altLang="en-US" sz="3600" baseline="30000" dirty="0" smtClean="0">
                <a:sym typeface="Wingdings" panose="05000000000000000000" pitchFamily="2" charset="2"/>
              </a:rPr>
              <a:t>3+</a:t>
            </a:r>
            <a:r>
              <a:rPr lang="en-US" altLang="en-US" sz="3600" baseline="-25000" dirty="0" smtClean="0">
                <a:sym typeface="Wingdings" panose="05000000000000000000" pitchFamily="2" charset="2"/>
              </a:rPr>
              <a:t>(</a:t>
            </a:r>
            <a:r>
              <a:rPr lang="en-US" altLang="en-US" sz="3600" baseline="-25000" dirty="0" err="1" smtClean="0">
                <a:sym typeface="Wingdings" panose="05000000000000000000" pitchFamily="2" charset="2"/>
              </a:rPr>
              <a:t>aq</a:t>
            </a:r>
            <a:r>
              <a:rPr lang="en-US" altLang="en-US" sz="3600" baseline="-25000" dirty="0" smtClean="0">
                <a:sym typeface="Wingdings" panose="05000000000000000000" pitchFamily="2" charset="2"/>
              </a:rPr>
              <a:t>) </a:t>
            </a:r>
            <a:r>
              <a:rPr lang="en-US" altLang="en-US" sz="3600" dirty="0" smtClean="0">
                <a:sym typeface="Wingdings" panose="05000000000000000000" pitchFamily="2" charset="2"/>
              </a:rPr>
              <a:t>+ H</a:t>
            </a:r>
            <a:r>
              <a:rPr lang="en-US" altLang="en-US" sz="3600" baseline="-25000" dirty="0" smtClean="0">
                <a:sym typeface="Wingdings" panose="05000000000000000000" pitchFamily="2" charset="2"/>
              </a:rPr>
              <a:t>2</a:t>
            </a:r>
            <a:r>
              <a:rPr lang="en-US" altLang="en-US" sz="3600" dirty="0" smtClean="0">
                <a:sym typeface="Wingdings" panose="05000000000000000000" pitchFamily="2" charset="2"/>
              </a:rPr>
              <a:t>O</a:t>
            </a:r>
            <a:r>
              <a:rPr lang="en-US" altLang="en-US" sz="3600" baseline="-25000" dirty="0" smtClean="0">
                <a:sym typeface="Wingdings" panose="05000000000000000000" pitchFamily="2" charset="2"/>
              </a:rPr>
              <a:t>(l)</a:t>
            </a:r>
          </a:p>
          <a:p>
            <a:pPr algn="ctr">
              <a:buFontTx/>
              <a:buNone/>
            </a:pPr>
            <a:endParaRPr lang="en-US" altLang="en-US" sz="2800" baseline="-25000" dirty="0" smtClean="0">
              <a:sym typeface="Wingdings" panose="05000000000000000000" pitchFamily="2" charset="2"/>
            </a:endParaRPr>
          </a:p>
          <a:p>
            <a:pPr algn="ctr">
              <a:buFontTx/>
              <a:buNone/>
            </a:pPr>
            <a:endParaRPr lang="en-US" altLang="en-US" sz="2800" baseline="-25000" dirty="0" smtClean="0">
              <a:sym typeface="Wingdings" panose="05000000000000000000" pitchFamily="2" charset="2"/>
            </a:endParaRPr>
          </a:p>
          <a:p>
            <a:pPr algn="ctr">
              <a:buFontTx/>
              <a:buNone/>
            </a:pPr>
            <a:endParaRPr lang="en-US" altLang="en-US" sz="2800" baseline="-25000" dirty="0" smtClean="0">
              <a:sym typeface="Wingdings" panose="05000000000000000000" pitchFamily="2" charset="2"/>
            </a:endParaRPr>
          </a:p>
          <a:p>
            <a:pPr algn="ctr">
              <a:buFontTx/>
              <a:buNone/>
            </a:pPr>
            <a:endParaRPr lang="en-US" altLang="en-US" sz="2800" baseline="-25000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endParaRPr lang="en-US" alt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3810000"/>
            <a:ext cx="5690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altLang="en-US" sz="2400" dirty="0" err="1">
                <a:solidFill>
                  <a:srgbClr val="C00000"/>
                </a:solidFill>
                <a:sym typeface="Wingdings" panose="05000000000000000000" pitchFamily="2" charset="2"/>
              </a:rPr>
              <a:t>Ans</a:t>
            </a:r>
            <a:r>
              <a:rPr lang="en-US" alt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:   </a:t>
            </a:r>
            <a:r>
              <a:rPr lang="en-US" altLang="en-US" sz="2400" dirty="0">
                <a:solidFill>
                  <a:srgbClr val="C00000"/>
                </a:solidFill>
              </a:rPr>
              <a:t>H</a:t>
            </a:r>
            <a:r>
              <a:rPr lang="en-US" altLang="en-US" sz="2400" baseline="-25000" dirty="0">
                <a:solidFill>
                  <a:srgbClr val="C00000"/>
                </a:solidFill>
              </a:rPr>
              <a:t>2</a:t>
            </a:r>
            <a:r>
              <a:rPr lang="en-US" altLang="en-US" sz="2400" dirty="0">
                <a:solidFill>
                  <a:srgbClr val="C00000"/>
                </a:solidFill>
              </a:rPr>
              <a:t>O</a:t>
            </a:r>
            <a:r>
              <a:rPr lang="en-US" altLang="en-US" sz="2400" baseline="-25000" dirty="0">
                <a:solidFill>
                  <a:srgbClr val="C00000"/>
                </a:solidFill>
              </a:rPr>
              <a:t>2(</a:t>
            </a:r>
            <a:r>
              <a:rPr lang="en-US" altLang="en-US" sz="2400" baseline="-25000" dirty="0" err="1">
                <a:solidFill>
                  <a:srgbClr val="C00000"/>
                </a:solidFill>
              </a:rPr>
              <a:t>aq</a:t>
            </a:r>
            <a:r>
              <a:rPr lang="en-US" altLang="en-US" sz="2400" baseline="-25000" dirty="0">
                <a:solidFill>
                  <a:srgbClr val="C00000"/>
                </a:solidFill>
              </a:rPr>
              <a:t>) </a:t>
            </a:r>
            <a:r>
              <a:rPr lang="en-US" altLang="en-US" sz="2400" dirty="0">
                <a:solidFill>
                  <a:srgbClr val="C00000"/>
                </a:solidFill>
              </a:rPr>
              <a:t>+ 2Ni</a:t>
            </a:r>
            <a:r>
              <a:rPr lang="en-US" altLang="en-US" sz="2400" baseline="30000" dirty="0">
                <a:solidFill>
                  <a:srgbClr val="C00000"/>
                </a:solidFill>
              </a:rPr>
              <a:t>2+</a:t>
            </a:r>
            <a:r>
              <a:rPr lang="en-US" altLang="en-US" sz="2400" baseline="-25000" dirty="0">
                <a:solidFill>
                  <a:srgbClr val="C00000"/>
                </a:solidFill>
              </a:rPr>
              <a:t>(</a:t>
            </a:r>
            <a:r>
              <a:rPr lang="en-US" altLang="en-US" sz="2400" baseline="-25000" dirty="0" err="1">
                <a:solidFill>
                  <a:srgbClr val="C00000"/>
                </a:solidFill>
              </a:rPr>
              <a:t>aq</a:t>
            </a:r>
            <a:r>
              <a:rPr lang="en-US" altLang="en-US" sz="2400" baseline="-25000" dirty="0">
                <a:solidFill>
                  <a:srgbClr val="C00000"/>
                </a:solidFill>
              </a:rPr>
              <a:t>) </a:t>
            </a:r>
            <a:r>
              <a:rPr lang="en-US" alt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 2Ni</a:t>
            </a:r>
            <a:r>
              <a:rPr lang="en-US" altLang="en-US" sz="2400" baseline="30000" dirty="0">
                <a:solidFill>
                  <a:srgbClr val="C00000"/>
                </a:solidFill>
                <a:sym typeface="Wingdings" panose="05000000000000000000" pitchFamily="2" charset="2"/>
              </a:rPr>
              <a:t>3+</a:t>
            </a:r>
            <a:r>
              <a:rPr lang="en-US" altLang="en-US" sz="2400" baseline="-25000" dirty="0">
                <a:solidFill>
                  <a:srgbClr val="C00000"/>
                </a:solidFill>
                <a:sym typeface="Wingdings" panose="05000000000000000000" pitchFamily="2" charset="2"/>
              </a:rPr>
              <a:t>(</a:t>
            </a:r>
            <a:r>
              <a:rPr lang="en-US" altLang="en-US" sz="2400" baseline="-25000" dirty="0" err="1">
                <a:solidFill>
                  <a:srgbClr val="C00000"/>
                </a:solidFill>
                <a:sym typeface="Wingdings" panose="05000000000000000000" pitchFamily="2" charset="2"/>
              </a:rPr>
              <a:t>aq</a:t>
            </a:r>
            <a:r>
              <a:rPr lang="en-US" altLang="en-US" sz="2400" baseline="-25000" dirty="0">
                <a:solidFill>
                  <a:srgbClr val="C00000"/>
                </a:solidFill>
                <a:sym typeface="Wingdings" panose="05000000000000000000" pitchFamily="2" charset="2"/>
              </a:rPr>
              <a:t>) </a:t>
            </a:r>
            <a:r>
              <a:rPr lang="en-US" alt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+ 2OH</a:t>
            </a:r>
            <a:r>
              <a:rPr lang="en-US" altLang="en-US" sz="2400" baseline="30000" dirty="0">
                <a:solidFill>
                  <a:srgbClr val="C00000"/>
                </a:solidFill>
                <a:sym typeface="Wingdings" panose="05000000000000000000" pitchFamily="2" charset="2"/>
              </a:rPr>
              <a:t>-</a:t>
            </a:r>
            <a:r>
              <a:rPr lang="en-US" altLang="en-US" sz="2400" baseline="-25000" dirty="0">
                <a:solidFill>
                  <a:srgbClr val="C00000"/>
                </a:solidFill>
                <a:sym typeface="Wingdings" panose="05000000000000000000" pitchFamily="2" charset="2"/>
              </a:rPr>
              <a:t>(</a:t>
            </a:r>
            <a:r>
              <a:rPr lang="en-US" altLang="en-US" sz="2400" baseline="-25000" dirty="0" err="1">
                <a:solidFill>
                  <a:srgbClr val="C00000"/>
                </a:solidFill>
                <a:sym typeface="Wingdings" panose="05000000000000000000" pitchFamily="2" charset="2"/>
              </a:rPr>
              <a:t>aq</a:t>
            </a:r>
            <a:r>
              <a:rPr lang="en-US" altLang="en-US" sz="2400" baseline="-25000" dirty="0">
                <a:solidFill>
                  <a:srgbClr val="C00000"/>
                </a:solidFill>
                <a:sym typeface="Wingdings" panose="05000000000000000000" pitchFamily="2" charset="2"/>
              </a:rPr>
              <a:t>)</a:t>
            </a:r>
          </a:p>
          <a:p>
            <a:pPr algn="ctr">
              <a:buFontTx/>
              <a:buNone/>
            </a:pPr>
            <a:endParaRPr lang="en-US" altLang="en-US" baseline="-25000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96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381000"/>
            <a:ext cx="7772400" cy="1470025"/>
          </a:xfrm>
        </p:spPr>
        <p:txBody>
          <a:bodyPr/>
          <a:lstStyle/>
          <a:p>
            <a:pPr algn="l" eaLnBrk="1" hangingPunct="1"/>
            <a:r>
              <a:rPr lang="en-US" sz="4800" dirty="0" smtClean="0"/>
              <a:t>Important points for</a:t>
            </a:r>
            <a:br>
              <a:rPr lang="en-US" sz="4800" dirty="0" smtClean="0"/>
            </a:br>
            <a:r>
              <a:rPr lang="en-US" sz="4800" dirty="0" smtClean="0"/>
              <a:t>Balancing Equations: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200400"/>
            <a:ext cx="8382000" cy="28194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000" dirty="0" smtClean="0">
                <a:solidFill>
                  <a:schemeClr val="tx1"/>
                </a:solidFill>
              </a:rPr>
              <a:t>1. Write the </a:t>
            </a:r>
            <a:r>
              <a:rPr lang="en-US" sz="2000" dirty="0" smtClean="0">
                <a:solidFill>
                  <a:srgbClr val="FF0000"/>
                </a:solidFill>
              </a:rPr>
              <a:t>correct formulas </a:t>
            </a:r>
            <a:r>
              <a:rPr lang="en-US" sz="2000" dirty="0" smtClean="0">
                <a:solidFill>
                  <a:schemeClr val="tx1"/>
                </a:solidFill>
              </a:rPr>
              <a:t>for the reactants and products.</a:t>
            </a:r>
          </a:p>
          <a:p>
            <a:pPr algn="l" eaLnBrk="1" hangingPunct="1"/>
            <a:r>
              <a:rPr lang="en-US" sz="2000" dirty="0" smtClean="0">
                <a:solidFill>
                  <a:schemeClr val="tx1"/>
                </a:solidFill>
              </a:rPr>
              <a:t>2.  Once the formulas are correct, </a:t>
            </a:r>
            <a:r>
              <a:rPr lang="en-US" sz="2000" dirty="0" smtClean="0">
                <a:solidFill>
                  <a:srgbClr val="FF0000"/>
                </a:solidFill>
              </a:rPr>
              <a:t>do not change the subscripts</a:t>
            </a:r>
            <a:r>
              <a:rPr lang="en-US" sz="2000" dirty="0" smtClean="0">
                <a:solidFill>
                  <a:schemeClr val="tx1"/>
                </a:solidFill>
              </a:rPr>
              <a:t>!</a:t>
            </a:r>
          </a:p>
          <a:p>
            <a:pPr algn="l" eaLnBrk="1" hangingPunct="1"/>
            <a:r>
              <a:rPr lang="en-US" sz="2000" dirty="0" smtClean="0">
                <a:solidFill>
                  <a:schemeClr val="tx1"/>
                </a:solidFill>
              </a:rPr>
              <a:t>3.  Use </a:t>
            </a:r>
            <a:r>
              <a:rPr lang="en-US" sz="2000" dirty="0" smtClean="0">
                <a:solidFill>
                  <a:srgbClr val="FF0000"/>
                </a:solidFill>
              </a:rPr>
              <a:t>coefficients</a:t>
            </a:r>
            <a:r>
              <a:rPr lang="en-US" sz="2000" dirty="0" smtClean="0">
                <a:solidFill>
                  <a:schemeClr val="tx1"/>
                </a:solidFill>
              </a:rPr>
              <a:t> to balance the elements.</a:t>
            </a:r>
          </a:p>
        </p:txBody>
      </p:sp>
    </p:spTree>
    <p:extLst>
      <p:ext uri="{BB962C8B-B14F-4D97-AF65-F5344CB8AC3E}">
        <p14:creationId xmlns:p14="http://schemas.microsoft.com/office/powerpoint/2010/main" val="248752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Types of Reactions</a:t>
            </a:r>
            <a:br>
              <a:rPr lang="en-US" dirty="0" smtClean="0"/>
            </a:br>
            <a:r>
              <a:rPr lang="en-US" sz="2800" dirty="0" smtClean="0"/>
              <a:t>Patterns to watch for in balancing equations</a:t>
            </a:r>
            <a:r>
              <a:rPr lang="en-US" sz="2800" dirty="0"/>
              <a:t>.</a:t>
            </a:r>
            <a:r>
              <a:rPr lang="en-US" sz="2800" dirty="0" smtClean="0"/>
              <a:t>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229600" cy="4525963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sz="2800" dirty="0" smtClean="0"/>
              <a:t>Combination (Synthesis):  </a:t>
            </a:r>
            <a:r>
              <a:rPr lang="en-US" sz="2800" dirty="0" smtClean="0">
                <a:solidFill>
                  <a:srgbClr val="FF0000"/>
                </a:solidFill>
              </a:rPr>
              <a:t>A + X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 AX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US" sz="2800" dirty="0" smtClean="0"/>
              <a:t>Decomposition: </a:t>
            </a:r>
            <a:r>
              <a:rPr lang="en-US" sz="2800" dirty="0" smtClean="0">
                <a:solidFill>
                  <a:srgbClr val="FF0000"/>
                </a:solidFill>
              </a:rPr>
              <a:t>AX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 A + X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US" sz="2800" dirty="0" smtClean="0"/>
              <a:t>Single replacement :  </a:t>
            </a:r>
            <a:r>
              <a:rPr lang="en-US" sz="2800" dirty="0" smtClean="0">
                <a:solidFill>
                  <a:srgbClr val="FF0000"/>
                </a:solidFill>
              </a:rPr>
              <a:t>A + BX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 AX + B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US" sz="2800" dirty="0" smtClean="0"/>
              <a:t>Double replacement :  </a:t>
            </a:r>
            <a:r>
              <a:rPr lang="en-US" sz="2800" dirty="0" smtClean="0">
                <a:solidFill>
                  <a:srgbClr val="FF0000"/>
                </a:solidFill>
              </a:rPr>
              <a:t>AX + BY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 AY + BX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US" sz="2800" dirty="0" smtClean="0"/>
              <a:t>Combustion:  </a:t>
            </a:r>
            <a:r>
              <a:rPr lang="en-US" sz="2800" dirty="0" err="1" smtClean="0">
                <a:solidFill>
                  <a:srgbClr val="FF0000"/>
                </a:solidFill>
              </a:rPr>
              <a:t>C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2800" dirty="0" err="1" smtClean="0">
                <a:solidFill>
                  <a:srgbClr val="FF0000"/>
                </a:solidFill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x</a:t>
            </a:r>
            <a:r>
              <a:rPr lang="en-US" sz="2800" dirty="0" smtClean="0">
                <a:solidFill>
                  <a:srgbClr val="FF0000"/>
                </a:solidFill>
              </a:rPr>
              <a:t>  + O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 CO</a:t>
            </a:r>
            <a:r>
              <a:rPr lang="en-US" sz="2800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 + H</a:t>
            </a:r>
            <a:r>
              <a:rPr lang="en-US" sz="2800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O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6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chemical equation: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160590"/>
            <a:ext cx="6804913" cy="388077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sz="2400" dirty="0" smtClean="0"/>
              <a:t>Na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(</a:t>
            </a:r>
            <a:r>
              <a:rPr lang="en-US" sz="2400" dirty="0" err="1" smtClean="0"/>
              <a:t>aq</a:t>
            </a:r>
            <a:r>
              <a:rPr lang="en-US" sz="2400" dirty="0" smtClean="0"/>
              <a:t>) + BaCl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</a:t>
            </a:r>
            <a:r>
              <a:rPr lang="en-US" sz="2400" dirty="0" err="1" smtClean="0"/>
              <a:t>aq</a:t>
            </a:r>
            <a:r>
              <a:rPr lang="en-US" sz="2400" dirty="0" smtClean="0"/>
              <a:t>)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NaCl</a:t>
            </a:r>
            <a:r>
              <a:rPr lang="en-US" sz="2400" dirty="0" smtClean="0">
                <a:sym typeface="Wingdings" pitchFamily="2" charset="2"/>
              </a:rPr>
              <a:t>(</a:t>
            </a:r>
            <a:r>
              <a:rPr lang="en-US" sz="2400" dirty="0" err="1" smtClean="0">
                <a:sym typeface="Wingdings" pitchFamily="2" charset="2"/>
              </a:rPr>
              <a:t>aq</a:t>
            </a:r>
            <a:r>
              <a:rPr lang="en-US" sz="2400" dirty="0" smtClean="0">
                <a:sym typeface="Wingdings" pitchFamily="2" charset="2"/>
              </a:rPr>
              <a:t>) + BaSO</a:t>
            </a:r>
            <a:r>
              <a:rPr lang="en-US" sz="2400" baseline="-25000" dirty="0" smtClean="0">
                <a:sym typeface="Wingdings" pitchFamily="2" charset="2"/>
              </a:rPr>
              <a:t>4</a:t>
            </a:r>
            <a:r>
              <a:rPr lang="en-US" sz="2400" dirty="0" smtClean="0">
                <a:sym typeface="Wingdings" pitchFamily="2" charset="2"/>
              </a:rPr>
              <a:t>(s)</a:t>
            </a:r>
          </a:p>
          <a:p>
            <a:pPr algn="ctr" eaLnBrk="1" hangingPunct="1">
              <a:buFontTx/>
              <a:buNone/>
            </a:pPr>
            <a:endParaRPr lang="en-US" sz="2400" dirty="0">
              <a:sym typeface="Wingdings" pitchFamily="2" charset="2"/>
            </a:endParaRPr>
          </a:p>
          <a:p>
            <a:pPr algn="ctr">
              <a:buNone/>
            </a:pPr>
            <a:r>
              <a:rPr lang="en-US" dirty="0"/>
              <a:t>Na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+ BaCl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NaCl(</a:t>
            </a:r>
            <a:r>
              <a:rPr lang="en-US" dirty="0" err="1">
                <a:sym typeface="Wingdings" pitchFamily="2" charset="2"/>
              </a:rPr>
              <a:t>aq</a:t>
            </a:r>
            <a:r>
              <a:rPr lang="en-US" dirty="0">
                <a:sym typeface="Wingdings" pitchFamily="2" charset="2"/>
              </a:rPr>
              <a:t>) + BaSO</a:t>
            </a:r>
            <a:r>
              <a:rPr lang="en-US" baseline="-25000" dirty="0">
                <a:sym typeface="Wingdings" pitchFamily="2" charset="2"/>
              </a:rPr>
              <a:t>4</a:t>
            </a:r>
            <a:r>
              <a:rPr lang="en-US" dirty="0">
                <a:sym typeface="Wingdings" pitchFamily="2" charset="2"/>
              </a:rPr>
              <a:t>(s)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008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4835</TotalTime>
  <Words>2495</Words>
  <Application>Microsoft Office PowerPoint</Application>
  <PresentationFormat>On-screen Show (4:3)</PresentationFormat>
  <Paragraphs>406</Paragraphs>
  <Slides>64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4" baseType="lpstr">
      <vt:lpstr>Arial Unicode MS</vt:lpstr>
      <vt:lpstr>ＭＳ Ｐゴシック</vt:lpstr>
      <vt:lpstr>Arial</vt:lpstr>
      <vt:lpstr>Calibri</vt:lpstr>
      <vt:lpstr>Symbol</vt:lpstr>
      <vt:lpstr>Times New Roman</vt:lpstr>
      <vt:lpstr>Trebuchet MS</vt:lpstr>
      <vt:lpstr>Wingdings</vt:lpstr>
      <vt:lpstr>Wingdings 3</vt:lpstr>
      <vt:lpstr>Facet</vt:lpstr>
      <vt:lpstr>Chapter 3 Chemical Reactions</vt:lpstr>
      <vt:lpstr>Chemical Reactions</vt:lpstr>
      <vt:lpstr>Chemical Equations</vt:lpstr>
      <vt:lpstr>Chemical Equations</vt:lpstr>
      <vt:lpstr>Chemical Equations</vt:lpstr>
      <vt:lpstr>Guidelines for  Balancing Chemical Reactions</vt:lpstr>
      <vt:lpstr>Important points for Balancing Equations:</vt:lpstr>
      <vt:lpstr>Types of Reactions Patterns to watch for in balancing equations. </vt:lpstr>
      <vt:lpstr>chemical equation:</vt:lpstr>
      <vt:lpstr>Balance the following equations:</vt:lpstr>
      <vt:lpstr>Balance the following equations:</vt:lpstr>
      <vt:lpstr>Interpreting Word Equations:</vt:lpstr>
      <vt:lpstr>Write and balance the following equation:</vt:lpstr>
      <vt:lpstr>Write and balance the following equation:</vt:lpstr>
      <vt:lpstr>Write and balance the following equation:</vt:lpstr>
      <vt:lpstr>Write and balance the following equation:</vt:lpstr>
      <vt:lpstr>A System at Equilibrium</vt:lpstr>
      <vt:lpstr>Reactions and Equilibrium</vt:lpstr>
      <vt:lpstr>Solutions</vt:lpstr>
      <vt:lpstr>Solution process: Dissociation</vt:lpstr>
      <vt:lpstr>Solution process:Dissociation</vt:lpstr>
      <vt:lpstr>Solution process</vt:lpstr>
      <vt:lpstr>Electrolytes</vt:lpstr>
      <vt:lpstr>Strong Electrolytes Are…</vt:lpstr>
      <vt:lpstr>Nonelectrolytes</vt:lpstr>
      <vt:lpstr>Reactions that occur in  Aqueous Solution:</vt:lpstr>
      <vt:lpstr>Precipitation Reactions</vt:lpstr>
      <vt:lpstr>Solubility Rules:</vt:lpstr>
      <vt:lpstr>Solubility Rules</vt:lpstr>
      <vt:lpstr>Complete the reaction and  identify the precipitate:</vt:lpstr>
      <vt:lpstr>Answers:</vt:lpstr>
      <vt:lpstr>Interpreting a Precipitation Reaction: Molecular Equation</vt:lpstr>
      <vt:lpstr>Ionic Equation</vt:lpstr>
      <vt:lpstr>Net Ionic Equation</vt:lpstr>
      <vt:lpstr>Net Ionic Equation</vt:lpstr>
      <vt:lpstr>Summary: Writing Net Ionic Equations</vt:lpstr>
      <vt:lpstr>Acids</vt:lpstr>
      <vt:lpstr>Bases</vt:lpstr>
      <vt:lpstr>Acid-Base Reactions</vt:lpstr>
      <vt:lpstr>Neutralization Reactions</vt:lpstr>
      <vt:lpstr>Neutralization Reactions:</vt:lpstr>
      <vt:lpstr>What about net ionic and insoluble salts?</vt:lpstr>
      <vt:lpstr>Gas-Forming Reactions</vt:lpstr>
      <vt:lpstr>Gas-Forming Reactions</vt:lpstr>
      <vt:lpstr>Gas-Forming Reactions</vt:lpstr>
      <vt:lpstr>Oxidation-Reduction Reactions</vt:lpstr>
      <vt:lpstr>Oxidation Numbers</vt:lpstr>
      <vt:lpstr>Guidelines for Assigning Oxidation Numbers</vt:lpstr>
      <vt:lpstr>Oxidation Numbers cont.</vt:lpstr>
      <vt:lpstr>Assign Oxidation Numbers</vt:lpstr>
      <vt:lpstr>Answers:</vt:lpstr>
      <vt:lpstr>Write Oxidation Numbers for each element and determine if an oxidation-reductions has occurred.</vt:lpstr>
      <vt:lpstr>Quick Check: Write the net ionic equation</vt:lpstr>
      <vt:lpstr>Answers:</vt:lpstr>
      <vt:lpstr>Singe Replacement (Displacement) Reactions</vt:lpstr>
      <vt:lpstr>Displacement Reactions</vt:lpstr>
      <vt:lpstr>Displacement Reactions</vt:lpstr>
      <vt:lpstr>Metal reactivity &amp; Activity Series</vt:lpstr>
      <vt:lpstr>Steps for balancing half reactions:</vt:lpstr>
      <vt:lpstr>Practice: half reactions  </vt:lpstr>
      <vt:lpstr>Half Reaction:  Acidic Solution</vt:lpstr>
      <vt:lpstr>Half Reaction:  Basic Solutions</vt:lpstr>
      <vt:lpstr>Balance the following reaction in acid solution:</vt:lpstr>
      <vt:lpstr>Balance the following reaction in basic  solution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Reactions in Aqueous (aq) solutions</dc:title>
  <dc:creator>Administrator</dc:creator>
  <cp:lastModifiedBy>Wilhelm, Carolyn</cp:lastModifiedBy>
  <cp:revision>85</cp:revision>
  <cp:lastPrinted>2013-10-03T18:55:21Z</cp:lastPrinted>
  <dcterms:created xsi:type="dcterms:W3CDTF">2012-10-03T11:15:37Z</dcterms:created>
  <dcterms:modified xsi:type="dcterms:W3CDTF">2015-10-02T17:44:28Z</dcterms:modified>
</cp:coreProperties>
</file>