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64"/>
  </p:notesMasterIdLst>
  <p:handoutMasterIdLst>
    <p:handoutMasterId r:id="rId65"/>
  </p:handoutMasterIdLst>
  <p:sldIdLst>
    <p:sldId id="256" r:id="rId2"/>
    <p:sldId id="257" r:id="rId3"/>
    <p:sldId id="258" r:id="rId4"/>
    <p:sldId id="299" r:id="rId5"/>
    <p:sldId id="300" r:id="rId6"/>
    <p:sldId id="301" r:id="rId7"/>
    <p:sldId id="259" r:id="rId8"/>
    <p:sldId id="302" r:id="rId9"/>
    <p:sldId id="260" r:id="rId10"/>
    <p:sldId id="303" r:id="rId11"/>
    <p:sldId id="304" r:id="rId12"/>
    <p:sldId id="305" r:id="rId13"/>
    <p:sldId id="306" r:id="rId14"/>
    <p:sldId id="307" r:id="rId15"/>
    <p:sldId id="308" r:id="rId16"/>
    <p:sldId id="309" r:id="rId17"/>
    <p:sldId id="310" r:id="rId18"/>
    <p:sldId id="311" r:id="rId19"/>
    <p:sldId id="312" r:id="rId20"/>
    <p:sldId id="313" r:id="rId21"/>
    <p:sldId id="261" r:id="rId22"/>
    <p:sldId id="314" r:id="rId23"/>
    <p:sldId id="336" r:id="rId24"/>
    <p:sldId id="262" r:id="rId25"/>
    <p:sldId id="335" r:id="rId26"/>
    <p:sldId id="315" r:id="rId27"/>
    <p:sldId id="316" r:id="rId28"/>
    <p:sldId id="264" r:id="rId29"/>
    <p:sldId id="265" r:id="rId30"/>
    <p:sldId id="266" r:id="rId31"/>
    <p:sldId id="267" r:id="rId32"/>
    <p:sldId id="317" r:id="rId33"/>
    <p:sldId id="318" r:id="rId34"/>
    <p:sldId id="319" r:id="rId35"/>
    <p:sldId id="333" r:id="rId36"/>
    <p:sldId id="320" r:id="rId37"/>
    <p:sldId id="321" r:id="rId38"/>
    <p:sldId id="322" r:id="rId39"/>
    <p:sldId id="323" r:id="rId40"/>
    <p:sldId id="324" r:id="rId41"/>
    <p:sldId id="325" r:id="rId42"/>
    <p:sldId id="268" r:id="rId43"/>
    <p:sldId id="293" r:id="rId44"/>
    <p:sldId id="269" r:id="rId45"/>
    <p:sldId id="270" r:id="rId46"/>
    <p:sldId id="272" r:id="rId47"/>
    <p:sldId id="271" r:id="rId48"/>
    <p:sldId id="326" r:id="rId49"/>
    <p:sldId id="273" r:id="rId50"/>
    <p:sldId id="274" r:id="rId51"/>
    <p:sldId id="327" r:id="rId52"/>
    <p:sldId id="328" r:id="rId53"/>
    <p:sldId id="275" r:id="rId54"/>
    <p:sldId id="329" r:id="rId55"/>
    <p:sldId id="278" r:id="rId56"/>
    <p:sldId id="279" r:id="rId57"/>
    <p:sldId id="280" r:id="rId58"/>
    <p:sldId id="276" r:id="rId59"/>
    <p:sldId id="282" r:id="rId60"/>
    <p:sldId id="283" r:id="rId61"/>
    <p:sldId id="330" r:id="rId62"/>
    <p:sldId id="33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7" autoAdjust="0"/>
    <p:restoredTop sz="94622" autoAdjust="0"/>
  </p:normalViewPr>
  <p:slideViewPr>
    <p:cSldViewPr>
      <p:cViewPr varScale="1">
        <p:scale>
          <a:sx n="70" d="100"/>
          <a:sy n="70" d="100"/>
        </p:scale>
        <p:origin x="13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5" Type="http://schemas.openxmlformats.org/officeDocument/2006/relationships/image" Target="../media/image48.emf"/><Relationship Id="rId4"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wmf"/><Relationship Id="rId9"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AA15A7-E0DD-4374-9D28-F54F3FAC510E}" type="datetimeFigureOut">
              <a:rPr lang="en-US" smtClean="0"/>
              <a:t>11/12/2015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496AB6-4D77-417B-886A-8A79DE55FC21}" type="slidenum">
              <a:rPr lang="en-US" smtClean="0"/>
              <a:t>‹#›</a:t>
            </a:fld>
            <a:endParaRPr lang="en-US"/>
          </a:p>
        </p:txBody>
      </p:sp>
    </p:spTree>
    <p:extLst>
      <p:ext uri="{BB962C8B-B14F-4D97-AF65-F5344CB8AC3E}">
        <p14:creationId xmlns:p14="http://schemas.microsoft.com/office/powerpoint/2010/main" val="1570114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0116E-D160-4895-90F8-FC7FBB177375}" type="datetimeFigureOut">
              <a:rPr lang="en-US" smtClean="0"/>
              <a:t>11/12/2015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3B692-0D04-495D-AA41-0D79BFB81017}" type="slidenum">
              <a:rPr lang="en-US" smtClean="0"/>
              <a:t>‹#›</a:t>
            </a:fld>
            <a:endParaRPr lang="en-US"/>
          </a:p>
        </p:txBody>
      </p:sp>
    </p:spTree>
    <p:extLst>
      <p:ext uri="{BB962C8B-B14F-4D97-AF65-F5344CB8AC3E}">
        <p14:creationId xmlns:p14="http://schemas.microsoft.com/office/powerpoint/2010/main" val="107648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F9FFA-AFF5-4FB8-BD9D-01CE67FBD92A}" type="slidenum">
              <a:rPr lang="en-US"/>
              <a:pPr/>
              <a:t>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56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Instructor note: Each part of the calculation on this slide can be made to appear individually using the :custom animation</a:t>
            </a:r>
            <a:r>
              <a:rPr lang="ja-JP" altLang="en-US" smtClean="0">
                <a:ea typeface="ＭＳ Ｐゴシック" pitchFamily="34" charset="-128"/>
              </a:rPr>
              <a:t>”</a:t>
            </a:r>
            <a:r>
              <a:rPr lang="en-US" altLang="ja-JP" smtClean="0">
                <a:ea typeface="ＭＳ Ｐゴシック" pitchFamily="34" charset="-128"/>
              </a:rPr>
              <a:t> function in PowerPoint. </a:t>
            </a:r>
            <a:endParaRPr lang="en-US" altLang="en-US" smtClean="0">
              <a:ea typeface="ＭＳ Ｐゴシック" pitchFamily="34" charset="-128"/>
            </a:endParaRPr>
          </a:p>
        </p:txBody>
      </p:sp>
    </p:spTree>
    <p:extLst>
      <p:ext uri="{BB962C8B-B14F-4D97-AF65-F5344CB8AC3E}">
        <p14:creationId xmlns:p14="http://schemas.microsoft.com/office/powerpoint/2010/main" val="353011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pPr>
              <a:defRPr/>
            </a:pPr>
            <a:endParaRPr lang="en-US" dirty="0" smtClean="0">
              <a:cs typeface="+mn-cs"/>
            </a:endParaRPr>
          </a:p>
        </p:txBody>
      </p:sp>
    </p:spTree>
    <p:extLst>
      <p:ext uri="{BB962C8B-B14F-4D97-AF65-F5344CB8AC3E}">
        <p14:creationId xmlns:p14="http://schemas.microsoft.com/office/powerpoint/2010/main" val="297024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pPr>
              <a:lnSpc>
                <a:spcPct val="100000"/>
              </a:lnSpc>
              <a:spcBef>
                <a:spcPct val="50000"/>
              </a:spcBef>
              <a:defRPr/>
            </a:pPr>
            <a:r>
              <a:rPr lang="en-US" smtClean="0">
                <a:solidFill>
                  <a:srgbClr val="FCFEB9"/>
                </a:solidFill>
                <a:effectLst>
                  <a:outerShdw blurRad="38100" dist="38100" dir="2700000" algn="tl">
                    <a:srgbClr val="C0C0C0"/>
                  </a:outerShdw>
                </a:effectLst>
                <a:latin typeface="Arial" pitchFamily="34" charset="0"/>
                <a:ea typeface="ＭＳ Ｐゴシック" charset="-128"/>
              </a:rPr>
              <a:t>Note: Albert Einstein received the 1921 Nobel Prize in physics for his explanation of the Photoelectric Effect</a:t>
            </a:r>
            <a:r>
              <a:rPr lang="ja-JP" altLang="en-US" smtClean="0">
                <a:solidFill>
                  <a:srgbClr val="FCFEB9"/>
                </a:solidFill>
                <a:effectLst>
                  <a:outerShdw blurRad="38100" dist="38100" dir="2700000" algn="tl">
                    <a:srgbClr val="C0C0C0"/>
                  </a:outerShdw>
                </a:effectLst>
                <a:latin typeface="Arial" pitchFamily="34" charset="0"/>
                <a:ea typeface="ＭＳ Ｐゴシック" charset="-128"/>
              </a:rPr>
              <a:t>”</a:t>
            </a:r>
            <a:r>
              <a:rPr lang="en-US" altLang="ja-JP" smtClean="0">
                <a:solidFill>
                  <a:srgbClr val="FCFEB9"/>
                </a:solidFill>
                <a:effectLst>
                  <a:outerShdw blurRad="38100" dist="38100" dir="2700000" algn="tl">
                    <a:srgbClr val="C0C0C0"/>
                  </a:outerShdw>
                </a:effectLst>
                <a:latin typeface="Arial" pitchFamily="34" charset="0"/>
                <a:ea typeface="ＭＳ Ｐゴシック" charset="-128"/>
              </a:rPr>
              <a:t>.</a:t>
            </a:r>
            <a:endParaRPr lang="en-US" smtClean="0">
              <a:latin typeface="Arial" pitchFamily="34" charset="0"/>
              <a:ea typeface="ＭＳ Ｐゴシック" charset="-128"/>
            </a:endParaRPr>
          </a:p>
        </p:txBody>
      </p:sp>
    </p:spTree>
    <p:extLst>
      <p:ext uri="{BB962C8B-B14F-4D97-AF65-F5344CB8AC3E}">
        <p14:creationId xmlns:p14="http://schemas.microsoft.com/office/powerpoint/2010/main" val="26711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50000"/>
              </a:spcBef>
            </a:pPr>
            <a:endParaRPr lang="en-US" altLang="en-US" smtClean="0">
              <a:ea typeface="ＭＳ Ｐゴシック" pitchFamily="34" charset="-128"/>
            </a:endParaRPr>
          </a:p>
        </p:txBody>
      </p:sp>
    </p:spTree>
    <p:extLst>
      <p:ext uri="{BB962C8B-B14F-4D97-AF65-F5344CB8AC3E}">
        <p14:creationId xmlns:p14="http://schemas.microsoft.com/office/powerpoint/2010/main" val="275660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60456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A6054-E19B-4CB9-BC12-84FDCA24B377}" type="slidenum">
              <a:rPr lang="en-US"/>
              <a:pPr/>
              <a:t>21</a:t>
            </a:fld>
            <a:endParaRPr lang="en-US"/>
          </a:p>
        </p:txBody>
      </p:sp>
      <p:sp>
        <p:nvSpPr>
          <p:cNvPr id="57346" name="Rectangle 1026"/>
          <p:cNvSpPr>
            <a:spLocks noGrp="1" noRot="1" noChangeAspect="1" noChangeArrowheads="1" noTextEdit="1"/>
          </p:cNvSpPr>
          <p:nvPr>
            <p:ph type="sldImg"/>
          </p:nvPr>
        </p:nvSpPr>
        <p:spPr>
          <a:ln/>
        </p:spPr>
      </p:sp>
      <p:sp>
        <p:nvSpPr>
          <p:cNvPr id="5734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454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386543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B9BCA-D424-45B9-B784-511BF1E949F3}" type="slidenum">
              <a:rPr lang="en-US"/>
              <a:pPr/>
              <a:t>24</a:t>
            </a:fld>
            <a:endParaRPr lang="en-US"/>
          </a:p>
        </p:txBody>
      </p:sp>
      <p:sp>
        <p:nvSpPr>
          <p:cNvPr id="59394" name="Rectangle 1026"/>
          <p:cNvSpPr>
            <a:spLocks noGrp="1" noRot="1" noChangeAspect="1" noChangeArrowheads="1" noTextEdit="1"/>
          </p:cNvSpPr>
          <p:nvPr>
            <p:ph type="sldImg"/>
          </p:nvPr>
        </p:nvSpPr>
        <p:spPr>
          <a:ln/>
        </p:spPr>
      </p:sp>
      <p:sp>
        <p:nvSpPr>
          <p:cNvPr id="5939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384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BA210-9E53-46B0-9E3D-9FF1D390DC26}" type="slidenum">
              <a:rPr lang="en-US"/>
              <a:pPr/>
              <a:t>25</a:t>
            </a:fld>
            <a:endParaRPr lang="en-US"/>
          </a:p>
        </p:txBody>
      </p:sp>
      <p:sp>
        <p:nvSpPr>
          <p:cNvPr id="55298" name="Rectangle 1026"/>
          <p:cNvSpPr>
            <a:spLocks noGrp="1" noRot="1" noChangeAspect="1" noChangeArrowheads="1" noTextEdit="1"/>
          </p:cNvSpPr>
          <p:nvPr>
            <p:ph type="sldImg"/>
          </p:nvPr>
        </p:nvSpPr>
        <p:spPr>
          <a:ln/>
        </p:spPr>
      </p:sp>
      <p:sp>
        <p:nvSpPr>
          <p:cNvPr id="5529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636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pPr>
              <a:defRPr/>
            </a:pPr>
            <a:endParaRPr lang="en-US" dirty="0" smtClean="0">
              <a:cs typeface="+mn-cs"/>
            </a:endParaRPr>
          </a:p>
        </p:txBody>
      </p:sp>
    </p:spTree>
    <p:extLst>
      <p:ext uri="{BB962C8B-B14F-4D97-AF65-F5344CB8AC3E}">
        <p14:creationId xmlns:p14="http://schemas.microsoft.com/office/powerpoint/2010/main" val="182213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EC01A-4210-43F3-BE08-FFCE20430881}" type="slidenum">
              <a:rPr lang="en-US"/>
              <a:pPr/>
              <a:t>3</a:t>
            </a:fld>
            <a:endParaRPr lang="en-US"/>
          </a:p>
        </p:txBody>
      </p:sp>
      <p:sp>
        <p:nvSpPr>
          <p:cNvPr id="54274" name="Rectangle 1026"/>
          <p:cNvSpPr>
            <a:spLocks noGrp="1" noRot="1" noChangeAspect="1" noChangeArrowheads="1" noTextEdit="1"/>
          </p:cNvSpPr>
          <p:nvPr>
            <p:ph type="sldImg"/>
          </p:nvPr>
        </p:nvSpPr>
        <p:spPr>
          <a:ln/>
        </p:spPr>
      </p:sp>
      <p:sp>
        <p:nvSpPr>
          <p:cNvPr id="5427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959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2686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8C3E5-6E3A-41ED-B857-A7B85E06815C}" type="slidenum">
              <a:rPr lang="en-US"/>
              <a:pPr/>
              <a:t>28</a:t>
            </a:fld>
            <a:endParaRPr lang="en-US"/>
          </a:p>
        </p:txBody>
      </p:sp>
      <p:sp>
        <p:nvSpPr>
          <p:cNvPr id="61442" name="Rectangle 1026"/>
          <p:cNvSpPr>
            <a:spLocks noGrp="1" noRot="1" noChangeAspect="1" noChangeArrowheads="1" noTextEdit="1"/>
          </p:cNvSpPr>
          <p:nvPr>
            <p:ph type="sldImg"/>
          </p:nvPr>
        </p:nvSpPr>
        <p:spPr>
          <a:ln/>
        </p:spPr>
      </p:sp>
      <p:sp>
        <p:nvSpPr>
          <p:cNvPr id="6144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2004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3BA15-A4C5-4C27-8ABE-7D71D4EB1D14}" type="slidenum">
              <a:rPr lang="en-US"/>
              <a:pPr/>
              <a:t>29</a:t>
            </a:fld>
            <a:endParaRPr lang="en-US"/>
          </a:p>
        </p:txBody>
      </p:sp>
      <p:sp>
        <p:nvSpPr>
          <p:cNvPr id="62466" name="Rectangle 1026"/>
          <p:cNvSpPr>
            <a:spLocks noGrp="1" noRot="1" noChangeAspect="1" noChangeArrowheads="1" noTextEdit="1"/>
          </p:cNvSpPr>
          <p:nvPr>
            <p:ph type="sldImg"/>
          </p:nvPr>
        </p:nvSpPr>
        <p:spPr>
          <a:ln/>
        </p:spPr>
      </p:sp>
      <p:sp>
        <p:nvSpPr>
          <p:cNvPr id="6246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1658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458C6-D683-4F1B-A4EB-0AA013927B90}" type="slidenum">
              <a:rPr lang="en-US"/>
              <a:pPr/>
              <a:t>30</a:t>
            </a:fld>
            <a:endParaRPr lang="en-US"/>
          </a:p>
        </p:txBody>
      </p:sp>
      <p:sp>
        <p:nvSpPr>
          <p:cNvPr id="63490" name="Rectangle 1026"/>
          <p:cNvSpPr>
            <a:spLocks noGrp="1" noRot="1" noChangeAspect="1" noChangeArrowheads="1" noTextEdit="1"/>
          </p:cNvSpPr>
          <p:nvPr>
            <p:ph type="sldImg"/>
          </p:nvPr>
        </p:nvSpPr>
        <p:spPr>
          <a:ln/>
        </p:spPr>
      </p:sp>
      <p:sp>
        <p:nvSpPr>
          <p:cNvPr id="6349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6669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70374-AEB1-40A9-BF99-B2A83B6DBC44}" type="slidenum">
              <a:rPr lang="en-US"/>
              <a:pPr/>
              <a:t>31</a:t>
            </a:fld>
            <a:endParaRPr lang="en-US"/>
          </a:p>
        </p:txBody>
      </p:sp>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9314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Rot="1" noChangeAspect="1" noChangeArrowheads="1" noTextEdit="1"/>
          </p:cNvSpPr>
          <p:nvPr>
            <p:ph type="sldImg"/>
          </p:nvPr>
        </p:nvSpPr>
        <p:spPr>
          <a:ln/>
        </p:spPr>
      </p:sp>
      <p:sp>
        <p:nvSpPr>
          <p:cNvPr id="126979"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4247680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pPr>
              <a:defRPr/>
            </a:pPr>
            <a:endParaRPr lang="en-US" dirty="0" smtClean="0">
              <a:cs typeface="+mn-cs"/>
            </a:endParaRPr>
          </a:p>
        </p:txBody>
      </p:sp>
    </p:spTree>
    <p:extLst>
      <p:ext uri="{BB962C8B-B14F-4D97-AF65-F5344CB8AC3E}">
        <p14:creationId xmlns:p14="http://schemas.microsoft.com/office/powerpoint/2010/main" val="3208130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3569363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See Chapter 6 Video Presentation Slide 10</a:t>
            </a:r>
          </a:p>
        </p:txBody>
      </p:sp>
    </p:spTree>
    <p:extLst>
      <p:ext uri="{BB962C8B-B14F-4D97-AF65-F5344CB8AC3E}">
        <p14:creationId xmlns:p14="http://schemas.microsoft.com/office/powerpoint/2010/main" val="2526223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pPr>
              <a:defRPr/>
            </a:pPr>
            <a:r>
              <a:rPr lang="en-US" dirty="0" smtClean="0">
                <a:latin typeface="Arial" pitchFamily="34" charset="0"/>
                <a:ea typeface="ＭＳ Ｐゴシック" charset="-128"/>
              </a:rPr>
              <a:t>See Chapter 6 Video Presentation Slide 11</a:t>
            </a:r>
            <a:endParaRPr lang="en-US" dirty="0" smtClean="0">
              <a:cs typeface="+mn-cs"/>
            </a:endParaRPr>
          </a:p>
        </p:txBody>
      </p:sp>
    </p:spTree>
    <p:extLst>
      <p:ext uri="{BB962C8B-B14F-4D97-AF65-F5344CB8AC3E}">
        <p14:creationId xmlns:p14="http://schemas.microsoft.com/office/powerpoint/2010/main" val="316781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ln/>
        </p:spPr>
        <p:txBody>
          <a:bodyPr/>
          <a:lstStyle/>
          <a:p>
            <a:pPr>
              <a:defRPr/>
            </a:pPr>
            <a:endParaRPr lang="en-US" dirty="0" smtClean="0">
              <a:cs typeface="+mn-cs"/>
            </a:endParaRPr>
          </a:p>
        </p:txBody>
      </p:sp>
      <p:sp>
        <p:nvSpPr>
          <p:cNvPr id="1034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93375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p:txBody>
          <a:bodyPr/>
          <a:lstStyle/>
          <a:p>
            <a:pPr>
              <a:defRPr/>
            </a:pPr>
            <a:endParaRPr lang="en-US" dirty="0" smtClean="0">
              <a:cs typeface="+mn-cs"/>
            </a:endParaRPr>
          </a:p>
        </p:txBody>
      </p:sp>
      <p:sp>
        <p:nvSpPr>
          <p:cNvPr id="145411" name="Rectangle 3"/>
          <p:cNvSpPr>
            <a:spLocks noGrp="1" noRot="1" noChangeAspect="1" noChangeArrowheads="1" noTextEdit="1"/>
          </p:cNvSpPr>
          <p:nvPr>
            <p:ph type="sldImg"/>
          </p:nvPr>
        </p:nvSpPr>
        <p:spPr>
          <a:xfrm>
            <a:off x="1150938" y="692150"/>
            <a:ext cx="4554537" cy="3416300"/>
          </a:xfrm>
          <a:ln cap="flat"/>
        </p:spPr>
      </p:sp>
    </p:spTree>
    <p:extLst>
      <p:ext uri="{BB962C8B-B14F-4D97-AF65-F5344CB8AC3E}">
        <p14:creationId xmlns:p14="http://schemas.microsoft.com/office/powerpoint/2010/main" val="3321193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body" idx="1"/>
          </p:nvPr>
        </p:nvSpPr>
        <p:spPr>
          <a:ln/>
        </p:spPr>
        <p:txBody>
          <a:bodyPr/>
          <a:lstStyle/>
          <a:p>
            <a:pPr>
              <a:defRPr/>
            </a:pPr>
            <a:r>
              <a:rPr lang="en-US" dirty="0" smtClean="0">
                <a:cs typeface="+mn-cs"/>
              </a:rPr>
              <a:t>Instructor note: Each object can be made to appear individually using the custom animation options.</a:t>
            </a:r>
          </a:p>
          <a:p>
            <a:pPr>
              <a:defRPr/>
            </a:pPr>
            <a:endParaRPr lang="en-US" dirty="0" smtClean="0">
              <a:cs typeface="+mn-cs"/>
            </a:endParaRPr>
          </a:p>
        </p:txBody>
      </p:sp>
      <p:sp>
        <p:nvSpPr>
          <p:cNvPr id="146435" name="Rectangle 3"/>
          <p:cNvSpPr>
            <a:spLocks noGrp="1" noRot="1" noChangeAspect="1" noChangeArrowheads="1" noTextEdit="1"/>
          </p:cNvSpPr>
          <p:nvPr>
            <p:ph type="sldImg"/>
          </p:nvPr>
        </p:nvSpPr>
        <p:spPr>
          <a:xfrm>
            <a:off x="1150938" y="692150"/>
            <a:ext cx="4554537" cy="3416300"/>
          </a:xfrm>
          <a:ln cap="flat"/>
        </p:spPr>
      </p:sp>
    </p:spTree>
    <p:extLst>
      <p:ext uri="{BB962C8B-B14F-4D97-AF65-F5344CB8AC3E}">
        <p14:creationId xmlns:p14="http://schemas.microsoft.com/office/powerpoint/2010/main" val="1331110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46E90-F38B-4E6C-A302-669ED2B98451}" type="slidenum">
              <a:rPr lang="en-US"/>
              <a:pPr/>
              <a:t>42</a:t>
            </a:fld>
            <a:endParaRPr lang="en-US"/>
          </a:p>
        </p:txBody>
      </p:sp>
      <p:sp>
        <p:nvSpPr>
          <p:cNvPr id="65538" name="Rectangle 1026"/>
          <p:cNvSpPr>
            <a:spLocks noGrp="1" noRot="1" noChangeAspect="1" noChangeArrowheads="1" noTextEdit="1"/>
          </p:cNvSpPr>
          <p:nvPr>
            <p:ph type="sldImg"/>
          </p:nvPr>
        </p:nvSpPr>
        <p:spPr>
          <a:ln/>
        </p:spPr>
      </p:sp>
      <p:sp>
        <p:nvSpPr>
          <p:cNvPr id="6553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2373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05317-1717-4710-8107-BBBE859B4766}" type="slidenum">
              <a:rPr lang="en-US"/>
              <a:pPr/>
              <a:t>44</a:t>
            </a:fld>
            <a:endParaRPr lang="en-US"/>
          </a:p>
        </p:txBody>
      </p:sp>
      <p:sp>
        <p:nvSpPr>
          <p:cNvPr id="66562" name="Rectangle 1026"/>
          <p:cNvSpPr>
            <a:spLocks noGrp="1" noRot="1" noChangeAspect="1" noChangeArrowheads="1" noTextEdit="1"/>
          </p:cNvSpPr>
          <p:nvPr>
            <p:ph type="sldImg"/>
          </p:nvPr>
        </p:nvSpPr>
        <p:spPr>
          <a:ln/>
        </p:spPr>
      </p:sp>
      <p:sp>
        <p:nvSpPr>
          <p:cNvPr id="6656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7503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68157-9A41-4C7F-B340-293B5D5E9C9D}" type="slidenum">
              <a:rPr lang="en-US"/>
              <a:pPr/>
              <a:t>45</a:t>
            </a:fld>
            <a:endParaRPr lang="en-US"/>
          </a:p>
        </p:txBody>
      </p:sp>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3026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CB23D-A27E-450D-9FAB-D2DCB0D7746E}" type="slidenum">
              <a:rPr lang="en-US"/>
              <a:pPr/>
              <a:t>46</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9552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E85E7-43E3-4F3A-A42A-55ADCCC32544}" type="slidenum">
              <a:rPr lang="en-US"/>
              <a:pPr/>
              <a:t>47</a:t>
            </a:fld>
            <a:endParaRPr lang="en-US"/>
          </a:p>
        </p:txBody>
      </p:sp>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5290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705D7-8D9B-4B95-84A1-843FA0A50B8A}" type="slidenum">
              <a:rPr lang="en-US"/>
              <a:pPr/>
              <a:t>49</a:t>
            </a:fld>
            <a:endParaRPr lang="en-US"/>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3246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960F5-0670-4F2E-AB84-FD61B816255D}" type="slidenum">
              <a:rPr lang="en-US"/>
              <a:pPr/>
              <a:t>50</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8868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26"/>
          <p:cNvSpPr>
            <a:spLocks noGrp="1" noRot="1" noChangeAspect="1" noChangeArrowheads="1" noTextEdit="1"/>
          </p:cNvSpPr>
          <p:nvPr>
            <p:ph type="sldImg"/>
          </p:nvPr>
        </p:nvSpPr>
        <p:spPr>
          <a:ln/>
        </p:spPr>
      </p:sp>
      <p:sp>
        <p:nvSpPr>
          <p:cNvPr id="164867" name="Rectangle 1027"/>
          <p:cNvSpPr>
            <a:spLocks noGrp="1" noChangeArrowheads="1"/>
          </p:cNvSpPr>
          <p:nvPr>
            <p:ph type="body" idx="1"/>
          </p:nvPr>
        </p:nvSpPr>
        <p:spPr/>
        <p:txBody>
          <a:bodyPr/>
          <a:lstStyle/>
          <a:p>
            <a:pPr>
              <a:defRPr/>
            </a:pPr>
            <a:r>
              <a:rPr lang="en-US" dirty="0" smtClean="0">
                <a:latin typeface="Arial" pitchFamily="34" charset="0"/>
                <a:ea typeface="ＭＳ Ｐゴシック" charset="-128"/>
              </a:rPr>
              <a:t>See Chapter 6 Video Presentation Slides 13, 14, &amp; 15</a:t>
            </a:r>
            <a:endParaRPr lang="en-US" dirty="0" smtClean="0">
              <a:cs typeface="+mn-cs"/>
            </a:endParaRPr>
          </a:p>
        </p:txBody>
      </p:sp>
    </p:spTree>
    <p:extLst>
      <p:ext uri="{BB962C8B-B14F-4D97-AF65-F5344CB8AC3E}">
        <p14:creationId xmlns:p14="http://schemas.microsoft.com/office/powerpoint/2010/main" val="250026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ln/>
        </p:spPr>
        <p:txBody>
          <a:bodyPr/>
          <a:lstStyle/>
          <a:p>
            <a:pPr>
              <a:defRPr/>
            </a:pPr>
            <a:r>
              <a:rPr lang="en-US" dirty="0" smtClean="0">
                <a:latin typeface="Arial" pitchFamily="34" charset="0"/>
                <a:ea typeface="ＭＳ Ｐゴシック" charset="-128"/>
              </a:rPr>
              <a:t>See Chapter 6 Video Presentation Slide 7</a:t>
            </a:r>
            <a:endParaRPr lang="en-US" dirty="0" smtClean="0">
              <a:cs typeface="+mn-cs"/>
            </a:endParaRPr>
          </a:p>
        </p:txBody>
      </p:sp>
      <p:sp>
        <p:nvSpPr>
          <p:cNvPr id="1044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35132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08EE2-63E8-440C-8635-451D1376D95C}" type="slidenum">
              <a:rPr lang="en-US"/>
              <a:pPr/>
              <a:t>53</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7637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8FC36-2B81-4764-AA6F-3C954EB22AE8}" type="slidenum">
              <a:rPr lang="en-US"/>
              <a:pPr/>
              <a:t>55</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9507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7BF42-9C4C-45FF-A6CA-6F8271D17F43}" type="slidenum">
              <a:rPr lang="en-US"/>
              <a:pPr/>
              <a:t>56</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3985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510B7-3A28-4F30-9E94-849B70683160}" type="slidenum">
              <a:rPr lang="en-US"/>
              <a:pPr/>
              <a:t>57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9424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BAE26-1755-45DC-B363-00F02AEDEC6F}" type="slidenum">
              <a:rPr lang="en-US"/>
              <a:pPr/>
              <a:t>58</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1565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71F37-4270-45C6-AC82-C8EDCB252A5A}" type="slidenum">
              <a:rPr lang="en-US"/>
              <a:pPr/>
              <a:t>59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2684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3B3F4-A293-4362-8BA2-58A2415CC069}" type="slidenum">
              <a:rPr lang="en-US"/>
              <a:pPr/>
              <a:t>60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286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a:defRPr/>
            </a:pPr>
            <a:r>
              <a:rPr lang="en-US" dirty="0" smtClean="0">
                <a:latin typeface="Arial" pitchFamily="34" charset="0"/>
                <a:ea typeface="ＭＳ Ｐゴシック" charset="-128"/>
              </a:rPr>
              <a:t>See Chapter 6 Video Presentation Slide 24</a:t>
            </a:r>
            <a:endParaRPr lang="en-US" dirty="0" smtClean="0">
              <a:cs typeface="+mn-cs"/>
            </a:endParaRPr>
          </a:p>
        </p:txBody>
      </p:sp>
    </p:spTree>
    <p:extLst>
      <p:ext uri="{BB962C8B-B14F-4D97-AF65-F5344CB8AC3E}">
        <p14:creationId xmlns:p14="http://schemas.microsoft.com/office/powerpoint/2010/main" val="1164625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pPr>
              <a:defRPr/>
            </a:pPr>
            <a:endParaRPr lang="en-US" dirty="0" smtClean="0">
              <a:cs typeface="+mn-cs"/>
            </a:endParaRPr>
          </a:p>
        </p:txBody>
      </p:sp>
    </p:spTree>
    <p:extLst>
      <p:ext uri="{BB962C8B-B14F-4D97-AF65-F5344CB8AC3E}">
        <p14:creationId xmlns:p14="http://schemas.microsoft.com/office/powerpoint/2010/main" val="17546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BA210-9E53-46B0-9E3D-9FF1D390DC26}" type="slidenum">
              <a:rPr lang="en-US"/>
              <a:pPr/>
              <a:t>7</a:t>
            </a:fld>
            <a:endParaRPr lang="en-US"/>
          </a:p>
        </p:txBody>
      </p:sp>
      <p:sp>
        <p:nvSpPr>
          <p:cNvPr id="55298" name="Rectangle 1026"/>
          <p:cNvSpPr>
            <a:spLocks noGrp="1" noRot="1" noChangeAspect="1" noChangeArrowheads="1" noTextEdit="1"/>
          </p:cNvSpPr>
          <p:nvPr>
            <p:ph type="sldImg"/>
          </p:nvPr>
        </p:nvSpPr>
        <p:spPr>
          <a:ln/>
        </p:spPr>
      </p:sp>
      <p:sp>
        <p:nvSpPr>
          <p:cNvPr id="5529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894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ln/>
        </p:spPr>
        <p:txBody>
          <a:bodyPr/>
          <a:lstStyle/>
          <a:p>
            <a:pPr>
              <a:defRPr/>
            </a:pPr>
            <a:endParaRPr lang="en-US" smtClean="0">
              <a:cs typeface="+mn-cs"/>
            </a:endParaRPr>
          </a:p>
        </p:txBody>
      </p:sp>
      <p:sp>
        <p:nvSpPr>
          <p:cNvPr id="106499" name="Rectangle 3"/>
          <p:cNvSpPr>
            <a:spLocks noGrp="1" noRot="1" noChangeAspect="1" noChangeArrowheads="1" noTextEdit="1"/>
          </p:cNvSpPr>
          <p:nvPr>
            <p:ph type="sldImg"/>
          </p:nvPr>
        </p:nvSpPr>
        <p:spPr>
          <a:xfrm>
            <a:off x="1152525" y="692150"/>
            <a:ext cx="4554538" cy="3416300"/>
          </a:xfrm>
          <a:ln cap="flat"/>
        </p:spPr>
      </p:sp>
    </p:spTree>
    <p:extLst>
      <p:ext uri="{BB962C8B-B14F-4D97-AF65-F5344CB8AC3E}">
        <p14:creationId xmlns:p14="http://schemas.microsoft.com/office/powerpoint/2010/main" val="1453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A7813-DAF4-43B5-9D76-CFD546E46EF1}" type="slidenum">
              <a:rPr lang="en-US"/>
              <a:pPr/>
              <a:t>9</a:t>
            </a:fld>
            <a:endParaRPr lang="en-US"/>
          </a:p>
        </p:txBody>
      </p:sp>
      <p:sp>
        <p:nvSpPr>
          <p:cNvPr id="56322"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521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a:defRPr/>
            </a:pPr>
            <a:endParaRPr lang="en-US" dirty="0" smtClean="0">
              <a:cs typeface="+mn-cs"/>
            </a:endParaRPr>
          </a:p>
        </p:txBody>
      </p:sp>
    </p:spTree>
    <p:extLst>
      <p:ext uri="{BB962C8B-B14F-4D97-AF65-F5344CB8AC3E}">
        <p14:creationId xmlns:p14="http://schemas.microsoft.com/office/powerpoint/2010/main" val="100980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45451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256465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135141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7007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2187540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792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292696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3611361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572416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845F3759-4D4C-4288-BF01-3445254131A6}" type="slidenum">
              <a:rPr lang="en-US"/>
              <a:pPr/>
              <a:t>‹#›</a:t>
            </a:fld>
            <a:endParaRPr lang="en-US"/>
          </a:p>
        </p:txBody>
      </p:sp>
      <p:sp>
        <p:nvSpPr>
          <p:cNvPr id="7" name="Footer Placeholder 6"/>
          <p:cNvSpPr>
            <a:spLocks noGrp="1"/>
          </p:cNvSpPr>
          <p:nvPr>
            <p:ph type="ftr" sz="quarter" idx="12"/>
          </p:nvPr>
        </p:nvSpPr>
        <p:spPr>
          <a:xfrm>
            <a:off x="7543800" y="6629400"/>
            <a:ext cx="1676400" cy="228600"/>
          </a:xfrm>
        </p:spPr>
        <p:txBody>
          <a:bodyPr/>
          <a:lstStyle>
            <a:lvl1pPr>
              <a:defRPr/>
            </a:lvl1pPr>
          </a:lstStyle>
          <a:p>
            <a:r>
              <a:rPr lang="en-US"/>
              <a:t>© </a:t>
            </a:r>
            <a:r>
              <a:rPr lang="en-US" sz="1000"/>
              <a:t>2009, Prentice-Hall, Inc.</a:t>
            </a:r>
          </a:p>
        </p:txBody>
      </p:sp>
    </p:spTree>
    <p:extLst>
      <p:ext uri="{BB962C8B-B14F-4D97-AF65-F5344CB8AC3E}">
        <p14:creationId xmlns:p14="http://schemas.microsoft.com/office/powerpoint/2010/main" val="181717411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F700FF04-3B27-4A5D-9217-133C47FBF0F3}" type="slidenum">
              <a:rPr lang="en-US"/>
              <a:pPr/>
              <a:t>‹#›</a:t>
            </a:fld>
            <a:endParaRPr lang="en-US"/>
          </a:p>
        </p:txBody>
      </p:sp>
      <p:sp>
        <p:nvSpPr>
          <p:cNvPr id="7" name="Footer Placeholder 6"/>
          <p:cNvSpPr>
            <a:spLocks noGrp="1"/>
          </p:cNvSpPr>
          <p:nvPr>
            <p:ph type="ftr" sz="quarter" idx="12"/>
          </p:nvPr>
        </p:nvSpPr>
        <p:spPr>
          <a:xfrm>
            <a:off x="7543800" y="6629400"/>
            <a:ext cx="1676400" cy="228600"/>
          </a:xfrm>
        </p:spPr>
        <p:txBody>
          <a:bodyPr/>
          <a:lstStyle>
            <a:lvl1pPr>
              <a:defRPr/>
            </a:lvl1pPr>
          </a:lstStyle>
          <a:p>
            <a:r>
              <a:rPr lang="en-US"/>
              <a:t>© </a:t>
            </a:r>
            <a:r>
              <a:rPr lang="en-US" sz="1000"/>
              <a:t>2009, Prentice-Hall, Inc.</a:t>
            </a:r>
          </a:p>
        </p:txBody>
      </p:sp>
    </p:spTree>
    <p:extLst>
      <p:ext uri="{BB962C8B-B14F-4D97-AF65-F5344CB8AC3E}">
        <p14:creationId xmlns:p14="http://schemas.microsoft.com/office/powerpoint/2010/main" val="16671643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5021B447-3DDC-4116-8251-E4F67F5E7366}" type="slidenum">
              <a:rPr lang="en-US"/>
              <a:pPr/>
              <a:t>‹#›</a:t>
            </a:fld>
            <a:endParaRPr lang="en-US"/>
          </a:p>
        </p:txBody>
      </p:sp>
      <p:sp>
        <p:nvSpPr>
          <p:cNvPr id="7" name="Footer Placeholder 6"/>
          <p:cNvSpPr>
            <a:spLocks noGrp="1"/>
          </p:cNvSpPr>
          <p:nvPr>
            <p:ph type="ftr" sz="quarter" idx="12"/>
          </p:nvPr>
        </p:nvSpPr>
        <p:spPr>
          <a:xfrm>
            <a:off x="7543800" y="6629400"/>
            <a:ext cx="1676400" cy="228600"/>
          </a:xfrm>
        </p:spPr>
        <p:txBody>
          <a:bodyPr/>
          <a:lstStyle>
            <a:lvl1pPr>
              <a:defRPr/>
            </a:lvl1pPr>
          </a:lstStyle>
          <a:p>
            <a:r>
              <a:rPr lang="en-US"/>
              <a:t>© </a:t>
            </a:r>
            <a:r>
              <a:rPr lang="en-US" sz="1000"/>
              <a:t>2009, Prentice-Hall, Inc.</a:t>
            </a:r>
          </a:p>
        </p:txBody>
      </p:sp>
    </p:spTree>
    <p:extLst>
      <p:ext uri="{BB962C8B-B14F-4D97-AF65-F5344CB8AC3E}">
        <p14:creationId xmlns:p14="http://schemas.microsoft.com/office/powerpoint/2010/main" val="35778396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1760335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4DBEEBA2-C224-4D0F-97FF-F0836E6C62F7}" type="slidenum">
              <a:rPr lang="en-US"/>
              <a:pPr/>
              <a:t>‹#›</a:t>
            </a:fld>
            <a:endParaRPr lang="en-US"/>
          </a:p>
        </p:txBody>
      </p:sp>
      <p:sp>
        <p:nvSpPr>
          <p:cNvPr id="6" name="Footer Placeholder 5"/>
          <p:cNvSpPr>
            <a:spLocks noGrp="1"/>
          </p:cNvSpPr>
          <p:nvPr>
            <p:ph type="ftr" sz="quarter" idx="12"/>
          </p:nvPr>
        </p:nvSpPr>
        <p:spPr>
          <a:xfrm>
            <a:off x="7543800" y="6629400"/>
            <a:ext cx="1676400" cy="228600"/>
          </a:xfrm>
        </p:spPr>
        <p:txBody>
          <a:bodyPr/>
          <a:lstStyle>
            <a:lvl1pPr>
              <a:defRPr/>
            </a:lvl1pPr>
          </a:lstStyle>
          <a:p>
            <a:r>
              <a:rPr lang="en-US"/>
              <a:t>© </a:t>
            </a:r>
            <a:r>
              <a:rPr lang="en-US" sz="1000"/>
              <a:t>2009, Prentice-Hall, Inc.</a:t>
            </a:r>
          </a:p>
        </p:txBody>
      </p:sp>
    </p:spTree>
    <p:extLst>
      <p:ext uri="{BB962C8B-B14F-4D97-AF65-F5344CB8AC3E}">
        <p14:creationId xmlns:p14="http://schemas.microsoft.com/office/powerpoint/2010/main" val="50716484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C49B3CBE-8FD3-44B8-8429-92B225E48427}" type="slidenum">
              <a:rPr lang="en-US"/>
              <a:pPr/>
              <a:t>‹#›</a:t>
            </a:fld>
            <a:endParaRPr lang="en-US"/>
          </a:p>
        </p:txBody>
      </p:sp>
      <p:sp>
        <p:nvSpPr>
          <p:cNvPr id="7" name="Footer Placeholder 6"/>
          <p:cNvSpPr>
            <a:spLocks noGrp="1"/>
          </p:cNvSpPr>
          <p:nvPr>
            <p:ph type="ftr" sz="quarter" idx="12"/>
          </p:nvPr>
        </p:nvSpPr>
        <p:spPr>
          <a:xfrm>
            <a:off x="7543800" y="6629400"/>
            <a:ext cx="1676400" cy="228600"/>
          </a:xfrm>
        </p:spPr>
        <p:txBody>
          <a:bodyPr/>
          <a:lstStyle>
            <a:lvl1pPr>
              <a:defRPr/>
            </a:lvl1pPr>
          </a:lstStyle>
          <a:p>
            <a:r>
              <a:rPr lang="en-US"/>
              <a:t>© </a:t>
            </a:r>
            <a:r>
              <a:rPr lang="en-US" sz="1000"/>
              <a:t>2009, Prentice-Hall, Inc.</a:t>
            </a:r>
          </a:p>
        </p:txBody>
      </p:sp>
    </p:spTree>
    <p:extLst>
      <p:ext uri="{BB962C8B-B14F-4D97-AF65-F5344CB8AC3E}">
        <p14:creationId xmlns:p14="http://schemas.microsoft.com/office/powerpoint/2010/main" val="214968618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41576-3246-4545-B207-1491DC56FA4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423667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F41576-3246-4545-B207-1491DC56FA4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139814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F41576-3246-4545-B207-1491DC56FA47}" type="datetimeFigureOut">
              <a:rPr lang="en-US" smtClean="0"/>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229478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F41576-3246-4545-B207-1491DC56FA47}" type="datetimeFigureOut">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134778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41576-3246-4545-B207-1491DC56FA47}" type="datetimeFigureOut">
              <a:rPr lang="en-US" smtClean="0"/>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41410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41576-3246-4545-B207-1491DC56FA4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1938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41576-3246-4545-B207-1491DC56FA4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4F595-A524-4DD1-AB4B-818EE5C223E5}" type="slidenum">
              <a:rPr lang="en-US" smtClean="0"/>
              <a:t>‹#›</a:t>
            </a:fld>
            <a:endParaRPr lang="en-US"/>
          </a:p>
        </p:txBody>
      </p:sp>
    </p:spTree>
    <p:extLst>
      <p:ext uri="{BB962C8B-B14F-4D97-AF65-F5344CB8AC3E}">
        <p14:creationId xmlns:p14="http://schemas.microsoft.com/office/powerpoint/2010/main" val="268145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F41576-3246-4545-B207-1491DC56FA47}" type="datetimeFigureOut">
              <a:rPr lang="en-US" smtClean="0"/>
              <a:t>11/12/2015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1B4F595-A524-4DD1-AB4B-818EE5C223E5}" type="slidenum">
              <a:rPr lang="en-US" smtClean="0"/>
              <a:t>‹#›</a:t>
            </a:fld>
            <a:endParaRPr lang="en-US"/>
          </a:p>
        </p:txBody>
      </p:sp>
    </p:spTree>
    <p:extLst>
      <p:ext uri="{BB962C8B-B14F-4D97-AF65-F5344CB8AC3E}">
        <p14:creationId xmlns:p14="http://schemas.microsoft.com/office/powerpoint/2010/main" val="26116455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6.bin"/><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9.bin"/><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1.bin"/><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0.emf"/><Relationship Id="rId2" Type="http://schemas.openxmlformats.org/officeDocument/2006/relationships/slideLayout" Target="../slideLayouts/slideLayout2.xml"/><Relationship Id="rId16" Type="http://schemas.openxmlformats.org/officeDocument/2006/relationships/image" Target="../media/image22.emf"/><Relationship Id="rId1" Type="http://schemas.openxmlformats.org/officeDocument/2006/relationships/vmlDrawing" Target="../drawings/vmlDrawing6.vml"/><Relationship Id="rId6" Type="http://schemas.openxmlformats.org/officeDocument/2006/relationships/image" Target="../media/image17.e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9.wmf"/><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0.emf"/><Relationship Id="rId18" Type="http://schemas.openxmlformats.org/officeDocument/2006/relationships/oleObject" Target="../embeddings/oleObject27.bin"/><Relationship Id="rId3" Type="http://schemas.openxmlformats.org/officeDocument/2006/relationships/notesSlide" Target="../notesSlides/notesSlide10.xml"/><Relationship Id="rId21" Type="http://schemas.openxmlformats.org/officeDocument/2006/relationships/image" Target="../media/image24.emf"/><Relationship Id="rId7" Type="http://schemas.openxmlformats.org/officeDocument/2006/relationships/image" Target="../media/image17.emf"/><Relationship Id="rId12" Type="http://schemas.openxmlformats.org/officeDocument/2006/relationships/oleObject" Target="../embeddings/oleObject24.bin"/><Relationship Id="rId17"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19.wmf"/><Relationship Id="rId5" Type="http://schemas.openxmlformats.org/officeDocument/2006/relationships/image" Target="../media/image16.emf"/><Relationship Id="rId15" Type="http://schemas.openxmlformats.org/officeDocument/2006/relationships/image" Target="../media/image21.emf"/><Relationship Id="rId10" Type="http://schemas.openxmlformats.org/officeDocument/2006/relationships/oleObject" Target="../embeddings/oleObject23.bin"/><Relationship Id="rId19" Type="http://schemas.openxmlformats.org/officeDocument/2006/relationships/image" Target="../media/image23.emf"/><Relationship Id="rId4" Type="http://schemas.openxmlformats.org/officeDocument/2006/relationships/oleObject" Target="../embeddings/oleObject20.bin"/><Relationship Id="rId9" Type="http://schemas.openxmlformats.org/officeDocument/2006/relationships/image" Target="../media/image18.emf"/><Relationship Id="rId1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cSYV8bJox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www.youtube.com/watch?v=kfS5Qn0wn2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6.emf"/><Relationship Id="rId4" Type="http://schemas.openxmlformats.org/officeDocument/2006/relationships/oleObject" Target="../embeddings/oleObject30.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9.emf"/><Relationship Id="rId5" Type="http://schemas.openxmlformats.org/officeDocument/2006/relationships/oleObject" Target="../embeddings/oleObject32.bin"/><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oleObject" Target="../embeddings/oleObject38.bin"/><Relationship Id="rId3" Type="http://schemas.openxmlformats.org/officeDocument/2006/relationships/notesSlide" Target="../notesSlides/notesSlide31.xml"/><Relationship Id="rId7" Type="http://schemas.openxmlformats.org/officeDocument/2006/relationships/oleObject" Target="../embeddings/oleObject35.bin"/><Relationship Id="rId12"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e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6.emf"/><Relationship Id="rId4" Type="http://schemas.openxmlformats.org/officeDocument/2006/relationships/image" Target="../media/image43.png"/><Relationship Id="rId9" Type="http://schemas.openxmlformats.org/officeDocument/2006/relationships/oleObject" Target="../embeddings/oleObject36.bin"/><Relationship Id="rId14" Type="http://schemas.openxmlformats.org/officeDocument/2006/relationships/image" Target="../media/image48.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Chapter Six:</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 Structure of the atoms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729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5" name="Rectangle 9"/>
          <p:cNvSpPr>
            <a:spLocks noChangeArrowheads="1"/>
          </p:cNvSpPr>
          <p:nvPr/>
        </p:nvSpPr>
        <p:spPr bwMode="auto">
          <a:xfrm>
            <a:off x="237839" y="1112540"/>
            <a:ext cx="8695944" cy="3307059"/>
          </a:xfrm>
          <a:prstGeom prst="rect">
            <a:avLst/>
          </a:prstGeom>
          <a:noFill/>
          <a:ln>
            <a:noFill/>
          </a:ln>
          <a:effectLst>
            <a:innerShdw blurRad="63500" dist="50800" dir="2700000">
              <a:prstClr val="black">
                <a:alpha val="50000"/>
              </a:prstClr>
            </a:innerShdw>
          </a:effectLst>
          <a:extLst/>
        </p:spPr>
        <p:txBody>
          <a:bodyPr wrap="none" anchor="ctr"/>
          <a:lstStyle/>
          <a:p>
            <a:pPr eaLnBrk="0" hangingPunct="0">
              <a:defRPr/>
            </a:pPr>
            <a:endParaRPr lang="en-US" b="0">
              <a:ea typeface="ＭＳ Ｐゴシック" charset="0"/>
            </a:endParaRPr>
          </a:p>
        </p:txBody>
      </p:sp>
      <p:sp>
        <p:nvSpPr>
          <p:cNvPr id="65538" name="Rectangle 2"/>
          <p:cNvSpPr>
            <a:spLocks noChangeArrowheads="1"/>
          </p:cNvSpPr>
          <p:nvPr/>
        </p:nvSpPr>
        <p:spPr bwMode="auto">
          <a:xfrm>
            <a:off x="3172700" y="4147127"/>
            <a:ext cx="3657600" cy="838200"/>
          </a:xfrm>
          <a:prstGeom prst="rect">
            <a:avLst/>
          </a:prstGeom>
          <a:noFill/>
          <a:ln>
            <a:noFill/>
          </a:ln>
          <a:effectLst>
            <a:innerShdw blurRad="63500" dist="50800" dir="2700000">
              <a:prstClr val="black">
                <a:alpha val="50000"/>
              </a:prstClr>
            </a:innerShdw>
          </a:effectLst>
          <a:extLst/>
        </p:spPr>
        <p:txBody>
          <a:bodyPr wrap="none" anchor="ctr"/>
          <a:lstStyle/>
          <a:p>
            <a:pPr algn="ctr" eaLnBrk="0" hangingPunct="0">
              <a:defRPr/>
            </a:pPr>
            <a:r>
              <a:rPr lang="en-US" sz="5400" dirty="0">
                <a:solidFill>
                  <a:srgbClr val="FF0000"/>
                </a:solidFill>
                <a:effectLst>
                  <a:outerShdw blurRad="38100" dist="38100" dir="2700000" algn="tl">
                    <a:srgbClr val="000000">
                      <a:alpha val="43137"/>
                    </a:srgbClr>
                  </a:outerShdw>
                </a:effectLst>
                <a:latin typeface="Arial" pitchFamily="34" charset="0"/>
                <a:ea typeface="ＭＳ Ｐゴシック" charset="-128"/>
              </a:rPr>
              <a:t>E  =  h · </a:t>
            </a:r>
            <a:r>
              <a:rPr lang="el-GR" sz="5400" i="1" dirty="0">
                <a:solidFill>
                  <a:srgbClr val="FF0000"/>
                </a:solidFill>
                <a:effectLst>
                  <a:outerShdw blurRad="38100" dist="38100" dir="2700000" algn="tl">
                    <a:srgbClr val="000000">
                      <a:alpha val="43137"/>
                    </a:srgbClr>
                  </a:outerShdw>
                </a:effectLst>
                <a:latin typeface="Arial" pitchFamily="34" charset="0"/>
                <a:ea typeface="ＭＳ Ｐゴシック" charset="-128"/>
                <a:cs typeface="Arial" pitchFamily="34" charset="0"/>
                <a:sym typeface="Symbol" pitchFamily="18" charset="2"/>
              </a:rPr>
              <a:t></a:t>
            </a:r>
            <a:endParaRPr lang="el-GR" sz="4400" b="0" i="1" dirty="0">
              <a:solidFill>
                <a:srgbClr val="FF0000"/>
              </a:solidFill>
              <a:effectLst>
                <a:outerShdw blurRad="38100" dist="38100" dir="2700000" algn="tl">
                  <a:srgbClr val="000000">
                    <a:alpha val="43137"/>
                  </a:srgbClr>
                </a:outerShdw>
              </a:effectLst>
              <a:latin typeface="Arial" pitchFamily="34" charset="0"/>
              <a:ea typeface="ＭＳ Ｐゴシック" charset="-128"/>
              <a:cs typeface="Arial" pitchFamily="34" charset="0"/>
              <a:sym typeface="Symbol" pitchFamily="18" charset="2"/>
            </a:endParaRPr>
          </a:p>
        </p:txBody>
      </p:sp>
      <p:pic>
        <p:nvPicPr>
          <p:cNvPr id="65540" name="Picture 4"/>
          <p:cNvPicPr>
            <a:picLocks noChangeArrowheads="1"/>
          </p:cNvPicPr>
          <p:nvPr/>
        </p:nvPicPr>
        <p:blipFill>
          <a:blip r:embed="rId3">
            <a:extLst/>
          </a:blip>
          <a:srcRect/>
          <a:stretch>
            <a:fillRect/>
          </a:stretch>
        </p:blipFill>
        <p:spPr bwMode="auto">
          <a:xfrm>
            <a:off x="290945" y="4566227"/>
            <a:ext cx="1778000" cy="1612900"/>
          </a:xfrm>
          <a:prstGeom prst="rect">
            <a:avLst/>
          </a:prstGeom>
          <a:solidFill>
            <a:schemeClr val="bg1"/>
          </a:solidFill>
          <a:ln w="12700">
            <a:noFill/>
            <a:miter lim="800000"/>
            <a:headEnd/>
            <a:tailEnd/>
          </a:ln>
          <a:effectLst>
            <a:innerShdw blurRad="63500" dist="50800" dir="2700000">
              <a:prstClr val="black">
                <a:alpha val="50000"/>
              </a:prstClr>
            </a:innerShdw>
          </a:effectLst>
        </p:spPr>
      </p:pic>
      <p:sp>
        <p:nvSpPr>
          <p:cNvPr id="9" name="Title 8"/>
          <p:cNvSpPr>
            <a:spLocks noGrp="1"/>
          </p:cNvSpPr>
          <p:nvPr>
            <p:ph type="title"/>
          </p:nvPr>
        </p:nvSpPr>
        <p:spPr>
          <a:xfrm>
            <a:off x="237839" y="255588"/>
            <a:ext cx="6347713" cy="1320800"/>
          </a:xfrm>
        </p:spPr>
        <p:txBody>
          <a:bodyPr/>
          <a:lstStyle/>
          <a:p>
            <a:pPr>
              <a:defRPr/>
            </a:pPr>
            <a:r>
              <a:rPr lang="en-US" dirty="0" smtClean="0"/>
              <a:t>Quantization of Energy</a:t>
            </a:r>
            <a:endParaRPr lang="en-US" dirty="0"/>
          </a:p>
        </p:txBody>
      </p:sp>
      <p:sp>
        <p:nvSpPr>
          <p:cNvPr id="65541" name="Rectangle 5"/>
          <p:cNvSpPr>
            <a:spLocks noGrp="1" noChangeArrowheads="1"/>
          </p:cNvSpPr>
          <p:nvPr>
            <p:ph idx="1"/>
          </p:nvPr>
        </p:nvSpPr>
        <p:spPr>
          <a:xfrm>
            <a:off x="275939" y="3200400"/>
            <a:ext cx="8039100" cy="533400"/>
          </a:xfrm>
        </p:spPr>
        <p:txBody>
          <a:bodyPr/>
          <a:lstStyle/>
          <a:p>
            <a:pPr>
              <a:buFontTx/>
              <a:buNone/>
              <a:defRPr/>
            </a:pPr>
            <a:r>
              <a:rPr lang="en-US" sz="2800" b="0" dirty="0" smtClean="0">
                <a:cs typeface="+mn-cs"/>
              </a:rPr>
              <a:t>Energy of radiation is proportional to frequency</a:t>
            </a:r>
            <a:endParaRPr lang="en-US" sz="2800" b="0" dirty="0" smtClean="0">
              <a:solidFill>
                <a:srgbClr val="FFFFFF"/>
              </a:solidFill>
              <a:cs typeface="+mn-cs"/>
            </a:endParaRPr>
          </a:p>
        </p:txBody>
      </p:sp>
      <p:sp>
        <p:nvSpPr>
          <p:cNvPr id="17418" name="Text Box 6"/>
          <p:cNvSpPr txBox="1">
            <a:spLocks noChangeArrowheads="1"/>
          </p:cNvSpPr>
          <p:nvPr/>
        </p:nvSpPr>
        <p:spPr bwMode="auto">
          <a:xfrm>
            <a:off x="2193924" y="5440721"/>
            <a:ext cx="672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r>
              <a:rPr lang="en-US" altLang="en-US" b="0" dirty="0"/>
              <a:t>h = Planck</a:t>
            </a:r>
            <a:r>
              <a:rPr lang="ja-JP" altLang="en-US" b="0" dirty="0"/>
              <a:t>’</a:t>
            </a:r>
            <a:r>
              <a:rPr lang="en-US" altLang="ja-JP" b="0" dirty="0"/>
              <a:t>s constant = 6.6262 x 10</a:t>
            </a:r>
            <a:r>
              <a:rPr lang="en-US" altLang="ja-JP" b="0" baseline="30000" dirty="0"/>
              <a:t>-34</a:t>
            </a:r>
            <a:r>
              <a:rPr lang="en-US" altLang="ja-JP" b="0" dirty="0"/>
              <a:t> J·s</a:t>
            </a:r>
            <a:endParaRPr lang="en-US" altLang="en-US" b="0" dirty="0"/>
          </a:p>
        </p:txBody>
      </p:sp>
      <p:sp>
        <p:nvSpPr>
          <p:cNvPr id="65544" name="Rectangle 8"/>
          <p:cNvSpPr>
            <a:spLocks noChangeArrowheads="1"/>
          </p:cNvSpPr>
          <p:nvPr/>
        </p:nvSpPr>
        <p:spPr bwMode="auto">
          <a:xfrm>
            <a:off x="311150" y="1157288"/>
            <a:ext cx="8610600" cy="838200"/>
          </a:xfrm>
          <a:prstGeom prst="rect">
            <a:avLst/>
          </a:prstGeom>
          <a:noFill/>
          <a:ln>
            <a:noFill/>
          </a:ln>
          <a:effectLst/>
          <a:extLst/>
        </p:spPr>
        <p:txBody>
          <a:bodyPr lIns="90487" tIns="44450" rIns="90487" bIns="44450"/>
          <a:lstStyle/>
          <a:p>
            <a:pPr eaLnBrk="0" hangingPunct="0">
              <a:lnSpc>
                <a:spcPct val="90000"/>
              </a:lnSpc>
              <a:spcBef>
                <a:spcPct val="30000"/>
              </a:spcBef>
              <a:buSzPct val="100000"/>
              <a:defRPr/>
            </a:pPr>
            <a:r>
              <a:rPr lang="en-US" sz="2400" b="0" dirty="0">
                <a:ea typeface="ＭＳ Ｐゴシック" charset="0"/>
              </a:rPr>
              <a:t>An object can gain or lose energy by absorbing or emitting radiant energy in </a:t>
            </a:r>
            <a:r>
              <a:rPr lang="en-US" sz="2400" i="1" dirty="0">
                <a:solidFill>
                  <a:srgbClr val="FF0000"/>
                </a:solidFill>
                <a:effectLst>
                  <a:outerShdw blurRad="38100" dist="38100" dir="2700000" algn="tl">
                    <a:srgbClr val="000000">
                      <a:alpha val="43137"/>
                    </a:srgbClr>
                  </a:outerShdw>
                </a:effectLst>
                <a:ea typeface="ＭＳ Ｐゴシック" charset="0"/>
              </a:rPr>
              <a:t>QUANTA</a:t>
            </a:r>
            <a:r>
              <a:rPr lang="en-US" sz="2400" b="0" dirty="0">
                <a:ea typeface="ＭＳ Ｐゴシック" charset="0"/>
              </a:rPr>
              <a:t>. </a:t>
            </a:r>
            <a:r>
              <a:rPr lang="en-US" sz="2400" b="0" dirty="0">
                <a:latin typeface="Arial" pitchFamily="34" charset="0"/>
                <a:ea typeface="ＭＳ Ｐゴシック" charset="-128"/>
              </a:rPr>
              <a:t>A quanta of energy is the smallest unit of energy that may be exchanged between oscillators or emitted as radiation. It is too small to be observed in the classical world in which we live.</a:t>
            </a:r>
          </a:p>
          <a:p>
            <a:pPr eaLnBrk="0" hangingPunct="0">
              <a:lnSpc>
                <a:spcPct val="90000"/>
              </a:lnSpc>
              <a:spcBef>
                <a:spcPct val="30000"/>
              </a:spcBef>
              <a:buSzPct val="100000"/>
              <a:defRPr/>
            </a:pPr>
            <a:endParaRPr lang="en-US" sz="2400" b="0" dirty="0">
              <a:ea typeface="ＭＳ Ｐゴシック" charset="0"/>
            </a:endParaRPr>
          </a:p>
        </p:txBody>
      </p:sp>
    </p:spTree>
    <p:extLst>
      <p:ext uri="{BB962C8B-B14F-4D97-AF65-F5344CB8AC3E}">
        <p14:creationId xmlns:p14="http://schemas.microsoft.com/office/powerpoint/2010/main" val="55431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7" name="Rectangle 17"/>
          <p:cNvSpPr>
            <a:spLocks noChangeArrowheads="1"/>
          </p:cNvSpPr>
          <p:nvPr/>
        </p:nvSpPr>
        <p:spPr bwMode="auto">
          <a:xfrm>
            <a:off x="238273" y="1119198"/>
            <a:ext cx="8695944" cy="5522976"/>
          </a:xfrm>
          <a:prstGeom prst="rect">
            <a:avLst/>
          </a:prstGeom>
          <a:noFill/>
          <a:ln>
            <a:noFill/>
          </a:ln>
          <a:effectLst>
            <a:innerShdw blurRad="63500" dist="50800" dir="2700000">
              <a:prstClr val="black">
                <a:alpha val="50000"/>
              </a:prstClr>
            </a:innerShdw>
          </a:effectLst>
          <a:extLst/>
        </p:spPr>
        <p:txBody>
          <a:bodyPr wrap="none" anchor="ctr"/>
          <a:lstStyle/>
          <a:p>
            <a:pPr eaLnBrk="0" hangingPunct="0">
              <a:defRPr/>
            </a:pPr>
            <a:endParaRPr lang="en-US" b="0">
              <a:ea typeface="ＭＳ Ｐゴシック" charset="0"/>
            </a:endParaRPr>
          </a:p>
        </p:txBody>
      </p:sp>
      <p:graphicFrame>
        <p:nvGraphicFramePr>
          <p:cNvPr id="19461" name="Object 2"/>
          <p:cNvGraphicFramePr>
            <a:graphicFrameLocks noChangeAspect="1"/>
          </p:cNvGraphicFramePr>
          <p:nvPr/>
        </p:nvGraphicFramePr>
        <p:xfrm>
          <a:off x="1927225" y="1417638"/>
          <a:ext cx="1473200" cy="355600"/>
        </p:xfrm>
        <a:graphic>
          <a:graphicData uri="http://schemas.openxmlformats.org/presentationml/2006/ole">
            <mc:AlternateContent xmlns:mc="http://schemas.openxmlformats.org/markup-compatibility/2006">
              <mc:Choice xmlns:v="urn:schemas-microsoft-com:vml" Requires="v">
                <p:oleObj spid="_x0000_s5191" name="Equation" r:id="rId3" imgW="1462680" imgH="347400" progId="Equation.DSMT4">
                  <p:embed/>
                </p:oleObj>
              </mc:Choice>
              <mc:Fallback>
                <p:oleObj name="Equation" r:id="rId3" imgW="1462680" imgH="347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225" y="1417638"/>
                        <a:ext cx="14732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462" name="Object 4"/>
          <p:cNvGraphicFramePr>
            <a:graphicFrameLocks noChangeAspect="1"/>
          </p:cNvGraphicFramePr>
          <p:nvPr/>
        </p:nvGraphicFramePr>
        <p:xfrm>
          <a:off x="3644900" y="2124075"/>
          <a:ext cx="1536700" cy="965200"/>
        </p:xfrm>
        <a:graphic>
          <a:graphicData uri="http://schemas.openxmlformats.org/presentationml/2006/ole">
            <mc:AlternateContent xmlns:mc="http://schemas.openxmlformats.org/markup-compatibility/2006">
              <mc:Choice xmlns:v="urn:schemas-microsoft-com:vml" Requires="v">
                <p:oleObj spid="_x0000_s5192" name="Equation" r:id="rId5" imgW="1526760" imgH="950760" progId="Equation.DSMT4">
                  <p:embed/>
                </p:oleObj>
              </mc:Choice>
              <mc:Fallback>
                <p:oleObj name="Equation" r:id="rId5" imgW="1526760" imgH="9507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4900" y="2124075"/>
                        <a:ext cx="15367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5046" name="Text Box 6"/>
          <p:cNvSpPr txBox="1">
            <a:spLocks noChangeArrowheads="1"/>
          </p:cNvSpPr>
          <p:nvPr/>
        </p:nvSpPr>
        <p:spPr bwMode="auto">
          <a:xfrm>
            <a:off x="609600" y="5168890"/>
            <a:ext cx="7162800" cy="830997"/>
          </a:xfrm>
          <a:prstGeom prst="rect">
            <a:avLst/>
          </a:prstGeom>
          <a:noFill/>
          <a:ln>
            <a:noFill/>
          </a:ln>
          <a:effectLst/>
          <a:extLst/>
        </p:spPr>
        <p:txBody>
          <a:bodyPr wrap="square">
            <a:spAutoFit/>
          </a:bodyPr>
          <a:lstStyle/>
          <a:p>
            <a:pPr>
              <a:defRPr/>
            </a:pPr>
            <a:r>
              <a:rPr lang="en-US" sz="2400" dirty="0">
                <a:solidFill>
                  <a:srgbClr val="0000CC"/>
                </a:solidFill>
                <a:effectLst>
                  <a:outerShdw blurRad="38100" dist="38100" dir="2700000" algn="tl">
                    <a:srgbClr val="000000">
                      <a:alpha val="43137"/>
                    </a:srgbClr>
                  </a:outerShdw>
                </a:effectLst>
                <a:latin typeface="Times New Roman" panose="02020603050405020304" pitchFamily="18" charset="0"/>
                <a:ea typeface="ＭＳ Ｐゴシック" charset="0"/>
                <a:cs typeface="Times New Roman" panose="02020603050405020304" pitchFamily="18" charset="0"/>
              </a:rPr>
              <a:t>Blue Light</a:t>
            </a:r>
            <a:r>
              <a:rPr lang="en-US" sz="2400" dirty="0">
                <a:effectLst>
                  <a:outerShdw blurRad="38100" dist="38100" dir="2700000" algn="tl">
                    <a:srgbClr val="DDDDDD"/>
                  </a:outerShdw>
                </a:effectLst>
                <a:latin typeface="Times New Roman" panose="02020603050405020304" pitchFamily="18" charset="0"/>
                <a:ea typeface="ＭＳ Ｐゴシック" charset="0"/>
                <a:cs typeface="Times New Roman" panose="02020603050405020304" pitchFamily="18" charset="0"/>
              </a:rPr>
              <a:t>,</a:t>
            </a:r>
            <a:r>
              <a:rPr lang="en-US" sz="2400" dirty="0">
                <a:solidFill>
                  <a:schemeClr val="accent2"/>
                </a:solidFill>
                <a:effectLst>
                  <a:outerShdw blurRad="38100" dist="38100" dir="2700000" algn="tl">
                    <a:srgbClr val="DDDDDD"/>
                  </a:outerShdw>
                </a:effectLst>
                <a:latin typeface="Times New Roman" panose="02020603050405020304" pitchFamily="18" charset="0"/>
                <a:ea typeface="ＭＳ Ｐゴシック" charset="0"/>
                <a:cs typeface="Times New Roman" panose="02020603050405020304" pitchFamily="18" charset="0"/>
              </a:rPr>
              <a:t> </a:t>
            </a:r>
            <a:r>
              <a:rPr lang="en-US" sz="2400" b="0" dirty="0">
                <a:latin typeface="Times New Roman" panose="02020603050405020304" pitchFamily="18" charset="0"/>
                <a:ea typeface="ＭＳ Ｐゴシック" charset="0"/>
                <a:cs typeface="Times New Roman" panose="02020603050405020304" pitchFamily="18" charset="0"/>
              </a:rPr>
              <a:t>(higher frequency)</a:t>
            </a:r>
            <a:r>
              <a:rPr lang="en-US" sz="2400" dirty="0">
                <a:effectLst>
                  <a:outerShdw blurRad="38100" dist="38100" dir="2700000" algn="tl">
                    <a:srgbClr val="DDDDDD"/>
                  </a:outerShdw>
                </a:effectLst>
                <a:latin typeface="Times New Roman" panose="02020603050405020304" pitchFamily="18" charset="0"/>
                <a:ea typeface="ＭＳ Ｐゴシック" charset="0"/>
                <a:cs typeface="Times New Roman" panose="02020603050405020304" pitchFamily="18" charset="0"/>
              </a:rPr>
              <a:t> </a:t>
            </a:r>
            <a:r>
              <a:rPr lang="en-US" sz="2400" b="0" dirty="0">
                <a:latin typeface="Times New Roman" panose="02020603050405020304" pitchFamily="18" charset="0"/>
                <a:ea typeface="ＭＳ Ｐゴシック" charset="0"/>
                <a:cs typeface="Times New Roman" panose="02020603050405020304" pitchFamily="18" charset="0"/>
              </a:rPr>
              <a:t>has more energy than</a:t>
            </a:r>
          </a:p>
          <a:p>
            <a:pPr>
              <a:defRPr/>
            </a:pP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ea typeface="ＭＳ Ｐゴシック" charset="0"/>
                <a:cs typeface="Times New Roman" panose="02020603050405020304" pitchFamily="18" charset="0"/>
              </a:rPr>
              <a:t>Red Light</a:t>
            </a:r>
            <a:r>
              <a:rPr lang="en-US" sz="2400" dirty="0">
                <a:effectLst>
                  <a:outerShdw blurRad="38100" dist="38100" dir="2700000" algn="tl">
                    <a:srgbClr val="DDDDDD"/>
                  </a:outerShdw>
                </a:effectLst>
                <a:latin typeface="Times New Roman" panose="02020603050405020304" pitchFamily="18" charset="0"/>
                <a:ea typeface="ＭＳ Ｐゴシック" charset="0"/>
                <a:cs typeface="Times New Roman" panose="02020603050405020304" pitchFamily="18" charset="0"/>
              </a:rPr>
              <a:t>,</a:t>
            </a:r>
            <a:r>
              <a:rPr lang="en-US" sz="2400" dirty="0">
                <a:solidFill>
                  <a:srgbClr val="CC3300"/>
                </a:solidFill>
                <a:effectLst>
                  <a:outerShdw blurRad="38100" dist="38100" dir="2700000" algn="tl">
                    <a:srgbClr val="DDDDDD"/>
                  </a:outerShdw>
                </a:effectLst>
                <a:latin typeface="Times New Roman" panose="02020603050405020304" pitchFamily="18" charset="0"/>
                <a:ea typeface="ＭＳ Ｐゴシック" charset="0"/>
                <a:cs typeface="Times New Roman" panose="02020603050405020304" pitchFamily="18" charset="0"/>
              </a:rPr>
              <a:t> </a:t>
            </a:r>
            <a:r>
              <a:rPr lang="en-US" sz="2400" b="0" dirty="0">
                <a:latin typeface="Times New Roman" panose="02020603050405020304" pitchFamily="18" charset="0"/>
                <a:ea typeface="ＭＳ Ｐゴシック" charset="0"/>
                <a:cs typeface="Times New Roman" panose="02020603050405020304" pitchFamily="18" charset="0"/>
              </a:rPr>
              <a:t>with a lower frequency.</a:t>
            </a:r>
            <a:endParaRPr lang="en-US" sz="2400" dirty="0">
              <a:solidFill>
                <a:srgbClr val="CC3300"/>
              </a:solidFill>
              <a:effectLst>
                <a:outerShdw blurRad="38100" dist="38100" dir="2700000" algn="tl">
                  <a:srgbClr val="DDDDDD"/>
                </a:outerShdw>
              </a:effectLst>
              <a:latin typeface="Times New Roman" panose="02020603050405020304" pitchFamily="18" charset="0"/>
              <a:ea typeface="ＭＳ Ｐゴシック" charset="0"/>
              <a:cs typeface="Times New Roman" panose="02020603050405020304" pitchFamily="18" charset="0"/>
            </a:endParaRPr>
          </a:p>
        </p:txBody>
      </p:sp>
      <p:graphicFrame>
        <p:nvGraphicFramePr>
          <p:cNvPr id="19464" name="Object 12"/>
          <p:cNvGraphicFramePr>
            <a:graphicFrameLocks noChangeAspect="1"/>
          </p:cNvGraphicFramePr>
          <p:nvPr/>
        </p:nvGraphicFramePr>
        <p:xfrm>
          <a:off x="5432425" y="1092200"/>
          <a:ext cx="968375" cy="1006475"/>
        </p:xfrm>
        <a:graphic>
          <a:graphicData uri="http://schemas.openxmlformats.org/presentationml/2006/ole">
            <mc:AlternateContent xmlns:mc="http://schemas.openxmlformats.org/markup-compatibility/2006">
              <mc:Choice xmlns:v="urn:schemas-microsoft-com:vml" Requires="v">
                <p:oleObj spid="_x0000_s5193" name="Equation" r:id="rId7" imgW="639720" imgH="658080" progId="Equation.DSMT4">
                  <p:embed/>
                </p:oleObj>
              </mc:Choice>
              <mc:Fallback>
                <p:oleObj name="Equation" r:id="rId7" imgW="639720" imgH="658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2425" y="1092200"/>
                        <a:ext cx="968375"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465" name="Text Box 13"/>
          <p:cNvSpPr txBox="1">
            <a:spLocks noChangeArrowheads="1"/>
          </p:cNvSpPr>
          <p:nvPr/>
        </p:nvSpPr>
        <p:spPr bwMode="auto">
          <a:xfrm>
            <a:off x="4027488" y="136525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algn="ctr" eaLnBrk="1" hangingPunct="1"/>
            <a:r>
              <a:rPr lang="en-US" altLang="en-US" sz="2400" b="0">
                <a:cs typeface="Arial" charset="0"/>
              </a:rPr>
              <a:t>and </a:t>
            </a:r>
          </a:p>
        </p:txBody>
      </p:sp>
      <p:sp>
        <p:nvSpPr>
          <p:cNvPr id="215054" name="Text Box 14"/>
          <p:cNvSpPr txBox="1">
            <a:spLocks noChangeArrowheads="1"/>
          </p:cNvSpPr>
          <p:nvPr/>
        </p:nvSpPr>
        <p:spPr bwMode="auto">
          <a:xfrm>
            <a:off x="985838" y="2276475"/>
            <a:ext cx="1312862" cy="519113"/>
          </a:xfrm>
          <a:prstGeom prst="rect">
            <a:avLst/>
          </a:prstGeom>
          <a:noFill/>
          <a:ln>
            <a:noFill/>
          </a:ln>
          <a:effectLst/>
          <a:extLst/>
        </p:spPr>
        <p:txBody>
          <a:bodyPr wrap="none">
            <a:spAutoFit/>
          </a:bodyPr>
          <a:lstStyle/>
          <a:p>
            <a:pPr>
              <a:defRPr/>
            </a:pPr>
            <a:r>
              <a:rPr lang="en-US" i="1" dirty="0">
                <a:solidFill>
                  <a:srgbClr val="00664D"/>
                </a:solidFill>
                <a:effectLst>
                  <a:outerShdw blurRad="38100" dist="38100" dir="2700000" algn="tl">
                    <a:srgbClr val="000000">
                      <a:alpha val="43137"/>
                    </a:srgbClr>
                  </a:outerShdw>
                </a:effectLst>
                <a:latin typeface="Arial" pitchFamily="34" charset="0"/>
                <a:ea typeface="ＭＳ Ｐゴシック" charset="-128"/>
                <a:cs typeface="Arial" pitchFamily="34" charset="0"/>
              </a:rPr>
              <a:t>yields:</a:t>
            </a:r>
          </a:p>
        </p:txBody>
      </p:sp>
      <p:sp>
        <p:nvSpPr>
          <p:cNvPr id="215056" name="Text Box 16"/>
          <p:cNvSpPr txBox="1">
            <a:spLocks noChangeArrowheads="1"/>
          </p:cNvSpPr>
          <p:nvPr/>
        </p:nvSpPr>
        <p:spPr bwMode="auto">
          <a:xfrm>
            <a:off x="222250" y="3198813"/>
            <a:ext cx="8626475" cy="1646605"/>
          </a:xfrm>
          <a:prstGeom prst="rect">
            <a:avLst/>
          </a:prstGeom>
          <a:noFill/>
          <a:ln>
            <a:noFill/>
          </a:ln>
          <a:effectLst/>
          <a:extLst/>
        </p:spPr>
        <p:txBody>
          <a:bodyPr>
            <a:spAutoFit/>
          </a:bodyPr>
          <a:lstStyle/>
          <a:p>
            <a:pPr marL="290513" indent="-290513" eaLnBrk="0" hangingPunct="0">
              <a:spcBef>
                <a:spcPts val="600"/>
              </a:spcBef>
              <a:spcAft>
                <a:spcPts val="0"/>
              </a:spcAft>
              <a:buFontTx/>
              <a:buChar char="•"/>
              <a:defRPr/>
            </a:pPr>
            <a:r>
              <a:rPr lang="en-US" sz="2400" b="0" dirty="0">
                <a:latin typeface="Times New Roman" panose="02020603050405020304" pitchFamily="18" charset="0"/>
                <a:ea typeface="ＭＳ Ｐゴシック" charset="0"/>
                <a:cs typeface="Times New Roman" panose="02020603050405020304" pitchFamily="18" charset="0"/>
              </a:rPr>
              <a:t>As the </a:t>
            </a:r>
            <a:r>
              <a:rPr lang="en-US" sz="2400" b="1" dirty="0">
                <a:latin typeface="Times New Roman" panose="02020603050405020304" pitchFamily="18" charset="0"/>
                <a:ea typeface="ＭＳ Ｐゴシック" charset="0"/>
                <a:cs typeface="Times New Roman" panose="02020603050405020304" pitchFamily="18" charset="0"/>
              </a:rPr>
              <a:t>frequenc</a:t>
            </a:r>
            <a:r>
              <a:rPr lang="en-US" sz="2400" b="1" dirty="0">
                <a:effectLst>
                  <a:outerShdw blurRad="38100" dist="38100" dir="2700000" algn="tl">
                    <a:srgbClr val="000000">
                      <a:alpha val="43137"/>
                    </a:srgbClr>
                  </a:outerShdw>
                </a:effectLst>
                <a:latin typeface="Times New Roman" panose="02020603050405020304" pitchFamily="18" charset="0"/>
                <a:ea typeface="ＭＳ Ｐゴシック" charset="0"/>
                <a:cs typeface="Times New Roman" panose="02020603050405020304" pitchFamily="18" charset="0"/>
              </a:rPr>
              <a:t>y</a:t>
            </a:r>
            <a:r>
              <a:rPr lang="en-US" sz="2400" b="0" dirty="0">
                <a:latin typeface="Times New Roman" panose="02020603050405020304" pitchFamily="18" charset="0"/>
                <a:ea typeface="ＭＳ Ｐゴシック" charset="0"/>
                <a:cs typeface="Times New Roman" panose="02020603050405020304" pitchFamily="18" charset="0"/>
              </a:rPr>
              <a:t> of light increases, the energy of the photon </a:t>
            </a:r>
            <a:r>
              <a:rPr lang="en-US" sz="2400" b="0" dirty="0" smtClean="0">
                <a:latin typeface="Times New Roman" panose="02020603050405020304" pitchFamily="18" charset="0"/>
                <a:ea typeface="ＭＳ Ｐゴシック" charset="0"/>
                <a:cs typeface="Times New Roman" panose="02020603050405020304" pitchFamily="18" charset="0"/>
              </a:rPr>
              <a:t>increases (direct relationship)</a:t>
            </a:r>
            <a:endParaRPr lang="en-US" sz="2400" b="0" dirty="0">
              <a:latin typeface="Times New Roman" panose="02020603050405020304" pitchFamily="18" charset="0"/>
              <a:ea typeface="ＭＳ Ｐゴシック" charset="0"/>
              <a:cs typeface="Times New Roman" panose="02020603050405020304" pitchFamily="18" charset="0"/>
            </a:endParaRPr>
          </a:p>
          <a:p>
            <a:pPr marL="290513" indent="-290513">
              <a:spcBef>
                <a:spcPts val="600"/>
              </a:spcBef>
              <a:spcAft>
                <a:spcPts val="0"/>
              </a:spcAft>
              <a:buFontTx/>
              <a:buChar char="•"/>
              <a:defRPr/>
            </a:pPr>
            <a:r>
              <a:rPr lang="en-US" sz="2400" b="0" dirty="0">
                <a:latin typeface="Times New Roman" panose="02020603050405020304" pitchFamily="18" charset="0"/>
                <a:ea typeface="ＭＳ Ｐゴシック" charset="0"/>
                <a:cs typeface="Times New Roman" panose="02020603050405020304" pitchFamily="18" charset="0"/>
              </a:rPr>
              <a:t>As the </a:t>
            </a:r>
            <a:r>
              <a:rPr lang="en-US" sz="2400" b="1" dirty="0">
                <a:latin typeface="Times New Roman" panose="02020603050405020304" pitchFamily="18" charset="0"/>
                <a:ea typeface="ＭＳ Ｐゴシック" charset="0"/>
                <a:cs typeface="Times New Roman" panose="02020603050405020304" pitchFamily="18" charset="0"/>
              </a:rPr>
              <a:t>wavelength</a:t>
            </a:r>
            <a:r>
              <a:rPr lang="en-US" sz="2400" b="0" dirty="0">
                <a:latin typeface="Times New Roman" panose="02020603050405020304" pitchFamily="18" charset="0"/>
                <a:ea typeface="ＭＳ Ｐゴシック" charset="0"/>
                <a:cs typeface="Times New Roman" panose="02020603050405020304" pitchFamily="18" charset="0"/>
              </a:rPr>
              <a:t> of light increases, the energy of the photon </a:t>
            </a:r>
            <a:r>
              <a:rPr lang="en-US" sz="2400" b="0" dirty="0" smtClean="0">
                <a:latin typeface="Times New Roman" panose="02020603050405020304" pitchFamily="18" charset="0"/>
                <a:ea typeface="ＭＳ Ｐゴシック" charset="0"/>
                <a:cs typeface="Times New Roman" panose="02020603050405020304" pitchFamily="18" charset="0"/>
              </a:rPr>
              <a:t>decreases (inverse  relationship</a:t>
            </a:r>
            <a:r>
              <a:rPr lang="en-US" b="0" dirty="0" smtClean="0">
                <a:ea typeface="ＭＳ Ｐゴシック" charset="0"/>
              </a:rPr>
              <a:t>).</a:t>
            </a:r>
            <a:endParaRPr lang="en-US" b="0" dirty="0">
              <a:ea typeface="ＭＳ Ｐゴシック" charset="0"/>
            </a:endParaRPr>
          </a:p>
        </p:txBody>
      </p:sp>
      <p:sp>
        <p:nvSpPr>
          <p:cNvPr id="11" name="Title 4"/>
          <p:cNvSpPr txBox="1">
            <a:spLocks/>
          </p:cNvSpPr>
          <p:nvPr/>
        </p:nvSpPr>
        <p:spPr>
          <a:xfrm>
            <a:off x="0" y="0"/>
            <a:ext cx="8153400" cy="901700"/>
          </a:xfrm>
          <a:prstGeom prst="rect">
            <a:avLst/>
          </a:prstGeom>
        </p:spPr>
        <p:txBody>
          <a:bodyPr anchor="ctr">
            <a:normAutofit/>
          </a:bodyPr>
          <a:lstStyle/>
          <a:p>
            <a:pPr algn="ctr" eaLnBrk="0" hangingPunct="0">
              <a:lnSpc>
                <a:spcPct val="90000"/>
              </a:lnSpc>
              <a:defRPr/>
            </a:pPr>
            <a:r>
              <a:rPr lang="en-US" sz="4000" kern="0" dirty="0">
                <a:solidFill>
                  <a:srgbClr val="162D56"/>
                </a:solidFill>
                <a:effectLst>
                  <a:outerShdw blurRad="38100" dist="38100" dir="2700000" algn="tl">
                    <a:srgbClr val="000000">
                      <a:alpha val="43137"/>
                    </a:srgbClr>
                  </a:outerShdw>
                </a:effectLst>
                <a:latin typeface="+mj-lt"/>
                <a:ea typeface="+mj-ea"/>
                <a:cs typeface="ＭＳ Ｐゴシック" charset="0"/>
              </a:rPr>
              <a:t>Planck’s Law</a:t>
            </a:r>
          </a:p>
        </p:txBody>
      </p:sp>
    </p:spTree>
    <p:extLst>
      <p:ext uri="{BB962C8B-B14F-4D97-AF65-F5344CB8AC3E}">
        <p14:creationId xmlns:p14="http://schemas.microsoft.com/office/powerpoint/2010/main" val="275155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ChangeArrowheads="1"/>
          </p:cNvSpPr>
          <p:nvPr/>
        </p:nvSpPr>
        <p:spPr bwMode="auto">
          <a:xfrm>
            <a:off x="218210" y="942109"/>
            <a:ext cx="5029200" cy="1967346"/>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r>
              <a:rPr lang="en-US" sz="3200" dirty="0">
                <a:solidFill>
                  <a:srgbClr val="162D56"/>
                </a:solidFill>
                <a:effectLst>
                  <a:outerShdw blurRad="38100" dist="38100" dir="2700000" algn="tl">
                    <a:srgbClr val="000000">
                      <a:alpha val="43137"/>
                    </a:srgbClr>
                  </a:outerShdw>
                </a:effectLst>
                <a:ea typeface="ＭＳ Ｐゴシック" charset="0"/>
              </a:rPr>
              <a:t>Problem:</a:t>
            </a:r>
          </a:p>
          <a:p>
            <a:pPr eaLnBrk="0" hangingPunct="0">
              <a:spcBef>
                <a:spcPts val="600"/>
              </a:spcBef>
              <a:defRPr/>
            </a:pPr>
            <a:r>
              <a:rPr lang="en-US" sz="2800" b="0" dirty="0">
                <a:latin typeface="Times New Roman" panose="02020603050405020304" pitchFamily="18" charset="0"/>
                <a:ea typeface="ＭＳ Ｐゴシック" charset="0"/>
                <a:cs typeface="Times New Roman" panose="02020603050405020304" pitchFamily="18" charset="0"/>
              </a:rPr>
              <a:t>Calculate the energy of 1.00 mol of photons of red light at 685 nm units of kJ/mol.</a:t>
            </a:r>
            <a:endParaRPr lang="en-US" sz="2800" b="0" baseline="30000" dirty="0">
              <a:latin typeface="Times New Roman" panose="02020603050405020304" pitchFamily="18" charset="0"/>
              <a:ea typeface="ＭＳ Ｐゴシック" charset="0"/>
              <a:cs typeface="Times New Roman" panose="02020603050405020304" pitchFamily="18" charset="0"/>
            </a:endParaRPr>
          </a:p>
        </p:txBody>
      </p:sp>
      <p:sp>
        <p:nvSpPr>
          <p:cNvPr id="5" name="Title 4"/>
          <p:cNvSpPr>
            <a:spLocks noGrp="1"/>
          </p:cNvSpPr>
          <p:nvPr>
            <p:ph type="title"/>
          </p:nvPr>
        </p:nvSpPr>
        <p:spPr>
          <a:xfrm>
            <a:off x="0" y="184721"/>
            <a:ext cx="6347713" cy="1320800"/>
          </a:xfrm>
        </p:spPr>
        <p:txBody>
          <a:bodyPr/>
          <a:lstStyle/>
          <a:p>
            <a:pPr>
              <a:defRPr/>
            </a:pPr>
            <a:r>
              <a:rPr lang="en-US" dirty="0" smtClean="0"/>
              <a:t>Energy of Radiation</a:t>
            </a:r>
            <a:endParaRPr lang="en-US" dirty="0"/>
          </a:p>
        </p:txBody>
      </p:sp>
      <p:pic>
        <p:nvPicPr>
          <p:cNvPr id="20486" name="Picture 5" descr="06_u0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25" y="969963"/>
            <a:ext cx="30257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226378" y="3006443"/>
            <a:ext cx="5029200" cy="3657600"/>
          </a:xfrm>
          <a:prstGeom prst="rect">
            <a:avLst/>
          </a:prstGeom>
          <a:noFill/>
          <a:ln>
            <a:noFill/>
          </a:ln>
          <a:effectLst>
            <a:innerShdw blurRad="63500" dist="50800" dir="2700000">
              <a:prstClr val="black">
                <a:alpha val="50000"/>
              </a:prstClr>
            </a:innerShdw>
          </a:effectLst>
          <a:extLst/>
        </p:spPr>
        <p:txBody>
          <a:bodyPr anchor="ctr"/>
          <a:lstStyle/>
          <a:p>
            <a:pPr eaLnBrk="0" hangingPunct="0">
              <a:defRPr/>
            </a:pPr>
            <a:r>
              <a:rPr lang="en-US" sz="2400" b="0" dirty="0">
                <a:latin typeface="Times New Roman" panose="02020603050405020304" pitchFamily="18" charset="0"/>
                <a:ea typeface="ＭＳ Ｐゴシック" charset="-128"/>
                <a:cs typeface="Times New Roman" panose="02020603050405020304" pitchFamily="18" charset="0"/>
              </a:rPr>
              <a:t>The energy of a photon in units of kJ/mol can be determined by converting units of wavelength to frequency to energy using Planck</a:t>
            </a:r>
            <a:r>
              <a:rPr lang="ja-JP" altLang="en-US" sz="2400" b="0" dirty="0">
                <a:latin typeface="Times New Roman" panose="02020603050405020304" pitchFamily="18" charset="0"/>
                <a:ea typeface="ＭＳ Ｐゴシック" charset="-128"/>
                <a:cs typeface="Times New Roman" panose="02020603050405020304" pitchFamily="18" charset="0"/>
              </a:rPr>
              <a:t>’</a:t>
            </a:r>
            <a:r>
              <a:rPr lang="en-US" sz="2400" b="0" dirty="0">
                <a:latin typeface="Times New Roman" panose="02020603050405020304" pitchFamily="18" charset="0"/>
                <a:ea typeface="ＭＳ Ｐゴシック" charset="-128"/>
                <a:cs typeface="Times New Roman" panose="02020603050405020304" pitchFamily="18" charset="0"/>
              </a:rPr>
              <a:t>s law and Avogadro's number via dimensional analysis.</a:t>
            </a:r>
          </a:p>
        </p:txBody>
      </p:sp>
    </p:spTree>
    <p:extLst>
      <p:ext uri="{BB962C8B-B14F-4D97-AF65-F5344CB8AC3E}">
        <p14:creationId xmlns:p14="http://schemas.microsoft.com/office/powerpoint/2010/main" val="227941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4478" y="182001"/>
            <a:ext cx="6347713" cy="1320800"/>
          </a:xfrm>
        </p:spPr>
        <p:txBody>
          <a:bodyPr/>
          <a:lstStyle/>
          <a:p>
            <a:pPr>
              <a:defRPr/>
            </a:pPr>
            <a:r>
              <a:rPr lang="en-US" dirty="0" smtClean="0"/>
              <a:t>Energy of Radiation</a:t>
            </a:r>
            <a:endParaRPr lang="en-US" dirty="0"/>
          </a:p>
        </p:txBody>
      </p:sp>
      <p:grpSp>
        <p:nvGrpSpPr>
          <p:cNvPr id="21507" name="Group 11"/>
          <p:cNvGrpSpPr>
            <a:grpSpLocks/>
          </p:cNvGrpSpPr>
          <p:nvPr/>
        </p:nvGrpSpPr>
        <p:grpSpPr bwMode="auto">
          <a:xfrm>
            <a:off x="212725" y="969963"/>
            <a:ext cx="8701088" cy="5645150"/>
            <a:chOff x="212527" y="969819"/>
            <a:chExt cx="8701627" cy="5645730"/>
          </a:xfrm>
        </p:grpSpPr>
        <p:sp>
          <p:nvSpPr>
            <p:cNvPr id="9" name="Rectangle 4"/>
            <p:cNvSpPr>
              <a:spLocks noChangeArrowheads="1"/>
            </p:cNvSpPr>
            <p:nvPr/>
          </p:nvSpPr>
          <p:spPr bwMode="auto">
            <a:xfrm>
              <a:off x="212527" y="2729349"/>
              <a:ext cx="8695944" cy="3886200"/>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endParaRPr lang="en-US" b="0" baseline="30000" dirty="0">
                <a:ea typeface="ＭＳ Ｐゴシック" charset="0"/>
              </a:endParaRPr>
            </a:p>
          </p:txBody>
        </p:sp>
        <p:grpSp>
          <p:nvGrpSpPr>
            <p:cNvPr id="21511" name="Group 1031"/>
            <p:cNvGrpSpPr>
              <a:grpSpLocks/>
            </p:cNvGrpSpPr>
            <p:nvPr/>
          </p:nvGrpSpPr>
          <p:grpSpPr bwMode="auto">
            <a:xfrm>
              <a:off x="2438400" y="2984500"/>
              <a:ext cx="3810000" cy="850900"/>
              <a:chOff x="1536" y="1880"/>
              <a:chExt cx="2400" cy="536"/>
            </a:xfrm>
          </p:grpSpPr>
          <p:graphicFrame>
            <p:nvGraphicFramePr>
              <p:cNvPr id="21516" name="Object 1029"/>
              <p:cNvGraphicFramePr>
                <a:graphicFrameLocks noChangeAspect="1"/>
              </p:cNvGraphicFramePr>
              <p:nvPr>
                <p:extLst>
                  <p:ext uri="{D42A27DB-BD31-4B8C-83A1-F6EECF244321}">
                    <p14:modId xmlns:p14="http://schemas.microsoft.com/office/powerpoint/2010/main" val="1182443013"/>
                  </p:ext>
                </p:extLst>
              </p:nvPr>
            </p:nvGraphicFramePr>
            <p:xfrm>
              <a:off x="1536" y="2016"/>
              <a:ext cx="1488" cy="296"/>
            </p:xfrm>
            <a:graphic>
              <a:graphicData uri="http://schemas.openxmlformats.org/presentationml/2006/ole">
                <mc:AlternateContent xmlns:mc="http://schemas.openxmlformats.org/markup-compatibility/2006">
                  <mc:Choice xmlns:v="urn:schemas-microsoft-com:vml" Requires="v">
                    <p:oleObj spid="_x0000_s7215" name="Equation" r:id="rId3" imgW="2349360" imgH="456840" progId="Equation.DSMT4">
                      <p:embed/>
                    </p:oleObj>
                  </mc:Choice>
                  <mc:Fallback>
                    <p:oleObj name="Equation" r:id="rId3" imgW="2349360" imgH="4568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2016"/>
                            <a:ext cx="1488"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1517" name="Object 1030"/>
              <p:cNvGraphicFramePr>
                <a:graphicFrameLocks noChangeAspect="1"/>
              </p:cNvGraphicFramePr>
              <p:nvPr/>
            </p:nvGraphicFramePr>
            <p:xfrm>
              <a:off x="3064" y="1880"/>
              <a:ext cx="872" cy="536"/>
            </p:xfrm>
            <a:graphic>
              <a:graphicData uri="http://schemas.openxmlformats.org/presentationml/2006/ole">
                <mc:AlternateContent xmlns:mc="http://schemas.openxmlformats.org/markup-compatibility/2006">
                  <mc:Choice xmlns:v="urn:schemas-microsoft-com:vml" Requires="v">
                    <p:oleObj spid="_x0000_s7216" name="Equation" r:id="rId5" imgW="1371240" imgH="840960" progId="Equation.DSMT4">
                      <p:embed/>
                    </p:oleObj>
                  </mc:Choice>
                  <mc:Fallback>
                    <p:oleObj name="Equation" r:id="rId5" imgW="1371240" imgH="840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 y="1880"/>
                            <a:ext cx="872"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8" name="Rectangle 4"/>
            <p:cNvSpPr>
              <a:spLocks noChangeArrowheads="1"/>
            </p:cNvSpPr>
            <p:nvPr/>
          </p:nvSpPr>
          <p:spPr bwMode="auto">
            <a:xfrm>
              <a:off x="218210" y="969819"/>
              <a:ext cx="8695944" cy="1648691"/>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r>
                <a:rPr lang="en-US" sz="3200" dirty="0">
                  <a:solidFill>
                    <a:srgbClr val="162D56"/>
                  </a:solidFill>
                  <a:effectLst>
                    <a:outerShdw blurRad="38100" dist="38100" dir="2700000" algn="tl">
                      <a:srgbClr val="000000">
                        <a:alpha val="43137"/>
                      </a:srgbClr>
                    </a:outerShdw>
                  </a:effectLst>
                  <a:ea typeface="ＭＳ Ｐゴシック" charset="0"/>
                </a:rPr>
                <a:t>Problem:</a:t>
              </a:r>
            </a:p>
            <a:p>
              <a:pPr eaLnBrk="0" hangingPunct="0">
                <a:spcBef>
                  <a:spcPts val="600"/>
                </a:spcBef>
                <a:defRPr/>
              </a:pPr>
              <a:r>
                <a:rPr lang="en-US" sz="2400" b="0" dirty="0">
                  <a:ea typeface="ＭＳ Ｐゴシック" charset="0"/>
                </a:rPr>
                <a:t>Calculate the energy of 1.00 mol of photons of red light </a:t>
              </a:r>
              <a:endParaRPr lang="en-US" sz="2400" b="0" dirty="0" smtClean="0">
                <a:ea typeface="ＭＳ Ｐゴシック" charset="0"/>
              </a:endParaRPr>
            </a:p>
            <a:p>
              <a:pPr eaLnBrk="0" hangingPunct="0">
                <a:spcBef>
                  <a:spcPts val="600"/>
                </a:spcBef>
                <a:defRPr/>
              </a:pPr>
              <a:r>
                <a:rPr lang="en-US" sz="2400" b="0" dirty="0" smtClean="0">
                  <a:ea typeface="ＭＳ Ｐゴシック" charset="0"/>
                </a:rPr>
                <a:t>at </a:t>
              </a:r>
              <a:r>
                <a:rPr lang="en-US" sz="2400" b="0" dirty="0">
                  <a:ea typeface="ＭＳ Ｐゴシック" charset="0"/>
                </a:rPr>
                <a:t>685 nm units of kJ/mol.</a:t>
              </a:r>
              <a:endParaRPr lang="en-US" sz="2400" b="0" baseline="30000" dirty="0">
                <a:ea typeface="ＭＳ Ｐゴシック" charset="0"/>
              </a:endParaRPr>
            </a:p>
          </p:txBody>
        </p:sp>
        <p:cxnSp>
          <p:nvCxnSpPr>
            <p:cNvPr id="11" name="Straight Connector 10"/>
            <p:cNvCxnSpPr/>
            <p:nvPr/>
          </p:nvCxnSpPr>
          <p:spPr bwMode="auto">
            <a:xfrm>
              <a:off x="234753" y="2660680"/>
              <a:ext cx="8604783" cy="0"/>
            </a:xfrm>
            <a:prstGeom prst="line">
              <a:avLst/>
            </a:prstGeom>
            <a:solidFill>
              <a:srgbClr val="FCFEB9"/>
            </a:solidFill>
            <a:ln w="9525">
              <a:solidFill>
                <a:schemeClr val="tx2"/>
              </a:solidFill>
            </a:ln>
            <a:effectLst>
              <a:outerShdw blurRad="63500" dist="107763" dir="2700000" algn="ctr" rotWithShape="0">
                <a:schemeClr val="bg2"/>
              </a:outerShdw>
            </a:effectLst>
            <a:extLst/>
          </p:spPr>
        </p:cxnSp>
      </p:grpSp>
    </p:spTree>
    <p:extLst>
      <p:ext uri="{BB962C8B-B14F-4D97-AF65-F5344CB8AC3E}">
        <p14:creationId xmlns:p14="http://schemas.microsoft.com/office/powerpoint/2010/main" val="70787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8"/>
          <p:cNvGrpSpPr>
            <a:grpSpLocks/>
          </p:cNvGrpSpPr>
          <p:nvPr/>
        </p:nvGrpSpPr>
        <p:grpSpPr bwMode="auto">
          <a:xfrm>
            <a:off x="212725" y="969963"/>
            <a:ext cx="8701088" cy="5645150"/>
            <a:chOff x="212527" y="969819"/>
            <a:chExt cx="8701627" cy="5645730"/>
          </a:xfrm>
        </p:grpSpPr>
        <p:sp>
          <p:nvSpPr>
            <p:cNvPr id="10" name="Rectangle 4"/>
            <p:cNvSpPr>
              <a:spLocks noChangeArrowheads="1"/>
            </p:cNvSpPr>
            <p:nvPr/>
          </p:nvSpPr>
          <p:spPr bwMode="auto">
            <a:xfrm>
              <a:off x="212527" y="2729349"/>
              <a:ext cx="8695944" cy="3886200"/>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endParaRPr lang="en-US" b="0" baseline="30000" dirty="0">
                <a:ea typeface="ＭＳ Ｐゴシック" charset="0"/>
              </a:endParaRPr>
            </a:p>
          </p:txBody>
        </p:sp>
        <p:grpSp>
          <p:nvGrpSpPr>
            <p:cNvPr id="22536" name="Group 1031"/>
            <p:cNvGrpSpPr>
              <a:grpSpLocks/>
            </p:cNvGrpSpPr>
            <p:nvPr/>
          </p:nvGrpSpPr>
          <p:grpSpPr bwMode="auto">
            <a:xfrm>
              <a:off x="2514600" y="2984500"/>
              <a:ext cx="3733800" cy="850900"/>
              <a:chOff x="1584" y="1880"/>
              <a:chExt cx="2352" cy="536"/>
            </a:xfrm>
          </p:grpSpPr>
          <p:graphicFrame>
            <p:nvGraphicFramePr>
              <p:cNvPr id="22541" name="Object 1029"/>
              <p:cNvGraphicFramePr>
                <a:graphicFrameLocks noChangeAspect="1"/>
              </p:cNvGraphicFramePr>
              <p:nvPr/>
            </p:nvGraphicFramePr>
            <p:xfrm>
              <a:off x="1584" y="2040"/>
              <a:ext cx="1488" cy="296"/>
            </p:xfrm>
            <a:graphic>
              <a:graphicData uri="http://schemas.openxmlformats.org/presentationml/2006/ole">
                <mc:AlternateContent xmlns:mc="http://schemas.openxmlformats.org/markup-compatibility/2006">
                  <mc:Choice xmlns:v="urn:schemas-microsoft-com:vml" Requires="v">
                    <p:oleObj spid="_x0000_s6213" name="Equation" r:id="rId3" imgW="2349360" imgH="456840" progId="Equation.DSMT4">
                      <p:embed/>
                    </p:oleObj>
                  </mc:Choice>
                  <mc:Fallback>
                    <p:oleObj name="Equation" r:id="rId3" imgW="2349360" imgH="4568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2040"/>
                            <a:ext cx="1488"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2542" name="Object 1030"/>
              <p:cNvGraphicFramePr>
                <a:graphicFrameLocks noChangeAspect="1"/>
              </p:cNvGraphicFramePr>
              <p:nvPr/>
            </p:nvGraphicFramePr>
            <p:xfrm>
              <a:off x="3064" y="1880"/>
              <a:ext cx="872" cy="536"/>
            </p:xfrm>
            <a:graphic>
              <a:graphicData uri="http://schemas.openxmlformats.org/presentationml/2006/ole">
                <mc:AlternateContent xmlns:mc="http://schemas.openxmlformats.org/markup-compatibility/2006">
                  <mc:Choice xmlns:v="urn:schemas-microsoft-com:vml" Requires="v">
                    <p:oleObj spid="_x0000_s6214" name="Equation" r:id="rId5" imgW="1371240" imgH="840960" progId="Equation.DSMT4">
                      <p:embed/>
                    </p:oleObj>
                  </mc:Choice>
                  <mc:Fallback>
                    <p:oleObj name="Equation" r:id="rId5" imgW="1371240" imgH="840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 y="1880"/>
                            <a:ext cx="872"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12" name="Rectangle 4"/>
            <p:cNvSpPr>
              <a:spLocks noChangeArrowheads="1"/>
            </p:cNvSpPr>
            <p:nvPr/>
          </p:nvSpPr>
          <p:spPr bwMode="auto">
            <a:xfrm>
              <a:off x="218210" y="969819"/>
              <a:ext cx="8695944" cy="1648691"/>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r>
                <a:rPr lang="en-US" sz="3200" dirty="0">
                  <a:solidFill>
                    <a:srgbClr val="162D56"/>
                  </a:solidFill>
                  <a:effectLst>
                    <a:outerShdw blurRad="38100" dist="38100" dir="2700000" algn="tl">
                      <a:srgbClr val="000000">
                        <a:alpha val="43137"/>
                      </a:srgbClr>
                    </a:outerShdw>
                  </a:effectLst>
                  <a:ea typeface="ＭＳ Ｐゴシック" charset="0"/>
                </a:rPr>
                <a:t>Problem:</a:t>
              </a:r>
            </a:p>
            <a:p>
              <a:pPr eaLnBrk="0" hangingPunct="0">
                <a:spcBef>
                  <a:spcPts val="600"/>
                </a:spcBef>
                <a:defRPr/>
              </a:pPr>
              <a:r>
                <a:rPr lang="en-US" b="0" dirty="0">
                  <a:ea typeface="ＭＳ Ｐゴシック" charset="0"/>
                </a:rPr>
                <a:t>Calculate the energy of 1.00 mol of photons of red light at 685 nm </a:t>
              </a:r>
              <a:r>
                <a:rPr lang="en-US" b="0" dirty="0">
                  <a:noFill/>
                  <a:ea typeface="ＭＳ Ｐゴシック" charset="0"/>
                </a:rPr>
                <a:t>units</a:t>
              </a:r>
              <a:r>
                <a:rPr lang="en-US" b="0" dirty="0">
                  <a:ea typeface="ＭＳ Ｐゴシック" charset="0"/>
                </a:rPr>
                <a:t> of kJ/mol.</a:t>
              </a:r>
              <a:endParaRPr lang="en-US" b="0" baseline="30000" dirty="0">
                <a:ea typeface="ＭＳ Ｐゴシック" charset="0"/>
              </a:endParaRPr>
            </a:p>
          </p:txBody>
        </p:sp>
        <p:cxnSp>
          <p:nvCxnSpPr>
            <p:cNvPr id="13" name="Straight Connector 12"/>
            <p:cNvCxnSpPr/>
            <p:nvPr/>
          </p:nvCxnSpPr>
          <p:spPr bwMode="auto">
            <a:xfrm>
              <a:off x="234753" y="2660680"/>
              <a:ext cx="8604783" cy="0"/>
            </a:xfrm>
            <a:prstGeom prst="line">
              <a:avLst/>
            </a:prstGeom>
            <a:solidFill>
              <a:srgbClr val="FCFEB9"/>
            </a:solidFill>
            <a:ln w="9525">
              <a:solidFill>
                <a:schemeClr val="tx2"/>
              </a:solidFill>
            </a:ln>
            <a:effectLst>
              <a:outerShdw blurRad="63500" dist="107763" dir="2700000" algn="ctr" rotWithShape="0">
                <a:schemeClr val="bg2"/>
              </a:outerShdw>
            </a:effectLst>
            <a:extLst/>
          </p:spPr>
        </p:cxnSp>
      </p:grpSp>
      <p:sp>
        <p:nvSpPr>
          <p:cNvPr id="8" name="Title 7"/>
          <p:cNvSpPr>
            <a:spLocks noGrp="1"/>
          </p:cNvSpPr>
          <p:nvPr>
            <p:ph type="title"/>
          </p:nvPr>
        </p:nvSpPr>
        <p:spPr/>
        <p:txBody>
          <a:bodyPr/>
          <a:lstStyle/>
          <a:p>
            <a:pPr>
              <a:defRPr/>
            </a:pPr>
            <a:r>
              <a:rPr lang="en-US" dirty="0" smtClean="0"/>
              <a:t>Energy of Radiation</a:t>
            </a:r>
            <a:endParaRPr lang="en-US" dirty="0"/>
          </a:p>
        </p:txBody>
      </p:sp>
      <p:graphicFrame>
        <p:nvGraphicFramePr>
          <p:cNvPr id="22532" name="Object 12"/>
          <p:cNvGraphicFramePr>
            <a:graphicFrameLocks noChangeAspect="1"/>
          </p:cNvGraphicFramePr>
          <p:nvPr/>
        </p:nvGraphicFramePr>
        <p:xfrm>
          <a:off x="296863" y="4256088"/>
          <a:ext cx="1968500" cy="685800"/>
        </p:xfrm>
        <a:graphic>
          <a:graphicData uri="http://schemas.openxmlformats.org/presentationml/2006/ole">
            <mc:AlternateContent xmlns:mc="http://schemas.openxmlformats.org/markup-compatibility/2006">
              <mc:Choice xmlns:v="urn:schemas-microsoft-com:vml" Requires="v">
                <p:oleObj spid="_x0000_s6215" name="Equation" r:id="rId7" imgW="1956240" imgH="676440" progId="Equation.DSMT4">
                  <p:embed/>
                </p:oleObj>
              </mc:Choice>
              <mc:Fallback>
                <p:oleObj name="Equation" r:id="rId7" imgW="1956240" imgH="676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863" y="4256088"/>
                        <a:ext cx="1968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73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3"/>
          <p:cNvGrpSpPr>
            <a:grpSpLocks/>
          </p:cNvGrpSpPr>
          <p:nvPr/>
        </p:nvGrpSpPr>
        <p:grpSpPr bwMode="auto">
          <a:xfrm>
            <a:off x="119062" y="969963"/>
            <a:ext cx="8701088" cy="5645150"/>
            <a:chOff x="212527" y="969819"/>
            <a:chExt cx="8701627" cy="5645730"/>
          </a:xfrm>
        </p:grpSpPr>
        <p:sp>
          <p:nvSpPr>
            <p:cNvPr id="15" name="Rectangle 4"/>
            <p:cNvSpPr>
              <a:spLocks noChangeArrowheads="1"/>
            </p:cNvSpPr>
            <p:nvPr/>
          </p:nvSpPr>
          <p:spPr bwMode="auto">
            <a:xfrm>
              <a:off x="212527" y="2729349"/>
              <a:ext cx="8695944" cy="3886200"/>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endParaRPr lang="en-US" b="0" baseline="30000" dirty="0">
                <a:ea typeface="ＭＳ Ｐゴシック" charset="0"/>
              </a:endParaRPr>
            </a:p>
          </p:txBody>
        </p:sp>
        <p:grpSp>
          <p:nvGrpSpPr>
            <p:cNvPr id="23565" name="Group 1031"/>
            <p:cNvGrpSpPr>
              <a:grpSpLocks/>
            </p:cNvGrpSpPr>
            <p:nvPr/>
          </p:nvGrpSpPr>
          <p:grpSpPr bwMode="auto">
            <a:xfrm>
              <a:off x="2514600" y="2984500"/>
              <a:ext cx="3733800" cy="850900"/>
              <a:chOff x="1584" y="1880"/>
              <a:chExt cx="2352" cy="536"/>
            </a:xfrm>
          </p:grpSpPr>
          <p:graphicFrame>
            <p:nvGraphicFramePr>
              <p:cNvPr id="23570" name="Object 1029"/>
              <p:cNvGraphicFramePr>
                <a:graphicFrameLocks noChangeAspect="1"/>
              </p:cNvGraphicFramePr>
              <p:nvPr/>
            </p:nvGraphicFramePr>
            <p:xfrm>
              <a:off x="1584" y="2040"/>
              <a:ext cx="1488" cy="296"/>
            </p:xfrm>
            <a:graphic>
              <a:graphicData uri="http://schemas.openxmlformats.org/presentationml/2006/ole">
                <mc:AlternateContent xmlns:mc="http://schemas.openxmlformats.org/markup-compatibility/2006">
                  <mc:Choice xmlns:v="urn:schemas-microsoft-com:vml" Requires="v">
                    <p:oleObj spid="_x0000_s8349" name="Equation" r:id="rId3" imgW="2349360" imgH="456840" progId="Equation.DSMT4">
                      <p:embed/>
                    </p:oleObj>
                  </mc:Choice>
                  <mc:Fallback>
                    <p:oleObj name="Equation" r:id="rId3" imgW="2349360" imgH="4568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2040"/>
                            <a:ext cx="1488"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71" name="Object 1030"/>
              <p:cNvGraphicFramePr>
                <a:graphicFrameLocks noChangeAspect="1"/>
              </p:cNvGraphicFramePr>
              <p:nvPr/>
            </p:nvGraphicFramePr>
            <p:xfrm>
              <a:off x="3064" y="1880"/>
              <a:ext cx="872" cy="536"/>
            </p:xfrm>
            <a:graphic>
              <a:graphicData uri="http://schemas.openxmlformats.org/presentationml/2006/ole">
                <mc:AlternateContent xmlns:mc="http://schemas.openxmlformats.org/markup-compatibility/2006">
                  <mc:Choice xmlns:v="urn:schemas-microsoft-com:vml" Requires="v">
                    <p:oleObj spid="_x0000_s8350" name="Equation" r:id="rId5" imgW="1371240" imgH="840960" progId="Equation.DSMT4">
                      <p:embed/>
                    </p:oleObj>
                  </mc:Choice>
                  <mc:Fallback>
                    <p:oleObj name="Equation" r:id="rId5" imgW="1371240" imgH="840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 y="1880"/>
                            <a:ext cx="872"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17" name="Rectangle 4"/>
            <p:cNvSpPr>
              <a:spLocks noChangeArrowheads="1"/>
            </p:cNvSpPr>
            <p:nvPr/>
          </p:nvSpPr>
          <p:spPr bwMode="auto">
            <a:xfrm>
              <a:off x="218210" y="969819"/>
              <a:ext cx="8695944" cy="1648691"/>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r>
                <a:rPr lang="en-US" sz="3200" dirty="0">
                  <a:solidFill>
                    <a:srgbClr val="162D56"/>
                  </a:solidFill>
                  <a:effectLst>
                    <a:outerShdw blurRad="38100" dist="38100" dir="2700000" algn="tl">
                      <a:srgbClr val="000000">
                        <a:alpha val="43137"/>
                      </a:srgbClr>
                    </a:outerShdw>
                  </a:effectLst>
                  <a:ea typeface="ＭＳ Ｐゴシック" charset="0"/>
                </a:rPr>
                <a:t>Problem:</a:t>
              </a:r>
            </a:p>
            <a:p>
              <a:pPr eaLnBrk="0" hangingPunct="0">
                <a:spcBef>
                  <a:spcPts val="600"/>
                </a:spcBef>
                <a:defRPr/>
              </a:pPr>
              <a:r>
                <a:rPr lang="en-US" b="0" dirty="0">
                  <a:ea typeface="ＭＳ Ｐゴシック" charset="0"/>
                </a:rPr>
                <a:t>Calculate the energy of 1.00 mol of photons of red light at 685 nm units of kJ/mol.</a:t>
              </a:r>
              <a:endParaRPr lang="en-US" b="0" baseline="30000" dirty="0">
                <a:ea typeface="ＭＳ Ｐゴシック" charset="0"/>
              </a:endParaRPr>
            </a:p>
          </p:txBody>
        </p:sp>
        <p:cxnSp>
          <p:nvCxnSpPr>
            <p:cNvPr id="18" name="Straight Connector 17"/>
            <p:cNvCxnSpPr/>
            <p:nvPr/>
          </p:nvCxnSpPr>
          <p:spPr bwMode="auto">
            <a:xfrm>
              <a:off x="234753" y="2660680"/>
              <a:ext cx="8604783" cy="0"/>
            </a:xfrm>
            <a:prstGeom prst="line">
              <a:avLst/>
            </a:prstGeom>
            <a:solidFill>
              <a:srgbClr val="FCFEB9"/>
            </a:solidFill>
            <a:ln w="9525">
              <a:solidFill>
                <a:schemeClr val="tx2"/>
              </a:solidFill>
            </a:ln>
            <a:effectLst>
              <a:outerShdw blurRad="63500" dist="107763" dir="2700000" algn="ctr" rotWithShape="0">
                <a:schemeClr val="bg2"/>
              </a:outerShdw>
            </a:effectLst>
            <a:extLst/>
          </p:spPr>
        </p:cxnSp>
      </p:grpSp>
      <p:sp>
        <p:nvSpPr>
          <p:cNvPr id="13" name="Title 12"/>
          <p:cNvSpPr>
            <a:spLocks noGrp="1"/>
          </p:cNvSpPr>
          <p:nvPr>
            <p:ph type="title"/>
          </p:nvPr>
        </p:nvSpPr>
        <p:spPr/>
        <p:txBody>
          <a:bodyPr/>
          <a:lstStyle/>
          <a:p>
            <a:pPr>
              <a:defRPr/>
            </a:pPr>
            <a:r>
              <a:rPr lang="en-US" dirty="0" smtClean="0"/>
              <a:t>Energy of Radiation</a:t>
            </a:r>
            <a:endParaRPr lang="en-US" dirty="0"/>
          </a:p>
        </p:txBody>
      </p:sp>
      <p:graphicFrame>
        <p:nvGraphicFramePr>
          <p:cNvPr id="23556" name="Object 12"/>
          <p:cNvGraphicFramePr>
            <a:graphicFrameLocks noChangeAspect="1"/>
          </p:cNvGraphicFramePr>
          <p:nvPr/>
        </p:nvGraphicFramePr>
        <p:xfrm>
          <a:off x="296863" y="4256088"/>
          <a:ext cx="1968500" cy="685800"/>
        </p:xfrm>
        <a:graphic>
          <a:graphicData uri="http://schemas.openxmlformats.org/presentationml/2006/ole">
            <mc:AlternateContent xmlns:mc="http://schemas.openxmlformats.org/markup-compatibility/2006">
              <mc:Choice xmlns:v="urn:schemas-microsoft-com:vml" Requires="v">
                <p:oleObj spid="_x0000_s8351" name="Equation" r:id="rId7" imgW="1956240" imgH="676440" progId="Equation.DSMT4">
                  <p:embed/>
                </p:oleObj>
              </mc:Choice>
              <mc:Fallback>
                <p:oleObj name="Equation" r:id="rId7" imgW="1956240" imgH="676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863" y="4256088"/>
                        <a:ext cx="1968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3557" name="Line 1032"/>
          <p:cNvSpPr>
            <a:spLocks noChangeShapeType="1"/>
          </p:cNvSpPr>
          <p:nvPr/>
        </p:nvSpPr>
        <p:spPr bwMode="auto">
          <a:xfrm>
            <a:off x="2452688" y="4598988"/>
            <a:ext cx="3865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3558" name="Object 1033"/>
          <p:cNvGraphicFramePr>
            <a:graphicFrameLocks noChangeAspect="1"/>
          </p:cNvGraphicFramePr>
          <p:nvPr/>
        </p:nvGraphicFramePr>
        <p:xfrm>
          <a:off x="2332038" y="3927475"/>
          <a:ext cx="2281237" cy="660400"/>
        </p:xfrm>
        <a:graphic>
          <a:graphicData uri="http://schemas.openxmlformats.org/presentationml/2006/ole">
            <mc:AlternateContent xmlns:mc="http://schemas.openxmlformats.org/markup-compatibility/2006">
              <mc:Choice xmlns:v="urn:schemas-microsoft-com:vml" Requires="v">
                <p:oleObj spid="_x0000_s8352" name="Equation" r:id="rId9" imgW="2501900" imgH="723900" progId="Equation.DSMT4">
                  <p:embed/>
                </p:oleObj>
              </mc:Choice>
              <mc:Fallback>
                <p:oleObj name="Equation" r:id="rId9" imgW="2501900" imgH="7239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2038" y="3927475"/>
                        <a:ext cx="2281237"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59" name="Object 1034"/>
          <p:cNvGraphicFramePr>
            <a:graphicFrameLocks noChangeAspect="1"/>
          </p:cNvGraphicFramePr>
          <p:nvPr/>
        </p:nvGraphicFramePr>
        <p:xfrm>
          <a:off x="4718050" y="4017963"/>
          <a:ext cx="1590675" cy="438150"/>
        </p:xfrm>
        <a:graphic>
          <a:graphicData uri="http://schemas.openxmlformats.org/presentationml/2006/ole">
            <mc:AlternateContent xmlns:mc="http://schemas.openxmlformats.org/markup-compatibility/2006">
              <mc:Choice xmlns:v="urn:schemas-microsoft-com:vml" Requires="v">
                <p:oleObj spid="_x0000_s8353" name="Equation" r:id="rId11" imgW="1828440" imgH="493560" progId="Equation.DSMT4">
                  <p:embed/>
                </p:oleObj>
              </mc:Choice>
              <mc:Fallback>
                <p:oleObj name="Equation" r:id="rId11" imgW="1828440" imgH="4935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8050" y="4017963"/>
                        <a:ext cx="15906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60" name="Object 1035"/>
          <p:cNvGraphicFramePr>
            <a:graphicFrameLocks noChangeAspect="1"/>
          </p:cNvGraphicFramePr>
          <p:nvPr/>
        </p:nvGraphicFramePr>
        <p:xfrm>
          <a:off x="3417888" y="4862513"/>
          <a:ext cx="939800" cy="257175"/>
        </p:xfrm>
        <a:graphic>
          <a:graphicData uri="http://schemas.openxmlformats.org/presentationml/2006/ole">
            <mc:AlternateContent xmlns:mc="http://schemas.openxmlformats.org/markup-compatibility/2006">
              <mc:Choice xmlns:v="urn:schemas-microsoft-com:vml" Requires="v">
                <p:oleObj spid="_x0000_s8354" name="Equation" r:id="rId13" imgW="969120" imgH="255960" progId="Equation.DSMT4">
                  <p:embed/>
                </p:oleObj>
              </mc:Choice>
              <mc:Fallback>
                <p:oleObj name="Equation" r:id="rId13" imgW="969120" imgH="2559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7888" y="4862513"/>
                        <a:ext cx="9398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61" name="Object 1036"/>
          <p:cNvGraphicFramePr>
            <a:graphicFrameLocks noChangeAspect="1"/>
          </p:cNvGraphicFramePr>
          <p:nvPr/>
        </p:nvGraphicFramePr>
        <p:xfrm>
          <a:off x="4484688" y="4668838"/>
          <a:ext cx="1155700" cy="638175"/>
        </p:xfrm>
        <a:graphic>
          <a:graphicData uri="http://schemas.openxmlformats.org/presentationml/2006/ole">
            <mc:AlternateContent xmlns:mc="http://schemas.openxmlformats.org/markup-compatibility/2006">
              <mc:Choice xmlns:v="urn:schemas-microsoft-com:vml" Requires="v">
                <p:oleObj spid="_x0000_s8355" name="Equation" r:id="rId15" imgW="1234080" imgH="676440" progId="Equation.DSMT4">
                  <p:embed/>
                </p:oleObj>
              </mc:Choice>
              <mc:Fallback>
                <p:oleObj name="Equation" r:id="rId15" imgW="1234080" imgH="6764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4688" y="4668838"/>
                        <a:ext cx="11557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6227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5"/>
          <p:cNvGrpSpPr>
            <a:grpSpLocks/>
          </p:cNvGrpSpPr>
          <p:nvPr/>
        </p:nvGrpSpPr>
        <p:grpSpPr bwMode="auto">
          <a:xfrm>
            <a:off x="212725" y="969963"/>
            <a:ext cx="8701088" cy="5645150"/>
            <a:chOff x="212527" y="969819"/>
            <a:chExt cx="8701627" cy="5645730"/>
          </a:xfrm>
        </p:grpSpPr>
        <p:sp>
          <p:nvSpPr>
            <p:cNvPr id="17" name="Rectangle 4"/>
            <p:cNvSpPr>
              <a:spLocks noChangeArrowheads="1"/>
            </p:cNvSpPr>
            <p:nvPr/>
          </p:nvSpPr>
          <p:spPr bwMode="auto">
            <a:xfrm>
              <a:off x="212527" y="2729349"/>
              <a:ext cx="8695944" cy="3886200"/>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endParaRPr lang="en-US" b="0" baseline="30000" dirty="0">
                <a:ea typeface="ＭＳ Ｐゴシック" charset="0"/>
              </a:endParaRPr>
            </a:p>
          </p:txBody>
        </p:sp>
        <p:grpSp>
          <p:nvGrpSpPr>
            <p:cNvPr id="24591" name="Group 1031"/>
            <p:cNvGrpSpPr>
              <a:grpSpLocks/>
            </p:cNvGrpSpPr>
            <p:nvPr/>
          </p:nvGrpSpPr>
          <p:grpSpPr bwMode="auto">
            <a:xfrm>
              <a:off x="2514600" y="2984500"/>
              <a:ext cx="3733800" cy="850900"/>
              <a:chOff x="1584" y="1880"/>
              <a:chExt cx="2352" cy="536"/>
            </a:xfrm>
          </p:grpSpPr>
          <p:graphicFrame>
            <p:nvGraphicFramePr>
              <p:cNvPr id="24596" name="Object 1029"/>
              <p:cNvGraphicFramePr>
                <a:graphicFrameLocks noChangeAspect="1"/>
              </p:cNvGraphicFramePr>
              <p:nvPr/>
            </p:nvGraphicFramePr>
            <p:xfrm>
              <a:off x="1584" y="2040"/>
              <a:ext cx="1488" cy="296"/>
            </p:xfrm>
            <a:graphic>
              <a:graphicData uri="http://schemas.openxmlformats.org/presentationml/2006/ole">
                <mc:AlternateContent xmlns:mc="http://schemas.openxmlformats.org/markup-compatibility/2006">
                  <mc:Choice xmlns:v="urn:schemas-microsoft-com:vml" Requires="v">
                    <p:oleObj spid="_x0000_s9416" name="Equation" r:id="rId4" imgW="2349360" imgH="456840" progId="Equation.DSMT4">
                      <p:embed/>
                    </p:oleObj>
                  </mc:Choice>
                  <mc:Fallback>
                    <p:oleObj name="Equation" r:id="rId4" imgW="2349360" imgH="4568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2040"/>
                            <a:ext cx="1488"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97" name="Object 1030"/>
              <p:cNvGraphicFramePr>
                <a:graphicFrameLocks noChangeAspect="1"/>
              </p:cNvGraphicFramePr>
              <p:nvPr/>
            </p:nvGraphicFramePr>
            <p:xfrm>
              <a:off x="3064" y="1880"/>
              <a:ext cx="872" cy="536"/>
            </p:xfrm>
            <a:graphic>
              <a:graphicData uri="http://schemas.openxmlformats.org/presentationml/2006/ole">
                <mc:AlternateContent xmlns:mc="http://schemas.openxmlformats.org/markup-compatibility/2006">
                  <mc:Choice xmlns:v="urn:schemas-microsoft-com:vml" Requires="v">
                    <p:oleObj spid="_x0000_s9417" name="Equation" r:id="rId6" imgW="1371240" imgH="840960" progId="Equation.DSMT4">
                      <p:embed/>
                    </p:oleObj>
                  </mc:Choice>
                  <mc:Fallback>
                    <p:oleObj name="Equation" r:id="rId6" imgW="1371240" imgH="8409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4" y="1880"/>
                            <a:ext cx="872"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19" name="Rectangle 4"/>
            <p:cNvSpPr>
              <a:spLocks noChangeArrowheads="1"/>
            </p:cNvSpPr>
            <p:nvPr/>
          </p:nvSpPr>
          <p:spPr bwMode="auto">
            <a:xfrm>
              <a:off x="218210" y="969819"/>
              <a:ext cx="8695944" cy="1648691"/>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r>
                <a:rPr lang="en-US" sz="3200" dirty="0">
                  <a:solidFill>
                    <a:srgbClr val="162D56"/>
                  </a:solidFill>
                  <a:effectLst>
                    <a:outerShdw blurRad="38100" dist="38100" dir="2700000" algn="tl">
                      <a:srgbClr val="000000">
                        <a:alpha val="43137"/>
                      </a:srgbClr>
                    </a:outerShdw>
                  </a:effectLst>
                  <a:ea typeface="ＭＳ Ｐゴシック" charset="0"/>
                </a:rPr>
                <a:t>Problem:</a:t>
              </a:r>
            </a:p>
            <a:p>
              <a:pPr eaLnBrk="0" hangingPunct="0">
                <a:spcBef>
                  <a:spcPts val="600"/>
                </a:spcBef>
                <a:defRPr/>
              </a:pPr>
              <a:r>
                <a:rPr lang="en-US" b="0" dirty="0">
                  <a:ea typeface="ＭＳ Ｐゴシック" charset="0"/>
                </a:rPr>
                <a:t>Calculate the energy of 1.00 mol of photons of red light at 685 nm units of kJ/mol.</a:t>
              </a:r>
              <a:endParaRPr lang="en-US" b="0" baseline="30000" dirty="0">
                <a:ea typeface="ＭＳ Ｐゴシック" charset="0"/>
              </a:endParaRPr>
            </a:p>
          </p:txBody>
        </p:sp>
        <p:cxnSp>
          <p:nvCxnSpPr>
            <p:cNvPr id="20" name="Straight Connector 19"/>
            <p:cNvCxnSpPr/>
            <p:nvPr/>
          </p:nvCxnSpPr>
          <p:spPr bwMode="auto">
            <a:xfrm>
              <a:off x="234753" y="2660680"/>
              <a:ext cx="8604783" cy="0"/>
            </a:xfrm>
            <a:prstGeom prst="line">
              <a:avLst/>
            </a:prstGeom>
            <a:solidFill>
              <a:srgbClr val="FCFEB9"/>
            </a:solidFill>
            <a:ln w="9525">
              <a:solidFill>
                <a:schemeClr val="tx2"/>
              </a:solidFill>
            </a:ln>
            <a:effectLst>
              <a:outerShdw blurRad="63500" dist="107763" dir="2700000" algn="ctr" rotWithShape="0">
                <a:schemeClr val="bg2"/>
              </a:outerShdw>
            </a:effectLst>
            <a:extLst/>
          </p:spPr>
        </p:cxnSp>
      </p:grpSp>
      <p:graphicFrame>
        <p:nvGraphicFramePr>
          <p:cNvPr id="24579" name="Object 12"/>
          <p:cNvGraphicFramePr>
            <a:graphicFrameLocks noChangeAspect="1"/>
          </p:cNvGraphicFramePr>
          <p:nvPr/>
        </p:nvGraphicFramePr>
        <p:xfrm>
          <a:off x="296863" y="4256088"/>
          <a:ext cx="1968500" cy="685800"/>
        </p:xfrm>
        <a:graphic>
          <a:graphicData uri="http://schemas.openxmlformats.org/presentationml/2006/ole">
            <mc:AlternateContent xmlns:mc="http://schemas.openxmlformats.org/markup-compatibility/2006">
              <mc:Choice xmlns:v="urn:schemas-microsoft-com:vml" Requires="v">
                <p:oleObj spid="_x0000_s9418" name="Equation" r:id="rId8" imgW="1956240" imgH="676440" progId="Equation.DSMT4">
                  <p:embed/>
                </p:oleObj>
              </mc:Choice>
              <mc:Fallback>
                <p:oleObj name="Equation" r:id="rId8" imgW="1956240" imgH="6764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63" y="4256088"/>
                        <a:ext cx="1968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4580" name="Line 1032"/>
          <p:cNvSpPr>
            <a:spLocks noChangeShapeType="1"/>
          </p:cNvSpPr>
          <p:nvPr/>
        </p:nvSpPr>
        <p:spPr bwMode="auto">
          <a:xfrm>
            <a:off x="2452688" y="4598988"/>
            <a:ext cx="3865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4581" name="Object 1033"/>
          <p:cNvGraphicFramePr>
            <a:graphicFrameLocks noChangeAspect="1"/>
          </p:cNvGraphicFramePr>
          <p:nvPr/>
        </p:nvGraphicFramePr>
        <p:xfrm>
          <a:off x="2332038" y="3927475"/>
          <a:ext cx="2281237" cy="660400"/>
        </p:xfrm>
        <a:graphic>
          <a:graphicData uri="http://schemas.openxmlformats.org/presentationml/2006/ole">
            <mc:AlternateContent xmlns:mc="http://schemas.openxmlformats.org/markup-compatibility/2006">
              <mc:Choice xmlns:v="urn:schemas-microsoft-com:vml" Requires="v">
                <p:oleObj spid="_x0000_s9419" name="Equation" r:id="rId10" imgW="2501900" imgH="723900" progId="Equation.DSMT4">
                  <p:embed/>
                </p:oleObj>
              </mc:Choice>
              <mc:Fallback>
                <p:oleObj name="Equation" r:id="rId10" imgW="2501900" imgH="723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2038" y="3927475"/>
                        <a:ext cx="2281237"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82" name="Object 1034"/>
          <p:cNvGraphicFramePr>
            <a:graphicFrameLocks noChangeAspect="1"/>
          </p:cNvGraphicFramePr>
          <p:nvPr/>
        </p:nvGraphicFramePr>
        <p:xfrm>
          <a:off x="4718050" y="4017963"/>
          <a:ext cx="1590675" cy="438150"/>
        </p:xfrm>
        <a:graphic>
          <a:graphicData uri="http://schemas.openxmlformats.org/presentationml/2006/ole">
            <mc:AlternateContent xmlns:mc="http://schemas.openxmlformats.org/markup-compatibility/2006">
              <mc:Choice xmlns:v="urn:schemas-microsoft-com:vml" Requires="v">
                <p:oleObj spid="_x0000_s9420" name="Equation" r:id="rId12" imgW="1828440" imgH="493560" progId="Equation.DSMT4">
                  <p:embed/>
                </p:oleObj>
              </mc:Choice>
              <mc:Fallback>
                <p:oleObj name="Equation" r:id="rId12" imgW="1828440" imgH="49356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8050" y="4017963"/>
                        <a:ext cx="15906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83" name="Object 1035"/>
          <p:cNvGraphicFramePr>
            <a:graphicFrameLocks noChangeAspect="1"/>
          </p:cNvGraphicFramePr>
          <p:nvPr/>
        </p:nvGraphicFramePr>
        <p:xfrm>
          <a:off x="3417888" y="4862513"/>
          <a:ext cx="939800" cy="257175"/>
        </p:xfrm>
        <a:graphic>
          <a:graphicData uri="http://schemas.openxmlformats.org/presentationml/2006/ole">
            <mc:AlternateContent xmlns:mc="http://schemas.openxmlformats.org/markup-compatibility/2006">
              <mc:Choice xmlns:v="urn:schemas-microsoft-com:vml" Requires="v">
                <p:oleObj spid="_x0000_s9421" name="Equation" r:id="rId14" imgW="969120" imgH="255960" progId="Equation.DSMT4">
                  <p:embed/>
                </p:oleObj>
              </mc:Choice>
              <mc:Fallback>
                <p:oleObj name="Equation" r:id="rId14" imgW="969120" imgH="25596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17888" y="4862513"/>
                        <a:ext cx="9398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84" name="Object 1036"/>
          <p:cNvGraphicFramePr>
            <a:graphicFrameLocks noChangeAspect="1"/>
          </p:cNvGraphicFramePr>
          <p:nvPr/>
        </p:nvGraphicFramePr>
        <p:xfrm>
          <a:off x="4484688" y="4668838"/>
          <a:ext cx="1155700" cy="638175"/>
        </p:xfrm>
        <a:graphic>
          <a:graphicData uri="http://schemas.openxmlformats.org/presentationml/2006/ole">
            <mc:AlternateContent xmlns:mc="http://schemas.openxmlformats.org/markup-compatibility/2006">
              <mc:Choice xmlns:v="urn:schemas-microsoft-com:vml" Requires="v">
                <p:oleObj spid="_x0000_s9422" name="Equation" r:id="rId16" imgW="1234080" imgH="676440" progId="Equation.DSMT4">
                  <p:embed/>
                </p:oleObj>
              </mc:Choice>
              <mc:Fallback>
                <p:oleObj name="Equation" r:id="rId16" imgW="1234080" imgH="6764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84688" y="4668838"/>
                        <a:ext cx="11557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85" name="Object 21"/>
          <p:cNvGraphicFramePr>
            <a:graphicFrameLocks noChangeAspect="1"/>
          </p:cNvGraphicFramePr>
          <p:nvPr/>
        </p:nvGraphicFramePr>
        <p:xfrm>
          <a:off x="6313488" y="4241800"/>
          <a:ext cx="2498725" cy="660400"/>
        </p:xfrm>
        <a:graphic>
          <a:graphicData uri="http://schemas.openxmlformats.org/presentationml/2006/ole">
            <mc:AlternateContent xmlns:mc="http://schemas.openxmlformats.org/markup-compatibility/2006">
              <mc:Choice xmlns:v="urn:schemas-microsoft-com:vml" Requires="v">
                <p:oleObj spid="_x0000_s9423" name="Equation" r:id="rId18" imgW="2678760" imgH="703800" progId="Equation.DSMT4">
                  <p:embed/>
                </p:oleObj>
              </mc:Choice>
              <mc:Fallback>
                <p:oleObj name="Equation" r:id="rId18" imgW="2678760" imgH="703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13488" y="4241800"/>
                        <a:ext cx="2498725"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 name="Title 14"/>
          <p:cNvSpPr>
            <a:spLocks noGrp="1"/>
          </p:cNvSpPr>
          <p:nvPr>
            <p:ph type="title"/>
          </p:nvPr>
        </p:nvSpPr>
        <p:spPr/>
        <p:txBody>
          <a:bodyPr/>
          <a:lstStyle/>
          <a:p>
            <a:pPr>
              <a:defRPr/>
            </a:pPr>
            <a:r>
              <a:rPr lang="en-US" dirty="0" smtClean="0"/>
              <a:t>Energy of Radiation</a:t>
            </a:r>
            <a:endParaRPr lang="en-US" dirty="0"/>
          </a:p>
        </p:txBody>
      </p:sp>
      <p:graphicFrame>
        <p:nvGraphicFramePr>
          <p:cNvPr id="24586" name="Object 24"/>
          <p:cNvGraphicFramePr>
            <a:graphicFrameLocks noGrp="1" noChangeAspect="1"/>
          </p:cNvGraphicFramePr>
          <p:nvPr>
            <p:ph idx="1"/>
            <p:extLst>
              <p:ext uri="{D42A27DB-BD31-4B8C-83A1-F6EECF244321}">
                <p14:modId xmlns:p14="http://schemas.microsoft.com/office/powerpoint/2010/main" val="1984932164"/>
              </p:ext>
            </p:extLst>
          </p:nvPr>
        </p:nvGraphicFramePr>
        <p:xfrm>
          <a:off x="1548255" y="5472560"/>
          <a:ext cx="4470400" cy="904875"/>
        </p:xfrm>
        <a:graphic>
          <a:graphicData uri="http://schemas.openxmlformats.org/presentationml/2006/ole">
            <mc:AlternateContent xmlns:mc="http://schemas.openxmlformats.org/markup-compatibility/2006">
              <mc:Choice xmlns:v="urn:schemas-microsoft-com:vml" Requires="v">
                <p:oleObj spid="_x0000_s9424" name="Equation" r:id="rId20" imgW="4470840" imgH="905040" progId="Equation.DSMT4">
                  <p:embed/>
                </p:oleObj>
              </mc:Choice>
              <mc:Fallback>
                <p:oleObj name="Equation" r:id="rId20" imgW="4470840" imgH="905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48255" y="5472560"/>
                        <a:ext cx="4470400"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65933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7"/>
          <p:cNvGrpSpPr>
            <a:grpSpLocks/>
          </p:cNvGrpSpPr>
          <p:nvPr/>
        </p:nvGrpSpPr>
        <p:grpSpPr bwMode="auto">
          <a:xfrm>
            <a:off x="212725" y="969963"/>
            <a:ext cx="8701088" cy="5645150"/>
            <a:chOff x="212527" y="969819"/>
            <a:chExt cx="8701627" cy="5645730"/>
          </a:xfrm>
        </p:grpSpPr>
        <p:sp>
          <p:nvSpPr>
            <p:cNvPr id="9" name="Rectangle 4"/>
            <p:cNvSpPr>
              <a:spLocks noChangeArrowheads="1"/>
            </p:cNvSpPr>
            <p:nvPr/>
          </p:nvSpPr>
          <p:spPr bwMode="auto">
            <a:xfrm>
              <a:off x="212527" y="2729349"/>
              <a:ext cx="8695944" cy="3886200"/>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endParaRPr lang="en-US" b="0" baseline="30000" dirty="0">
                <a:ea typeface="ＭＳ Ｐゴシック" charset="0"/>
              </a:endParaRPr>
            </a:p>
          </p:txBody>
        </p:sp>
        <p:sp>
          <p:nvSpPr>
            <p:cNvPr id="11" name="Rectangle 4"/>
            <p:cNvSpPr>
              <a:spLocks noChangeArrowheads="1"/>
            </p:cNvSpPr>
            <p:nvPr/>
          </p:nvSpPr>
          <p:spPr bwMode="auto">
            <a:xfrm>
              <a:off x="218210" y="969819"/>
              <a:ext cx="8695944" cy="1648691"/>
            </a:xfrm>
            <a:prstGeom prst="rect">
              <a:avLst/>
            </a:prstGeom>
            <a:noFill/>
            <a:ln>
              <a:noFill/>
            </a:ln>
            <a:effectLst>
              <a:innerShdw blurRad="63500" dist="50800" dir="2700000">
                <a:prstClr val="black">
                  <a:alpha val="50000"/>
                </a:prstClr>
              </a:innerShdw>
            </a:effectLst>
            <a:extLst/>
          </p:spPr>
          <p:txBody>
            <a:bodyPr anchor="ctr"/>
            <a:lstStyle/>
            <a:p>
              <a:pPr eaLnBrk="0" hangingPunct="0">
                <a:spcBef>
                  <a:spcPts val="600"/>
                </a:spcBef>
                <a:defRPr/>
              </a:pPr>
              <a:r>
                <a:rPr lang="en-US" sz="3200" dirty="0">
                  <a:solidFill>
                    <a:srgbClr val="162D56"/>
                  </a:solidFill>
                  <a:effectLst>
                    <a:outerShdw blurRad="38100" dist="38100" dir="2700000" algn="tl">
                      <a:srgbClr val="000000">
                        <a:alpha val="43137"/>
                      </a:srgbClr>
                    </a:outerShdw>
                  </a:effectLst>
                  <a:ea typeface="ＭＳ Ｐゴシック" charset="0"/>
                </a:rPr>
                <a:t>Problem:</a:t>
              </a:r>
            </a:p>
            <a:p>
              <a:pPr eaLnBrk="0" hangingPunct="0">
                <a:spcBef>
                  <a:spcPts val="600"/>
                </a:spcBef>
                <a:defRPr/>
              </a:pPr>
              <a:r>
                <a:rPr lang="en-US" b="0" dirty="0">
                  <a:ea typeface="ＭＳ Ｐゴシック" charset="0"/>
                </a:rPr>
                <a:t>Calculate the energy of 1.00 mol of photons of red light at 685 nm units of kJ/mol.</a:t>
              </a:r>
              <a:endParaRPr lang="en-US" b="0" baseline="30000" dirty="0">
                <a:ea typeface="ＭＳ Ｐゴシック" charset="0"/>
              </a:endParaRPr>
            </a:p>
          </p:txBody>
        </p:sp>
        <p:cxnSp>
          <p:nvCxnSpPr>
            <p:cNvPr id="12" name="Straight Connector 11"/>
            <p:cNvCxnSpPr/>
            <p:nvPr/>
          </p:nvCxnSpPr>
          <p:spPr bwMode="auto">
            <a:xfrm>
              <a:off x="234753" y="2660680"/>
              <a:ext cx="8604783" cy="0"/>
            </a:xfrm>
            <a:prstGeom prst="line">
              <a:avLst/>
            </a:prstGeom>
            <a:solidFill>
              <a:srgbClr val="FCFEB9"/>
            </a:solidFill>
            <a:ln w="9525">
              <a:solidFill>
                <a:schemeClr val="tx2"/>
              </a:solidFill>
            </a:ln>
            <a:effectLst>
              <a:outerShdw blurRad="63500" dist="107763" dir="2700000" algn="ctr" rotWithShape="0">
                <a:schemeClr val="bg2"/>
              </a:outerShdw>
            </a:effectLst>
            <a:extLst/>
          </p:spPr>
        </p:cxnSp>
      </p:grpSp>
      <p:sp>
        <p:nvSpPr>
          <p:cNvPr id="7" name="Title 6"/>
          <p:cNvSpPr>
            <a:spLocks noGrp="1"/>
          </p:cNvSpPr>
          <p:nvPr>
            <p:ph type="title"/>
          </p:nvPr>
        </p:nvSpPr>
        <p:spPr/>
        <p:txBody>
          <a:bodyPr/>
          <a:lstStyle/>
          <a:p>
            <a:pPr>
              <a:defRPr/>
            </a:pPr>
            <a:r>
              <a:rPr lang="en-US" dirty="0" smtClean="0"/>
              <a:t>Energy of Radiation</a:t>
            </a:r>
            <a:endParaRPr lang="en-US" dirty="0"/>
          </a:p>
        </p:txBody>
      </p:sp>
      <p:graphicFrame>
        <p:nvGraphicFramePr>
          <p:cNvPr id="25603" name="Object 14"/>
          <p:cNvGraphicFramePr>
            <a:graphicFrameLocks noGrp="1" noChangeAspect="1"/>
          </p:cNvGraphicFramePr>
          <p:nvPr>
            <p:ph idx="1"/>
          </p:nvPr>
        </p:nvGraphicFramePr>
        <p:xfrm>
          <a:off x="1038225" y="3127375"/>
          <a:ext cx="7065963" cy="906463"/>
        </p:xfrm>
        <a:graphic>
          <a:graphicData uri="http://schemas.openxmlformats.org/presentationml/2006/ole">
            <mc:AlternateContent xmlns:mc="http://schemas.openxmlformats.org/markup-compatibility/2006">
              <mc:Choice xmlns:v="urn:schemas-microsoft-com:vml" Requires="v">
                <p:oleObj spid="_x0000_s10264" name="Equation" r:id="rId4" imgW="7048800" imgH="905040" progId="Equation.DSMT4">
                  <p:embed/>
                </p:oleObj>
              </mc:Choice>
              <mc:Fallback>
                <p:oleObj name="Equation" r:id="rId4" imgW="7048800" imgH="905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25" y="3127375"/>
                        <a:ext cx="7065963"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06" name="Rectangle 14"/>
          <p:cNvSpPr>
            <a:spLocks noChangeArrowheads="1"/>
          </p:cNvSpPr>
          <p:nvPr/>
        </p:nvSpPr>
        <p:spPr bwMode="auto">
          <a:xfrm>
            <a:off x="222250" y="4462463"/>
            <a:ext cx="84788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r>
              <a:rPr lang="en-US" altLang="en-US" b="0"/>
              <a:t>The units cancel leaving J/mol of photon.</a:t>
            </a:r>
          </a:p>
        </p:txBody>
      </p:sp>
    </p:spTree>
    <p:extLst>
      <p:ext uri="{BB962C8B-B14F-4D97-AF65-F5344CB8AC3E}">
        <p14:creationId xmlns:p14="http://schemas.microsoft.com/office/powerpoint/2010/main" val="425503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8" name="Rectangle 6"/>
          <p:cNvSpPr>
            <a:spLocks noChangeArrowheads="1"/>
          </p:cNvSpPr>
          <p:nvPr/>
        </p:nvSpPr>
        <p:spPr bwMode="auto">
          <a:xfrm>
            <a:off x="232065" y="1125822"/>
            <a:ext cx="6862763" cy="5522976"/>
          </a:xfrm>
          <a:prstGeom prst="rect">
            <a:avLst/>
          </a:prstGeom>
          <a:solidFill>
            <a:srgbClr val="FCFEB9"/>
          </a:solidFill>
          <a:ln>
            <a:noFill/>
          </a:ln>
          <a:effectLst>
            <a:innerShdw blurRad="63500" dist="50800" dir="2700000">
              <a:prstClr val="black">
                <a:alpha val="50000"/>
              </a:prstClr>
            </a:innerShdw>
          </a:effectLst>
          <a:extLst/>
        </p:spPr>
        <p:txBody>
          <a:bodyPr wrap="none" anchor="ctr"/>
          <a:lstStyle/>
          <a:p>
            <a:pPr eaLnBrk="0" hangingPunct="0">
              <a:defRPr/>
            </a:pPr>
            <a:endParaRPr lang="en-US" b="0">
              <a:ea typeface="ＭＳ Ｐゴシック" charset="0"/>
            </a:endParaRPr>
          </a:p>
        </p:txBody>
      </p:sp>
      <p:sp>
        <p:nvSpPr>
          <p:cNvPr id="7" name="Title 6"/>
          <p:cNvSpPr>
            <a:spLocks noGrp="1"/>
          </p:cNvSpPr>
          <p:nvPr>
            <p:ph type="title"/>
          </p:nvPr>
        </p:nvSpPr>
        <p:spPr>
          <a:xfrm>
            <a:off x="117476" y="152400"/>
            <a:ext cx="6347713" cy="1320800"/>
          </a:xfrm>
        </p:spPr>
        <p:txBody>
          <a:bodyPr/>
          <a:lstStyle/>
          <a:p>
            <a:pPr>
              <a:defRPr/>
            </a:pPr>
            <a:r>
              <a:rPr lang="en-US" dirty="0" smtClean="0"/>
              <a:t>Photoelectric Effects</a:t>
            </a:r>
            <a:endParaRPr lang="en-US" dirty="0"/>
          </a:p>
        </p:txBody>
      </p:sp>
      <p:sp>
        <p:nvSpPr>
          <p:cNvPr id="26629" name="Rectangle 3"/>
          <p:cNvSpPr>
            <a:spLocks noGrp="1" noChangeArrowheads="1"/>
          </p:cNvSpPr>
          <p:nvPr>
            <p:ph idx="1"/>
          </p:nvPr>
        </p:nvSpPr>
        <p:spPr>
          <a:xfrm>
            <a:off x="249238" y="1143000"/>
            <a:ext cx="6858000" cy="5522913"/>
          </a:xfrm>
          <a:solidFill>
            <a:schemeClr val="bg1"/>
          </a:solidFill>
        </p:spPr>
        <p:txBody>
          <a:bodyPr>
            <a:normAutofit/>
          </a:bodyPr>
          <a:lstStyle/>
          <a:p>
            <a:pPr>
              <a:lnSpc>
                <a:spcPct val="100000"/>
              </a:lnSpc>
              <a:spcBef>
                <a:spcPts val="600"/>
              </a:spcBef>
            </a:pPr>
            <a:r>
              <a:rPr lang="en-US" altLang="en-US" sz="2400" b="0" dirty="0" smtClean="0"/>
              <a:t>Certain metals will release (eject) electrons when light strikes the metal surface.</a:t>
            </a:r>
          </a:p>
          <a:p>
            <a:pPr>
              <a:lnSpc>
                <a:spcPct val="100000"/>
              </a:lnSpc>
              <a:spcBef>
                <a:spcPts val="600"/>
              </a:spcBef>
            </a:pPr>
            <a:endParaRPr lang="en-US" altLang="en-US" sz="2400" b="0" dirty="0" smtClean="0"/>
          </a:p>
          <a:p>
            <a:pPr>
              <a:lnSpc>
                <a:spcPct val="100000"/>
              </a:lnSpc>
              <a:spcBef>
                <a:spcPts val="600"/>
              </a:spcBef>
            </a:pPr>
            <a:r>
              <a:rPr lang="en-US" altLang="en-US" sz="2400" b="0" dirty="0" smtClean="0"/>
              <a:t>The energy of the light must exceed a minimum or </a:t>
            </a:r>
            <a:r>
              <a:rPr lang="ja-JP" altLang="en-US" sz="2400" b="0" dirty="0" smtClean="0"/>
              <a:t>“</a:t>
            </a:r>
            <a:r>
              <a:rPr lang="en-US" altLang="ja-JP" sz="2400" b="0" dirty="0" smtClean="0"/>
              <a:t>threshold energy</a:t>
            </a:r>
            <a:r>
              <a:rPr lang="ja-JP" altLang="en-US" sz="2400" b="0" dirty="0" smtClean="0"/>
              <a:t>”</a:t>
            </a:r>
            <a:r>
              <a:rPr lang="en-US" altLang="ja-JP" sz="2400" b="0" dirty="0" smtClean="0"/>
              <a:t> for this to occur.</a:t>
            </a:r>
          </a:p>
          <a:p>
            <a:pPr>
              <a:lnSpc>
                <a:spcPct val="100000"/>
              </a:lnSpc>
              <a:spcBef>
                <a:spcPts val="600"/>
              </a:spcBef>
            </a:pPr>
            <a:endParaRPr lang="en-US" altLang="en-US" sz="2400" b="0" dirty="0" smtClean="0"/>
          </a:p>
          <a:p>
            <a:pPr>
              <a:lnSpc>
                <a:spcPct val="100000"/>
              </a:lnSpc>
              <a:spcBef>
                <a:spcPts val="600"/>
              </a:spcBef>
            </a:pPr>
            <a:r>
              <a:rPr lang="en-US" altLang="en-US" sz="2400" b="0" dirty="0" smtClean="0"/>
              <a:t>Any excess energy beyond this minimum goes into the kinetic energy of the ejected electron. (They fly away with greater velocity)</a:t>
            </a:r>
          </a:p>
        </p:txBody>
      </p:sp>
      <p:sp>
        <p:nvSpPr>
          <p:cNvPr id="26630" name="Text Box 4"/>
          <p:cNvSpPr txBox="1">
            <a:spLocks noChangeArrowheads="1"/>
          </p:cNvSpPr>
          <p:nvPr/>
        </p:nvSpPr>
        <p:spPr bwMode="auto">
          <a:xfrm>
            <a:off x="7273925" y="3754438"/>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algn="ctr"/>
            <a:r>
              <a:rPr lang="en-US" altLang="en-US" sz="2000" b="0"/>
              <a:t>A. Einstein (1879-1955)</a:t>
            </a:r>
          </a:p>
        </p:txBody>
      </p:sp>
      <p:pic>
        <p:nvPicPr>
          <p:cNvPr id="228357" name="Picture 5"/>
          <p:cNvPicPr>
            <a:picLocks noChangeAspect="1" noChangeArrowheads="1"/>
          </p:cNvPicPr>
          <p:nvPr/>
        </p:nvPicPr>
        <p:blipFill>
          <a:blip r:embed="rId3">
            <a:extLst/>
          </a:blip>
          <a:srcRect/>
          <a:stretch>
            <a:fillRect/>
          </a:stretch>
        </p:blipFill>
        <p:spPr bwMode="auto">
          <a:xfrm>
            <a:off x="7239000" y="1295400"/>
            <a:ext cx="1738313" cy="2324100"/>
          </a:xfrm>
          <a:prstGeom prst="rect">
            <a:avLst/>
          </a:prstGeom>
          <a:noFill/>
          <a:ln w="3175">
            <a:noFill/>
            <a:miter lim="800000"/>
            <a:headEnd/>
            <a:tailEnd/>
          </a:ln>
          <a:effectLst>
            <a:innerShdw blurRad="63500" dist="50800" dir="2700000">
              <a:prstClr val="black">
                <a:alpha val="50000"/>
              </a:prstClr>
            </a:innerShdw>
          </a:effectLst>
          <a:extLst/>
        </p:spPr>
      </p:pic>
    </p:spTree>
    <p:extLst>
      <p:ext uri="{BB962C8B-B14F-4D97-AF65-F5344CB8AC3E}">
        <p14:creationId xmlns:p14="http://schemas.microsoft.com/office/powerpoint/2010/main" val="246273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249385" y="196273"/>
            <a:ext cx="6347713" cy="1320800"/>
          </a:xfrm>
        </p:spPr>
        <p:txBody>
          <a:bodyPr/>
          <a:lstStyle/>
          <a:p>
            <a:pPr>
              <a:defRPr/>
            </a:pPr>
            <a:r>
              <a:rPr lang="en-US" dirty="0" smtClean="0"/>
              <a:t>Photoelectric Effect</a:t>
            </a:r>
            <a:endParaRPr lang="en-US" dirty="0"/>
          </a:p>
        </p:txBody>
      </p:sp>
      <p:sp>
        <p:nvSpPr>
          <p:cNvPr id="67590" name="Rectangle 6"/>
          <p:cNvSpPr>
            <a:spLocks noGrp="1" noChangeArrowheads="1"/>
          </p:cNvSpPr>
          <p:nvPr>
            <p:ph idx="1"/>
          </p:nvPr>
        </p:nvSpPr>
        <p:spPr>
          <a:xfrm>
            <a:off x="249385" y="1143000"/>
            <a:ext cx="6580909" cy="5522976"/>
          </a:xfrm>
          <a:noFill/>
          <a:effectLst>
            <a:innerShdw blurRad="63500" dist="50800" dir="2700000">
              <a:prstClr val="black">
                <a:alpha val="50000"/>
              </a:prstClr>
            </a:innerShdw>
          </a:effectLst>
          <a:extLst>
            <a:ext uri="{FAA26D3D-D897-4be2-8F04-BA451C77F1D7}"/>
          </a:extLst>
        </p:spPr>
        <p:txBody>
          <a:bodyPr>
            <a:normAutofit/>
          </a:bodyPr>
          <a:lstStyle/>
          <a:p>
            <a:pPr>
              <a:lnSpc>
                <a:spcPct val="100000"/>
              </a:lnSpc>
              <a:spcBef>
                <a:spcPts val="600"/>
              </a:spcBef>
              <a:defRPr/>
            </a:pPr>
            <a:r>
              <a:rPr lang="en-US" sz="2400" b="0" dirty="0" smtClean="0"/>
              <a:t>Classical theory suggests that energy of an ejected electron should increase with an increase in light intensity.</a:t>
            </a:r>
          </a:p>
          <a:p>
            <a:pPr>
              <a:lnSpc>
                <a:spcPct val="100000"/>
              </a:lnSpc>
              <a:spcBef>
                <a:spcPts val="600"/>
              </a:spcBef>
              <a:defRPr/>
            </a:pPr>
            <a:r>
              <a:rPr lang="en-US" sz="2400" b="0" dirty="0" smtClean="0"/>
              <a:t>This however is not experimentally observed!</a:t>
            </a:r>
          </a:p>
          <a:p>
            <a:pPr>
              <a:lnSpc>
                <a:spcPct val="100000"/>
              </a:lnSpc>
              <a:spcBef>
                <a:spcPts val="600"/>
              </a:spcBef>
              <a:defRPr/>
            </a:pPr>
            <a:r>
              <a:rPr lang="en-US" sz="2400" b="0" dirty="0" smtClean="0">
                <a:solidFill>
                  <a:srgbClr val="FF0000"/>
                </a:solidFill>
              </a:rPr>
              <a:t>No ejected electrons were observed until light of a certain minimum energy is applied.</a:t>
            </a:r>
          </a:p>
          <a:p>
            <a:pPr>
              <a:lnSpc>
                <a:spcPct val="100000"/>
              </a:lnSpc>
              <a:spcBef>
                <a:spcPts val="600"/>
              </a:spcBef>
              <a:defRPr/>
            </a:pPr>
            <a:r>
              <a:rPr lang="en-US" sz="2400" b="0" dirty="0" smtClean="0"/>
              <a:t>Number of electrons ejected depends on light intensity so long as the light is above a minimum energy.</a:t>
            </a:r>
            <a:r>
              <a:rPr lang="en-US" sz="2400" b="0" dirty="0" smtClean="0">
                <a:solidFill>
                  <a:schemeClr val="tx2"/>
                </a:solidFill>
              </a:rPr>
              <a:t> (This </a:t>
            </a:r>
            <a:r>
              <a:rPr lang="ja-JP" altLang="en-US" sz="2400" b="0" dirty="0" smtClean="0">
                <a:solidFill>
                  <a:schemeClr val="tx2"/>
                </a:solidFill>
              </a:rPr>
              <a:t>“</a:t>
            </a:r>
            <a:r>
              <a:rPr lang="en-US" altLang="ja-JP" sz="2400" b="0" dirty="0" smtClean="0">
                <a:solidFill>
                  <a:schemeClr val="tx2"/>
                </a:solidFill>
              </a:rPr>
              <a:t>minimum energy</a:t>
            </a:r>
            <a:r>
              <a:rPr lang="ja-JP" altLang="en-US" sz="2400" b="0" dirty="0" smtClean="0">
                <a:solidFill>
                  <a:schemeClr val="tx2"/>
                </a:solidFill>
              </a:rPr>
              <a:t>”</a:t>
            </a:r>
            <a:r>
              <a:rPr lang="en-US" altLang="ja-JP" sz="2400" b="0" dirty="0" smtClean="0">
                <a:solidFill>
                  <a:schemeClr val="tx2"/>
                </a:solidFill>
              </a:rPr>
              <a:t> is also the ionization energy of the metal.)</a:t>
            </a:r>
            <a:endParaRPr lang="en-US" sz="2400" b="0" dirty="0" smtClean="0">
              <a:solidFill>
                <a:schemeClr val="tx2"/>
              </a:solidFill>
            </a:endParaRPr>
          </a:p>
        </p:txBody>
      </p:sp>
      <p:sp>
        <p:nvSpPr>
          <p:cNvPr id="67591" name="Text Box 7"/>
          <p:cNvSpPr txBox="1">
            <a:spLocks noChangeArrowheads="1"/>
          </p:cNvSpPr>
          <p:nvPr/>
        </p:nvSpPr>
        <p:spPr bwMode="auto">
          <a:xfrm>
            <a:off x="7162800" y="3962400"/>
            <a:ext cx="1676400" cy="701675"/>
          </a:xfrm>
          <a:prstGeom prst="rect">
            <a:avLst/>
          </a:prstGeom>
          <a:noFill/>
          <a:ln>
            <a:noFill/>
          </a:ln>
          <a:effectLst/>
          <a:extLst/>
        </p:spPr>
        <p:txBody>
          <a:bodyPr>
            <a:spAutoFit/>
          </a:bodyPr>
          <a:lstStyle/>
          <a:p>
            <a:pPr algn="ctr" eaLnBrk="0" hangingPunct="0">
              <a:defRPr/>
            </a:pPr>
            <a:r>
              <a:rPr lang="en-US" sz="2000" b="0">
                <a:effectLst>
                  <a:outerShdw blurRad="38100" dist="38100" dir="2700000" algn="tl">
                    <a:srgbClr val="C0C0C0"/>
                  </a:outerShdw>
                </a:effectLst>
                <a:latin typeface="Arial" pitchFamily="34" charset="0"/>
                <a:ea typeface="ＭＳ Ｐゴシック" charset="-128"/>
              </a:rPr>
              <a:t>A. Einstein (1879-1955)</a:t>
            </a:r>
          </a:p>
        </p:txBody>
      </p:sp>
      <p:pic>
        <p:nvPicPr>
          <p:cNvPr id="67592" name="Picture 8"/>
          <p:cNvPicPr>
            <a:picLocks noChangeAspect="1" noChangeArrowheads="1"/>
          </p:cNvPicPr>
          <p:nvPr/>
        </p:nvPicPr>
        <p:blipFill>
          <a:blip r:embed="rId3">
            <a:extLst/>
          </a:blip>
          <a:srcRect/>
          <a:stretch>
            <a:fillRect/>
          </a:stretch>
        </p:blipFill>
        <p:spPr bwMode="auto">
          <a:xfrm>
            <a:off x="7114309" y="1517073"/>
            <a:ext cx="1738313" cy="2324100"/>
          </a:xfrm>
          <a:prstGeom prst="rect">
            <a:avLst/>
          </a:prstGeom>
          <a:noFill/>
          <a:ln w="3175">
            <a:noFill/>
            <a:miter lim="800000"/>
            <a:headEnd/>
            <a:tailEnd/>
          </a:ln>
          <a:effectLst>
            <a:innerShdw blurRad="63500" dist="50800" dir="2700000">
              <a:prstClr val="black">
                <a:alpha val="50000"/>
              </a:prstClr>
            </a:innerShdw>
          </a:effectLst>
          <a:extLst/>
        </p:spPr>
      </p:pic>
    </p:spTree>
    <p:extLst>
      <p:ext uri="{BB962C8B-B14F-4D97-AF65-F5344CB8AC3E}">
        <p14:creationId xmlns:p14="http://schemas.microsoft.com/office/powerpoint/2010/main" val="344900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Electromagnetic Radiation</a:t>
            </a:r>
          </a:p>
        </p:txBody>
      </p:sp>
      <p:pic>
        <p:nvPicPr>
          <p:cNvPr id="3077" name="Picture 5" descr="06_03a-c"/>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73549" b="38461"/>
          <a:stretch>
            <a:fillRect/>
          </a:stretch>
        </p:blipFill>
        <p:spPr>
          <a:xfrm>
            <a:off x="1828800" y="1066800"/>
            <a:ext cx="3695700" cy="2191636"/>
          </a:xfrm>
        </p:spPr>
      </p:pic>
      <p:sp>
        <p:nvSpPr>
          <p:cNvPr id="3075" name="Rectangle 3"/>
          <p:cNvSpPr>
            <a:spLocks noGrp="1" noChangeArrowheads="1"/>
          </p:cNvSpPr>
          <p:nvPr>
            <p:ph type="body" sz="half" idx="2"/>
          </p:nvPr>
        </p:nvSpPr>
        <p:spPr>
          <a:xfrm>
            <a:off x="228600" y="3258436"/>
            <a:ext cx="7772400" cy="2438400"/>
          </a:xfrm>
        </p:spPr>
        <p:txBody>
          <a:bodyPr/>
          <a:lstStyle/>
          <a:p>
            <a:r>
              <a:rPr lang="en-US" sz="2800" dirty="0"/>
              <a:t>To understand the electronic structure of atoms, one must understand the nature of electromagnetic radiation.</a:t>
            </a:r>
          </a:p>
          <a:p>
            <a:r>
              <a:rPr lang="en-US" sz="2800" dirty="0"/>
              <a:t>The distance between corresponding points on adjacent waves is the </a:t>
            </a:r>
            <a:r>
              <a:rPr lang="en-US" sz="2800" dirty="0">
                <a:solidFill>
                  <a:srgbClr val="000080"/>
                </a:solidFill>
              </a:rPr>
              <a:t>wavelength (</a:t>
            </a:r>
            <a:r>
              <a:rPr lang="en-US" sz="2800" i="1" dirty="0">
                <a:solidFill>
                  <a:srgbClr val="000080"/>
                </a:solidFill>
                <a:latin typeface="Symbol" pitchFamily="-80" charset="2"/>
                <a:sym typeface="Symbol" pitchFamily="-80" charset="2"/>
              </a:rPr>
              <a:t></a:t>
            </a:r>
            <a:r>
              <a:rPr lang="en-US" sz="2800" dirty="0">
                <a:solidFill>
                  <a:srgbClr val="000080"/>
                </a:solidFill>
              </a:rPr>
              <a:t>)</a:t>
            </a:r>
            <a:r>
              <a:rPr lang="en-US" sz="2800" dirty="0"/>
              <a:t>.</a:t>
            </a:r>
          </a:p>
        </p:txBody>
      </p:sp>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843132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2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235530" y="1356125"/>
            <a:ext cx="8695944" cy="523220"/>
          </a:xfrm>
          <a:prstGeom prst="rect">
            <a:avLst/>
          </a:prstGeom>
          <a:noFill/>
          <a:ln>
            <a:noFill/>
          </a:ln>
          <a:effectLst>
            <a:innerShdw blurRad="63500" dist="50800" dir="2700000">
              <a:prstClr val="black">
                <a:alpha val="50000"/>
              </a:prstClr>
            </a:innerShdw>
          </a:effectLst>
          <a:extLst/>
        </p:spPr>
        <p:txBody>
          <a:bodyPr>
            <a:spAutoFit/>
          </a:bodyPr>
          <a:lstStyle/>
          <a:p>
            <a:pPr algn="ctr" eaLnBrk="0" hangingPunct="0">
              <a:defRPr/>
            </a:pPr>
            <a:r>
              <a:rPr lang="en-US" sz="2800" b="0" dirty="0">
                <a:latin typeface="Times New Roman" panose="02020603050405020304" pitchFamily="18" charset="0"/>
                <a:ea typeface="ＭＳ Ｐゴシック" charset="0"/>
                <a:cs typeface="Times New Roman" panose="02020603050405020304" pitchFamily="18" charset="0"/>
              </a:rPr>
              <a:t>Experiment demonstrates the particle like nature of light.</a:t>
            </a:r>
          </a:p>
        </p:txBody>
      </p:sp>
      <p:sp>
        <p:nvSpPr>
          <p:cNvPr id="5" name="Title 4"/>
          <p:cNvSpPr>
            <a:spLocks noGrp="1"/>
          </p:cNvSpPr>
          <p:nvPr>
            <p:ph type="title"/>
          </p:nvPr>
        </p:nvSpPr>
        <p:spPr/>
        <p:txBody>
          <a:bodyPr/>
          <a:lstStyle/>
          <a:p>
            <a:pPr>
              <a:defRPr/>
            </a:pPr>
            <a:r>
              <a:rPr lang="en-US" dirty="0" smtClean="0"/>
              <a:t>Photoelectric Effect</a:t>
            </a:r>
            <a:endParaRPr lang="en-US" dirty="0"/>
          </a:p>
        </p:txBody>
      </p:sp>
      <p:pic>
        <p:nvPicPr>
          <p:cNvPr id="6" name="Picture 5" descr="06_04.jpg"/>
          <p:cNvPicPr>
            <a:picLocks noChangeAspect="1"/>
          </p:cNvPicPr>
          <p:nvPr/>
        </p:nvPicPr>
        <p:blipFill>
          <a:blip r:embed="rId3"/>
          <a:srcRect b="23616"/>
          <a:stretch>
            <a:fillRect/>
          </a:stretch>
        </p:blipFill>
        <p:spPr>
          <a:xfrm>
            <a:off x="147200" y="2116700"/>
            <a:ext cx="8858250" cy="4177053"/>
          </a:xfrm>
          <a:prstGeom prst="rect">
            <a:avLst/>
          </a:prstGeom>
          <a:ln>
            <a:noFill/>
          </a:ln>
          <a:effectLst>
            <a:innerShdw blurRad="63500" dist="50800" dir="2700000">
              <a:prstClr val="black">
                <a:alpha val="50000"/>
              </a:prstClr>
            </a:innerShdw>
          </a:effectLst>
        </p:spPr>
      </p:pic>
    </p:spTree>
    <p:extLst>
      <p:ext uri="{BB962C8B-B14F-4D97-AF65-F5344CB8AC3E}">
        <p14:creationId xmlns:p14="http://schemas.microsoft.com/office/powerpoint/2010/main" val="397444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Photoelectric Effect</a:t>
            </a:r>
          </a:p>
        </p:txBody>
      </p:sp>
      <p:sp>
        <p:nvSpPr>
          <p:cNvPr id="8195" name="Rectangle 3"/>
          <p:cNvSpPr>
            <a:spLocks noGrp="1" noChangeArrowheads="1"/>
          </p:cNvSpPr>
          <p:nvPr>
            <p:ph type="body" sz="half" idx="1"/>
          </p:nvPr>
        </p:nvSpPr>
        <p:spPr>
          <a:xfrm>
            <a:off x="0" y="1371600"/>
            <a:ext cx="4953000" cy="3124200"/>
          </a:xfrm>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Einstein used this assumption to explain the photoelectric effect.</a:t>
            </a:r>
          </a:p>
          <a:p>
            <a:r>
              <a:rPr lang="en-US" sz="2800" dirty="0">
                <a:latin typeface="Times New Roman" panose="02020603050405020304" pitchFamily="18" charset="0"/>
                <a:cs typeface="Times New Roman" panose="02020603050405020304" pitchFamily="18" charset="0"/>
              </a:rPr>
              <a:t>He concluded that energy is proportional to frequency:</a:t>
            </a:r>
          </a:p>
          <a:p>
            <a:pPr algn="ctr">
              <a:buFontTx/>
              <a:buNone/>
            </a:pPr>
            <a:r>
              <a:rPr lang="en-US" sz="2800" i="1"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h</a:t>
            </a:r>
            <a:r>
              <a:rPr lang="en-US" sz="2800" i="1" dirty="0">
                <a:latin typeface="Times New Roman" panose="02020603050405020304" pitchFamily="18" charset="0"/>
                <a:cs typeface="Times New Roman" panose="02020603050405020304" pitchFamily="18" charset="0"/>
                <a:sym typeface="Symbol" pitchFamily="-80" charset="2"/>
              </a:rPr>
              <a:t></a:t>
            </a:r>
            <a:endParaRPr lang="en-US" sz="2800" i="1" dirty="0">
              <a:solidFill>
                <a:srgbClr val="072E93"/>
              </a:solidFill>
              <a:latin typeface="Times New Roman" panose="02020603050405020304" pitchFamily="18" charset="0"/>
              <a:cs typeface="Times New Roman" panose="02020603050405020304" pitchFamily="18" charset="0"/>
              <a:sym typeface="Symbol" pitchFamily="-80" charset="2"/>
            </a:endParaRPr>
          </a:p>
          <a:p>
            <a:pPr>
              <a:buFontTx/>
              <a:buNone/>
            </a:pPr>
            <a:r>
              <a:rPr lang="en-US" sz="2800" dirty="0">
                <a:latin typeface="Times New Roman" panose="02020603050405020304" pitchFamily="18" charset="0"/>
                <a:cs typeface="Times New Roman" panose="02020603050405020304" pitchFamily="18" charset="0"/>
              </a:rPr>
              <a:t>	where </a:t>
            </a:r>
            <a:r>
              <a:rPr lang="en-US" sz="2800" i="1"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 is Planck’s constant, 6.626 </a:t>
            </a:r>
            <a:r>
              <a:rPr lang="en-US" sz="2800" dirty="0">
                <a:latin typeface="Times New Roman" panose="02020603050405020304" pitchFamily="18" charset="0"/>
                <a:cs typeface="Times New Roman" panose="02020603050405020304" pitchFamily="18" charset="0"/>
                <a:sym typeface="Symbol" pitchFamily="-80" charset="2"/>
              </a:rPr>
              <a:t> 10</a:t>
            </a:r>
            <a:r>
              <a:rPr lang="en-US" sz="2800" baseline="30000" dirty="0">
                <a:latin typeface="Times New Roman" panose="02020603050405020304" pitchFamily="18" charset="0"/>
                <a:cs typeface="Times New Roman" panose="02020603050405020304" pitchFamily="18" charset="0"/>
                <a:sym typeface="Symbol" pitchFamily="-80" charset="2"/>
              </a:rPr>
              <a:t>−34</a:t>
            </a:r>
            <a:r>
              <a:rPr lang="en-US" sz="2800" dirty="0">
                <a:latin typeface="Times New Roman" panose="02020603050405020304" pitchFamily="18" charset="0"/>
                <a:cs typeface="Times New Roman" panose="02020603050405020304" pitchFamily="18" charset="0"/>
                <a:sym typeface="Symbol" pitchFamily="-80" charset="2"/>
              </a:rPr>
              <a:t> J-s</a:t>
            </a:r>
            <a:r>
              <a:rPr lang="en-US" sz="2800" dirty="0" smtClean="0">
                <a:latin typeface="Times New Roman" panose="02020603050405020304" pitchFamily="18" charset="0"/>
                <a:cs typeface="Times New Roman" panose="02020603050405020304" pitchFamily="18" charset="0"/>
                <a:sym typeface="Symbol" pitchFamily="-80" charset="2"/>
              </a:rPr>
              <a:t>.</a:t>
            </a:r>
          </a:p>
          <a:p>
            <a:pPr>
              <a:buNone/>
            </a:pPr>
            <a:endParaRPr lang="en-US" sz="2800" dirty="0" smtClean="0"/>
          </a:p>
          <a:p>
            <a:pPr>
              <a:buFontTx/>
              <a:buNone/>
            </a:pPr>
            <a:endParaRPr lang="en-US" sz="2800" dirty="0"/>
          </a:p>
        </p:txBody>
      </p:sp>
      <p:pic>
        <p:nvPicPr>
          <p:cNvPr id="8197" name="Picture 5" descr="06_07ab"/>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8333"/>
          <a:stretch>
            <a:fillRect/>
          </a:stretch>
        </p:blipFill>
        <p:spPr>
          <a:xfrm>
            <a:off x="4800600" y="1371600"/>
            <a:ext cx="4038600" cy="2665413"/>
          </a:xfrm>
        </p:spPr>
      </p:pic>
      <p:sp>
        <p:nvSpPr>
          <p:cNvPr id="6" name="Footer Placeholder 6"/>
          <p:cNvSpPr>
            <a:spLocks noGrp="1"/>
          </p:cNvSpPr>
          <p:nvPr>
            <p:ph type="ftr" sz="quarter" idx="12"/>
          </p:nvPr>
        </p:nvSpPr>
        <p:spPr/>
        <p:txBody>
          <a:bodyPr/>
          <a:lstStyle/>
          <a:p>
            <a:r>
              <a:rPr lang="en-US"/>
              <a:t>© </a:t>
            </a:r>
            <a:r>
              <a:rPr lang="en-US" sz="1000"/>
              <a:t>2009, Prentice-Hall, Inc.</a:t>
            </a:r>
          </a:p>
        </p:txBody>
      </p:sp>
      <p:sp>
        <p:nvSpPr>
          <p:cNvPr id="2" name="TextBox 1"/>
          <p:cNvSpPr txBox="1"/>
          <p:nvPr/>
        </p:nvSpPr>
        <p:spPr>
          <a:xfrm>
            <a:off x="304800" y="4419600"/>
            <a:ext cx="8077200" cy="2585323"/>
          </a:xfrm>
          <a:prstGeom prst="rect">
            <a:avLst/>
          </a:prstGeom>
          <a:noFill/>
        </p:spPr>
        <p:txBody>
          <a:bodyPr wrap="square" rtlCol="0">
            <a:spAutoFit/>
          </a:bodyPr>
          <a:lstStyle/>
          <a:p>
            <a:pPr>
              <a:buNone/>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one knows the wavelength of light, one can calculate the energy in one photon, or packet, of that light</a:t>
            </a:r>
            <a:r>
              <a:rPr lang="en-US" sz="2400" dirty="0" smtClean="0">
                <a:latin typeface="Times New Roman" panose="02020603050405020304" pitchFamily="18" charset="0"/>
                <a:cs typeface="Times New Roman" panose="02020603050405020304" pitchFamily="18" charset="0"/>
              </a:rPr>
              <a:t>.</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Concept of Photon:  defines the particle property of light and relates to the concept that light energy is bundled in quanta units.</a:t>
            </a:r>
          </a:p>
          <a:p>
            <a:endParaRPr lang="en-US" dirty="0"/>
          </a:p>
        </p:txBody>
      </p:sp>
    </p:spTree>
    <p:extLst>
      <p:ext uri="{BB962C8B-B14F-4D97-AF65-F5344CB8AC3E}">
        <p14:creationId xmlns:p14="http://schemas.microsoft.com/office/powerpoint/2010/main" val="1299379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2000"/>
                                        <p:tgtEl>
                                          <p:spTgt spid="819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fade">
                                      <p:cBhvr>
                                        <p:cTn id="10" dur="2000"/>
                                        <p:tgtEl>
                                          <p:spTgt spid="8195">
                                            <p:txEl>
                                              <p:pRg st="2" end="2"/>
                                            </p:txEl>
                                          </p:spTgt>
                                        </p:tgtEl>
                                      </p:cBhvr>
                                    </p:animEffect>
                                  </p:childTnLst>
                                </p:cTn>
                              </p:par>
                            </p:childTnLst>
                          </p:cTn>
                        </p:par>
                        <p:par>
                          <p:cTn id="11" fill="hold" nodeType="afterGroup">
                            <p:stCondLst>
                              <p:cond delay="2000"/>
                            </p:stCondLst>
                            <p:childTnLst>
                              <p:par>
                                <p:cTn id="12" presetID="10" presetClass="entr" presetSubtype="0" fill="hold" grpId="0" nodeType="afterEffect">
                                  <p:stCondLst>
                                    <p:cond delay="2000"/>
                                  </p:stCondLst>
                                  <p:childTnLst>
                                    <p:set>
                                      <p:cBhvr>
                                        <p:cTn id="13" dur="1" fill="hold">
                                          <p:stCondLst>
                                            <p:cond delay="0"/>
                                          </p:stCondLst>
                                        </p:cTn>
                                        <p:tgtEl>
                                          <p:spTgt spid="8195">
                                            <p:txEl>
                                              <p:pRg st="3" end="3"/>
                                            </p:txEl>
                                          </p:spTgt>
                                        </p:tgtEl>
                                        <p:attrNameLst>
                                          <p:attrName>style.visibility</p:attrName>
                                        </p:attrNameLst>
                                      </p:cBhvr>
                                      <p:to>
                                        <p:strVal val="visible"/>
                                      </p:to>
                                    </p:set>
                                    <p:animEffect transition="in" filter="fade">
                                      <p:cBhvr>
                                        <p:cTn id="14"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6347713" cy="1320800"/>
          </a:xfrm>
        </p:spPr>
        <p:txBody>
          <a:bodyPr/>
          <a:lstStyle/>
          <a:p>
            <a:pPr>
              <a:defRPr/>
            </a:pPr>
            <a:r>
              <a:rPr lang="en-US" dirty="0" smtClean="0"/>
              <a:t>Photoelectric Effect</a:t>
            </a:r>
            <a:endParaRPr lang="en-US" dirty="0"/>
          </a:p>
        </p:txBody>
      </p:sp>
      <p:sp>
        <p:nvSpPr>
          <p:cNvPr id="68612" name="Rectangle 4"/>
          <p:cNvSpPr>
            <a:spLocks noGrp="1" noChangeArrowheads="1"/>
          </p:cNvSpPr>
          <p:nvPr>
            <p:ph idx="1"/>
          </p:nvPr>
        </p:nvSpPr>
        <p:spPr>
          <a:xfrm>
            <a:off x="228600" y="1115290"/>
            <a:ext cx="8695944" cy="5522976"/>
          </a:xfrm>
          <a:noFill/>
          <a:effectLst>
            <a:innerShdw blurRad="63500" dist="50800" dir="2700000">
              <a:prstClr val="black">
                <a:alpha val="50000"/>
              </a:prstClr>
            </a:innerShdw>
          </a:effectLst>
          <a:extLst>
            <a:ext uri="{FAA26D3D-D897-4be2-8F04-BA451C77F1D7}"/>
          </a:extLst>
        </p:spPr>
        <p:txBody>
          <a:bodyPr>
            <a:normAutofit/>
          </a:bodyPr>
          <a:lstStyle/>
          <a:p>
            <a:pPr>
              <a:lnSpc>
                <a:spcPct val="100000"/>
              </a:lnSpc>
              <a:spcBef>
                <a:spcPts val="600"/>
              </a:spcBef>
              <a:defRPr/>
            </a:pPr>
            <a:r>
              <a:rPr lang="en-US" sz="2800" b="0" dirty="0" smtClean="0"/>
              <a:t>Conclusion: There is a one-to-one correspondence between ejected electrons and light waves.</a:t>
            </a:r>
          </a:p>
          <a:p>
            <a:pPr>
              <a:lnSpc>
                <a:spcPct val="100000"/>
              </a:lnSpc>
              <a:spcBef>
                <a:spcPts val="600"/>
              </a:spcBef>
              <a:defRPr/>
            </a:pPr>
            <a:endParaRPr lang="en-US" sz="2800" b="0" dirty="0" smtClean="0"/>
          </a:p>
          <a:p>
            <a:pPr>
              <a:lnSpc>
                <a:spcPct val="100000"/>
              </a:lnSpc>
              <a:spcBef>
                <a:spcPts val="600"/>
              </a:spcBef>
              <a:defRPr/>
            </a:pPr>
            <a:r>
              <a:rPr lang="en-US" sz="2800" b="0" dirty="0" smtClean="0"/>
              <a:t>This can only occur if light consists of individual units called </a:t>
            </a:r>
            <a:r>
              <a:rPr lang="ja-JP" altLang="en-US" sz="2800" b="0" i="1" dirty="0" smtClean="0">
                <a:solidFill>
                  <a:srgbClr val="C00000"/>
                </a:solidFill>
                <a:effectLst>
                  <a:outerShdw blurRad="38100" dist="38100" dir="2700000" algn="tl">
                    <a:srgbClr val="000000">
                      <a:alpha val="43137"/>
                    </a:srgbClr>
                  </a:outerShdw>
                </a:effectLst>
              </a:rPr>
              <a:t>“</a:t>
            </a:r>
            <a:r>
              <a:rPr lang="en-US" altLang="ja-JP" sz="2800" b="0" i="1" dirty="0" smtClean="0">
                <a:solidFill>
                  <a:srgbClr val="C00000"/>
                </a:solidFill>
                <a:effectLst>
                  <a:outerShdw blurRad="38100" dist="38100" dir="2700000" algn="tl">
                    <a:srgbClr val="000000">
                      <a:alpha val="43137"/>
                    </a:srgbClr>
                  </a:outerShdw>
                </a:effectLst>
              </a:rPr>
              <a:t>PHOTONS</a:t>
            </a:r>
            <a:r>
              <a:rPr lang="ja-JP" altLang="en-US" sz="2800" b="0" i="1" dirty="0" smtClean="0">
                <a:solidFill>
                  <a:srgbClr val="C00000"/>
                </a:solidFill>
                <a:effectLst>
                  <a:outerShdw blurRad="38100" dist="38100" dir="2700000" algn="tl">
                    <a:srgbClr val="000000">
                      <a:alpha val="43137"/>
                    </a:srgbClr>
                  </a:outerShdw>
                </a:effectLst>
              </a:rPr>
              <a:t>”</a:t>
            </a:r>
            <a:r>
              <a:rPr lang="en-US" altLang="ja-JP" sz="2800" b="0" dirty="0" smtClean="0">
                <a:solidFill>
                  <a:srgbClr val="C00000"/>
                </a:solidFill>
                <a:effectLst>
                  <a:outerShdw blurRad="38100" dist="38100" dir="2700000" algn="tl">
                    <a:srgbClr val="000000">
                      <a:alpha val="43137"/>
                    </a:srgbClr>
                  </a:outerShdw>
                </a:effectLst>
              </a:rPr>
              <a:t> </a:t>
            </a:r>
            <a:r>
              <a:rPr lang="en-US" altLang="ja-JP" sz="2800" b="0" dirty="0" smtClean="0"/>
              <a:t>.</a:t>
            </a:r>
          </a:p>
          <a:p>
            <a:pPr>
              <a:lnSpc>
                <a:spcPct val="100000"/>
              </a:lnSpc>
              <a:spcBef>
                <a:spcPts val="600"/>
              </a:spcBef>
              <a:defRPr/>
            </a:pPr>
            <a:endParaRPr lang="en-US" sz="2800" b="0" dirty="0" smtClean="0"/>
          </a:p>
          <a:p>
            <a:pPr>
              <a:lnSpc>
                <a:spcPct val="100000"/>
              </a:lnSpc>
              <a:spcBef>
                <a:spcPts val="600"/>
              </a:spcBef>
              <a:defRPr/>
            </a:pPr>
            <a:r>
              <a:rPr lang="en-US" sz="2800" b="0" dirty="0" smtClean="0"/>
              <a:t>A Photon is a packet of light of discrete energy.</a:t>
            </a:r>
            <a:endParaRPr lang="en-US" sz="2800" b="0" baseline="30000" dirty="0" smtClean="0"/>
          </a:p>
        </p:txBody>
      </p:sp>
      <p:sp>
        <p:nvSpPr>
          <p:cNvPr id="2" name="Rectangle 1"/>
          <p:cNvSpPr/>
          <p:nvPr/>
        </p:nvSpPr>
        <p:spPr>
          <a:xfrm>
            <a:off x="1219199" y="5486400"/>
            <a:ext cx="5585713" cy="646331"/>
          </a:xfrm>
          <a:prstGeom prst="rect">
            <a:avLst/>
          </a:prstGeom>
        </p:spPr>
        <p:txBody>
          <a:bodyPr wrap="square">
            <a:spAutoFit/>
          </a:bodyPr>
          <a:lstStyle/>
          <a:p>
            <a:r>
              <a:rPr lang="en-US" dirty="0">
                <a:hlinkClick r:id="rId3"/>
              </a:rPr>
              <a:t>https://</a:t>
            </a:r>
            <a:r>
              <a:rPr lang="en-US" dirty="0" smtClean="0">
                <a:hlinkClick r:id="rId3"/>
              </a:rPr>
              <a:t>www.youtube.com/watch?v=kcSYV8bJox8</a:t>
            </a:r>
            <a:endParaRPr lang="en-US" dirty="0" smtClean="0"/>
          </a:p>
          <a:p>
            <a:endParaRPr lang="en-US" dirty="0"/>
          </a:p>
        </p:txBody>
      </p:sp>
    </p:spTree>
    <p:extLst>
      <p:ext uri="{BB962C8B-B14F-4D97-AF65-F5344CB8AC3E}">
        <p14:creationId xmlns:p14="http://schemas.microsoft.com/office/powerpoint/2010/main" val="3179969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7" y="76200"/>
            <a:ext cx="9144000" cy="1143000"/>
          </a:xfrm>
        </p:spPr>
        <p:txBody>
          <a:bodyPr>
            <a:normAutofit fontScale="90000"/>
          </a:bodyPr>
          <a:lstStyle/>
          <a:p>
            <a:r>
              <a:rPr lang="en-US" dirty="0" smtClean="0"/>
              <a:t>Interesting fact about </a:t>
            </a:r>
            <a:br>
              <a:rPr lang="en-US" dirty="0" smtClean="0"/>
            </a:br>
            <a:r>
              <a:rPr lang="en-US" dirty="0" smtClean="0"/>
              <a:t>Albert Einstein</a:t>
            </a:r>
            <a:endParaRPr lang="en-US" dirty="0"/>
          </a:p>
        </p:txBody>
      </p:sp>
      <p:sp>
        <p:nvSpPr>
          <p:cNvPr id="3" name="Text Placeholder 2"/>
          <p:cNvSpPr>
            <a:spLocks noGrp="1"/>
          </p:cNvSpPr>
          <p:nvPr>
            <p:ph type="body" sz="half" idx="1"/>
          </p:nvPr>
        </p:nvSpPr>
        <p:spPr>
          <a:xfrm>
            <a:off x="228600" y="1524000"/>
            <a:ext cx="3429000" cy="2895600"/>
          </a:xfrm>
        </p:spPr>
        <p:txBody>
          <a:bodyPr>
            <a:normAutofit/>
          </a:bodyPr>
          <a:lstStyle/>
          <a:p>
            <a:pPr marL="0" indent="0">
              <a:buNone/>
            </a:pPr>
            <a:r>
              <a:rPr lang="en-US" dirty="0" smtClean="0"/>
              <a:t>During the summer of 1939 (just prior to the start of the Manhattan Project), Albert Einstein vacationed at the same beach that I do!</a:t>
            </a:r>
          </a:p>
          <a:p>
            <a:pPr marL="0" indent="0">
              <a:buNone/>
            </a:pPr>
            <a:r>
              <a:rPr lang="en-US" dirty="0" smtClean="0"/>
              <a:t>Nassau Point in Cutchogue, NY</a:t>
            </a:r>
          </a:p>
          <a:p>
            <a:pPr marL="0" indent="0">
              <a:buNone/>
            </a:pPr>
            <a:r>
              <a:rPr lang="en-US" dirty="0" smtClean="0"/>
              <a:t>(North Fork of Long Island)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86200" y="1905000"/>
            <a:ext cx="4343400" cy="4012215"/>
          </a:xfrm>
        </p:spPr>
      </p:pic>
    </p:spTree>
    <p:extLst>
      <p:ext uri="{BB962C8B-B14F-4D97-AF65-F5344CB8AC3E}">
        <p14:creationId xmlns:p14="http://schemas.microsoft.com/office/powerpoint/2010/main" val="328045119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The Nature of Energy</a:t>
            </a:r>
          </a:p>
        </p:txBody>
      </p:sp>
      <p:pic>
        <p:nvPicPr>
          <p:cNvPr id="10245" name="Picture 5" descr="06_11b"/>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3703"/>
          <a:stretch>
            <a:fillRect/>
          </a:stretch>
        </p:blipFill>
        <p:spPr>
          <a:xfrm>
            <a:off x="457200" y="1828800"/>
            <a:ext cx="3238500" cy="4800600"/>
          </a:xfrm>
        </p:spPr>
      </p:pic>
      <p:sp>
        <p:nvSpPr>
          <p:cNvPr id="10244" name="Rectangle 4"/>
          <p:cNvSpPr>
            <a:spLocks noGrp="1" noChangeArrowheads="1"/>
          </p:cNvSpPr>
          <p:nvPr>
            <p:ph type="body" sz="half" idx="2"/>
          </p:nvPr>
        </p:nvSpPr>
        <p:spPr>
          <a:xfrm>
            <a:off x="4648200" y="1981200"/>
            <a:ext cx="3810000" cy="2895600"/>
          </a:xfrm>
        </p:spPr>
        <p:txBody>
          <a:bodyPr>
            <a:normAutofit fontScale="92500"/>
          </a:bodyPr>
          <a:lstStyle/>
          <a:p>
            <a:pPr>
              <a:buFontTx/>
              <a:buNone/>
            </a:pPr>
            <a:r>
              <a:rPr lang="en-US" sz="2800" dirty="0"/>
              <a:t>	Another mystery in the early 20th century involved the emission spectra observed from energy emitted by atoms and molecules.</a:t>
            </a:r>
          </a:p>
        </p:txBody>
      </p:sp>
      <p:sp>
        <p:nvSpPr>
          <p:cNvPr id="6" name="Footer Placeholder 6"/>
          <p:cNvSpPr>
            <a:spLocks noGrp="1"/>
          </p:cNvSpPr>
          <p:nvPr>
            <p:ph type="ftr" sz="quarter" idx="12"/>
          </p:nvPr>
        </p:nvSpPr>
        <p:spPr/>
        <p:txBody>
          <a:bodyPr/>
          <a:lstStyle/>
          <a:p>
            <a:r>
              <a:rPr lang="en-US"/>
              <a:t>© </a:t>
            </a:r>
            <a:r>
              <a:rPr lang="en-US" sz="1000"/>
              <a:t>2009, Prentice-Hall, Inc.</a:t>
            </a:r>
          </a:p>
        </p:txBody>
      </p:sp>
      <p:sp>
        <p:nvSpPr>
          <p:cNvPr id="3" name="TextBox 2"/>
          <p:cNvSpPr txBox="1"/>
          <p:nvPr/>
        </p:nvSpPr>
        <p:spPr>
          <a:xfrm>
            <a:off x="5181600" y="5181600"/>
            <a:ext cx="2362200" cy="1200329"/>
          </a:xfrm>
          <a:prstGeom prst="rect">
            <a:avLst/>
          </a:prstGeom>
          <a:noFill/>
        </p:spPr>
        <p:txBody>
          <a:bodyPr wrap="square" rtlCol="0">
            <a:spAutoFit/>
          </a:bodyPr>
          <a:lstStyle/>
          <a:p>
            <a:r>
              <a:rPr lang="en-US" dirty="0" smtClean="0"/>
              <a:t>Intro to line spectra : </a:t>
            </a:r>
            <a:r>
              <a:rPr lang="en-US" dirty="0" smtClean="0">
                <a:hlinkClick r:id="rId4"/>
              </a:rPr>
              <a:t>http://www.youtube.com/watch?v=kfS5Qn0wn2o</a:t>
            </a:r>
            <a:endParaRPr lang="en-US" dirty="0"/>
          </a:p>
        </p:txBody>
      </p:sp>
    </p:spTree>
    <p:extLst>
      <p:ext uri="{BB962C8B-B14F-4D97-AF65-F5344CB8AC3E}">
        <p14:creationId xmlns:p14="http://schemas.microsoft.com/office/powerpoint/2010/main" val="351422571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Electromagnetic Radiation</a:t>
            </a:r>
          </a:p>
        </p:txBody>
      </p:sp>
      <p:sp>
        <p:nvSpPr>
          <p:cNvPr id="6147" name="Rectangle 3"/>
          <p:cNvSpPr>
            <a:spLocks noGrp="1" noChangeArrowheads="1"/>
          </p:cNvSpPr>
          <p:nvPr>
            <p:ph type="body" sz="half" idx="1"/>
          </p:nvPr>
        </p:nvSpPr>
        <p:spPr>
          <a:xfrm>
            <a:off x="0" y="4800600"/>
            <a:ext cx="9144000" cy="1828800"/>
          </a:xfrm>
        </p:spPr>
        <p:txBody>
          <a:bodyPr>
            <a:normAutofit/>
          </a:bodyPr>
          <a:lstStyle/>
          <a:p>
            <a:pPr>
              <a:lnSpc>
                <a:spcPct val="90000"/>
              </a:lnSpc>
            </a:pPr>
            <a:r>
              <a:rPr lang="en-US" sz="2400" dirty="0">
                <a:latin typeface="Times New Roman" panose="02020603050405020304" pitchFamily="18" charset="0"/>
                <a:cs typeface="Times New Roman" panose="02020603050405020304" pitchFamily="18" charset="0"/>
              </a:rPr>
              <a:t>All electromagnetic radiation travels at the same velocity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speed of light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3.00 </a:t>
            </a:r>
            <a:r>
              <a:rPr lang="en-US" sz="2400" dirty="0">
                <a:latin typeface="Times New Roman" panose="02020603050405020304" pitchFamily="18" charset="0"/>
                <a:cs typeface="Times New Roman" panose="02020603050405020304" pitchFamily="18" charset="0"/>
                <a:sym typeface="Symbol" pitchFamily="-80" charset="2"/>
              </a:rPr>
              <a:t> 10</a:t>
            </a:r>
            <a:r>
              <a:rPr lang="en-US" sz="2400" baseline="30000" dirty="0">
                <a:latin typeface="Times New Roman" panose="02020603050405020304" pitchFamily="18" charset="0"/>
                <a:cs typeface="Times New Roman" panose="02020603050405020304" pitchFamily="18" charset="0"/>
                <a:sym typeface="Symbol" pitchFamily="-80" charset="2"/>
              </a:rPr>
              <a:t>8</a:t>
            </a:r>
            <a:r>
              <a:rPr lang="en-US" sz="2400" dirty="0">
                <a:latin typeface="Times New Roman" panose="02020603050405020304" pitchFamily="18" charset="0"/>
                <a:cs typeface="Times New Roman" panose="02020603050405020304" pitchFamily="18" charset="0"/>
                <a:sym typeface="Symbol" pitchFamily="-80" charset="2"/>
              </a:rPr>
              <a:t> m/s</a:t>
            </a:r>
            <a:r>
              <a:rPr lang="en-US" sz="2400" dirty="0" smtClean="0">
                <a:latin typeface="Times New Roman" panose="02020603050405020304" pitchFamily="18" charset="0"/>
                <a:cs typeface="Times New Roman" panose="02020603050405020304" pitchFamily="18" charset="0"/>
                <a:sym typeface="Symbol" pitchFamily="-80" charset="2"/>
              </a:rPr>
              <a:t>.</a:t>
            </a:r>
          </a:p>
          <a:p>
            <a:pPr>
              <a:lnSpc>
                <a:spcPct val="90000"/>
              </a:lnSpc>
            </a:pPr>
            <a:r>
              <a:rPr lang="en-US" sz="2400" dirty="0" smtClean="0">
                <a:latin typeface="Times New Roman" panose="02020603050405020304" pitchFamily="18" charset="0"/>
                <a:cs typeface="Times New Roman" panose="02020603050405020304" pitchFamily="18" charset="0"/>
                <a:sym typeface="Symbol" pitchFamily="-80" charset="2"/>
              </a:rPr>
              <a:t>The spectral regions of the electromagnetic spectrum vary according to frequency and wavelength. </a:t>
            </a:r>
          </a:p>
          <a:p>
            <a:pPr>
              <a:lnSpc>
                <a:spcPct val="90000"/>
              </a:lnSpc>
              <a:buFontTx/>
              <a:buNone/>
            </a:pPr>
            <a:endParaRPr lang="en-US" sz="2800" dirty="0" smtClean="0">
              <a:sym typeface="Symbol" pitchFamily="-80" charset="2"/>
            </a:endParaRPr>
          </a:p>
        </p:txBody>
      </p:sp>
      <p:pic>
        <p:nvPicPr>
          <p:cNvPr id="6149" name="Picture 5" descr="06_0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3844"/>
          <a:stretch>
            <a:fillRect/>
          </a:stretch>
        </p:blipFill>
        <p:spPr>
          <a:xfrm>
            <a:off x="1600200" y="1676400"/>
            <a:ext cx="6400800" cy="2933700"/>
          </a:xfrm>
        </p:spPr>
      </p:pic>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24280422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p:cNvPicPr>
            <a:picLocks noChangeAspect="1" noChangeArrowheads="1"/>
          </p:cNvPicPr>
          <p:nvPr/>
        </p:nvPicPr>
        <p:blipFill>
          <a:blip r:embed="rId3">
            <a:extLst/>
          </a:blip>
          <a:srcRect/>
          <a:stretch>
            <a:fillRect/>
          </a:stretch>
        </p:blipFill>
        <p:spPr bwMode="auto">
          <a:xfrm>
            <a:off x="152400" y="1656770"/>
            <a:ext cx="8839200" cy="3419475"/>
          </a:xfrm>
          <a:prstGeom prst="rect">
            <a:avLst/>
          </a:prstGeom>
          <a:noFill/>
          <a:ln>
            <a:noFill/>
          </a:ln>
          <a:effectLst>
            <a:innerShdw blurRad="63500" dist="50800" dir="2700000">
              <a:prstClr val="black">
                <a:alpha val="50000"/>
              </a:prstClr>
            </a:innerShdw>
          </a:effectLst>
          <a:extLst/>
        </p:spPr>
      </p:pic>
      <p:sp>
        <p:nvSpPr>
          <p:cNvPr id="6" name="Title 5"/>
          <p:cNvSpPr>
            <a:spLocks noGrp="1"/>
          </p:cNvSpPr>
          <p:nvPr>
            <p:ph type="title"/>
          </p:nvPr>
        </p:nvSpPr>
        <p:spPr/>
        <p:txBody>
          <a:bodyPr/>
          <a:lstStyle/>
          <a:p>
            <a:pPr>
              <a:defRPr/>
            </a:pPr>
            <a:r>
              <a:rPr lang="en-US" dirty="0" smtClean="0"/>
              <a:t>Spectrum of White Light</a:t>
            </a:r>
            <a:endParaRPr lang="en-US" dirty="0"/>
          </a:p>
        </p:txBody>
      </p:sp>
      <p:sp>
        <p:nvSpPr>
          <p:cNvPr id="7" name="Rectangle 6"/>
          <p:cNvSpPr/>
          <p:nvPr/>
        </p:nvSpPr>
        <p:spPr>
          <a:xfrm>
            <a:off x="221680" y="5475977"/>
            <a:ext cx="8695944" cy="1077218"/>
          </a:xfrm>
          <a:prstGeom prst="rect">
            <a:avLst/>
          </a:prstGeom>
          <a:noFill/>
          <a:effectLst>
            <a:innerShdw blurRad="63500" dist="50800" dir="2700000">
              <a:prstClr val="black">
                <a:alpha val="50000"/>
              </a:prstClr>
            </a:innerShdw>
          </a:effectLst>
        </p:spPr>
        <p:txBody>
          <a:bodyPr>
            <a:spAutoFit/>
          </a:bodyPr>
          <a:lstStyle/>
          <a:p>
            <a:pPr eaLnBrk="0" hangingPunct="0">
              <a:defRPr/>
            </a:pPr>
            <a:r>
              <a:rPr lang="en-US" sz="3200" b="0" dirty="0">
                <a:latin typeface="Arial" pitchFamily="34" charset="0"/>
                <a:ea typeface="ＭＳ Ｐゴシック" charset="-128"/>
              </a:rPr>
              <a:t>When white light passes through a prism, all the colors of the rainbow are observed.</a:t>
            </a:r>
          </a:p>
        </p:txBody>
      </p:sp>
    </p:spTree>
    <p:extLst>
      <p:ext uri="{BB962C8B-B14F-4D97-AF65-F5344CB8AC3E}">
        <p14:creationId xmlns:p14="http://schemas.microsoft.com/office/powerpoint/2010/main" val="1350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Text Box 6"/>
          <p:cNvSpPr txBox="1">
            <a:spLocks noChangeArrowheads="1"/>
          </p:cNvSpPr>
          <p:nvPr/>
        </p:nvSpPr>
        <p:spPr bwMode="auto">
          <a:xfrm>
            <a:off x="287001" y="4800600"/>
            <a:ext cx="8695944" cy="1569660"/>
          </a:xfrm>
          <a:prstGeom prst="rect">
            <a:avLst/>
          </a:prstGeom>
          <a:noFill/>
          <a:ln>
            <a:noFill/>
          </a:ln>
          <a:effectLst>
            <a:innerShdw blurRad="63500" dist="50800" dir="2700000">
              <a:prstClr val="black">
                <a:alpha val="50000"/>
              </a:prstClr>
            </a:innerShdw>
          </a:effectLst>
          <a:extLst/>
        </p:spPr>
        <p:txBody>
          <a:bodyPr>
            <a:spAutoFit/>
          </a:bodyPr>
          <a:lstStyle/>
          <a:p>
            <a:pPr eaLnBrk="0" hangingPunct="0">
              <a:defRPr/>
            </a:pPr>
            <a:r>
              <a:rPr lang="en-US" sz="2400" b="0" dirty="0">
                <a:latin typeface="Times New Roman" panose="02020603050405020304" pitchFamily="18" charset="0"/>
                <a:ea typeface="ＭＳ Ｐゴシック" charset="-128"/>
                <a:cs typeface="Times New Roman" panose="02020603050405020304" pitchFamily="18" charset="0"/>
              </a:rPr>
              <a:t>When the light from a discharge tube containing a pure element (hydrogen in this case) is passed through the same prism, only certain colors (lines) are observed. Recall that color (wavelength) is related to energy via Planck</a:t>
            </a:r>
            <a:r>
              <a:rPr lang="ja-JP" altLang="en-US" sz="2400" b="0" dirty="0">
                <a:latin typeface="Times New Roman" panose="02020603050405020304" pitchFamily="18" charset="0"/>
                <a:ea typeface="ＭＳ Ｐゴシック" charset="-128"/>
                <a:cs typeface="Times New Roman" panose="02020603050405020304" pitchFamily="18" charset="0"/>
              </a:rPr>
              <a:t>’</a:t>
            </a:r>
            <a:r>
              <a:rPr lang="en-US" altLang="ja-JP" sz="2400" b="0" dirty="0">
                <a:latin typeface="Times New Roman" panose="02020603050405020304" pitchFamily="18" charset="0"/>
                <a:ea typeface="ＭＳ Ｐゴシック" charset="-128"/>
                <a:cs typeface="Times New Roman" panose="02020603050405020304" pitchFamily="18" charset="0"/>
              </a:rPr>
              <a:t>s law.  </a:t>
            </a:r>
            <a:endParaRPr lang="en-US" sz="2400" b="0" dirty="0">
              <a:latin typeface="Times New Roman" panose="02020603050405020304" pitchFamily="18" charset="0"/>
              <a:ea typeface="ＭＳ Ｐゴシック" charset="-128"/>
              <a:cs typeface="Times New Roman" panose="02020603050405020304" pitchFamily="18" charset="0"/>
            </a:endParaRPr>
          </a:p>
        </p:txBody>
      </p:sp>
      <p:sp>
        <p:nvSpPr>
          <p:cNvPr id="6" name="Title 5"/>
          <p:cNvSpPr>
            <a:spLocks noGrp="1"/>
          </p:cNvSpPr>
          <p:nvPr>
            <p:ph type="title"/>
          </p:nvPr>
        </p:nvSpPr>
        <p:spPr/>
        <p:txBody>
          <a:bodyPr>
            <a:normAutofit/>
          </a:bodyPr>
          <a:lstStyle/>
          <a:p>
            <a:pPr>
              <a:defRPr/>
            </a:pPr>
            <a:r>
              <a:rPr lang="en-US" dirty="0" smtClean="0"/>
              <a:t>Spectrum of Excited Hydrogen Gas</a:t>
            </a:r>
            <a:endParaRPr lang="en-US" dirty="0"/>
          </a:p>
        </p:txBody>
      </p:sp>
      <p:pic>
        <p:nvPicPr>
          <p:cNvPr id="7" name="Picture 6" descr="06_05.jpg"/>
          <p:cNvPicPr>
            <a:picLocks noChangeAspect="1"/>
          </p:cNvPicPr>
          <p:nvPr/>
        </p:nvPicPr>
        <p:blipFill>
          <a:blip r:embed="rId3"/>
          <a:stretch>
            <a:fillRect/>
          </a:stretch>
        </p:blipFill>
        <p:spPr>
          <a:xfrm>
            <a:off x="124695" y="1295400"/>
            <a:ext cx="8858250" cy="3372041"/>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18065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Nature of Energy</a:t>
            </a:r>
          </a:p>
        </p:txBody>
      </p:sp>
      <p:pic>
        <p:nvPicPr>
          <p:cNvPr id="14341" name="Picture 5" descr="06_1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3703"/>
          <a:stretch>
            <a:fillRect/>
          </a:stretch>
        </p:blipFill>
        <p:spPr>
          <a:xfrm>
            <a:off x="457200" y="1828800"/>
            <a:ext cx="2784475" cy="4724400"/>
          </a:xfrm>
        </p:spPr>
      </p:pic>
      <p:sp>
        <p:nvSpPr>
          <p:cNvPr id="14339" name="Rectangle 3"/>
          <p:cNvSpPr>
            <a:spLocks noGrp="1" noChangeArrowheads="1"/>
          </p:cNvSpPr>
          <p:nvPr>
            <p:ph type="body" sz="half" idx="2"/>
          </p:nvPr>
        </p:nvSpPr>
        <p:spPr>
          <a:xfrm>
            <a:off x="3581400" y="1981200"/>
            <a:ext cx="5181600" cy="4114800"/>
          </a:xfrm>
        </p:spPr>
        <p:txBody>
          <a:bodyPr/>
          <a:lstStyle/>
          <a:p>
            <a:pPr marL="533400" indent="-533400"/>
            <a:r>
              <a:rPr lang="en-US" sz="2800"/>
              <a:t>Niels Bohr adopted Planck’s assumption and explained these phenomena in this way:</a:t>
            </a:r>
          </a:p>
          <a:p>
            <a:pPr marL="914400" lvl="1" indent="-457200">
              <a:buFont typeface="Arial" charset="0"/>
              <a:buAutoNum type="arabicPeriod"/>
            </a:pPr>
            <a:r>
              <a:rPr lang="en-US" sz="2400"/>
              <a:t>Electrons in an atom can only occupy certain orbits (corresponding to certain energies).</a:t>
            </a:r>
          </a:p>
        </p:txBody>
      </p:sp>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3142205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2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The Nature of Energy</a:t>
            </a:r>
          </a:p>
        </p:txBody>
      </p:sp>
      <p:pic>
        <p:nvPicPr>
          <p:cNvPr id="16388" name="Picture 4" descr="06_1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3703"/>
          <a:stretch>
            <a:fillRect/>
          </a:stretch>
        </p:blipFill>
        <p:spPr>
          <a:xfrm>
            <a:off x="457200" y="1828800"/>
            <a:ext cx="2784475" cy="4724400"/>
          </a:xfrm>
        </p:spPr>
      </p:pic>
      <p:sp>
        <p:nvSpPr>
          <p:cNvPr id="16387" name="Rectangle 3"/>
          <p:cNvSpPr>
            <a:spLocks noGrp="1" noChangeArrowheads="1"/>
          </p:cNvSpPr>
          <p:nvPr>
            <p:ph type="body" sz="half" idx="2"/>
          </p:nvPr>
        </p:nvSpPr>
        <p:spPr>
          <a:xfrm>
            <a:off x="3581400" y="1981200"/>
            <a:ext cx="5181600" cy="4114800"/>
          </a:xfrm>
        </p:spPr>
        <p:txBody>
          <a:bodyPr/>
          <a:lstStyle/>
          <a:p>
            <a:pPr marL="533400" indent="-533400"/>
            <a:r>
              <a:rPr lang="en-US" sz="2800"/>
              <a:t>Niels Bohr adopted Planck’s assumption and explained these phenomena in this way:</a:t>
            </a:r>
          </a:p>
          <a:p>
            <a:pPr marL="914400" lvl="1" indent="-457200">
              <a:buFont typeface="Arial" charset="0"/>
              <a:buAutoNum type="arabicPeriod" startAt="2"/>
            </a:pPr>
            <a:r>
              <a:rPr lang="en-US" sz="2400"/>
              <a:t>Electrons in permitted orbits have specific, “allowed” energies; these energies will not be radiated from the atom.</a:t>
            </a:r>
          </a:p>
        </p:txBody>
      </p:sp>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129771333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Electromagnetic Radiation</a:t>
            </a:r>
          </a:p>
        </p:txBody>
      </p:sp>
      <p:pic>
        <p:nvPicPr>
          <p:cNvPr id="5125" name="Picture 5" descr="06_04-01UNE6-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5365"/>
          <a:stretch>
            <a:fillRect/>
          </a:stretch>
        </p:blipFill>
        <p:spPr>
          <a:xfrm>
            <a:off x="304800" y="1333500"/>
            <a:ext cx="3537857" cy="2476500"/>
          </a:xfrm>
        </p:spPr>
      </p:pic>
      <p:sp>
        <p:nvSpPr>
          <p:cNvPr id="5124" name="Rectangle 4"/>
          <p:cNvSpPr>
            <a:spLocks noGrp="1" noChangeArrowheads="1"/>
          </p:cNvSpPr>
          <p:nvPr>
            <p:ph type="body" sz="half" idx="2"/>
          </p:nvPr>
        </p:nvSpPr>
        <p:spPr>
          <a:xfrm>
            <a:off x="3842657" y="1752600"/>
            <a:ext cx="4495800" cy="4495800"/>
          </a:xfrm>
        </p:spPr>
        <p:txBody>
          <a:bodyPr/>
          <a:lstStyle/>
          <a:p>
            <a:r>
              <a:rPr lang="en-US" sz="2800" dirty="0"/>
              <a:t>The number of waves passing a given point per unit of time is the </a:t>
            </a:r>
            <a:r>
              <a:rPr lang="en-US" sz="2800" dirty="0">
                <a:solidFill>
                  <a:srgbClr val="000080"/>
                </a:solidFill>
              </a:rPr>
              <a:t>frequency</a:t>
            </a:r>
            <a:r>
              <a:rPr lang="en-US" sz="2800" dirty="0">
                <a:solidFill>
                  <a:srgbClr val="072E93"/>
                </a:solidFill>
              </a:rPr>
              <a:t> </a:t>
            </a:r>
            <a:r>
              <a:rPr lang="en-US" sz="2800" dirty="0">
                <a:solidFill>
                  <a:srgbClr val="000080"/>
                </a:solidFill>
              </a:rPr>
              <a:t>(</a:t>
            </a:r>
            <a:r>
              <a:rPr lang="en-US" sz="2800" i="1" dirty="0">
                <a:solidFill>
                  <a:srgbClr val="000080"/>
                </a:solidFill>
                <a:latin typeface="Symbol" pitchFamily="-80" charset="2"/>
                <a:sym typeface="Symbol" pitchFamily="-80" charset="2"/>
              </a:rPr>
              <a:t></a:t>
            </a:r>
            <a:r>
              <a:rPr lang="en-US" sz="2800" dirty="0">
                <a:solidFill>
                  <a:srgbClr val="000080"/>
                </a:solidFill>
              </a:rPr>
              <a:t>)</a:t>
            </a:r>
            <a:r>
              <a:rPr lang="en-US" sz="2800" dirty="0"/>
              <a:t>.</a:t>
            </a:r>
          </a:p>
          <a:p>
            <a:pPr>
              <a:lnSpc>
                <a:spcPct val="100000"/>
              </a:lnSpc>
              <a:spcBef>
                <a:spcPts val="600"/>
              </a:spcBef>
              <a:spcAft>
                <a:spcPts val="0"/>
              </a:spcAft>
              <a:defRPr/>
            </a:pPr>
            <a:r>
              <a:rPr lang="en-US" sz="2800" dirty="0"/>
              <a:t>The frequency of light is represented by the Greek letter </a:t>
            </a:r>
            <a:r>
              <a:rPr lang="ja-JP" altLang="en-US" sz="2800" dirty="0"/>
              <a:t>“</a:t>
            </a:r>
            <a:r>
              <a:rPr lang="en-US" altLang="ja-JP" sz="2800" i="1" dirty="0"/>
              <a:t>nu</a:t>
            </a:r>
            <a:r>
              <a:rPr lang="ja-JP" altLang="en-US" sz="2800" dirty="0"/>
              <a:t>”</a:t>
            </a:r>
            <a:r>
              <a:rPr lang="en-US" altLang="ja-JP" sz="2800" dirty="0"/>
              <a:t>, </a:t>
            </a:r>
            <a:r>
              <a:rPr lang="en-US" altLang="ja-JP" sz="2800" dirty="0">
                <a:latin typeface="Symbol" pitchFamily="18" charset="2"/>
                <a:sym typeface="Symbol" pitchFamily="18" charset="2"/>
              </a:rPr>
              <a:t></a:t>
            </a:r>
          </a:p>
          <a:p>
            <a:pPr>
              <a:lnSpc>
                <a:spcPct val="100000"/>
              </a:lnSpc>
              <a:spcBef>
                <a:spcPts val="600"/>
              </a:spcBef>
              <a:spcAft>
                <a:spcPts val="0"/>
              </a:spcAft>
              <a:defRPr/>
            </a:pPr>
            <a:r>
              <a:rPr lang="en-US" sz="2800" dirty="0">
                <a:sym typeface="Symbol" pitchFamily="18" charset="2"/>
              </a:rPr>
              <a:t> has </a:t>
            </a:r>
            <a:r>
              <a:rPr lang="en-US" sz="2800" dirty="0"/>
              <a:t>units of </a:t>
            </a:r>
            <a:r>
              <a:rPr lang="ja-JP" altLang="en-US" sz="2800" dirty="0"/>
              <a:t>“</a:t>
            </a:r>
            <a:r>
              <a:rPr lang="en-US" altLang="ja-JP" sz="2800" dirty="0"/>
              <a:t>cycles per sec</a:t>
            </a:r>
            <a:r>
              <a:rPr lang="ja-JP" altLang="en-US" sz="2800" dirty="0"/>
              <a:t>”</a:t>
            </a:r>
            <a:r>
              <a:rPr lang="en-US" altLang="ja-JP" sz="2800" dirty="0"/>
              <a:t> or Hertz (s</a:t>
            </a:r>
            <a:r>
              <a:rPr lang="en-US" altLang="ja-JP" sz="2800" baseline="30000" dirty="0"/>
              <a:t>-1</a:t>
            </a:r>
            <a:r>
              <a:rPr lang="en-US" altLang="ja-JP" sz="2800" dirty="0"/>
              <a:t>)</a:t>
            </a:r>
            <a:endParaRPr lang="en-US" sz="2800" dirty="0"/>
          </a:p>
        </p:txBody>
      </p:sp>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262679063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The Nature of Energy</a:t>
            </a:r>
          </a:p>
        </p:txBody>
      </p:sp>
      <p:pic>
        <p:nvPicPr>
          <p:cNvPr id="17412" name="Picture 4" descr="06_1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3703"/>
          <a:stretch>
            <a:fillRect/>
          </a:stretch>
        </p:blipFill>
        <p:spPr>
          <a:xfrm>
            <a:off x="457200" y="1828800"/>
            <a:ext cx="2784475" cy="4724400"/>
          </a:xfrm>
        </p:spPr>
      </p:pic>
      <p:sp>
        <p:nvSpPr>
          <p:cNvPr id="17411" name="Rectangle 3"/>
          <p:cNvSpPr>
            <a:spLocks noGrp="1" noChangeArrowheads="1"/>
          </p:cNvSpPr>
          <p:nvPr>
            <p:ph type="body" sz="half" idx="2"/>
          </p:nvPr>
        </p:nvSpPr>
        <p:spPr>
          <a:xfrm>
            <a:off x="3581400" y="1981200"/>
            <a:ext cx="5410200" cy="4876800"/>
          </a:xfrm>
        </p:spPr>
        <p:txBody>
          <a:bodyPr/>
          <a:lstStyle/>
          <a:p>
            <a:pPr marL="533400" indent="-533400"/>
            <a:r>
              <a:rPr lang="en-US" sz="2800"/>
              <a:t>Niels Bohr adopted Planck’s assumption and explained these phenomena in this way:</a:t>
            </a:r>
          </a:p>
          <a:p>
            <a:pPr marL="914400" lvl="1" indent="-457200">
              <a:buFont typeface="Arial" charset="0"/>
              <a:buAutoNum type="arabicPeriod" startAt="3"/>
            </a:pPr>
            <a:r>
              <a:rPr lang="en-US" sz="2400"/>
              <a:t>Energy is only absorbed or emitted in such a way as to move an electron from one “allowed” energy state to another; the energy is defined by </a:t>
            </a:r>
          </a:p>
          <a:p>
            <a:pPr marL="914400" lvl="1" indent="-457200" algn="ctr">
              <a:buFont typeface="Arial" charset="0"/>
              <a:buNone/>
            </a:pPr>
            <a:r>
              <a:rPr lang="en-US" sz="2400" i="1"/>
              <a:t>E</a:t>
            </a:r>
            <a:r>
              <a:rPr lang="en-US" sz="2400"/>
              <a:t> = </a:t>
            </a:r>
            <a:r>
              <a:rPr lang="en-US" sz="2400" i="1"/>
              <a:t>h</a:t>
            </a:r>
            <a:r>
              <a:rPr lang="en-US" sz="2400">
                <a:latin typeface="Symbol" pitchFamily="-80" charset="2"/>
                <a:sym typeface="Symbol" pitchFamily="-80" charset="2"/>
              </a:rPr>
              <a:t></a:t>
            </a:r>
            <a:endParaRPr lang="en-US" sz="2400"/>
          </a:p>
        </p:txBody>
      </p:sp>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211024934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The Nature of Energy</a:t>
            </a:r>
          </a:p>
        </p:txBody>
      </p:sp>
      <p:pic>
        <p:nvPicPr>
          <p:cNvPr id="18436" name="Picture 4" descr="06_1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3703"/>
          <a:stretch>
            <a:fillRect/>
          </a:stretch>
        </p:blipFill>
        <p:spPr>
          <a:xfrm>
            <a:off x="457200" y="1828800"/>
            <a:ext cx="2784475" cy="4724400"/>
          </a:xfrm>
        </p:spPr>
      </p:pic>
      <p:sp>
        <p:nvSpPr>
          <p:cNvPr id="18435" name="Rectangle 3"/>
          <p:cNvSpPr>
            <a:spLocks noGrp="1" noChangeArrowheads="1"/>
          </p:cNvSpPr>
          <p:nvPr>
            <p:ph type="body" sz="half" idx="2"/>
          </p:nvPr>
        </p:nvSpPr>
        <p:spPr>
          <a:xfrm>
            <a:off x="3352800" y="1752600"/>
            <a:ext cx="5638800" cy="1676400"/>
          </a:xfrm>
        </p:spPr>
        <p:txBody>
          <a:bodyPr/>
          <a:lstStyle/>
          <a:p>
            <a:pPr marL="0" indent="0">
              <a:lnSpc>
                <a:spcPct val="90000"/>
              </a:lnSpc>
              <a:buFontTx/>
              <a:buNone/>
            </a:pPr>
            <a:r>
              <a:rPr lang="en-US" sz="2800"/>
              <a:t>The energy absorbed or emitted from the process of electron promotion or demotion can be calculated by the equation:</a:t>
            </a:r>
          </a:p>
        </p:txBody>
      </p:sp>
      <p:sp>
        <p:nvSpPr>
          <p:cNvPr id="16" name="Footer Placeholder 6"/>
          <p:cNvSpPr>
            <a:spLocks noGrp="1"/>
          </p:cNvSpPr>
          <p:nvPr>
            <p:ph type="ftr" sz="quarter" idx="12"/>
          </p:nvPr>
        </p:nvSpPr>
        <p:spPr/>
        <p:txBody>
          <a:bodyPr/>
          <a:lstStyle/>
          <a:p>
            <a:r>
              <a:rPr lang="en-US"/>
              <a:t>© </a:t>
            </a:r>
            <a:r>
              <a:rPr lang="en-US" sz="1000"/>
              <a:t>2009, Prentice-Hall, Inc.</a:t>
            </a:r>
          </a:p>
        </p:txBody>
      </p:sp>
      <p:grpSp>
        <p:nvGrpSpPr>
          <p:cNvPr id="18453" name="Group 21"/>
          <p:cNvGrpSpPr>
            <a:grpSpLocks/>
          </p:cNvGrpSpPr>
          <p:nvPr/>
        </p:nvGrpSpPr>
        <p:grpSpPr bwMode="auto">
          <a:xfrm>
            <a:off x="4046537" y="3459163"/>
            <a:ext cx="3552824" cy="914400"/>
            <a:chOff x="2549" y="2169"/>
            <a:chExt cx="2238" cy="576"/>
          </a:xfrm>
        </p:grpSpPr>
        <p:sp>
          <p:nvSpPr>
            <p:cNvPr id="18437" name="Rectangle 5"/>
            <p:cNvSpPr>
              <a:spLocks noChangeArrowheads="1"/>
            </p:cNvSpPr>
            <p:nvPr/>
          </p:nvSpPr>
          <p:spPr bwMode="auto">
            <a:xfrm>
              <a:off x="2549" y="2265"/>
              <a:ext cx="1122"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sz="2800">
                  <a:latin typeface="Symbol" pitchFamily="-80" charset="2"/>
                  <a:sym typeface="Symbol" pitchFamily="-80" charset="2"/>
                </a:rPr>
                <a:t></a:t>
              </a:r>
              <a:r>
                <a:rPr lang="en-US" sz="2800" i="1"/>
                <a:t>E</a:t>
              </a:r>
              <a:r>
                <a:rPr lang="en-US" sz="2800"/>
                <a:t> = </a:t>
              </a:r>
              <a:r>
                <a:rPr lang="en-US" sz="2800">
                  <a:cs typeface="Arial" charset="0"/>
                </a:rPr>
                <a:t>−</a:t>
              </a:r>
              <a:r>
                <a:rPr lang="en-US" sz="2800" i="1"/>
                <a:t>R</a:t>
              </a:r>
              <a:r>
                <a:rPr lang="en-US" sz="2800" i="1" baseline="-25000"/>
                <a:t>H</a:t>
              </a:r>
              <a:r>
                <a:rPr lang="en-US" sz="2800"/>
                <a:t> </a:t>
              </a:r>
            </a:p>
          </p:txBody>
        </p:sp>
        <p:sp>
          <p:nvSpPr>
            <p:cNvPr id="18442" name="Rectangle 10"/>
            <p:cNvSpPr>
              <a:spLocks noChangeArrowheads="1"/>
            </p:cNvSpPr>
            <p:nvPr/>
          </p:nvSpPr>
          <p:spPr bwMode="auto">
            <a:xfrm>
              <a:off x="3569" y="2169"/>
              <a:ext cx="1218" cy="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sz="4000" dirty="0"/>
                <a:t>(          )</a:t>
              </a:r>
            </a:p>
          </p:txBody>
        </p:sp>
        <p:sp>
          <p:nvSpPr>
            <p:cNvPr id="18439" name="Rectangle 7"/>
            <p:cNvSpPr>
              <a:spLocks noChangeArrowheads="1"/>
            </p:cNvSpPr>
            <p:nvPr/>
          </p:nvSpPr>
          <p:spPr bwMode="auto">
            <a:xfrm>
              <a:off x="3716" y="2227"/>
              <a:ext cx="330" cy="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1</a:t>
              </a:r>
            </a:p>
            <a:p>
              <a:r>
                <a:rPr lang="en-US" i="1" dirty="0"/>
                <a:t>n</a:t>
              </a:r>
              <a:r>
                <a:rPr lang="en-US" i="1" baseline="-25000" dirty="0"/>
                <a:t>f</a:t>
              </a:r>
              <a:r>
                <a:rPr lang="en-US" i="1" baseline="30000" dirty="0"/>
                <a:t>2</a:t>
              </a:r>
              <a:endParaRPr lang="en-US" dirty="0"/>
            </a:p>
          </p:txBody>
        </p:sp>
        <p:sp>
          <p:nvSpPr>
            <p:cNvPr id="18440" name="Line 8"/>
            <p:cNvSpPr>
              <a:spLocks noChangeShapeType="1"/>
            </p:cNvSpPr>
            <p:nvPr/>
          </p:nvSpPr>
          <p:spPr bwMode="auto">
            <a:xfrm>
              <a:off x="3678" y="2423"/>
              <a:ext cx="264" cy="0"/>
            </a:xfrm>
            <a:prstGeom prst="line">
              <a:avLst/>
            </a:prstGeom>
            <a:noFill/>
            <a:ln w="2540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445" name="Group 13"/>
            <p:cNvGrpSpPr>
              <a:grpSpLocks/>
            </p:cNvGrpSpPr>
            <p:nvPr/>
          </p:nvGrpSpPr>
          <p:grpSpPr bwMode="auto">
            <a:xfrm>
              <a:off x="4246" y="2207"/>
              <a:ext cx="322" cy="518"/>
              <a:chOff x="3414" y="3373"/>
              <a:chExt cx="322" cy="518"/>
            </a:xfrm>
          </p:grpSpPr>
          <p:sp>
            <p:nvSpPr>
              <p:cNvPr id="18446" name="Rectangle 14"/>
              <p:cNvSpPr>
                <a:spLocks noChangeArrowheads="1"/>
              </p:cNvSpPr>
              <p:nvPr/>
            </p:nvSpPr>
            <p:spPr bwMode="auto">
              <a:xfrm>
                <a:off x="3414" y="3373"/>
                <a:ext cx="322" cy="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1</a:t>
                </a:r>
              </a:p>
              <a:p>
                <a:r>
                  <a:rPr lang="en-US" i="1" dirty="0"/>
                  <a:t>n</a:t>
                </a:r>
                <a:r>
                  <a:rPr lang="en-US" i="1" baseline="-25000" dirty="0"/>
                  <a:t>i</a:t>
                </a:r>
                <a:r>
                  <a:rPr lang="en-US" i="1" baseline="30000" dirty="0"/>
                  <a:t>2</a:t>
                </a:r>
                <a:endParaRPr lang="en-US" dirty="0"/>
              </a:p>
            </p:txBody>
          </p:sp>
          <p:sp>
            <p:nvSpPr>
              <p:cNvPr id="18447" name="Line 15"/>
              <p:cNvSpPr>
                <a:spLocks noChangeShapeType="1"/>
              </p:cNvSpPr>
              <p:nvPr/>
            </p:nvSpPr>
            <p:spPr bwMode="auto">
              <a:xfrm>
                <a:off x="3414" y="3589"/>
                <a:ext cx="264" cy="0"/>
              </a:xfrm>
              <a:prstGeom prst="line">
                <a:avLst/>
              </a:prstGeom>
              <a:noFill/>
              <a:ln w="2540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448" name="Rectangle 16"/>
            <p:cNvSpPr>
              <a:spLocks noChangeArrowheads="1"/>
            </p:cNvSpPr>
            <p:nvPr/>
          </p:nvSpPr>
          <p:spPr bwMode="auto">
            <a:xfrm>
              <a:off x="4055" y="2242"/>
              <a:ext cx="191"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sz="2800"/>
                <a:t>-</a:t>
              </a:r>
            </a:p>
          </p:txBody>
        </p:sp>
      </p:grpSp>
      <p:sp>
        <p:nvSpPr>
          <p:cNvPr id="18452" name="Rectangle 20"/>
          <p:cNvSpPr>
            <a:spLocks noChangeArrowheads="1"/>
          </p:cNvSpPr>
          <p:nvPr/>
        </p:nvSpPr>
        <p:spPr bwMode="auto">
          <a:xfrm>
            <a:off x="3352800" y="4371975"/>
            <a:ext cx="54864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sz="2800"/>
              <a:t>where </a:t>
            </a:r>
            <a:r>
              <a:rPr lang="en-US" sz="2800" i="1"/>
              <a:t>R</a:t>
            </a:r>
            <a:r>
              <a:rPr lang="en-US" sz="2800" i="1" baseline="-25000"/>
              <a:t>H</a:t>
            </a:r>
            <a:r>
              <a:rPr lang="en-US" sz="2800"/>
              <a:t> is the Rydberg constant, 2.18 </a:t>
            </a:r>
            <a:r>
              <a:rPr lang="en-US" sz="2800">
                <a:sym typeface="Symbol" pitchFamily="-80" charset="2"/>
              </a:rPr>
              <a:t> 10</a:t>
            </a:r>
            <a:r>
              <a:rPr lang="en-US" sz="2800" baseline="30000">
                <a:cs typeface="Arial" charset="0"/>
                <a:sym typeface="Symbol" pitchFamily="-80" charset="2"/>
              </a:rPr>
              <a:t>−</a:t>
            </a:r>
            <a:r>
              <a:rPr lang="en-US" sz="2800" baseline="30000">
                <a:sym typeface="Symbol" pitchFamily="-80" charset="2"/>
              </a:rPr>
              <a:t>18</a:t>
            </a:r>
            <a:r>
              <a:rPr lang="en-US" sz="2800">
                <a:sym typeface="Symbol" pitchFamily="-80" charset="2"/>
              </a:rPr>
              <a:t> J, and </a:t>
            </a:r>
            <a:r>
              <a:rPr lang="en-US" sz="2800" i="1">
                <a:sym typeface="Symbol" pitchFamily="-80" charset="2"/>
              </a:rPr>
              <a:t>n</a:t>
            </a:r>
            <a:r>
              <a:rPr lang="en-US" sz="2800" i="1" baseline="-25000">
                <a:sym typeface="Symbol" pitchFamily="-80" charset="2"/>
              </a:rPr>
              <a:t>i</a:t>
            </a:r>
            <a:r>
              <a:rPr lang="en-US" sz="2800">
                <a:sym typeface="Symbol" pitchFamily="-80" charset="2"/>
              </a:rPr>
              <a:t> and </a:t>
            </a:r>
            <a:r>
              <a:rPr lang="en-US" sz="2800" i="1">
                <a:sym typeface="Symbol" pitchFamily="-80" charset="2"/>
              </a:rPr>
              <a:t>n</a:t>
            </a:r>
            <a:r>
              <a:rPr lang="en-US" sz="2800" i="1" baseline="-25000">
                <a:sym typeface="Symbol" pitchFamily="-80" charset="2"/>
              </a:rPr>
              <a:t>f</a:t>
            </a:r>
            <a:r>
              <a:rPr lang="en-US" sz="2800">
                <a:sym typeface="Symbol" pitchFamily="-80" charset="2"/>
              </a:rPr>
              <a:t> are the initial and final energy levels of the electron.</a:t>
            </a:r>
            <a:endParaRPr lang="en-US" sz="2800"/>
          </a:p>
        </p:txBody>
      </p:sp>
    </p:spTree>
    <p:extLst>
      <p:ext uri="{BB962C8B-B14F-4D97-AF65-F5344CB8AC3E}">
        <p14:creationId xmlns:p14="http://schemas.microsoft.com/office/powerpoint/2010/main" val="3667080316"/>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1" name="Text Box 7"/>
          <p:cNvSpPr txBox="1">
            <a:spLocks noChangeArrowheads="1"/>
          </p:cNvSpPr>
          <p:nvPr/>
        </p:nvSpPr>
        <p:spPr bwMode="auto">
          <a:xfrm>
            <a:off x="152400" y="1475495"/>
            <a:ext cx="2895600" cy="4832092"/>
          </a:xfrm>
          <a:prstGeom prst="rect">
            <a:avLst/>
          </a:prstGeom>
          <a:noFill/>
          <a:ln>
            <a:noFill/>
          </a:ln>
          <a:effectLst>
            <a:innerShdw blurRad="63500" dist="50800" dir="2700000">
              <a:prstClr val="black">
                <a:alpha val="50000"/>
              </a:prstClr>
            </a:innerShdw>
          </a:effectLst>
          <a:extLst/>
        </p:spPr>
        <p:txBody>
          <a:bodyPr>
            <a:spAutoFit/>
          </a:bodyPr>
          <a:lstStyle/>
          <a:p>
            <a:pPr>
              <a:defRPr/>
            </a:pPr>
            <a:r>
              <a:rPr lang="en-US" b="0" dirty="0">
                <a:latin typeface="Arial" pitchFamily="34" charset="0"/>
                <a:ea typeface="ＭＳ Ｐゴシック" charset="-128"/>
              </a:rPr>
              <a:t>The </a:t>
            </a:r>
            <a:r>
              <a:rPr lang="ja-JP" altLang="en-US" b="0" dirty="0">
                <a:latin typeface="Arial" pitchFamily="34" charset="0"/>
                <a:ea typeface="ＭＳ Ｐゴシック" charset="-128"/>
              </a:rPr>
              <a:t>“</a:t>
            </a:r>
            <a:r>
              <a:rPr lang="en-US" altLang="ja-JP" i="1" dirty="0" err="1">
                <a:solidFill>
                  <a:srgbClr val="C00000"/>
                </a:solidFill>
                <a:effectLst>
                  <a:outerShdw blurRad="38100" dist="38100" dir="2700000" algn="tl">
                    <a:srgbClr val="000000">
                      <a:alpha val="43137"/>
                    </a:srgbClr>
                  </a:outerShdw>
                </a:effectLst>
                <a:latin typeface="Arial" pitchFamily="34" charset="0"/>
                <a:ea typeface="ＭＳ Ｐゴシック" charset="-128"/>
              </a:rPr>
              <a:t>Balmer</a:t>
            </a:r>
            <a:r>
              <a:rPr lang="ja-JP" altLang="en-US" b="0" dirty="0">
                <a:latin typeface="Arial" pitchFamily="34" charset="0"/>
                <a:ea typeface="ＭＳ Ｐゴシック" charset="-128"/>
              </a:rPr>
              <a:t>”</a:t>
            </a:r>
            <a:r>
              <a:rPr lang="en-US" altLang="ja-JP" b="0" dirty="0">
                <a:latin typeface="Arial" pitchFamily="34" charset="0"/>
                <a:ea typeface="ＭＳ Ｐゴシック" charset="-128"/>
              </a:rPr>
              <a:t> series for the hydrogen atom is in the visible region of the spectrum.</a:t>
            </a:r>
          </a:p>
          <a:p>
            <a:pPr>
              <a:defRPr/>
            </a:pPr>
            <a:endParaRPr lang="en-US" b="0" dirty="0">
              <a:latin typeface="Arial" pitchFamily="34" charset="0"/>
              <a:ea typeface="ＭＳ Ｐゴシック" charset="-128"/>
            </a:endParaRPr>
          </a:p>
          <a:p>
            <a:pPr>
              <a:defRPr/>
            </a:pPr>
            <a:r>
              <a:rPr lang="en-US" b="0" dirty="0">
                <a:latin typeface="Arial" pitchFamily="34" charset="0"/>
                <a:ea typeface="ＭＳ Ｐゴシック" charset="-128"/>
              </a:rPr>
              <a:t>A </a:t>
            </a:r>
            <a:r>
              <a:rPr lang="ja-JP" altLang="en-US" b="0" dirty="0">
                <a:latin typeface="Arial" pitchFamily="34" charset="0"/>
                <a:ea typeface="ＭＳ Ｐゴシック" charset="-128"/>
              </a:rPr>
              <a:t>“</a:t>
            </a:r>
            <a:r>
              <a:rPr lang="en-US" altLang="ja-JP" b="0" dirty="0">
                <a:latin typeface="Arial" pitchFamily="34" charset="0"/>
                <a:ea typeface="ＭＳ Ｐゴシック" charset="-128"/>
              </a:rPr>
              <a:t>series</a:t>
            </a:r>
            <a:r>
              <a:rPr lang="ja-JP" altLang="en-US" b="0" dirty="0">
                <a:latin typeface="Arial" pitchFamily="34" charset="0"/>
                <a:ea typeface="ＭＳ Ｐゴシック" charset="-128"/>
              </a:rPr>
              <a:t>”</a:t>
            </a:r>
            <a:r>
              <a:rPr lang="en-US" altLang="ja-JP" b="0" dirty="0">
                <a:latin typeface="Arial" pitchFamily="34" charset="0"/>
                <a:ea typeface="ＭＳ Ｐゴシック" charset="-128"/>
              </a:rPr>
              <a:t> of transitions end with a common lower level.</a:t>
            </a:r>
            <a:endParaRPr lang="en-US" b="0" dirty="0">
              <a:latin typeface="Arial" pitchFamily="34" charset="0"/>
              <a:ea typeface="ＭＳ Ｐゴシック" charset="-128"/>
            </a:endParaRPr>
          </a:p>
        </p:txBody>
      </p:sp>
      <p:sp>
        <p:nvSpPr>
          <p:cNvPr id="6" name="Title 5"/>
          <p:cNvSpPr>
            <a:spLocks noGrp="1"/>
          </p:cNvSpPr>
          <p:nvPr>
            <p:ph type="title"/>
          </p:nvPr>
        </p:nvSpPr>
        <p:spPr/>
        <p:txBody>
          <a:bodyPr/>
          <a:lstStyle/>
          <a:p>
            <a:pPr>
              <a:defRPr/>
            </a:pPr>
            <a:r>
              <a:rPr lang="en-US" dirty="0" smtClean="0"/>
              <a:t>Origin of Line Spectra</a:t>
            </a:r>
            <a:endParaRPr lang="en-US" dirty="0"/>
          </a:p>
        </p:txBody>
      </p:sp>
      <p:pic>
        <p:nvPicPr>
          <p:cNvPr id="7" name="Picture 6" descr="06_10.jpg"/>
          <p:cNvPicPr>
            <a:picLocks noChangeAspect="1"/>
          </p:cNvPicPr>
          <p:nvPr/>
        </p:nvPicPr>
        <p:blipFill>
          <a:blip r:embed="rId3"/>
          <a:stretch>
            <a:fillRect/>
          </a:stretch>
        </p:blipFill>
        <p:spPr>
          <a:xfrm>
            <a:off x="3212892" y="1108368"/>
            <a:ext cx="5715000" cy="5501640"/>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91252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Text Box 7"/>
          <p:cNvSpPr txBox="1">
            <a:spLocks noChangeArrowheads="1"/>
          </p:cNvSpPr>
          <p:nvPr/>
        </p:nvSpPr>
        <p:spPr bwMode="auto">
          <a:xfrm>
            <a:off x="213453" y="4336475"/>
            <a:ext cx="8695944" cy="2273300"/>
          </a:xfrm>
          <a:prstGeom prst="rect">
            <a:avLst/>
          </a:prstGeom>
          <a:noFill/>
          <a:ln>
            <a:noFill/>
          </a:ln>
          <a:effectLst>
            <a:innerShdw blurRad="63500" dist="50800" dir="2700000">
              <a:prstClr val="black">
                <a:alpha val="50000"/>
              </a:prstClr>
            </a:innerShdw>
          </a:effectLst>
          <a:extLst/>
        </p:spPr>
        <p:txBody>
          <a:bodyPr/>
          <a:lstStyle/>
          <a:p>
            <a:pPr marL="290513" indent="-290513">
              <a:spcBef>
                <a:spcPts val="600"/>
              </a:spcBef>
              <a:buFontTx/>
              <a:buChar char="•"/>
              <a:defRPr/>
            </a:pPr>
            <a:r>
              <a:rPr lang="en-US" sz="2600" b="0" dirty="0">
                <a:latin typeface="Arial" pitchFamily="34" charset="0"/>
                <a:ea typeface="ＭＳ Ｐゴシック" charset="-128"/>
              </a:rPr>
              <a:t>Each element has a unique line spectrum. </a:t>
            </a:r>
          </a:p>
          <a:p>
            <a:pPr marL="290513" indent="-290513">
              <a:spcBef>
                <a:spcPts val="600"/>
              </a:spcBef>
              <a:buFontTx/>
              <a:buChar char="•"/>
              <a:defRPr/>
            </a:pPr>
            <a:r>
              <a:rPr lang="en-US" sz="2600" b="0" dirty="0">
                <a:latin typeface="Arial" pitchFamily="34" charset="0"/>
                <a:ea typeface="ＭＳ Ｐゴシック" charset="-128"/>
                <a:cs typeface="Arial" pitchFamily="34" charset="0"/>
              </a:rPr>
              <a:t>The lines indicate that the electrons can only make </a:t>
            </a:r>
            <a:r>
              <a:rPr lang="ja-JP" altLang="en-US" sz="2600" b="0" dirty="0">
                <a:latin typeface="Arial" pitchFamily="34" charset="0"/>
                <a:ea typeface="ＭＳ Ｐゴシック" charset="-128"/>
                <a:cs typeface="Arial" pitchFamily="34" charset="0"/>
              </a:rPr>
              <a:t>“</a:t>
            </a:r>
            <a:r>
              <a:rPr lang="en-US" altLang="ja-JP" sz="2600" b="0" dirty="0">
                <a:latin typeface="Arial" pitchFamily="34" charset="0"/>
                <a:ea typeface="ＭＳ Ｐゴシック" charset="-128"/>
                <a:cs typeface="Arial" pitchFamily="34" charset="0"/>
              </a:rPr>
              <a:t>jumps</a:t>
            </a:r>
            <a:r>
              <a:rPr lang="ja-JP" altLang="en-US" sz="2600" b="0" dirty="0">
                <a:latin typeface="Arial" pitchFamily="34" charset="0"/>
                <a:ea typeface="ＭＳ Ｐゴシック" charset="-128"/>
                <a:cs typeface="Arial" pitchFamily="34" charset="0"/>
              </a:rPr>
              <a:t>”</a:t>
            </a:r>
            <a:r>
              <a:rPr lang="en-US" altLang="ja-JP" sz="2600" b="0" dirty="0">
                <a:latin typeface="Arial" pitchFamily="34" charset="0"/>
                <a:ea typeface="ＭＳ Ｐゴシック" charset="-128"/>
                <a:cs typeface="Arial" pitchFamily="34" charset="0"/>
              </a:rPr>
              <a:t> between allowed energy levels.</a:t>
            </a:r>
          </a:p>
          <a:p>
            <a:pPr marL="290513" indent="-290513">
              <a:spcBef>
                <a:spcPts val="600"/>
              </a:spcBef>
              <a:buFontTx/>
              <a:buChar char="•"/>
              <a:defRPr/>
            </a:pPr>
            <a:r>
              <a:rPr lang="en-US" sz="2600" b="0" dirty="0">
                <a:latin typeface="Arial" pitchFamily="34" charset="0"/>
                <a:ea typeface="ＭＳ Ｐゴシック" charset="-128"/>
                <a:cs typeface="Arial" pitchFamily="34" charset="0"/>
              </a:rPr>
              <a:t>Knowing the color (wavelength) on can determine the magnitude of the energy gaps using Planck's Law. </a:t>
            </a:r>
          </a:p>
        </p:txBody>
      </p:sp>
      <p:sp>
        <p:nvSpPr>
          <p:cNvPr id="6" name="Title 5"/>
          <p:cNvSpPr>
            <a:spLocks noGrp="1"/>
          </p:cNvSpPr>
          <p:nvPr>
            <p:ph type="title"/>
          </p:nvPr>
        </p:nvSpPr>
        <p:spPr/>
        <p:txBody>
          <a:bodyPr/>
          <a:lstStyle/>
          <a:p>
            <a:pPr>
              <a:defRPr/>
            </a:pPr>
            <a:r>
              <a:rPr lang="en-US" dirty="0" smtClean="0"/>
              <a:t>Line Spectra of Other Elements</a:t>
            </a:r>
            <a:endParaRPr lang="en-US" dirty="0"/>
          </a:p>
        </p:txBody>
      </p:sp>
      <p:pic>
        <p:nvPicPr>
          <p:cNvPr id="7" name="Picture 6" descr="06_06.jpg"/>
          <p:cNvPicPr>
            <a:picLocks noChangeAspect="1"/>
          </p:cNvPicPr>
          <p:nvPr/>
        </p:nvPicPr>
        <p:blipFill>
          <a:blip r:embed="rId3"/>
          <a:stretch>
            <a:fillRect/>
          </a:stretch>
        </p:blipFill>
        <p:spPr>
          <a:xfrm>
            <a:off x="138550" y="1134961"/>
            <a:ext cx="8858250" cy="3183065"/>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329753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10"/>
          <p:cNvSpPr/>
          <p:nvPr/>
        </p:nvSpPr>
        <p:spPr bwMode="auto">
          <a:xfrm>
            <a:off x="221671" y="1136073"/>
            <a:ext cx="8695944" cy="5522976"/>
          </a:xfrm>
          <a:prstGeom prst="rect">
            <a:avLst/>
          </a:prstGeom>
          <a:noFill/>
          <a:ln>
            <a:noFill/>
          </a:ln>
          <a:effectLst>
            <a:innerShdw blurRad="63500" dist="50800" dir="2700000">
              <a:prstClr val="black">
                <a:alpha val="50000"/>
              </a:prstClr>
            </a:innerShdw>
          </a:effectLst>
          <a:extLst/>
        </p:spPr>
        <p:txBody>
          <a:bodyPr wrap="none" anchor="ctr"/>
          <a:lstStyle/>
          <a:p>
            <a:pPr eaLnBrk="0" hangingPunct="0">
              <a:defRPr/>
            </a:pPr>
            <a:endParaRPr lang="en-US" sz="900">
              <a:solidFill>
                <a:srgbClr val="000000"/>
              </a:solidFill>
              <a:ea typeface="ＭＳ Ｐゴシック" charset="0"/>
            </a:endParaRPr>
          </a:p>
        </p:txBody>
      </p:sp>
      <p:sp>
        <p:nvSpPr>
          <p:cNvPr id="45061" name="Text Box 5"/>
          <p:cNvSpPr txBox="1">
            <a:spLocks noChangeArrowheads="1"/>
          </p:cNvSpPr>
          <p:nvPr/>
        </p:nvSpPr>
        <p:spPr bwMode="auto">
          <a:xfrm>
            <a:off x="207963" y="1371600"/>
            <a:ext cx="5218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cs typeface="Times New Roman" pitchFamily="18" charset="0"/>
              </a:rPr>
              <a:t>The energy of each level is given by:</a:t>
            </a:r>
            <a:r>
              <a:rPr lang="en-US" altLang="en-US" sz="2400" b="0">
                <a:cs typeface="Arial" charset="0"/>
              </a:rPr>
              <a:t> </a:t>
            </a:r>
          </a:p>
        </p:txBody>
      </p:sp>
      <p:graphicFrame>
        <p:nvGraphicFramePr>
          <p:cNvPr id="45062" name="Object 7"/>
          <p:cNvGraphicFramePr>
            <a:graphicFrameLocks noChangeAspect="1"/>
          </p:cNvGraphicFramePr>
          <p:nvPr/>
        </p:nvGraphicFramePr>
        <p:xfrm>
          <a:off x="3570288" y="2057400"/>
          <a:ext cx="2505075" cy="1135063"/>
        </p:xfrm>
        <a:graphic>
          <a:graphicData uri="http://schemas.openxmlformats.org/presentationml/2006/ole">
            <mc:AlternateContent xmlns:mc="http://schemas.openxmlformats.org/markup-compatibility/2006">
              <mc:Choice xmlns:v="urn:schemas-microsoft-com:vml" Requires="v">
                <p:oleObj spid="_x0000_s11286" name="Equation" r:id="rId4" imgW="1572480" imgH="712800" progId="Equation.DSMT4">
                  <p:embed/>
                </p:oleObj>
              </mc:Choice>
              <mc:Fallback>
                <p:oleObj name="Equation" r:id="rId4" imgW="1572480" imgH="712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288" y="2057400"/>
                        <a:ext cx="2505075" cy="1135063"/>
                      </a:xfrm>
                      <a:prstGeom prst="rect">
                        <a:avLst/>
                      </a:prstGeom>
                      <a:noFill/>
                      <a:ln>
                        <a:noFill/>
                      </a:ln>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3" name="Text Box 9"/>
          <p:cNvSpPr txBox="1">
            <a:spLocks noChangeArrowheads="1"/>
          </p:cNvSpPr>
          <p:nvPr/>
        </p:nvSpPr>
        <p:spPr bwMode="auto">
          <a:xfrm>
            <a:off x="325438" y="3429000"/>
            <a:ext cx="53038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200" b="0">
                <a:cs typeface="Arial" charset="0"/>
              </a:rPr>
              <a:t>R = </a:t>
            </a:r>
            <a:r>
              <a:rPr lang="en-US" altLang="en-US" sz="2200" i="1">
                <a:solidFill>
                  <a:srgbClr val="0000CC"/>
                </a:solidFill>
                <a:cs typeface="Arial" charset="0"/>
              </a:rPr>
              <a:t>Rydberg</a:t>
            </a:r>
            <a:r>
              <a:rPr lang="en-US" altLang="en-US" sz="2200" b="0">
                <a:cs typeface="Arial" charset="0"/>
              </a:rPr>
              <a:t> constant  (1.097 </a:t>
            </a:r>
            <a:r>
              <a:rPr lang="en-US" altLang="en-US" sz="2200" b="0">
                <a:cs typeface="Arial" charset="0"/>
                <a:sym typeface="Symbol" pitchFamily="18" charset="2"/>
              </a:rPr>
              <a:t> 10</a:t>
            </a:r>
            <a:r>
              <a:rPr lang="en-US" altLang="en-US" sz="2200" b="0" baseline="30000">
                <a:cs typeface="Arial" charset="0"/>
                <a:sym typeface="Symbol" pitchFamily="18" charset="2"/>
              </a:rPr>
              <a:t>7</a:t>
            </a:r>
            <a:r>
              <a:rPr lang="en-US" altLang="en-US" sz="2200" b="0">
                <a:cs typeface="Arial" charset="0"/>
                <a:sym typeface="Symbol" pitchFamily="18" charset="2"/>
              </a:rPr>
              <a:t> m</a:t>
            </a:r>
            <a:r>
              <a:rPr lang="en-US" altLang="en-US" sz="2200" b="0" baseline="30000">
                <a:cs typeface="Arial" charset="0"/>
                <a:sym typeface="Symbol" pitchFamily="18" charset="2"/>
              </a:rPr>
              <a:t>-1</a:t>
            </a:r>
            <a:r>
              <a:rPr lang="en-US" altLang="en-US" sz="2200" b="0">
                <a:cs typeface="Arial" charset="0"/>
                <a:sym typeface="Symbol" pitchFamily="18" charset="2"/>
              </a:rPr>
              <a:t>)</a:t>
            </a:r>
            <a:r>
              <a:rPr lang="en-US" altLang="en-US" sz="2200" b="0">
                <a:cs typeface="Arial" charset="0"/>
              </a:rPr>
              <a:t> </a:t>
            </a:r>
          </a:p>
        </p:txBody>
      </p:sp>
      <p:sp>
        <p:nvSpPr>
          <p:cNvPr id="45064" name="Text Box 12"/>
          <p:cNvSpPr txBox="1">
            <a:spLocks noChangeArrowheads="1"/>
          </p:cNvSpPr>
          <p:nvPr/>
        </p:nvSpPr>
        <p:spPr bwMode="auto">
          <a:xfrm>
            <a:off x="325438" y="4038600"/>
            <a:ext cx="3040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algn="ctr" eaLnBrk="1" hangingPunct="1"/>
            <a:r>
              <a:rPr lang="en-US" altLang="en-US" sz="2200" b="0">
                <a:cs typeface="Arial" charset="0"/>
              </a:rPr>
              <a:t>h = </a:t>
            </a:r>
            <a:r>
              <a:rPr lang="en-US" altLang="en-US" sz="2200" i="1">
                <a:solidFill>
                  <a:srgbClr val="0000CC"/>
                </a:solidFill>
                <a:cs typeface="Arial" charset="0"/>
              </a:rPr>
              <a:t>Planck</a:t>
            </a:r>
            <a:r>
              <a:rPr lang="ja-JP" altLang="en-US" sz="2200" i="1">
                <a:solidFill>
                  <a:srgbClr val="0000CC"/>
                </a:solidFill>
                <a:cs typeface="Arial" charset="0"/>
              </a:rPr>
              <a:t>’</a:t>
            </a:r>
            <a:r>
              <a:rPr lang="en-US" altLang="ja-JP" sz="2200" i="1">
                <a:solidFill>
                  <a:srgbClr val="0000CC"/>
                </a:solidFill>
                <a:cs typeface="Arial" charset="0"/>
              </a:rPr>
              <a:t>s constant</a:t>
            </a:r>
          </a:p>
          <a:p>
            <a:pPr algn="ctr" eaLnBrk="1" hangingPunct="1"/>
            <a:r>
              <a:rPr lang="en-US" altLang="en-US" sz="2200" b="0">
                <a:cs typeface="Arial" charset="0"/>
              </a:rPr>
              <a:t>(6.626 </a:t>
            </a:r>
            <a:r>
              <a:rPr lang="en-US" altLang="en-US" sz="2200" b="0">
                <a:cs typeface="Arial" charset="0"/>
                <a:sym typeface="Symbol" pitchFamily="18" charset="2"/>
              </a:rPr>
              <a:t>10</a:t>
            </a:r>
            <a:r>
              <a:rPr lang="en-US" altLang="en-US" sz="2200" b="0" baseline="30000">
                <a:cs typeface="Arial" charset="0"/>
                <a:sym typeface="Symbol" pitchFamily="18" charset="2"/>
              </a:rPr>
              <a:t>-34</a:t>
            </a:r>
            <a:r>
              <a:rPr lang="en-US" altLang="en-US" sz="2200" b="0">
                <a:cs typeface="Arial" charset="0"/>
                <a:sym typeface="Symbol" pitchFamily="18" charset="2"/>
              </a:rPr>
              <a:t>Js)</a:t>
            </a:r>
          </a:p>
        </p:txBody>
      </p:sp>
      <p:sp>
        <p:nvSpPr>
          <p:cNvPr id="45065" name="Text Box 15"/>
          <p:cNvSpPr txBox="1">
            <a:spLocks noChangeArrowheads="1"/>
          </p:cNvSpPr>
          <p:nvPr/>
        </p:nvSpPr>
        <p:spPr bwMode="auto">
          <a:xfrm>
            <a:off x="6499225" y="3429000"/>
            <a:ext cx="2389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200" b="0">
                <a:cs typeface="Arial" charset="0"/>
              </a:rPr>
              <a:t>c = speed of light</a:t>
            </a:r>
          </a:p>
          <a:p>
            <a:pPr eaLnBrk="1" hangingPunct="1"/>
            <a:r>
              <a:rPr lang="en-US" altLang="en-US" sz="2200" b="0">
                <a:cs typeface="Arial" charset="0"/>
              </a:rPr>
              <a:t>(2.997 </a:t>
            </a:r>
            <a:r>
              <a:rPr lang="en-US" altLang="en-US" sz="2200" b="0">
                <a:cs typeface="Arial" charset="0"/>
                <a:sym typeface="Symbol" pitchFamily="18" charset="2"/>
              </a:rPr>
              <a:t> 10</a:t>
            </a:r>
            <a:r>
              <a:rPr lang="en-US" altLang="en-US" sz="2200" b="0" baseline="30000">
                <a:cs typeface="Arial" charset="0"/>
                <a:sym typeface="Symbol" pitchFamily="18" charset="2"/>
              </a:rPr>
              <a:t>8</a:t>
            </a:r>
            <a:r>
              <a:rPr lang="en-US" altLang="en-US" sz="2200" b="0">
                <a:cs typeface="Arial" charset="0"/>
                <a:sym typeface="Symbol" pitchFamily="18" charset="2"/>
              </a:rPr>
              <a:t> ms</a:t>
            </a:r>
            <a:r>
              <a:rPr lang="en-US" altLang="en-US" sz="2200" b="0" baseline="30000">
                <a:cs typeface="Arial" charset="0"/>
                <a:sym typeface="Symbol" pitchFamily="18" charset="2"/>
              </a:rPr>
              <a:t>-1)</a:t>
            </a:r>
          </a:p>
        </p:txBody>
      </p:sp>
      <p:sp>
        <p:nvSpPr>
          <p:cNvPr id="45066" name="Text Box 18"/>
          <p:cNvSpPr txBox="1">
            <a:spLocks noChangeArrowheads="1"/>
          </p:cNvSpPr>
          <p:nvPr/>
        </p:nvSpPr>
        <p:spPr bwMode="auto">
          <a:xfrm>
            <a:off x="4926013" y="4495800"/>
            <a:ext cx="396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200" b="0">
                <a:cs typeface="Arial" charset="0"/>
              </a:rPr>
              <a:t>n = the quantum level of the electron (1, 2, 3…</a:t>
            </a:r>
            <a:r>
              <a:rPr lang="en-US" altLang="en-US" sz="2200" b="0">
                <a:cs typeface="Arial" charset="0"/>
                <a:sym typeface="Symbol" pitchFamily="18" charset="2"/>
              </a:rPr>
              <a:t>)</a:t>
            </a:r>
          </a:p>
        </p:txBody>
      </p:sp>
      <p:sp>
        <p:nvSpPr>
          <p:cNvPr id="45067" name="Text Box 20"/>
          <p:cNvSpPr txBox="1">
            <a:spLocks noChangeArrowheads="1"/>
          </p:cNvSpPr>
          <p:nvPr/>
        </p:nvSpPr>
        <p:spPr bwMode="auto">
          <a:xfrm>
            <a:off x="249238" y="5486400"/>
            <a:ext cx="8631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cs typeface="Arial" charset="0"/>
              </a:rPr>
              <a:t>The sign of E</a:t>
            </a:r>
            <a:r>
              <a:rPr lang="en-US" altLang="en-US" sz="2400" b="0" baseline="-25000">
                <a:cs typeface="Arial" charset="0"/>
              </a:rPr>
              <a:t>n</a:t>
            </a:r>
            <a:r>
              <a:rPr lang="en-US" altLang="en-US" sz="2400" b="0">
                <a:cs typeface="Arial" charset="0"/>
              </a:rPr>
              <a:t> is negative because the potential energy between the electron and the nucleus is attractive.</a:t>
            </a:r>
          </a:p>
        </p:txBody>
      </p:sp>
      <p:sp>
        <p:nvSpPr>
          <p:cNvPr id="10" name="Title 9"/>
          <p:cNvSpPr>
            <a:spLocks noGrp="1"/>
          </p:cNvSpPr>
          <p:nvPr>
            <p:ph type="title"/>
          </p:nvPr>
        </p:nvSpPr>
        <p:spPr/>
        <p:txBody>
          <a:bodyPr/>
          <a:lstStyle/>
          <a:p>
            <a:pPr>
              <a:defRPr/>
            </a:pPr>
            <a:r>
              <a:rPr lang="en-US" dirty="0" smtClean="0"/>
              <a:t>The Bohr Model of the Atom</a:t>
            </a:r>
            <a:endParaRPr lang="en-US" dirty="0"/>
          </a:p>
        </p:txBody>
      </p:sp>
    </p:spTree>
    <p:extLst>
      <p:ext uri="{BB962C8B-B14F-4D97-AF65-F5344CB8AC3E}">
        <p14:creationId xmlns:p14="http://schemas.microsoft.com/office/powerpoint/2010/main" val="85465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Total energy of electron in the n</a:t>
            </a:r>
            <a:r>
              <a:rPr lang="en-US" sz="3600" baseline="30000" dirty="0" smtClean="0"/>
              <a:t>th</a:t>
            </a:r>
            <a:r>
              <a:rPr lang="en-US" sz="3600" dirty="0" smtClean="0"/>
              <a:t> level:</a:t>
            </a:r>
            <a:endParaRPr lang="en-US" sz="3600" dirty="0"/>
          </a:p>
        </p:txBody>
      </p:sp>
      <p:sp>
        <p:nvSpPr>
          <p:cNvPr id="3" name="Content Placeholder 2"/>
          <p:cNvSpPr>
            <a:spLocks noGrp="1"/>
          </p:cNvSpPr>
          <p:nvPr>
            <p:ph idx="1"/>
          </p:nvPr>
        </p:nvSpPr>
        <p:spPr/>
        <p:txBody>
          <a:bodyPr>
            <a:normAutofit fontScale="77500" lnSpcReduction="20000"/>
          </a:bodyPr>
          <a:lstStyle/>
          <a:p>
            <a:r>
              <a:rPr lang="en-US" sz="2800" dirty="0" smtClean="0">
                <a:latin typeface="Times New Roman" panose="02020603050405020304" pitchFamily="18" charset="0"/>
                <a:cs typeface="Times New Roman" panose="02020603050405020304" pitchFamily="18" charset="0"/>
              </a:rPr>
              <a:t>The quantum number (n) defines the energies of the allowed orbits in the H atom.</a:t>
            </a:r>
          </a:p>
          <a:p>
            <a:r>
              <a:rPr lang="en-US" sz="2800" dirty="0" smtClean="0">
                <a:latin typeface="Times New Roman" panose="02020603050405020304" pitchFamily="18" charset="0"/>
                <a:cs typeface="Times New Roman" panose="02020603050405020304" pitchFamily="18" charset="0"/>
              </a:rPr>
              <a:t>The energy of an electron in an orbit has a negative value because the electron in the atom has a lower energy than when it is free.  The zero of energy occurs when n = </a:t>
            </a:r>
            <a:r>
              <a:rPr lang="en-US" sz="3500" dirty="0" smtClean="0">
                <a:latin typeface="Times New Roman" panose="02020603050405020304" pitchFamily="18" charset="0"/>
                <a:cs typeface="Times New Roman" panose="02020603050405020304" pitchFamily="18" charset="0"/>
                <a:sym typeface="Mathematica1Mono"/>
              </a:rPr>
              <a:t></a:t>
            </a:r>
            <a:r>
              <a:rPr lang="en-US" sz="2800" dirty="0" smtClean="0">
                <a:latin typeface="Times New Roman" panose="02020603050405020304" pitchFamily="18" charset="0"/>
                <a:cs typeface="Times New Roman" panose="02020603050405020304" pitchFamily="18" charset="0"/>
                <a:sym typeface="Mathematica1Mono"/>
              </a:rPr>
              <a:t> </a:t>
            </a:r>
            <a:r>
              <a:rPr lang="en-US" sz="2800" dirty="0" smtClean="0">
                <a:latin typeface="Times New Roman" panose="02020603050405020304" pitchFamily="18" charset="0"/>
                <a:cs typeface="Times New Roman" panose="02020603050405020304" pitchFamily="18" charset="0"/>
              </a:rPr>
              <a:t>(when the electron is infinitely separated from the nucleus).</a:t>
            </a:r>
          </a:p>
          <a:p>
            <a:r>
              <a:rPr lang="en-US" sz="2800" dirty="0" smtClean="0">
                <a:latin typeface="Times New Roman" panose="02020603050405020304" pitchFamily="18" charset="0"/>
                <a:cs typeface="Times New Roman" panose="02020603050405020304" pitchFamily="18" charset="0"/>
              </a:rPr>
              <a:t>An atom with its electrons in the lowest possible energy levels is said to be in the ground state.</a:t>
            </a:r>
          </a:p>
          <a:p>
            <a:r>
              <a:rPr lang="en-US" sz="2800" dirty="0" smtClean="0">
                <a:latin typeface="Times New Roman" panose="02020603050405020304" pitchFamily="18" charset="0"/>
                <a:cs typeface="Times New Roman" panose="02020603050405020304" pitchFamily="18" charset="0"/>
              </a:rPr>
              <a:t>Because the energy is dependent on 1/n</a:t>
            </a:r>
            <a:r>
              <a:rPr lang="en-US" sz="2800" baseline="30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the energy levels are progressively closer together as n increases.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16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Text Box 4"/>
          <p:cNvSpPr txBox="1">
            <a:spLocks noChangeArrowheads="1"/>
          </p:cNvSpPr>
          <p:nvPr/>
        </p:nvSpPr>
        <p:spPr bwMode="auto">
          <a:xfrm>
            <a:off x="280136" y="1599406"/>
            <a:ext cx="5638800" cy="2308324"/>
          </a:xfrm>
          <a:prstGeom prst="rect">
            <a:avLst/>
          </a:prstGeom>
          <a:noFill/>
          <a:ln>
            <a:noFill/>
          </a:ln>
          <a:effectLst>
            <a:innerShdw blurRad="63500" dist="50800" dir="2700000">
              <a:prstClr val="black">
                <a:alpha val="50000"/>
              </a:prstClr>
            </a:innerShdw>
          </a:effectLst>
          <a:extLst/>
        </p:spPr>
        <p:txBody>
          <a:bodyPr>
            <a:spAutoFit/>
          </a:bodyPr>
          <a:lstStyle/>
          <a:p>
            <a:pPr lvl="1" eaLnBrk="0" hangingPunct="0">
              <a:buFontTx/>
              <a:buChar char="•"/>
              <a:defRPr/>
            </a:pPr>
            <a:r>
              <a:rPr lang="en-US" sz="2400" b="0" dirty="0">
                <a:latin typeface="Times New Roman" panose="02020603050405020304" pitchFamily="18" charset="0"/>
                <a:ea typeface="ＭＳ Ｐゴシック" charset="-128"/>
                <a:cs typeface="Times New Roman" panose="02020603050405020304" pitchFamily="18" charset="0"/>
              </a:rPr>
              <a:t>The location of electrons in an energy level is indicated by assigning a number </a:t>
            </a:r>
            <a:r>
              <a:rPr lang="en-US" sz="2400" b="0" i="1" dirty="0">
                <a:latin typeface="Times New Roman" panose="02020603050405020304" pitchFamily="18" charset="0"/>
                <a:ea typeface="ＭＳ Ｐゴシック" charset="-128"/>
                <a:cs typeface="Times New Roman" panose="02020603050405020304" pitchFamily="18" charset="0"/>
              </a:rPr>
              <a:t>n</a:t>
            </a:r>
            <a:r>
              <a:rPr lang="en-US" sz="2400" b="0" dirty="0">
                <a:latin typeface="Times New Roman" panose="02020603050405020304" pitchFamily="18" charset="0"/>
                <a:ea typeface="ＭＳ Ｐゴシック" charset="-128"/>
                <a:cs typeface="Times New Roman" panose="02020603050405020304" pitchFamily="18" charset="0"/>
              </a:rPr>
              <a:t>. The value of </a:t>
            </a:r>
            <a:r>
              <a:rPr lang="en-US" sz="2400" b="0" i="1" dirty="0">
                <a:latin typeface="Times New Roman" panose="02020603050405020304" pitchFamily="18" charset="0"/>
                <a:ea typeface="ＭＳ Ｐゴシック" charset="-128"/>
                <a:cs typeface="Times New Roman" panose="02020603050405020304" pitchFamily="18" charset="0"/>
              </a:rPr>
              <a:t>n</a:t>
            </a:r>
            <a:r>
              <a:rPr lang="en-US" sz="2400" b="0" dirty="0">
                <a:latin typeface="Times New Roman" panose="02020603050405020304" pitchFamily="18" charset="0"/>
                <a:ea typeface="ＭＳ Ｐゴシック" charset="-128"/>
                <a:cs typeface="Times New Roman" panose="02020603050405020304" pitchFamily="18" charset="0"/>
              </a:rPr>
              <a:t> can be 1, 2, 3, 4, etc. </a:t>
            </a:r>
          </a:p>
          <a:p>
            <a:pPr lvl="1" eaLnBrk="0" hangingPunct="0">
              <a:buFontTx/>
              <a:buChar char="•"/>
              <a:defRPr/>
            </a:pPr>
            <a:r>
              <a:rPr lang="en-US" sz="2400" b="0" dirty="0">
                <a:latin typeface="Times New Roman" panose="02020603050405020304" pitchFamily="18" charset="0"/>
                <a:ea typeface="ＭＳ Ｐゴシック" charset="-128"/>
                <a:cs typeface="Times New Roman" panose="02020603050405020304" pitchFamily="18" charset="0"/>
              </a:rPr>
              <a:t>The higher the </a:t>
            </a:r>
            <a:r>
              <a:rPr lang="en-US" sz="2400" b="0" i="1" dirty="0">
                <a:latin typeface="Times New Roman" panose="02020603050405020304" pitchFamily="18" charset="0"/>
                <a:ea typeface="ＭＳ Ｐゴシック" charset="-128"/>
                <a:cs typeface="Times New Roman" panose="02020603050405020304" pitchFamily="18" charset="0"/>
              </a:rPr>
              <a:t>n</a:t>
            </a:r>
            <a:r>
              <a:rPr lang="en-US" sz="2400" b="0" dirty="0">
                <a:latin typeface="Times New Roman" panose="02020603050405020304" pitchFamily="18" charset="0"/>
                <a:ea typeface="ＭＳ Ｐゴシック" charset="-128"/>
                <a:cs typeface="Times New Roman" panose="02020603050405020304" pitchFamily="18" charset="0"/>
              </a:rPr>
              <a:t> value, the higher is the energy of the </a:t>
            </a:r>
            <a:r>
              <a:rPr lang="ja-JP" altLang="en-US" sz="2400" i="1" dirty="0">
                <a:solidFill>
                  <a:srgbClr val="C00000"/>
                </a:solidFill>
                <a:effectLst>
                  <a:outerShdw blurRad="38100" dist="38100" dir="2700000" algn="tl">
                    <a:srgbClr val="000000">
                      <a:alpha val="43137"/>
                    </a:srgbClr>
                  </a:outerShdw>
                </a:effectLst>
                <a:latin typeface="Times New Roman" panose="02020603050405020304" pitchFamily="18" charset="0"/>
                <a:ea typeface="ＭＳ Ｐゴシック" charset="-128"/>
                <a:cs typeface="Times New Roman" panose="02020603050405020304" pitchFamily="18" charset="0"/>
              </a:rPr>
              <a:t>“</a:t>
            </a:r>
            <a:r>
              <a:rPr lang="en-US" altLang="ja-JP" sz="2400" i="1" dirty="0">
                <a:solidFill>
                  <a:srgbClr val="C00000"/>
                </a:solidFill>
                <a:effectLst>
                  <a:outerShdw blurRad="38100" dist="38100" dir="2700000" algn="tl">
                    <a:srgbClr val="000000">
                      <a:alpha val="43137"/>
                    </a:srgbClr>
                  </a:outerShdw>
                </a:effectLst>
                <a:latin typeface="Times New Roman" panose="02020603050405020304" pitchFamily="18" charset="0"/>
                <a:ea typeface="ＭＳ Ｐゴシック" charset="-128"/>
                <a:cs typeface="Times New Roman" panose="02020603050405020304" pitchFamily="18" charset="0"/>
              </a:rPr>
              <a:t>shell</a:t>
            </a:r>
            <a:r>
              <a:rPr lang="ja-JP" altLang="en-US" sz="2400" i="1" dirty="0">
                <a:solidFill>
                  <a:srgbClr val="C00000"/>
                </a:solidFill>
                <a:effectLst>
                  <a:outerShdw blurRad="38100" dist="38100" dir="2700000" algn="tl">
                    <a:srgbClr val="000000">
                      <a:alpha val="43137"/>
                    </a:srgbClr>
                  </a:outerShdw>
                </a:effectLst>
                <a:latin typeface="Times New Roman" panose="02020603050405020304" pitchFamily="18" charset="0"/>
                <a:ea typeface="ＭＳ Ｐゴシック" charset="-128"/>
                <a:cs typeface="Times New Roman" panose="02020603050405020304" pitchFamily="18" charset="0"/>
              </a:rPr>
              <a:t>”</a:t>
            </a:r>
            <a:r>
              <a:rPr lang="en-US" altLang="ja-JP" sz="2400" dirty="0">
                <a:solidFill>
                  <a:srgbClr val="C00000"/>
                </a:solidFill>
                <a:effectLst>
                  <a:outerShdw blurRad="38100" dist="38100" dir="2700000" algn="tl">
                    <a:srgbClr val="000000">
                      <a:alpha val="43137"/>
                    </a:srgbClr>
                  </a:outerShdw>
                </a:effectLst>
                <a:latin typeface="Times New Roman" panose="02020603050405020304" pitchFamily="18" charset="0"/>
                <a:ea typeface="ＭＳ Ｐゴシック" charset="-128"/>
                <a:cs typeface="Times New Roman" panose="02020603050405020304" pitchFamily="18" charset="0"/>
              </a:rPr>
              <a:t> </a:t>
            </a:r>
            <a:r>
              <a:rPr lang="en-US" altLang="ja-JP" sz="2400" b="0" dirty="0">
                <a:latin typeface="Times New Roman" panose="02020603050405020304" pitchFamily="18" charset="0"/>
                <a:ea typeface="ＭＳ Ｐゴシック" charset="-128"/>
                <a:cs typeface="Times New Roman" panose="02020603050405020304" pitchFamily="18" charset="0"/>
              </a:rPr>
              <a:t>that that the electrons occupy.</a:t>
            </a:r>
            <a:endParaRPr lang="en-US" sz="2400" b="0" dirty="0">
              <a:latin typeface="Times New Roman" panose="02020603050405020304" pitchFamily="18" charset="0"/>
              <a:ea typeface="ＭＳ Ｐゴシック" charset="-128"/>
              <a:cs typeface="Times New Roman" panose="02020603050405020304" pitchFamily="18" charset="0"/>
            </a:endParaRPr>
          </a:p>
        </p:txBody>
      </p:sp>
      <p:sp>
        <p:nvSpPr>
          <p:cNvPr id="245766" name="Text Box 6"/>
          <p:cNvSpPr txBox="1">
            <a:spLocks noChangeArrowheads="1"/>
          </p:cNvSpPr>
          <p:nvPr/>
        </p:nvSpPr>
        <p:spPr bwMode="auto">
          <a:xfrm>
            <a:off x="277088" y="4876800"/>
            <a:ext cx="5641848" cy="369332"/>
          </a:xfrm>
          <a:prstGeom prst="rect">
            <a:avLst/>
          </a:prstGeom>
          <a:noFill/>
          <a:ln>
            <a:noFill/>
          </a:ln>
          <a:effectLst>
            <a:innerShdw blurRad="63500" dist="50800" dir="2700000">
              <a:prstClr val="black">
                <a:alpha val="50000"/>
              </a:prstClr>
            </a:innerShdw>
          </a:effectLst>
          <a:extLst/>
        </p:spPr>
        <p:txBody>
          <a:bodyPr>
            <a:spAutoFit/>
          </a:bodyPr>
          <a:lstStyle/>
          <a:p>
            <a:pPr>
              <a:defRPr/>
            </a:pPr>
            <a:r>
              <a:rPr lang="en-US" b="0" dirty="0">
                <a:latin typeface="Times New Roman" panose="02020603050405020304" pitchFamily="18" charset="0"/>
                <a:ea typeface="ＭＳ Ｐゴシック" charset="0"/>
                <a:cs typeface="Times New Roman" panose="02020603050405020304" pitchFamily="18" charset="0"/>
              </a:rPr>
              <a:t>Each </a:t>
            </a:r>
            <a:r>
              <a:rPr lang="en-US" i="1" dirty="0">
                <a:effectLst>
                  <a:outerShdw blurRad="38100" dist="38100" dir="2700000" algn="tl">
                    <a:srgbClr val="FFFFFF"/>
                  </a:outerShdw>
                </a:effectLst>
                <a:latin typeface="Times New Roman" panose="02020603050405020304" pitchFamily="18" charset="0"/>
                <a:ea typeface="ＭＳ Ｐゴシック" charset="0"/>
                <a:cs typeface="Times New Roman" panose="02020603050405020304" pitchFamily="18" charset="0"/>
              </a:rPr>
              <a:t>shell</a:t>
            </a:r>
            <a:r>
              <a:rPr lang="en-US" b="0" dirty="0">
                <a:latin typeface="Times New Roman" panose="02020603050405020304" pitchFamily="18" charset="0"/>
                <a:ea typeface="ＭＳ Ｐゴシック" charset="0"/>
                <a:cs typeface="Times New Roman" panose="02020603050405020304" pitchFamily="18" charset="0"/>
              </a:rPr>
              <a:t> can be thought of as a step on a ladder</a:t>
            </a:r>
          </a:p>
        </p:txBody>
      </p:sp>
      <p:pic>
        <p:nvPicPr>
          <p:cNvPr id="46088" name="Picture 7" descr="MPj03143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75" y="2205038"/>
            <a:ext cx="1420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8"/>
          <p:cNvSpPr txBox="1">
            <a:spLocks noChangeArrowheads="1"/>
          </p:cNvSpPr>
          <p:nvPr/>
        </p:nvSpPr>
        <p:spPr bwMode="auto">
          <a:xfrm>
            <a:off x="6186488" y="5078413"/>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cs typeface="Arial" charset="0"/>
              </a:rPr>
              <a:t>n = 1</a:t>
            </a:r>
          </a:p>
        </p:txBody>
      </p:sp>
      <p:sp>
        <p:nvSpPr>
          <p:cNvPr id="46090" name="Text Box 9"/>
          <p:cNvSpPr txBox="1">
            <a:spLocks noChangeArrowheads="1"/>
          </p:cNvSpPr>
          <p:nvPr/>
        </p:nvSpPr>
        <p:spPr bwMode="auto">
          <a:xfrm>
            <a:off x="6364288" y="4633913"/>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cs typeface="Arial" charset="0"/>
              </a:rPr>
              <a:t>n = 2</a:t>
            </a:r>
          </a:p>
        </p:txBody>
      </p:sp>
      <p:sp>
        <p:nvSpPr>
          <p:cNvPr id="46091" name="Text Box 10"/>
          <p:cNvSpPr txBox="1">
            <a:spLocks noChangeArrowheads="1"/>
          </p:cNvSpPr>
          <p:nvPr/>
        </p:nvSpPr>
        <p:spPr bwMode="auto">
          <a:xfrm>
            <a:off x="6453188" y="4164013"/>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cs typeface="Arial" charset="0"/>
              </a:rPr>
              <a:t>n = 3</a:t>
            </a:r>
          </a:p>
        </p:txBody>
      </p:sp>
      <p:sp>
        <p:nvSpPr>
          <p:cNvPr id="46092" name="Line 11"/>
          <p:cNvSpPr>
            <a:spLocks noChangeShapeType="1"/>
          </p:cNvSpPr>
          <p:nvPr/>
        </p:nvSpPr>
        <p:spPr bwMode="auto">
          <a:xfrm flipV="1">
            <a:off x="6872288" y="2613025"/>
            <a:ext cx="0" cy="1481138"/>
          </a:xfrm>
          <a:prstGeom prst="line">
            <a:avLst/>
          </a:prstGeom>
          <a:noFill/>
          <a:ln w="28575">
            <a:solidFill>
              <a:srgbClr val="CC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Text Box 12"/>
          <p:cNvSpPr txBox="1">
            <a:spLocks noChangeArrowheads="1"/>
          </p:cNvSpPr>
          <p:nvPr/>
        </p:nvSpPr>
        <p:spPr bwMode="auto">
          <a:xfrm>
            <a:off x="6453188" y="2063750"/>
            <a:ext cx="91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cs typeface="Arial" charset="0"/>
              </a:rPr>
              <a:t>n = </a:t>
            </a:r>
            <a:r>
              <a:rPr lang="en-US" altLang="en-US" sz="2400" b="0">
                <a:cs typeface="Arial" charset="0"/>
                <a:sym typeface="Symbol" pitchFamily="18" charset="2"/>
              </a:rPr>
              <a:t></a:t>
            </a:r>
          </a:p>
        </p:txBody>
      </p:sp>
      <p:sp>
        <p:nvSpPr>
          <p:cNvPr id="11" name="Title 10"/>
          <p:cNvSpPr>
            <a:spLocks noGrp="1"/>
          </p:cNvSpPr>
          <p:nvPr>
            <p:ph type="title"/>
          </p:nvPr>
        </p:nvSpPr>
        <p:spPr/>
        <p:txBody>
          <a:bodyPr/>
          <a:lstStyle/>
          <a:p>
            <a:pPr>
              <a:defRPr/>
            </a:pPr>
            <a:r>
              <a:rPr lang="en-US" dirty="0" smtClean="0"/>
              <a:t>Energy Levels</a:t>
            </a:r>
            <a:endParaRPr lang="en-US" dirty="0"/>
          </a:p>
        </p:txBody>
      </p:sp>
    </p:spTree>
    <p:extLst>
      <p:ext uri="{BB962C8B-B14F-4D97-AF65-F5344CB8AC3E}">
        <p14:creationId xmlns:p14="http://schemas.microsoft.com/office/powerpoint/2010/main" val="388808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818" name="Rectangle 34"/>
          <p:cNvSpPr>
            <a:spLocks noChangeArrowheads="1"/>
          </p:cNvSpPr>
          <p:nvPr/>
        </p:nvSpPr>
        <p:spPr bwMode="auto">
          <a:xfrm>
            <a:off x="4863088" y="1165958"/>
            <a:ext cx="4079875" cy="4945062"/>
          </a:xfrm>
          <a:prstGeom prst="rect">
            <a:avLst/>
          </a:prstGeom>
          <a:noFill/>
          <a:ln>
            <a:noFill/>
          </a:ln>
          <a:effectLst>
            <a:innerShdw blurRad="63500" dist="50800" dir="2700000">
              <a:prstClr val="black">
                <a:alpha val="50000"/>
              </a:prstClr>
            </a:innerShdw>
          </a:effectLst>
          <a:extLst/>
        </p:spPr>
        <p:txBody>
          <a:bodyPr wrap="none" anchor="ctr"/>
          <a:lstStyle/>
          <a:p>
            <a:pPr eaLnBrk="0" hangingPunct="0">
              <a:defRPr/>
            </a:pPr>
            <a:endParaRPr lang="en-US" b="0">
              <a:ea typeface="ＭＳ Ｐゴシック" charset="0"/>
            </a:endParaRPr>
          </a:p>
        </p:txBody>
      </p:sp>
      <p:sp>
        <p:nvSpPr>
          <p:cNvPr id="246817" name="Rectangle 33"/>
          <p:cNvSpPr>
            <a:spLocks noChangeArrowheads="1"/>
          </p:cNvSpPr>
          <p:nvPr/>
        </p:nvSpPr>
        <p:spPr bwMode="auto">
          <a:xfrm>
            <a:off x="224418" y="1165958"/>
            <a:ext cx="4541837" cy="4945062"/>
          </a:xfrm>
          <a:prstGeom prst="rect">
            <a:avLst/>
          </a:prstGeom>
          <a:noFill/>
          <a:ln>
            <a:noFill/>
          </a:ln>
          <a:effectLst>
            <a:innerShdw blurRad="63500" dist="50800" dir="2700000">
              <a:prstClr val="black">
                <a:alpha val="50000"/>
              </a:prstClr>
            </a:innerShdw>
          </a:effectLst>
          <a:extLst/>
        </p:spPr>
        <p:txBody>
          <a:bodyPr wrap="none" anchor="ctr"/>
          <a:lstStyle/>
          <a:p>
            <a:pPr eaLnBrk="0" hangingPunct="0">
              <a:defRPr/>
            </a:pPr>
            <a:endParaRPr lang="en-US" b="0">
              <a:ea typeface="ＭＳ Ｐゴシック" charset="0"/>
            </a:endParaRPr>
          </a:p>
        </p:txBody>
      </p:sp>
      <p:sp>
        <p:nvSpPr>
          <p:cNvPr id="47112" name="Text Box 6"/>
          <p:cNvSpPr txBox="1">
            <a:spLocks noChangeArrowheads="1"/>
          </p:cNvSpPr>
          <p:nvPr/>
        </p:nvSpPr>
        <p:spPr bwMode="auto">
          <a:xfrm>
            <a:off x="311150" y="1246188"/>
            <a:ext cx="434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200" i="1" dirty="0">
                <a:cs typeface="Arial" charset="0"/>
              </a:rPr>
              <a:t>The spacing between adjacent levels is given by:</a:t>
            </a:r>
          </a:p>
        </p:txBody>
      </p:sp>
      <p:graphicFrame>
        <p:nvGraphicFramePr>
          <p:cNvPr id="47113" name="Object 7"/>
          <p:cNvGraphicFramePr>
            <a:graphicFrameLocks noChangeAspect="1"/>
          </p:cNvGraphicFramePr>
          <p:nvPr/>
        </p:nvGraphicFramePr>
        <p:xfrm>
          <a:off x="254000" y="2236788"/>
          <a:ext cx="2374900" cy="431800"/>
        </p:xfrm>
        <a:graphic>
          <a:graphicData uri="http://schemas.openxmlformats.org/presentationml/2006/ole">
            <mc:AlternateContent xmlns:mc="http://schemas.openxmlformats.org/markup-compatibility/2006">
              <mc:Choice xmlns:v="urn:schemas-microsoft-com:vml" Requires="v">
                <p:oleObj spid="_x0000_s12350" name="Equation" r:id="rId3" imgW="2358720" imgH="420480" progId="Equation.DSMT4">
                  <p:embed/>
                </p:oleObj>
              </mc:Choice>
              <mc:Fallback>
                <p:oleObj name="Equation" r:id="rId3" imgW="2358720" imgH="420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2236788"/>
                        <a:ext cx="2374900" cy="431800"/>
                      </a:xfrm>
                      <a:prstGeom prst="rect">
                        <a:avLst/>
                      </a:prstGeom>
                      <a:noFill/>
                      <a:ln>
                        <a:noFill/>
                      </a:ln>
                      <a:effectLst/>
                      <a:extLst>
                        <a:ext uri="{909E8E84-426E-40DD-AFC4-6F175D3DCCD1}">
                          <a14:hiddenFill xmlns:a14="http://schemas.microsoft.com/office/drawing/2010/main">
                            <a:solidFill>
                              <a:schemeClr val="accent1">
                                <a:alpha val="45882"/>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46792" name="Text Box 8"/>
          <p:cNvSpPr txBox="1">
            <a:spLocks noChangeArrowheads="1"/>
          </p:cNvSpPr>
          <p:nvPr/>
        </p:nvSpPr>
        <p:spPr bwMode="auto">
          <a:xfrm>
            <a:off x="304800" y="6100763"/>
            <a:ext cx="8543925" cy="549275"/>
          </a:xfrm>
          <a:prstGeom prst="rect">
            <a:avLst/>
          </a:prstGeom>
          <a:noFill/>
          <a:ln>
            <a:noFill/>
          </a:ln>
          <a:effectLst/>
          <a:extLst/>
        </p:spPr>
        <p:txBody>
          <a:bodyPr wrap="none">
            <a:spAutoFit/>
          </a:bodyPr>
          <a:lstStyle/>
          <a:p>
            <a:pPr>
              <a:defRPr/>
            </a:pPr>
            <a:r>
              <a:rPr lang="en-US" sz="3000" i="1" dirty="0">
                <a:solidFill>
                  <a:srgbClr val="C00000"/>
                </a:solidFill>
                <a:effectLst>
                  <a:outerShdw blurRad="38100" dist="38100" dir="2700000" algn="tl">
                    <a:srgbClr val="000000">
                      <a:alpha val="43137"/>
                    </a:srgbClr>
                  </a:outerShdw>
                </a:effectLst>
                <a:latin typeface="Arial" pitchFamily="34" charset="0"/>
                <a:ea typeface="ＭＳ Ｐゴシック" charset="-128"/>
                <a:cs typeface="Arial" pitchFamily="34" charset="0"/>
              </a:rPr>
              <a:t>(as n increases, the levels get closer together)</a:t>
            </a:r>
          </a:p>
        </p:txBody>
      </p:sp>
      <p:sp>
        <p:nvSpPr>
          <p:cNvPr id="47115" name="Text Box 23"/>
          <p:cNvSpPr txBox="1">
            <a:spLocks noChangeArrowheads="1"/>
          </p:cNvSpPr>
          <p:nvPr/>
        </p:nvSpPr>
        <p:spPr bwMode="auto">
          <a:xfrm>
            <a:off x="7229475" y="1398588"/>
            <a:ext cx="1768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algn="ctr" eaLnBrk="1" hangingPunct="1"/>
            <a:r>
              <a:rPr lang="en-US" altLang="en-US" sz="2000">
                <a:cs typeface="Arial" charset="0"/>
              </a:rPr>
              <a:t>virtual continuum of levels</a:t>
            </a:r>
          </a:p>
        </p:txBody>
      </p:sp>
      <p:grpSp>
        <p:nvGrpSpPr>
          <p:cNvPr id="47116" name="Group 32"/>
          <p:cNvGrpSpPr>
            <a:grpSpLocks/>
          </p:cNvGrpSpPr>
          <p:nvPr/>
        </p:nvGrpSpPr>
        <p:grpSpPr bwMode="auto">
          <a:xfrm>
            <a:off x="4737100" y="1246188"/>
            <a:ext cx="3346450" cy="4568825"/>
            <a:chOff x="2783" y="576"/>
            <a:chExt cx="2108" cy="2878"/>
          </a:xfrm>
        </p:grpSpPr>
        <p:sp>
          <p:nvSpPr>
            <p:cNvPr id="47122" name="Line 9"/>
            <p:cNvSpPr>
              <a:spLocks noChangeShapeType="1"/>
            </p:cNvSpPr>
            <p:nvPr/>
          </p:nvSpPr>
          <p:spPr bwMode="auto">
            <a:xfrm flipV="1">
              <a:off x="3168" y="662"/>
              <a:ext cx="0" cy="27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3" name="Line 10"/>
            <p:cNvSpPr>
              <a:spLocks noChangeShapeType="1"/>
            </p:cNvSpPr>
            <p:nvPr/>
          </p:nvSpPr>
          <p:spPr bwMode="auto">
            <a:xfrm>
              <a:off x="3168" y="3398"/>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4" name="Line 11"/>
            <p:cNvSpPr>
              <a:spLocks noChangeShapeType="1"/>
            </p:cNvSpPr>
            <p:nvPr/>
          </p:nvSpPr>
          <p:spPr bwMode="auto">
            <a:xfrm>
              <a:off x="3168" y="2390"/>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12"/>
            <p:cNvSpPr>
              <a:spLocks noChangeShapeType="1"/>
            </p:cNvSpPr>
            <p:nvPr/>
          </p:nvSpPr>
          <p:spPr bwMode="auto">
            <a:xfrm>
              <a:off x="3168" y="1958"/>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6" name="Line 13"/>
            <p:cNvSpPr>
              <a:spLocks noChangeShapeType="1"/>
            </p:cNvSpPr>
            <p:nvPr/>
          </p:nvSpPr>
          <p:spPr bwMode="auto">
            <a:xfrm>
              <a:off x="3168" y="1766"/>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14"/>
            <p:cNvSpPr>
              <a:spLocks noChangeShapeType="1"/>
            </p:cNvSpPr>
            <p:nvPr/>
          </p:nvSpPr>
          <p:spPr bwMode="auto">
            <a:xfrm>
              <a:off x="3168" y="1670"/>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15"/>
            <p:cNvSpPr>
              <a:spLocks noChangeShapeType="1"/>
            </p:cNvSpPr>
            <p:nvPr/>
          </p:nvSpPr>
          <p:spPr bwMode="auto">
            <a:xfrm>
              <a:off x="3168" y="1622"/>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Text Box 16"/>
            <p:cNvSpPr txBox="1">
              <a:spLocks noChangeArrowheads="1"/>
            </p:cNvSpPr>
            <p:nvPr/>
          </p:nvSpPr>
          <p:spPr bwMode="auto">
            <a:xfrm>
              <a:off x="4406" y="3204"/>
              <a:ext cx="4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000" b="0">
                  <a:cs typeface="Arial" charset="0"/>
                </a:rPr>
                <a:t>n = 1</a:t>
              </a:r>
            </a:p>
          </p:txBody>
        </p:sp>
        <p:sp>
          <p:nvSpPr>
            <p:cNvPr id="47130" name="Text Box 17"/>
            <p:cNvSpPr txBox="1">
              <a:spLocks noChangeArrowheads="1"/>
            </p:cNvSpPr>
            <p:nvPr/>
          </p:nvSpPr>
          <p:spPr bwMode="auto">
            <a:xfrm>
              <a:off x="4416" y="2234"/>
              <a:ext cx="4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000" b="0">
                  <a:cs typeface="Arial" charset="0"/>
                </a:rPr>
                <a:t>n = 2</a:t>
              </a:r>
            </a:p>
          </p:txBody>
        </p:sp>
        <p:sp>
          <p:nvSpPr>
            <p:cNvPr id="47131" name="Text Box 18"/>
            <p:cNvSpPr txBox="1">
              <a:spLocks noChangeArrowheads="1"/>
            </p:cNvSpPr>
            <p:nvPr/>
          </p:nvSpPr>
          <p:spPr bwMode="auto">
            <a:xfrm>
              <a:off x="4416" y="1812"/>
              <a:ext cx="4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000" b="0">
                  <a:cs typeface="Arial" charset="0"/>
                </a:rPr>
                <a:t>n = 3</a:t>
              </a:r>
            </a:p>
          </p:txBody>
        </p:sp>
        <p:sp>
          <p:nvSpPr>
            <p:cNvPr id="47132" name="Text Box 19"/>
            <p:cNvSpPr txBox="1">
              <a:spLocks noChangeArrowheads="1"/>
            </p:cNvSpPr>
            <p:nvPr/>
          </p:nvSpPr>
          <p:spPr bwMode="auto">
            <a:xfrm>
              <a:off x="4416" y="1620"/>
              <a:ext cx="4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000" b="0">
                  <a:cs typeface="Arial" charset="0"/>
                </a:rPr>
                <a:t>n = 4</a:t>
              </a:r>
            </a:p>
          </p:txBody>
        </p:sp>
        <p:sp>
          <p:nvSpPr>
            <p:cNvPr id="47133" name="Text Box 20"/>
            <p:cNvSpPr txBox="1">
              <a:spLocks noChangeArrowheads="1"/>
            </p:cNvSpPr>
            <p:nvPr/>
          </p:nvSpPr>
          <p:spPr bwMode="auto">
            <a:xfrm rot="-5396287">
              <a:off x="2564" y="1928"/>
              <a:ext cx="7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cs typeface="Arial" charset="0"/>
                </a:rPr>
                <a:t>Energy</a:t>
              </a:r>
            </a:p>
          </p:txBody>
        </p:sp>
        <p:sp>
          <p:nvSpPr>
            <p:cNvPr id="47134" name="Rectangle 21"/>
            <p:cNvSpPr>
              <a:spLocks noChangeArrowheads="1"/>
            </p:cNvSpPr>
            <p:nvPr/>
          </p:nvSpPr>
          <p:spPr bwMode="auto">
            <a:xfrm>
              <a:off x="3168" y="854"/>
              <a:ext cx="1200" cy="336"/>
            </a:xfrm>
            <a:prstGeom prst="rect">
              <a:avLst/>
            </a:prstGeom>
            <a:gradFill rotWithShape="0">
              <a:gsLst>
                <a:gs pos="0">
                  <a:schemeClr val="tx1"/>
                </a:gs>
                <a:gs pos="100000">
                  <a:schemeClr val="bg2"/>
                </a:gs>
              </a:gsLst>
              <a:lin ang="5400000" scaled="1"/>
            </a:gradFill>
            <a:ln w="9525">
              <a:solidFill>
                <a:schemeClr val="tx1"/>
              </a:solidFill>
              <a:miter lim="800000"/>
              <a:headEnd/>
              <a:tailEnd/>
            </a:ln>
          </p:spPr>
          <p:txBody>
            <a:bodyPr wrap="none" anchor="ct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endParaRPr lang="en-US" altLang="en-US" b="0"/>
            </a:p>
          </p:txBody>
        </p:sp>
        <p:sp>
          <p:nvSpPr>
            <p:cNvPr id="47135" name="Line 22"/>
            <p:cNvSpPr>
              <a:spLocks noChangeShapeType="1"/>
            </p:cNvSpPr>
            <p:nvPr/>
          </p:nvSpPr>
          <p:spPr bwMode="auto">
            <a:xfrm flipV="1">
              <a:off x="3687" y="1190"/>
              <a:ext cx="0" cy="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6" name="Text Box 24"/>
            <p:cNvSpPr txBox="1">
              <a:spLocks noChangeArrowheads="1"/>
            </p:cNvSpPr>
            <p:nvPr/>
          </p:nvSpPr>
          <p:spPr bwMode="auto">
            <a:xfrm>
              <a:off x="3600" y="576"/>
              <a:ext cx="5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cs typeface="Arial" charset="0"/>
                  <a:sym typeface="Symbol" pitchFamily="18" charset="2"/>
                </a:rPr>
                <a:t>n = </a:t>
              </a:r>
              <a:endParaRPr lang="en-US" altLang="en-US" sz="2400" b="0">
                <a:cs typeface="Arial" charset="0"/>
              </a:endParaRPr>
            </a:p>
          </p:txBody>
        </p:sp>
      </p:grpSp>
      <p:sp>
        <p:nvSpPr>
          <p:cNvPr id="47117" name="Text Box 25"/>
          <p:cNvSpPr txBox="1">
            <a:spLocks noChangeArrowheads="1"/>
          </p:cNvSpPr>
          <p:nvPr/>
        </p:nvSpPr>
        <p:spPr bwMode="auto">
          <a:xfrm>
            <a:off x="254000" y="2814638"/>
            <a:ext cx="3521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b="0">
                <a:cs typeface="Arial" charset="0"/>
              </a:rPr>
              <a:t>between n = 1 and 2:</a:t>
            </a:r>
          </a:p>
        </p:txBody>
      </p:sp>
      <p:graphicFrame>
        <p:nvGraphicFramePr>
          <p:cNvPr id="47118" name="Object 26"/>
          <p:cNvGraphicFramePr>
            <a:graphicFrameLocks noChangeAspect="1"/>
          </p:cNvGraphicFramePr>
          <p:nvPr/>
        </p:nvGraphicFramePr>
        <p:xfrm>
          <a:off x="730250" y="3481388"/>
          <a:ext cx="3771900" cy="838200"/>
        </p:xfrm>
        <a:graphic>
          <a:graphicData uri="http://schemas.openxmlformats.org/presentationml/2006/ole">
            <mc:AlternateContent xmlns:mc="http://schemas.openxmlformats.org/markup-compatibility/2006">
              <mc:Choice xmlns:v="urn:schemas-microsoft-com:vml" Requires="v">
                <p:oleObj spid="_x0000_s12351" name="Equation" r:id="rId5" imgW="3757680" imgH="822600" progId="Equation.DSMT4">
                  <p:embed/>
                </p:oleObj>
              </mc:Choice>
              <mc:Fallback>
                <p:oleObj name="Equation" r:id="rId5" imgW="3757680" imgH="82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 y="3481388"/>
                        <a:ext cx="3771900" cy="838200"/>
                      </a:xfrm>
                      <a:prstGeom prst="rect">
                        <a:avLst/>
                      </a:prstGeom>
                      <a:noFill/>
                      <a:ln>
                        <a:noFill/>
                      </a:ln>
                      <a:effectLst/>
                      <a:extLst>
                        <a:ext uri="{909E8E84-426E-40DD-AFC4-6F175D3DCCD1}">
                          <a14:hiddenFill xmlns:a14="http://schemas.microsoft.com/office/drawing/2010/main">
                            <a:solidFill>
                              <a:schemeClr val="accent1">
                                <a:alpha val="47058"/>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9" name="Text Box 27"/>
          <p:cNvSpPr txBox="1">
            <a:spLocks noChangeArrowheads="1"/>
          </p:cNvSpPr>
          <p:nvPr/>
        </p:nvSpPr>
        <p:spPr bwMode="auto">
          <a:xfrm>
            <a:off x="254000" y="4465638"/>
            <a:ext cx="3521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b="0">
                <a:cs typeface="Arial" charset="0"/>
              </a:rPr>
              <a:t>between n = 2 and 3:</a:t>
            </a:r>
          </a:p>
        </p:txBody>
      </p:sp>
      <p:sp>
        <p:nvSpPr>
          <p:cNvPr id="29" name="Title 28"/>
          <p:cNvSpPr>
            <a:spLocks noGrp="1"/>
          </p:cNvSpPr>
          <p:nvPr>
            <p:ph type="title"/>
          </p:nvPr>
        </p:nvSpPr>
        <p:spPr/>
        <p:txBody>
          <a:bodyPr/>
          <a:lstStyle/>
          <a:p>
            <a:pPr>
              <a:defRPr/>
            </a:pPr>
            <a:r>
              <a:rPr lang="en-US" dirty="0" smtClean="0"/>
              <a:t>Energy Levels</a:t>
            </a:r>
            <a:endParaRPr lang="en-US" dirty="0"/>
          </a:p>
        </p:txBody>
      </p:sp>
      <p:graphicFrame>
        <p:nvGraphicFramePr>
          <p:cNvPr id="47120" name="Object 30"/>
          <p:cNvGraphicFramePr>
            <a:graphicFrameLocks noGrp="1" noChangeAspect="1"/>
          </p:cNvGraphicFramePr>
          <p:nvPr>
            <p:ph idx="1"/>
          </p:nvPr>
        </p:nvGraphicFramePr>
        <p:xfrm>
          <a:off x="730250" y="5135563"/>
          <a:ext cx="3716338" cy="831850"/>
        </p:xfrm>
        <a:graphic>
          <a:graphicData uri="http://schemas.openxmlformats.org/presentationml/2006/ole">
            <mc:AlternateContent xmlns:mc="http://schemas.openxmlformats.org/markup-compatibility/2006">
              <mc:Choice xmlns:v="urn:schemas-microsoft-com:vml" Requires="v">
                <p:oleObj spid="_x0000_s12352" name="Equation" r:id="rId7" imgW="3757680" imgH="840960" progId="Equation.DSMT4">
                  <p:embed/>
                </p:oleObj>
              </mc:Choice>
              <mc:Fallback>
                <p:oleObj name="Equation" r:id="rId7" imgW="3757680" imgH="8409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50" y="5135563"/>
                        <a:ext cx="3716338" cy="831850"/>
                      </a:xfrm>
                      <a:prstGeom prst="rect">
                        <a:avLst/>
                      </a:prstGeom>
                      <a:noFill/>
                      <a:ln>
                        <a:noFill/>
                      </a:ln>
                      <a:effectLst/>
                      <a:extLst>
                        <a:ext uri="{909E8E84-426E-40DD-AFC4-6F175D3DCCD1}">
                          <a14:hiddenFill xmlns:a14="http://schemas.microsoft.com/office/drawing/2010/main">
                            <a:solidFill>
                              <a:schemeClr val="accent1">
                                <a:alpha val="47058"/>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93629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Energy Levels</a:t>
            </a:r>
            <a:endParaRPr lang="en-US" dirty="0"/>
          </a:p>
        </p:txBody>
      </p:sp>
      <p:sp>
        <p:nvSpPr>
          <p:cNvPr id="248835" name="Rectangle 3"/>
          <p:cNvSpPr>
            <a:spLocks noGrp="1" noChangeArrowheads="1"/>
          </p:cNvSpPr>
          <p:nvPr>
            <p:ph idx="1"/>
          </p:nvPr>
        </p:nvSpPr>
        <p:spPr>
          <a:xfrm>
            <a:off x="232065" y="1122215"/>
            <a:ext cx="8695944" cy="5522976"/>
          </a:xfrm>
          <a:noFill/>
          <a:effectLst>
            <a:innerShdw blurRad="63500" dist="50800" dir="2700000">
              <a:prstClr val="black">
                <a:alpha val="50000"/>
              </a:prstClr>
            </a:innerShdw>
          </a:effectLst>
          <a:extLst>
            <a:ext uri="{FAA26D3D-D897-4be2-8F04-BA451C77F1D7}"/>
          </a:extLst>
        </p:spPr>
        <p:txBody>
          <a:bodyPr>
            <a:spAutoFit/>
          </a:bodyPr>
          <a:lstStyle/>
          <a:p>
            <a:pPr>
              <a:buFontTx/>
              <a:buNone/>
              <a:defRPr/>
            </a:pPr>
            <a:r>
              <a:rPr lang="en-US" sz="3200" dirty="0" smtClean="0"/>
              <a:t>Key terms and Vocabulary:</a:t>
            </a:r>
          </a:p>
          <a:p>
            <a:pPr>
              <a:buFontTx/>
              <a:buNone/>
              <a:defRPr/>
            </a:pPr>
            <a:r>
              <a:rPr lang="en-US" sz="3200" u="sng" dirty="0" smtClean="0">
                <a:solidFill>
                  <a:srgbClr val="C00000"/>
                </a:solidFill>
                <a:effectLst>
                  <a:outerShdw blurRad="38100" dist="38100" dir="2700000" algn="tl">
                    <a:srgbClr val="000000">
                      <a:alpha val="43137"/>
                    </a:srgbClr>
                  </a:outerShdw>
                </a:effectLst>
              </a:rPr>
              <a:t>Ground State</a:t>
            </a:r>
            <a:r>
              <a:rPr lang="en-US" sz="3200" b="0" dirty="0" smtClean="0"/>
              <a:t>: The lowest energy level (n = 1)</a:t>
            </a:r>
          </a:p>
          <a:p>
            <a:pPr>
              <a:buFontTx/>
              <a:buNone/>
              <a:defRPr/>
            </a:pPr>
            <a:r>
              <a:rPr lang="en-US" sz="3200" u="sng" dirty="0" smtClean="0">
                <a:solidFill>
                  <a:srgbClr val="C00000"/>
                </a:solidFill>
                <a:effectLst>
                  <a:outerShdw blurRad="38100" dist="38100" dir="2700000" algn="tl">
                    <a:srgbClr val="000000">
                      <a:alpha val="43137"/>
                    </a:srgbClr>
                  </a:outerShdw>
                </a:effectLst>
              </a:rPr>
              <a:t>Excited State</a:t>
            </a:r>
            <a:r>
              <a:rPr lang="en-US" sz="3200" b="0" dirty="0" smtClean="0"/>
              <a:t>: A subsequently higher energy level. n = 2 is the </a:t>
            </a:r>
            <a:r>
              <a:rPr lang="ja-JP" altLang="en-US" sz="3200" b="0" dirty="0" smtClean="0"/>
              <a:t>“</a:t>
            </a:r>
            <a:r>
              <a:rPr lang="en-US" altLang="ja-JP" sz="3200" b="0" dirty="0" smtClean="0"/>
              <a:t>first excited state</a:t>
            </a:r>
            <a:r>
              <a:rPr lang="ja-JP" altLang="en-US" sz="3200" b="0" dirty="0" smtClean="0"/>
              <a:t>”</a:t>
            </a:r>
            <a:r>
              <a:rPr lang="en-US" altLang="ja-JP" sz="3200" b="0" dirty="0" smtClean="0"/>
              <a:t> and so on.</a:t>
            </a:r>
          </a:p>
          <a:p>
            <a:pPr>
              <a:buFontTx/>
              <a:buNone/>
              <a:defRPr/>
            </a:pPr>
            <a:r>
              <a:rPr lang="en-US" sz="3200" u="sng" dirty="0" smtClean="0">
                <a:solidFill>
                  <a:srgbClr val="C00000"/>
                </a:solidFill>
                <a:effectLst>
                  <a:outerShdw blurRad="38100" dist="38100" dir="2700000" algn="tl">
                    <a:srgbClr val="000000">
                      <a:alpha val="43137"/>
                    </a:srgbClr>
                  </a:outerShdw>
                </a:effectLst>
              </a:rPr>
              <a:t>Absorption</a:t>
            </a:r>
            <a:r>
              <a:rPr lang="en-US" sz="3200" b="0" dirty="0" smtClean="0"/>
              <a:t>: An electron moving from a lower energy level to a higher energy level via excitation.</a:t>
            </a:r>
          </a:p>
          <a:p>
            <a:pPr>
              <a:buFontTx/>
              <a:buNone/>
              <a:defRPr/>
            </a:pPr>
            <a:r>
              <a:rPr lang="en-US" sz="3200" u="sng" dirty="0" smtClean="0">
                <a:solidFill>
                  <a:srgbClr val="C00000"/>
                </a:solidFill>
                <a:effectLst>
                  <a:outerShdw blurRad="38100" dist="38100" dir="2700000" algn="tl">
                    <a:srgbClr val="000000">
                      <a:alpha val="43137"/>
                    </a:srgbClr>
                  </a:outerShdw>
                </a:effectLst>
              </a:rPr>
              <a:t>Emission</a:t>
            </a:r>
            <a:r>
              <a:rPr lang="en-US" sz="3200" b="0" dirty="0" smtClean="0"/>
              <a:t>: An electron moving from a higher to a lower energy level accompanied by the release of a photon.</a:t>
            </a:r>
          </a:p>
        </p:txBody>
      </p:sp>
    </p:spTree>
    <p:extLst>
      <p:ext uri="{BB962C8B-B14F-4D97-AF65-F5344CB8AC3E}">
        <p14:creationId xmlns:p14="http://schemas.microsoft.com/office/powerpoint/2010/main" val="212391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6" name="Text Box 8"/>
          <p:cNvSpPr txBox="1">
            <a:spLocks noChangeArrowheads="1"/>
          </p:cNvSpPr>
          <p:nvPr/>
        </p:nvSpPr>
        <p:spPr bwMode="auto">
          <a:xfrm>
            <a:off x="187035" y="4260265"/>
            <a:ext cx="3622965" cy="2308324"/>
          </a:xfrm>
          <a:prstGeom prst="rect">
            <a:avLst/>
          </a:prstGeom>
          <a:noFill/>
          <a:ln>
            <a:noFill/>
          </a:ln>
          <a:effectLst>
            <a:innerShdw blurRad="63500" dist="50800" dir="2700000">
              <a:prstClr val="black">
                <a:alpha val="50000"/>
              </a:prstClr>
            </a:innerShdw>
          </a:effectLst>
          <a:extLst/>
        </p:spPr>
        <p:txBody>
          <a:bodyPr>
            <a:spAutoFit/>
          </a:bodyPr>
          <a:lstStyle/>
          <a:p>
            <a:pPr>
              <a:defRPr/>
            </a:pPr>
            <a:r>
              <a:rPr lang="en-US" sz="2400" b="0" dirty="0">
                <a:ea typeface="ＭＳ Ｐゴシック" charset="0"/>
              </a:rPr>
              <a:t>Since the gaps between states get closer and closer together with increasing n, the frequency of the light emitted changes.</a:t>
            </a:r>
          </a:p>
        </p:txBody>
      </p:sp>
      <p:sp>
        <p:nvSpPr>
          <p:cNvPr id="8" name="Title 7"/>
          <p:cNvSpPr>
            <a:spLocks noGrp="1"/>
          </p:cNvSpPr>
          <p:nvPr>
            <p:ph type="title"/>
          </p:nvPr>
        </p:nvSpPr>
        <p:spPr/>
        <p:txBody>
          <a:bodyPr/>
          <a:lstStyle/>
          <a:p>
            <a:pPr>
              <a:defRPr/>
            </a:pPr>
            <a:r>
              <a:rPr lang="en-US" dirty="0" smtClean="0"/>
              <a:t>Energy Absorption/Emission</a:t>
            </a:r>
            <a:endParaRPr lang="en-US" dirty="0"/>
          </a:p>
        </p:txBody>
      </p:sp>
      <p:pic>
        <p:nvPicPr>
          <p:cNvPr id="9" name="Picture 8" descr="06_09.jpg"/>
          <p:cNvPicPr>
            <a:picLocks noChangeAspect="1"/>
          </p:cNvPicPr>
          <p:nvPr/>
        </p:nvPicPr>
        <p:blipFill>
          <a:blip r:embed="rId3"/>
          <a:stretch>
            <a:fillRect/>
          </a:stretch>
        </p:blipFill>
        <p:spPr>
          <a:xfrm>
            <a:off x="3990115" y="4345064"/>
            <a:ext cx="5000625" cy="2180273"/>
          </a:xfrm>
          <a:prstGeom prst="rect">
            <a:avLst/>
          </a:prstGeom>
          <a:effectLst>
            <a:innerShdw blurRad="63500" dist="50800" dir="2700000">
              <a:prstClr val="black">
                <a:alpha val="50000"/>
              </a:prstClr>
            </a:innerShdw>
          </a:effectLst>
        </p:spPr>
      </p:pic>
      <p:pic>
        <p:nvPicPr>
          <p:cNvPr id="10" name="Picture 9" descr="06_08.jpg"/>
          <p:cNvPicPr>
            <a:picLocks noChangeAspect="1"/>
          </p:cNvPicPr>
          <p:nvPr/>
        </p:nvPicPr>
        <p:blipFill>
          <a:blip r:embed="rId4"/>
          <a:stretch>
            <a:fillRect/>
          </a:stretch>
        </p:blipFill>
        <p:spPr>
          <a:xfrm>
            <a:off x="161055" y="1082132"/>
            <a:ext cx="8858250" cy="2958656"/>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7865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Electromagnetic Radiation</a:t>
            </a:r>
            <a:endParaRPr lang="en-US" dirty="0"/>
          </a:p>
        </p:txBody>
      </p:sp>
      <p:sp>
        <p:nvSpPr>
          <p:cNvPr id="15365" name="Rectangle 5"/>
          <p:cNvSpPr>
            <a:spLocks noGrp="1" noChangeArrowheads="1"/>
          </p:cNvSpPr>
          <p:nvPr>
            <p:ph idx="1"/>
          </p:nvPr>
        </p:nvSpPr>
        <p:spPr>
          <a:xfrm>
            <a:off x="457200" y="1143000"/>
            <a:ext cx="7871599" cy="4262705"/>
          </a:xfrm>
          <a:noFill/>
          <a:effectLst>
            <a:innerShdw blurRad="63500" dist="50800" dir="2700000">
              <a:prstClr val="black">
                <a:alpha val="50000"/>
              </a:prstClr>
            </a:innerShdw>
          </a:effectLst>
          <a:extLst>
            <a:ext uri="{FAA26D3D-D897-4be2-8F04-BA451C77F1D7}"/>
          </a:extLst>
        </p:spPr>
        <p:txBody>
          <a:bodyPr wrap="square">
            <a:spAutoFit/>
          </a:bodyPr>
          <a:lstStyle/>
          <a:p>
            <a:pPr>
              <a:lnSpc>
                <a:spcPct val="100000"/>
              </a:lnSpc>
              <a:spcBef>
                <a:spcPts val="600"/>
              </a:spcBef>
              <a:spcAft>
                <a:spcPts val="0"/>
              </a:spcAft>
              <a:defRPr/>
            </a:pPr>
            <a:endParaRPr lang="en-US" altLang="ja-JP" sz="3200" b="0" dirty="0" smtClean="0">
              <a:latin typeface="Helvetica" charset="0"/>
            </a:endParaRPr>
          </a:p>
          <a:p>
            <a:pPr>
              <a:lnSpc>
                <a:spcPct val="100000"/>
              </a:lnSpc>
              <a:spcBef>
                <a:spcPts val="600"/>
              </a:spcBef>
              <a:spcAft>
                <a:spcPts val="0"/>
              </a:spcAft>
              <a:defRPr/>
            </a:pPr>
            <a:r>
              <a:rPr lang="en-US" sz="3200" b="0" dirty="0" smtClean="0"/>
              <a:t>All radiation obeys the relationship:</a:t>
            </a:r>
          </a:p>
          <a:p>
            <a:pPr>
              <a:lnSpc>
                <a:spcPct val="100000"/>
              </a:lnSpc>
              <a:spcBef>
                <a:spcPts val="600"/>
              </a:spcBef>
              <a:spcAft>
                <a:spcPts val="0"/>
              </a:spcAft>
              <a:buFontTx/>
              <a:buNone/>
              <a:defRPr/>
            </a:pPr>
            <a:r>
              <a:rPr lang="en-US" sz="3200" b="0" dirty="0" smtClean="0">
                <a:latin typeface="Symbol" pitchFamily="18" charset="2"/>
              </a:rPr>
              <a:t>			</a:t>
            </a:r>
            <a:r>
              <a:rPr lang="en-US" sz="2400" dirty="0" smtClean="0">
                <a:solidFill>
                  <a:srgbClr val="C00000"/>
                </a:solidFill>
              </a:rPr>
              <a:t>c</a:t>
            </a:r>
            <a:r>
              <a:rPr lang="en-US" dirty="0" smtClean="0">
                <a:solidFill>
                  <a:srgbClr val="C00000"/>
                </a:solidFill>
              </a:rPr>
              <a:t> = </a:t>
            </a:r>
            <a:r>
              <a:rPr lang="en-US" sz="3200" b="0" dirty="0" smtClean="0">
                <a:solidFill>
                  <a:srgbClr val="C00000"/>
                </a:solidFill>
                <a:latin typeface="Symbol" pitchFamily="18" charset="2"/>
                <a:sym typeface="Symbol" pitchFamily="18" charset="2"/>
              </a:rPr>
              <a:t></a:t>
            </a:r>
            <a:r>
              <a:rPr lang="en-US" sz="3200" b="0" dirty="0" smtClean="0">
                <a:solidFill>
                  <a:srgbClr val="C00000"/>
                </a:solidFill>
                <a:latin typeface="Helvetica" charset="0"/>
              </a:rPr>
              <a:t> </a:t>
            </a:r>
            <a:r>
              <a:rPr lang="en-US" sz="3200" b="0" dirty="0" smtClean="0">
                <a:solidFill>
                  <a:srgbClr val="C00000"/>
                </a:solidFill>
                <a:sym typeface="Symbol" pitchFamily="18" charset="2"/>
              </a:rPr>
              <a:t></a:t>
            </a:r>
            <a:r>
              <a:rPr lang="en-US" sz="3200" b="0" dirty="0" smtClean="0">
                <a:solidFill>
                  <a:srgbClr val="C00000"/>
                </a:solidFill>
                <a:latin typeface="Helvetica" charset="0"/>
              </a:rPr>
              <a:t> </a:t>
            </a:r>
            <a:r>
              <a:rPr lang="en-US" sz="3200" b="0" dirty="0" smtClean="0">
                <a:solidFill>
                  <a:srgbClr val="C00000"/>
                </a:solidFill>
                <a:latin typeface="Symbol" pitchFamily="18" charset="2"/>
                <a:sym typeface="Symbol" pitchFamily="18" charset="2"/>
              </a:rPr>
              <a:t></a:t>
            </a:r>
            <a:endParaRPr lang="en-US" sz="3200" b="0" dirty="0" smtClean="0">
              <a:solidFill>
                <a:srgbClr val="C00000"/>
              </a:solidFill>
              <a:latin typeface="Helvetica" charset="0"/>
            </a:endParaRPr>
          </a:p>
          <a:p>
            <a:pPr>
              <a:lnSpc>
                <a:spcPct val="100000"/>
              </a:lnSpc>
              <a:spcBef>
                <a:spcPts val="600"/>
              </a:spcBef>
              <a:spcAft>
                <a:spcPts val="0"/>
              </a:spcAft>
              <a:defRPr/>
            </a:pPr>
            <a:r>
              <a:rPr lang="en-US" sz="2400" dirty="0" smtClean="0">
                <a:latin typeface="Helvetica" charset="0"/>
              </a:rPr>
              <a:t>c</a:t>
            </a:r>
            <a:r>
              <a:rPr lang="en-US" dirty="0" smtClean="0">
                <a:latin typeface="Helvetica" charset="0"/>
              </a:rPr>
              <a:t> = </a:t>
            </a:r>
            <a:r>
              <a:rPr lang="en-US" sz="2800" dirty="0" smtClean="0">
                <a:latin typeface="Helvetica" charset="0"/>
              </a:rPr>
              <a:t>speed of light (constant)</a:t>
            </a:r>
          </a:p>
          <a:p>
            <a:pPr marL="0" indent="0">
              <a:lnSpc>
                <a:spcPct val="100000"/>
              </a:lnSpc>
              <a:spcBef>
                <a:spcPts val="600"/>
              </a:spcBef>
              <a:spcAft>
                <a:spcPts val="0"/>
              </a:spcAft>
              <a:buNone/>
              <a:defRPr/>
            </a:pPr>
            <a:r>
              <a:rPr lang="en-US" sz="2800" dirty="0">
                <a:latin typeface="Helvetica" charset="0"/>
              </a:rPr>
              <a:t>	</a:t>
            </a:r>
            <a:r>
              <a:rPr lang="en-US" sz="2800" dirty="0" smtClean="0">
                <a:latin typeface="Helvetica" charset="0"/>
              </a:rPr>
              <a:t>= 2.9979 x 10</a:t>
            </a:r>
            <a:r>
              <a:rPr lang="en-US" sz="2800" baseline="30000" dirty="0" smtClean="0">
                <a:latin typeface="Helvetica" charset="0"/>
              </a:rPr>
              <a:t>8</a:t>
            </a:r>
            <a:r>
              <a:rPr lang="en-US" sz="2800" dirty="0" smtClean="0">
                <a:latin typeface="Helvetica" charset="0"/>
              </a:rPr>
              <a:t>m/s</a:t>
            </a:r>
            <a:endParaRPr lang="en-US" sz="2800" dirty="0">
              <a:latin typeface="Helvetica" charset="0"/>
            </a:endParaRPr>
          </a:p>
          <a:p>
            <a:pPr>
              <a:lnSpc>
                <a:spcPct val="100000"/>
              </a:lnSpc>
              <a:spcBef>
                <a:spcPts val="600"/>
              </a:spcBef>
              <a:spcAft>
                <a:spcPts val="0"/>
              </a:spcAft>
              <a:defRPr/>
            </a:pPr>
            <a:r>
              <a:rPr lang="en-US" sz="2800" b="0" dirty="0" smtClean="0">
                <a:latin typeface="Helvetica" charset="0"/>
              </a:rPr>
              <a:t>Long wavelength , low frequency</a:t>
            </a:r>
          </a:p>
          <a:p>
            <a:pPr>
              <a:lnSpc>
                <a:spcPct val="100000"/>
              </a:lnSpc>
              <a:spcBef>
                <a:spcPts val="600"/>
              </a:spcBef>
              <a:spcAft>
                <a:spcPts val="0"/>
              </a:spcAft>
              <a:defRPr/>
            </a:pPr>
            <a:r>
              <a:rPr lang="en-US" sz="2800" b="0" dirty="0" smtClean="0">
                <a:latin typeface="Helvetica" charset="0"/>
              </a:rPr>
              <a:t>Short wavelength, high frequency </a:t>
            </a:r>
          </a:p>
          <a:p>
            <a:pPr>
              <a:lnSpc>
                <a:spcPct val="100000"/>
              </a:lnSpc>
              <a:spcBef>
                <a:spcPts val="600"/>
              </a:spcBef>
              <a:spcAft>
                <a:spcPts val="0"/>
              </a:spcAft>
              <a:defRPr/>
            </a:pPr>
            <a:r>
              <a:rPr lang="en-US" sz="2000" b="0" dirty="0" smtClean="0">
                <a:solidFill>
                  <a:srgbClr val="C00000"/>
                </a:solidFill>
              </a:rPr>
              <a:t>Wavelength and frequency are </a:t>
            </a:r>
            <a:r>
              <a:rPr lang="en-US" sz="2000" b="0" u="sng" dirty="0" smtClean="0">
                <a:solidFill>
                  <a:srgbClr val="C00000"/>
                </a:solidFill>
              </a:rPr>
              <a:t>inversely</a:t>
            </a:r>
            <a:r>
              <a:rPr lang="en-US" sz="2000" b="0" dirty="0" smtClean="0">
                <a:solidFill>
                  <a:srgbClr val="C00000"/>
                </a:solidFill>
              </a:rPr>
              <a:t> proportional.</a:t>
            </a:r>
            <a:r>
              <a:rPr lang="en-US" sz="2000" b="0" dirty="0" smtClean="0">
                <a:latin typeface="Helvetica" charset="0"/>
              </a:rPr>
              <a:t>		</a:t>
            </a:r>
            <a:r>
              <a:rPr lang="en-US" sz="2800" b="0" dirty="0" smtClean="0"/>
              <a:t> </a:t>
            </a:r>
          </a:p>
        </p:txBody>
      </p:sp>
    </p:spTree>
    <p:extLst>
      <p:ext uri="{BB962C8B-B14F-4D97-AF65-F5344CB8AC3E}">
        <p14:creationId xmlns:p14="http://schemas.microsoft.com/office/powerpoint/2010/main" val="192993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en-US" dirty="0" smtClean="0"/>
              <a:t>Particle-Wave Duality: A Prelude to Quantum Mechanics</a:t>
            </a:r>
            <a:endParaRPr lang="en-US" dirty="0"/>
          </a:p>
        </p:txBody>
      </p:sp>
      <p:sp>
        <p:nvSpPr>
          <p:cNvPr id="97283" name="Rectangle 3"/>
          <p:cNvSpPr>
            <a:spLocks noGrp="1" noChangeArrowheads="1"/>
          </p:cNvSpPr>
          <p:nvPr>
            <p:ph idx="1"/>
          </p:nvPr>
        </p:nvSpPr>
        <p:spPr>
          <a:xfrm>
            <a:off x="3851564" y="2514600"/>
            <a:ext cx="5063836" cy="4130576"/>
          </a:xfrm>
          <a:noFill/>
          <a:effectLst>
            <a:innerShdw blurRad="63500" dist="50800" dir="2700000">
              <a:prstClr val="black">
                <a:alpha val="50000"/>
              </a:prstClr>
            </a:innerShdw>
          </a:effectLst>
          <a:extLst>
            <a:ext uri="{FAA26D3D-D897-4be2-8F04-BA451C77F1D7}"/>
          </a:extLst>
        </p:spPr>
        <p:txBody>
          <a:bodyPr/>
          <a:lstStyle/>
          <a:p>
            <a:pPr marL="0" indent="0" eaLnBrk="1" hangingPunct="1">
              <a:lnSpc>
                <a:spcPct val="100000"/>
              </a:lnSpc>
              <a:spcBef>
                <a:spcPct val="0"/>
              </a:spcBef>
              <a:buSzTx/>
              <a:buFontTx/>
              <a:buNone/>
              <a:defRPr/>
            </a:pPr>
            <a:r>
              <a:rPr lang="en-US" sz="2800" b="0" dirty="0" smtClean="0">
                <a:latin typeface="Times New Roman" panose="02020603050405020304" pitchFamily="18" charset="0"/>
                <a:cs typeface="Times New Roman" panose="02020603050405020304" pitchFamily="18" charset="0"/>
              </a:rPr>
              <a:t>Louis de Broglie in response to Planck &amp; Einstein</a:t>
            </a:r>
            <a:r>
              <a:rPr lang="ja-JP" altLang="en-US" sz="2800" b="0" dirty="0" smtClean="0">
                <a:latin typeface="Times New Roman" panose="02020603050405020304" pitchFamily="18" charset="0"/>
                <a:cs typeface="Times New Roman" panose="02020603050405020304" pitchFamily="18" charset="0"/>
              </a:rPr>
              <a:t>’</a:t>
            </a:r>
            <a:r>
              <a:rPr lang="en-US" altLang="ja-JP" sz="2800" b="0" dirty="0" smtClean="0">
                <a:latin typeface="Times New Roman" panose="02020603050405020304" pitchFamily="18" charset="0"/>
                <a:cs typeface="Times New Roman" panose="02020603050405020304" pitchFamily="18" charset="0"/>
              </a:rPr>
              <a:t>s assertion that light was </a:t>
            </a:r>
            <a:r>
              <a:rPr lang="ja-JP" altLang="en-US" sz="2800" b="0" dirty="0" smtClean="0">
                <a:latin typeface="Times New Roman" panose="02020603050405020304" pitchFamily="18" charset="0"/>
                <a:cs typeface="Times New Roman" panose="02020603050405020304" pitchFamily="18" charset="0"/>
              </a:rPr>
              <a:t>“</a:t>
            </a:r>
            <a:r>
              <a:rPr lang="en-US" altLang="ja-JP" sz="2800" b="0" dirty="0" smtClean="0">
                <a:latin typeface="Times New Roman" panose="02020603050405020304" pitchFamily="18" charset="0"/>
                <a:cs typeface="Times New Roman" panose="02020603050405020304" pitchFamily="18" charset="0"/>
              </a:rPr>
              <a:t>particle-like</a:t>
            </a:r>
            <a:r>
              <a:rPr lang="ja-JP" altLang="en-US" sz="2800" b="0" dirty="0" smtClean="0">
                <a:latin typeface="Times New Roman" panose="02020603050405020304" pitchFamily="18" charset="0"/>
                <a:cs typeface="Times New Roman" panose="02020603050405020304" pitchFamily="18" charset="0"/>
              </a:rPr>
              <a:t>”</a:t>
            </a:r>
            <a:r>
              <a:rPr lang="en-US" altLang="ja-JP" sz="2800" b="0" dirty="0" smtClean="0">
                <a:latin typeface="Times New Roman" panose="02020603050405020304" pitchFamily="18" charset="0"/>
                <a:cs typeface="Times New Roman" panose="02020603050405020304" pitchFamily="18" charset="0"/>
              </a:rPr>
              <a:t> (photon) stated that small particles should exhibit a characteristic wavelength</a:t>
            </a:r>
            <a:r>
              <a:rPr lang="en-US" altLang="ja-JP" sz="3200" b="0" dirty="0" smtClean="0"/>
              <a:t>.</a:t>
            </a:r>
            <a:r>
              <a:rPr lang="en-US" altLang="ja-JP" sz="3200" dirty="0" smtClean="0"/>
              <a:t> </a:t>
            </a:r>
            <a:endParaRPr lang="en-US" sz="3200" dirty="0" smtClean="0"/>
          </a:p>
        </p:txBody>
      </p:sp>
      <p:pic>
        <p:nvPicPr>
          <p:cNvPr id="97284" name="Picture 4"/>
          <p:cNvPicPr>
            <a:picLocks noChangeArrowheads="1"/>
          </p:cNvPicPr>
          <p:nvPr/>
        </p:nvPicPr>
        <p:blipFill>
          <a:blip r:embed="rId3">
            <a:extLst/>
          </a:blip>
          <a:srcRect/>
          <a:stretch>
            <a:fillRect/>
          </a:stretch>
        </p:blipFill>
        <p:spPr bwMode="auto">
          <a:xfrm>
            <a:off x="893618" y="1711036"/>
            <a:ext cx="2333625" cy="2227263"/>
          </a:xfrm>
          <a:prstGeom prst="rect">
            <a:avLst/>
          </a:prstGeom>
          <a:solidFill>
            <a:schemeClr val="bg1"/>
          </a:solidFill>
          <a:ln>
            <a:noFill/>
          </a:ln>
          <a:effectLst>
            <a:innerShdw blurRad="63500" dist="50800" dir="2700000">
              <a:prstClr val="black">
                <a:alpha val="50000"/>
              </a:prstClr>
            </a:innerShdw>
          </a:effectLst>
          <a:extLst/>
        </p:spPr>
      </p:pic>
      <p:sp>
        <p:nvSpPr>
          <p:cNvPr id="63494" name="Rectangle 5"/>
          <p:cNvSpPr>
            <a:spLocks noChangeArrowheads="1"/>
          </p:cNvSpPr>
          <p:nvPr/>
        </p:nvSpPr>
        <p:spPr bwMode="auto">
          <a:xfrm>
            <a:off x="900113" y="4114800"/>
            <a:ext cx="22352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r>
              <a:rPr lang="en-US" altLang="en-US" sz="2400"/>
              <a:t>L. de Broglie</a:t>
            </a:r>
          </a:p>
          <a:p>
            <a:r>
              <a:rPr lang="en-US" altLang="en-US" sz="2400"/>
              <a:t>(1892-1987)</a:t>
            </a:r>
          </a:p>
        </p:txBody>
      </p:sp>
    </p:spTree>
    <p:extLst>
      <p:ext uri="{BB962C8B-B14F-4D97-AF65-F5344CB8AC3E}">
        <p14:creationId xmlns:p14="http://schemas.microsoft.com/office/powerpoint/2010/main" val="117964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4" name="Picture 4"/>
          <p:cNvPicPr>
            <a:picLocks noChangeArrowheads="1"/>
          </p:cNvPicPr>
          <p:nvPr/>
        </p:nvPicPr>
        <p:blipFill>
          <a:blip r:embed="rId4">
            <a:extLst/>
          </a:blip>
          <a:srcRect/>
          <a:stretch>
            <a:fillRect/>
          </a:stretch>
        </p:blipFill>
        <p:spPr bwMode="auto">
          <a:xfrm>
            <a:off x="228600" y="1600200"/>
            <a:ext cx="2333625" cy="2227263"/>
          </a:xfrm>
          <a:prstGeom prst="rect">
            <a:avLst/>
          </a:prstGeom>
          <a:solidFill>
            <a:schemeClr val="bg1"/>
          </a:solidFill>
          <a:ln>
            <a:noFill/>
          </a:ln>
          <a:effectLst>
            <a:innerShdw blurRad="63500" dist="50800" dir="2700000">
              <a:prstClr val="black">
                <a:alpha val="50000"/>
              </a:prstClr>
            </a:innerShdw>
          </a:effectLst>
          <a:extLst/>
        </p:spPr>
      </p:pic>
      <p:sp>
        <p:nvSpPr>
          <p:cNvPr id="261125" name="Rectangle 5"/>
          <p:cNvSpPr>
            <a:spLocks noChangeArrowheads="1"/>
          </p:cNvSpPr>
          <p:nvPr/>
        </p:nvSpPr>
        <p:spPr bwMode="auto">
          <a:xfrm>
            <a:off x="304800" y="4114800"/>
            <a:ext cx="2235200" cy="819150"/>
          </a:xfrm>
          <a:prstGeom prst="rect">
            <a:avLst/>
          </a:prstGeom>
          <a:noFill/>
          <a:ln>
            <a:noFill/>
          </a:ln>
          <a:effectLst/>
          <a:extLst/>
        </p:spPr>
        <p:txBody>
          <a:bodyPr lIns="90487" tIns="44450" rIns="90487" bIns="44450">
            <a:spAutoFit/>
          </a:bodyPr>
          <a:lstStyle/>
          <a:p>
            <a:pPr eaLnBrk="0" hangingPunct="0">
              <a:defRPr/>
            </a:pPr>
            <a:r>
              <a:rPr lang="en-US" sz="2400">
                <a:effectLst>
                  <a:outerShdw blurRad="38100" dist="38100" dir="2700000" algn="tl">
                    <a:srgbClr val="C0C0C0"/>
                  </a:outerShdw>
                </a:effectLst>
                <a:latin typeface="Arial" pitchFamily="34" charset="0"/>
                <a:ea typeface="ＭＳ Ｐゴシック" charset="-128"/>
              </a:rPr>
              <a:t>L. de Broglie</a:t>
            </a:r>
          </a:p>
          <a:p>
            <a:pPr eaLnBrk="0" hangingPunct="0">
              <a:defRPr/>
            </a:pPr>
            <a:r>
              <a:rPr lang="en-US" sz="2400">
                <a:effectLst>
                  <a:outerShdw blurRad="38100" dist="38100" dir="2700000" algn="tl">
                    <a:srgbClr val="C0C0C0"/>
                  </a:outerShdw>
                </a:effectLst>
                <a:latin typeface="Arial" pitchFamily="34" charset="0"/>
                <a:ea typeface="ＭＳ Ｐゴシック" charset="-128"/>
              </a:rPr>
              <a:t>(1892-1987)</a:t>
            </a:r>
          </a:p>
        </p:txBody>
      </p:sp>
      <p:graphicFrame>
        <p:nvGraphicFramePr>
          <p:cNvPr id="64516" name="Object 6"/>
          <p:cNvGraphicFramePr>
            <a:graphicFrameLocks noChangeAspect="1"/>
          </p:cNvGraphicFramePr>
          <p:nvPr/>
        </p:nvGraphicFramePr>
        <p:xfrm>
          <a:off x="3905250" y="1905000"/>
          <a:ext cx="1485900" cy="393700"/>
        </p:xfrm>
        <a:graphic>
          <a:graphicData uri="http://schemas.openxmlformats.org/presentationml/2006/ole">
            <mc:AlternateContent xmlns:mc="http://schemas.openxmlformats.org/markup-compatibility/2006">
              <mc:Choice xmlns:v="urn:schemas-microsoft-com:vml" Requires="v">
                <p:oleObj spid="_x0000_s13414" name="Equation" r:id="rId5" imgW="1471680" imgH="383760" progId="Equation.DSMT4">
                  <p:embed/>
                </p:oleObj>
              </mc:Choice>
              <mc:Fallback>
                <p:oleObj name="Equation" r:id="rId5" imgW="1471680" imgH="3837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50" y="1905000"/>
                        <a:ext cx="148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4517" name="Object 7"/>
          <p:cNvGraphicFramePr>
            <a:graphicFrameLocks noChangeAspect="1"/>
          </p:cNvGraphicFramePr>
          <p:nvPr/>
        </p:nvGraphicFramePr>
        <p:xfrm>
          <a:off x="6045200" y="1905000"/>
          <a:ext cx="1651000" cy="393700"/>
        </p:xfrm>
        <a:graphic>
          <a:graphicData uri="http://schemas.openxmlformats.org/presentationml/2006/ole">
            <mc:AlternateContent xmlns:mc="http://schemas.openxmlformats.org/markup-compatibility/2006">
              <mc:Choice xmlns:v="urn:schemas-microsoft-com:vml" Requires="v">
                <p:oleObj spid="_x0000_s13415" name="Equation" r:id="rId7" imgW="1636560" imgH="383760" progId="Equation.DSMT4">
                  <p:embed/>
                </p:oleObj>
              </mc:Choice>
              <mc:Fallback>
                <p:oleObj name="Equation" r:id="rId7" imgW="1636560" imgH="3837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1905000"/>
                        <a:ext cx="1651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4518" name="Object 8"/>
          <p:cNvGraphicFramePr>
            <a:graphicFrameLocks noChangeAspect="1"/>
          </p:cNvGraphicFramePr>
          <p:nvPr/>
        </p:nvGraphicFramePr>
        <p:xfrm>
          <a:off x="3886200" y="2667000"/>
          <a:ext cx="4495800" cy="850900"/>
        </p:xfrm>
        <a:graphic>
          <a:graphicData uri="http://schemas.openxmlformats.org/presentationml/2006/ole">
            <mc:AlternateContent xmlns:mc="http://schemas.openxmlformats.org/markup-compatibility/2006">
              <mc:Choice xmlns:v="urn:schemas-microsoft-com:vml" Requires="v">
                <p:oleObj spid="_x0000_s13416" name="Equation" r:id="rId9" imgW="4479840" imgH="840960" progId="Equation.DSMT4">
                  <p:embed/>
                </p:oleObj>
              </mc:Choice>
              <mc:Fallback>
                <p:oleObj name="Equation" r:id="rId9" imgW="4479840" imgH="8409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2667000"/>
                        <a:ext cx="44958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4519" name="Object 9"/>
          <p:cNvGraphicFramePr>
            <a:graphicFrameLocks noChangeAspect="1"/>
          </p:cNvGraphicFramePr>
          <p:nvPr/>
        </p:nvGraphicFramePr>
        <p:xfrm>
          <a:off x="3886200" y="3657600"/>
          <a:ext cx="2705100" cy="850900"/>
        </p:xfrm>
        <a:graphic>
          <a:graphicData uri="http://schemas.openxmlformats.org/presentationml/2006/ole">
            <mc:AlternateContent xmlns:mc="http://schemas.openxmlformats.org/markup-compatibility/2006">
              <mc:Choice xmlns:v="urn:schemas-microsoft-com:vml" Requires="v">
                <p:oleObj spid="_x0000_s13417" name="Equation" r:id="rId11" imgW="2697120" imgH="840960" progId="Equation.DSMT4">
                  <p:embed/>
                </p:oleObj>
              </mc:Choice>
              <mc:Fallback>
                <p:oleObj name="Equation" r:id="rId11" imgW="2697120" imgH="8409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3657600"/>
                        <a:ext cx="27051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4520" name="Object 10"/>
          <p:cNvGraphicFramePr>
            <a:graphicFrameLocks noChangeAspect="1"/>
          </p:cNvGraphicFramePr>
          <p:nvPr/>
        </p:nvGraphicFramePr>
        <p:xfrm>
          <a:off x="4813300" y="4876800"/>
          <a:ext cx="3187700" cy="914400"/>
        </p:xfrm>
        <a:graphic>
          <a:graphicData uri="http://schemas.openxmlformats.org/presentationml/2006/ole">
            <mc:AlternateContent xmlns:mc="http://schemas.openxmlformats.org/markup-compatibility/2006">
              <mc:Choice xmlns:v="urn:schemas-microsoft-com:vml" Requires="v">
                <p:oleObj spid="_x0000_s13418" name="Equation" r:id="rId13" imgW="3172320" imgH="905040" progId="Equation.DSMT4">
                  <p:embed/>
                </p:oleObj>
              </mc:Choice>
              <mc:Fallback>
                <p:oleObj name="Equation" r:id="rId13" imgW="3172320" imgH="905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3300" y="4876800"/>
                        <a:ext cx="3187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21" name="Text Box 11"/>
          <p:cNvSpPr txBox="1">
            <a:spLocks noChangeArrowheads="1"/>
          </p:cNvSpPr>
          <p:nvPr/>
        </p:nvSpPr>
        <p:spPr bwMode="auto">
          <a:xfrm>
            <a:off x="76200" y="5257800"/>
            <a:ext cx="51054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spcBef>
                <a:spcPct val="25000"/>
              </a:spcBef>
            </a:pPr>
            <a:r>
              <a:rPr lang="en-US" altLang="en-US" sz="2200" u="sng">
                <a:solidFill>
                  <a:schemeClr val="accent2"/>
                </a:solidFill>
                <a:cs typeface="Arial" charset="0"/>
              </a:rPr>
              <a:t>Conclusion:</a:t>
            </a:r>
            <a:r>
              <a:rPr lang="en-US" altLang="en-US" sz="2200" b="0">
                <a:cs typeface="Arial" charset="0"/>
              </a:rPr>
              <a:t> </a:t>
            </a:r>
          </a:p>
          <a:p>
            <a:pPr eaLnBrk="1" hangingPunct="1">
              <a:spcBef>
                <a:spcPct val="25000"/>
              </a:spcBef>
            </a:pPr>
            <a:r>
              <a:rPr lang="en-US" altLang="en-US" sz="2200" b="0">
                <a:cs typeface="Arial" charset="0"/>
              </a:rPr>
              <a:t>	Light waves have mass,</a:t>
            </a:r>
          </a:p>
          <a:p>
            <a:pPr eaLnBrk="1" hangingPunct="1">
              <a:spcBef>
                <a:spcPct val="25000"/>
              </a:spcBef>
            </a:pPr>
            <a:r>
              <a:rPr lang="en-US" altLang="en-US" sz="2200" b="0">
                <a:cs typeface="Arial" charset="0"/>
              </a:rPr>
              <a:t>	particles have a wavelength.</a:t>
            </a:r>
          </a:p>
        </p:txBody>
      </p:sp>
      <p:sp>
        <p:nvSpPr>
          <p:cNvPr id="11" name="Title 10"/>
          <p:cNvSpPr>
            <a:spLocks noGrp="1"/>
          </p:cNvSpPr>
          <p:nvPr>
            <p:ph type="title"/>
          </p:nvPr>
        </p:nvSpPr>
        <p:spPr/>
        <p:txBody>
          <a:bodyPr>
            <a:normAutofit fontScale="90000"/>
          </a:bodyPr>
          <a:lstStyle/>
          <a:p>
            <a:pPr>
              <a:defRPr/>
            </a:pPr>
            <a:r>
              <a:rPr lang="en-US" dirty="0" smtClean="0"/>
              <a:t>Particle-Wave Duality: A Prelude to Quantum Mechanics</a:t>
            </a:r>
            <a:endParaRPr lang="en-US" dirty="0"/>
          </a:p>
        </p:txBody>
      </p:sp>
    </p:spTree>
    <p:extLst>
      <p:ext uri="{BB962C8B-B14F-4D97-AF65-F5344CB8AC3E}">
        <p14:creationId xmlns:p14="http://schemas.microsoft.com/office/powerpoint/2010/main" val="256292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The Wave Nature of Matter</a:t>
            </a:r>
          </a:p>
        </p:txBody>
      </p:sp>
      <p:sp>
        <p:nvSpPr>
          <p:cNvPr id="19459" name="Rectangle 3"/>
          <p:cNvSpPr>
            <a:spLocks noGrp="1" noChangeArrowheads="1"/>
          </p:cNvSpPr>
          <p:nvPr>
            <p:ph idx="1"/>
          </p:nvPr>
        </p:nvSpPr>
        <p:spPr>
          <a:xfrm>
            <a:off x="685800" y="1981200"/>
            <a:ext cx="7772400" cy="2667000"/>
          </a:xfrm>
        </p:spPr>
        <p:txBody>
          <a:bodyPr/>
          <a:lstStyle/>
          <a:p>
            <a:r>
              <a:rPr lang="en-US"/>
              <a:t>Louis de Broglie posited that if light can have material properties, matter should exhibit wave properties.</a:t>
            </a:r>
          </a:p>
          <a:p>
            <a:r>
              <a:rPr lang="en-US"/>
              <a:t>He demonstrated that the relationship between mass and wavelength was</a:t>
            </a:r>
          </a:p>
        </p:txBody>
      </p:sp>
      <p:sp>
        <p:nvSpPr>
          <p:cNvPr id="10" name="Footer Placeholder 5"/>
          <p:cNvSpPr>
            <a:spLocks noGrp="1"/>
          </p:cNvSpPr>
          <p:nvPr>
            <p:ph type="ftr" sz="quarter" idx="11"/>
          </p:nvPr>
        </p:nvSpPr>
        <p:spPr/>
        <p:txBody>
          <a:bodyPr/>
          <a:lstStyle/>
          <a:p>
            <a:r>
              <a:rPr lang="en-US"/>
              <a:t>© </a:t>
            </a:r>
            <a:r>
              <a:rPr lang="en-US" sz="1000"/>
              <a:t>2009, Prentice-Hall, Inc.</a:t>
            </a:r>
          </a:p>
        </p:txBody>
      </p:sp>
      <p:grpSp>
        <p:nvGrpSpPr>
          <p:cNvPr id="19464" name="Group 8"/>
          <p:cNvGrpSpPr>
            <a:grpSpLocks/>
          </p:cNvGrpSpPr>
          <p:nvPr/>
        </p:nvGrpSpPr>
        <p:grpSpPr bwMode="auto">
          <a:xfrm>
            <a:off x="3805238" y="4648200"/>
            <a:ext cx="1531937" cy="1066800"/>
            <a:chOff x="1915" y="3072"/>
            <a:chExt cx="965" cy="672"/>
          </a:xfrm>
        </p:grpSpPr>
        <p:sp>
          <p:nvSpPr>
            <p:cNvPr id="19460" name="Rectangle 4"/>
            <p:cNvSpPr>
              <a:spLocks noChangeArrowheads="1"/>
            </p:cNvSpPr>
            <p:nvPr/>
          </p:nvSpPr>
          <p:spPr bwMode="auto">
            <a:xfrm>
              <a:off x="1915" y="3258"/>
              <a:ext cx="477" cy="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sz="3200" i="1">
                  <a:latin typeface="Symbol" pitchFamily="-80" charset="2"/>
                  <a:sym typeface="Symbol" pitchFamily="-80" charset="2"/>
                </a:rPr>
                <a:t></a:t>
              </a:r>
              <a:r>
                <a:rPr lang="en-US" sz="3200"/>
                <a:t> =</a:t>
              </a:r>
            </a:p>
          </p:txBody>
        </p:sp>
        <p:grpSp>
          <p:nvGrpSpPr>
            <p:cNvPr id="19463" name="Group 7"/>
            <p:cNvGrpSpPr>
              <a:grpSpLocks/>
            </p:cNvGrpSpPr>
            <p:nvPr/>
          </p:nvGrpSpPr>
          <p:grpSpPr bwMode="auto">
            <a:xfrm>
              <a:off x="2400" y="3072"/>
              <a:ext cx="480" cy="672"/>
              <a:chOff x="3216" y="2860"/>
              <a:chExt cx="480" cy="672"/>
            </a:xfrm>
          </p:grpSpPr>
          <p:sp>
            <p:nvSpPr>
              <p:cNvPr id="19461" name="Rectangle 5"/>
              <p:cNvSpPr>
                <a:spLocks noChangeArrowheads="1"/>
              </p:cNvSpPr>
              <p:nvPr/>
            </p:nvSpPr>
            <p:spPr bwMode="auto">
              <a:xfrm>
                <a:off x="3219" y="2860"/>
                <a:ext cx="457" cy="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i="1"/>
                  <a:t>h</a:t>
                </a:r>
              </a:p>
              <a:p>
                <a:r>
                  <a:rPr lang="en-US" sz="3200" i="1"/>
                  <a:t>mv</a:t>
                </a:r>
              </a:p>
            </p:txBody>
          </p:sp>
          <p:sp>
            <p:nvSpPr>
              <p:cNvPr id="19462" name="Line 6"/>
              <p:cNvSpPr>
                <a:spLocks noChangeShapeType="1"/>
              </p:cNvSpPr>
              <p:nvPr/>
            </p:nvSpPr>
            <p:spPr bwMode="auto">
              <a:xfrm>
                <a:off x="3216" y="3216"/>
                <a:ext cx="480" cy="0"/>
              </a:xfrm>
              <a:prstGeom prst="line">
                <a:avLst/>
              </a:prstGeom>
              <a:noFill/>
              <a:ln w="22225">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37051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2000"/>
                                        <p:tgtEl>
                                          <p:spTgt spid="1945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4"/>
                                        </p:tgtEl>
                                        <p:attrNameLst>
                                          <p:attrName>style.visibility</p:attrName>
                                        </p:attrNameLst>
                                      </p:cBhvr>
                                      <p:to>
                                        <p:strVal val="visible"/>
                                      </p:to>
                                    </p:set>
                                    <p:animEffect transition="in" filter="fade">
                                      <p:cBhvr>
                                        <p:cTn id="10" dur="2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hemistry Cat - Electron configuration? How Bohri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311831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30009"/>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The Uncertainty Principle</a:t>
            </a:r>
          </a:p>
        </p:txBody>
      </p:sp>
      <p:sp>
        <p:nvSpPr>
          <p:cNvPr id="20483" name="Rectangle 3"/>
          <p:cNvSpPr>
            <a:spLocks noGrp="1" noChangeArrowheads="1"/>
          </p:cNvSpPr>
          <p:nvPr>
            <p:ph idx="1"/>
          </p:nvPr>
        </p:nvSpPr>
        <p:spPr>
          <a:xfrm>
            <a:off x="685800" y="1981200"/>
            <a:ext cx="7848600" cy="3962400"/>
          </a:xfrm>
        </p:spPr>
        <p:txBody>
          <a:bodyPr/>
          <a:lstStyle/>
          <a:p>
            <a:r>
              <a:rPr lang="en-US" sz="2800"/>
              <a:t>Heisenberg showed that the more precisely the momentum of a particle is known, the less precisely is its position known:</a:t>
            </a:r>
          </a:p>
          <a:p>
            <a:endParaRPr lang="en-US" sz="2800"/>
          </a:p>
          <a:p>
            <a:endParaRPr lang="en-US" sz="2800"/>
          </a:p>
          <a:p>
            <a:r>
              <a:rPr lang="en-US" sz="2800"/>
              <a:t>In many cases, our uncertainty of the whereabouts of an electron is greater than the size of the atom itself!</a:t>
            </a:r>
          </a:p>
        </p:txBody>
      </p:sp>
      <p:sp>
        <p:nvSpPr>
          <p:cNvPr id="10" name="Footer Placeholder 5"/>
          <p:cNvSpPr>
            <a:spLocks noGrp="1"/>
          </p:cNvSpPr>
          <p:nvPr>
            <p:ph type="ftr" sz="quarter" idx="11"/>
          </p:nvPr>
        </p:nvSpPr>
        <p:spPr/>
        <p:txBody>
          <a:bodyPr/>
          <a:lstStyle/>
          <a:p>
            <a:r>
              <a:rPr lang="en-US"/>
              <a:t>© </a:t>
            </a:r>
            <a:r>
              <a:rPr lang="en-US" sz="1000"/>
              <a:t>2009, Prentice-Hall, Inc.</a:t>
            </a:r>
          </a:p>
        </p:txBody>
      </p:sp>
      <p:grpSp>
        <p:nvGrpSpPr>
          <p:cNvPr id="20488" name="Group 8"/>
          <p:cNvGrpSpPr>
            <a:grpSpLocks/>
          </p:cNvGrpSpPr>
          <p:nvPr/>
        </p:nvGrpSpPr>
        <p:grpSpPr bwMode="auto">
          <a:xfrm>
            <a:off x="2935288" y="3378200"/>
            <a:ext cx="3287712" cy="1066800"/>
            <a:chOff x="1208" y="3456"/>
            <a:chExt cx="2071" cy="672"/>
          </a:xfrm>
        </p:grpSpPr>
        <p:sp>
          <p:nvSpPr>
            <p:cNvPr id="20484" name="Rectangle 4"/>
            <p:cNvSpPr>
              <a:spLocks noChangeArrowheads="1"/>
            </p:cNvSpPr>
            <p:nvPr/>
          </p:nvSpPr>
          <p:spPr bwMode="auto">
            <a:xfrm>
              <a:off x="1208" y="3592"/>
              <a:ext cx="1522" cy="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sz="3200"/>
                <a:t>(</a:t>
              </a:r>
              <a:r>
                <a:rPr lang="en-US" sz="3200">
                  <a:latin typeface="Symbol" pitchFamily="-80" charset="2"/>
                  <a:sym typeface="Symbol" pitchFamily="-80" charset="2"/>
                </a:rPr>
                <a:t></a:t>
              </a:r>
              <a:r>
                <a:rPr lang="en-US" sz="3200" i="1"/>
                <a:t>x</a:t>
              </a:r>
              <a:r>
                <a:rPr lang="en-US" sz="3200"/>
                <a:t>) (</a:t>
              </a:r>
              <a:r>
                <a:rPr lang="en-US" sz="3200">
                  <a:latin typeface="Symbol" pitchFamily="-80" charset="2"/>
                  <a:sym typeface="Symbol" pitchFamily="-80" charset="2"/>
                </a:rPr>
                <a:t></a:t>
              </a:r>
              <a:r>
                <a:rPr lang="en-US" sz="3200" i="1"/>
                <a:t>mv</a:t>
              </a:r>
              <a:r>
                <a:rPr lang="en-US" sz="3200"/>
                <a:t>) </a:t>
              </a:r>
              <a:r>
                <a:rPr lang="en-US" sz="3200">
                  <a:sym typeface="Symbol" pitchFamily="-80" charset="2"/>
                </a:rPr>
                <a:t></a:t>
              </a:r>
            </a:p>
          </p:txBody>
        </p:sp>
        <p:grpSp>
          <p:nvGrpSpPr>
            <p:cNvPr id="20487" name="Group 7"/>
            <p:cNvGrpSpPr>
              <a:grpSpLocks/>
            </p:cNvGrpSpPr>
            <p:nvPr/>
          </p:nvGrpSpPr>
          <p:grpSpPr bwMode="auto">
            <a:xfrm>
              <a:off x="2880" y="3456"/>
              <a:ext cx="399" cy="672"/>
              <a:chOff x="3009" y="3372"/>
              <a:chExt cx="399" cy="672"/>
            </a:xfrm>
          </p:grpSpPr>
          <p:sp>
            <p:nvSpPr>
              <p:cNvPr id="20485" name="Rectangle 5"/>
              <p:cNvSpPr>
                <a:spLocks noChangeArrowheads="1"/>
              </p:cNvSpPr>
              <p:nvPr/>
            </p:nvSpPr>
            <p:spPr bwMode="auto">
              <a:xfrm>
                <a:off x="3009" y="3372"/>
                <a:ext cx="399" cy="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i="1"/>
                  <a:t>h</a:t>
                </a:r>
              </a:p>
              <a:p>
                <a:r>
                  <a:rPr lang="en-US" sz="3200"/>
                  <a:t>4</a:t>
                </a:r>
                <a:r>
                  <a:rPr lang="en-US" sz="3200" i="1">
                    <a:latin typeface="Symbol" pitchFamily="-80" charset="2"/>
                    <a:sym typeface="Symbol" pitchFamily="-80" charset="2"/>
                  </a:rPr>
                  <a:t></a:t>
                </a:r>
                <a:endParaRPr lang="en-US" sz="3200" i="1"/>
              </a:p>
            </p:txBody>
          </p:sp>
          <p:sp>
            <p:nvSpPr>
              <p:cNvPr id="20486" name="Line 6"/>
              <p:cNvSpPr>
                <a:spLocks noChangeShapeType="1"/>
              </p:cNvSpPr>
              <p:nvPr/>
            </p:nvSpPr>
            <p:spPr bwMode="auto">
              <a:xfrm>
                <a:off x="3040" y="3712"/>
                <a:ext cx="336" cy="0"/>
              </a:xfrm>
              <a:prstGeom prst="line">
                <a:avLst/>
              </a:prstGeom>
              <a:noFill/>
              <a:ln w="22225">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323840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animEffect transition="in" filter="fade">
                                      <p:cBhvr>
                                        <p:cTn id="7"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Quantum Mechanics</a:t>
            </a:r>
          </a:p>
        </p:txBody>
      </p:sp>
      <p:sp>
        <p:nvSpPr>
          <p:cNvPr id="21507" name="Rectangle 3"/>
          <p:cNvSpPr>
            <a:spLocks noGrp="1" noChangeArrowheads="1"/>
          </p:cNvSpPr>
          <p:nvPr>
            <p:ph type="body" sz="half" idx="1"/>
          </p:nvPr>
        </p:nvSpPr>
        <p:spPr>
          <a:xfrm>
            <a:off x="381000" y="1981200"/>
            <a:ext cx="4419600" cy="4114800"/>
          </a:xfrm>
        </p:spPr>
        <p:txBody>
          <a:bodyPr>
            <a:normAutofit lnSpcReduction="10000"/>
          </a:bodyPr>
          <a:lstStyle/>
          <a:p>
            <a:r>
              <a:rPr lang="en-US" sz="2800"/>
              <a:t>Erwin Schrödinger developed a mathematical treatment into which both the wave and particle nature of matter could be incorporated.</a:t>
            </a:r>
          </a:p>
          <a:p>
            <a:r>
              <a:rPr lang="en-US" sz="2800"/>
              <a:t>It is known as </a:t>
            </a:r>
            <a:r>
              <a:rPr lang="en-US" sz="2800">
                <a:solidFill>
                  <a:srgbClr val="072E93"/>
                </a:solidFill>
              </a:rPr>
              <a:t>quantum mechanics</a:t>
            </a:r>
            <a:r>
              <a:rPr lang="en-US" sz="2800"/>
              <a:t>.</a:t>
            </a:r>
          </a:p>
        </p:txBody>
      </p:sp>
      <p:pic>
        <p:nvPicPr>
          <p:cNvPr id="21509" name="Picture 5" descr="06_1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5376"/>
          <a:stretch>
            <a:fillRect/>
          </a:stretch>
        </p:blipFill>
        <p:spPr>
          <a:xfrm>
            <a:off x="4800600" y="2057400"/>
            <a:ext cx="3810000" cy="3716338"/>
          </a:xfrm>
        </p:spPr>
      </p:pic>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4214314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20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Quantum Mechanics</a:t>
            </a:r>
          </a:p>
        </p:txBody>
      </p:sp>
      <p:sp>
        <p:nvSpPr>
          <p:cNvPr id="22531" name="Rectangle 3"/>
          <p:cNvSpPr>
            <a:spLocks noGrp="1" noChangeArrowheads="1"/>
          </p:cNvSpPr>
          <p:nvPr>
            <p:ph type="body" sz="half" idx="1"/>
          </p:nvPr>
        </p:nvSpPr>
        <p:spPr>
          <a:xfrm>
            <a:off x="152400" y="1981200"/>
            <a:ext cx="5029200" cy="4648200"/>
          </a:xfrm>
        </p:spPr>
        <p:txBody>
          <a:bodyPr/>
          <a:lstStyle/>
          <a:p>
            <a:r>
              <a:rPr lang="en-US" sz="2800"/>
              <a:t>The wave equation is designated with a lower case Greek </a:t>
            </a:r>
            <a:r>
              <a:rPr lang="en-US" sz="2800" i="1"/>
              <a:t>psi</a:t>
            </a:r>
            <a:r>
              <a:rPr lang="en-US" sz="2800"/>
              <a:t> (</a:t>
            </a:r>
            <a:r>
              <a:rPr lang="en-US" sz="2800" i="1">
                <a:sym typeface="Symbol" pitchFamily="-80" charset="2"/>
              </a:rPr>
              <a:t></a:t>
            </a:r>
            <a:r>
              <a:rPr lang="en-US" sz="2800">
                <a:sym typeface="Symbol" pitchFamily="-80" charset="2"/>
              </a:rPr>
              <a:t>).</a:t>
            </a:r>
          </a:p>
          <a:p>
            <a:r>
              <a:rPr lang="en-US" sz="2800">
                <a:sym typeface="Symbol" pitchFamily="-80" charset="2"/>
              </a:rPr>
              <a:t>The square of the wave equation, </a:t>
            </a:r>
            <a:r>
              <a:rPr lang="en-US" sz="2800" i="1">
                <a:sym typeface="Symbol" pitchFamily="-80" charset="2"/>
              </a:rPr>
              <a:t></a:t>
            </a:r>
            <a:r>
              <a:rPr lang="en-US" sz="2800" baseline="30000">
                <a:sym typeface="Symbol" pitchFamily="-80" charset="2"/>
              </a:rPr>
              <a:t>2</a:t>
            </a:r>
            <a:r>
              <a:rPr lang="en-US" sz="2800">
                <a:sym typeface="Symbol" pitchFamily="-80" charset="2"/>
              </a:rPr>
              <a:t>, gives a probability density map of where an electron has a certain statistical likelihood of being at any given instant in time.</a:t>
            </a:r>
            <a:endParaRPr lang="en-US" sz="2800"/>
          </a:p>
        </p:txBody>
      </p:sp>
      <p:pic>
        <p:nvPicPr>
          <p:cNvPr id="22532" name="Picture 4" descr="06_1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5376"/>
          <a:stretch>
            <a:fillRect/>
          </a:stretch>
        </p:blipFill>
        <p:spPr>
          <a:xfrm>
            <a:off x="4800600" y="2057400"/>
            <a:ext cx="3810000" cy="3716338"/>
          </a:xfrm>
        </p:spPr>
      </p:pic>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1885816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2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Quantum Numbers</a:t>
            </a:r>
          </a:p>
        </p:txBody>
      </p:sp>
      <p:sp>
        <p:nvSpPr>
          <p:cNvPr id="23555" name="Rectangle 3"/>
          <p:cNvSpPr>
            <a:spLocks noGrp="1" noChangeArrowheads="1"/>
          </p:cNvSpPr>
          <p:nvPr>
            <p:ph idx="1"/>
          </p:nvPr>
        </p:nvSpPr>
        <p:spPr>
          <a:xfrm>
            <a:off x="609599" y="1930400"/>
            <a:ext cx="6347714" cy="4110963"/>
          </a:xfrm>
        </p:spPr>
        <p:txBody>
          <a:bodyPr>
            <a:normAutofit/>
          </a:bodyPr>
          <a:lstStyle/>
          <a:p>
            <a:r>
              <a:rPr lang="en-US" sz="2400" dirty="0"/>
              <a:t>Solving the wave equation gives a set of wave functions, or </a:t>
            </a:r>
            <a:r>
              <a:rPr lang="en-US" sz="2400" dirty="0">
                <a:solidFill>
                  <a:srgbClr val="000080"/>
                </a:solidFill>
              </a:rPr>
              <a:t>orbitals</a:t>
            </a:r>
            <a:r>
              <a:rPr lang="en-US" sz="2400" dirty="0"/>
              <a:t>, and their corresponding energies.</a:t>
            </a:r>
          </a:p>
          <a:p>
            <a:r>
              <a:rPr lang="en-US" sz="2400" dirty="0"/>
              <a:t>Each orbital describes a spatial distribution of electron density.</a:t>
            </a:r>
          </a:p>
          <a:p>
            <a:r>
              <a:rPr lang="en-US" sz="2400" dirty="0"/>
              <a:t>An orbital is described by a set of three </a:t>
            </a:r>
            <a:r>
              <a:rPr lang="en-US" sz="2400" dirty="0">
                <a:solidFill>
                  <a:srgbClr val="000080"/>
                </a:solidFill>
              </a:rPr>
              <a:t>quantum numbers</a:t>
            </a:r>
            <a:r>
              <a:rPr lang="en-US" sz="2400" dirty="0"/>
              <a:t>.</a:t>
            </a:r>
          </a:p>
        </p:txBody>
      </p:sp>
      <p:sp>
        <p:nvSpPr>
          <p:cNvPr id="5" name="Footer Placeholder 5"/>
          <p:cNvSpPr>
            <a:spLocks noGrp="1"/>
          </p:cNvSpPr>
          <p:nvPr>
            <p:ph type="ftr" sz="quarter" idx="11"/>
          </p:nvPr>
        </p:nvSpPr>
        <p:spPr/>
        <p:txBody>
          <a:bodyPr/>
          <a:lstStyle/>
          <a:p>
            <a:r>
              <a:rPr lang="en-US"/>
              <a:t>© </a:t>
            </a:r>
            <a:r>
              <a:rPr lang="en-US" sz="1000"/>
              <a:t>2009, Prentice-Hall, Inc.</a:t>
            </a:r>
          </a:p>
        </p:txBody>
      </p:sp>
    </p:spTree>
    <p:extLst>
      <p:ext uri="{BB962C8B-B14F-4D97-AF65-F5344CB8AC3E}">
        <p14:creationId xmlns:p14="http://schemas.microsoft.com/office/powerpoint/2010/main" val="2109667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2000"/>
                                        <p:tgtEl>
                                          <p:spTgt spid="2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8" name="Rectangle 18"/>
          <p:cNvSpPr>
            <a:spLocks noChangeArrowheads="1"/>
          </p:cNvSpPr>
          <p:nvPr/>
        </p:nvSpPr>
        <p:spPr bwMode="auto">
          <a:xfrm>
            <a:off x="229613" y="1092348"/>
            <a:ext cx="8695944" cy="5522976"/>
          </a:xfrm>
          <a:prstGeom prst="rect">
            <a:avLst/>
          </a:prstGeom>
          <a:noFill/>
          <a:ln>
            <a:noFill/>
          </a:ln>
          <a:effectLst>
            <a:innerShdw blurRad="63500" dist="50800" dir="2700000">
              <a:prstClr val="black">
                <a:alpha val="50000"/>
              </a:prstClr>
            </a:innerShdw>
          </a:effectLst>
          <a:extLst/>
        </p:spPr>
        <p:txBody>
          <a:bodyPr wrap="none" anchor="ctr"/>
          <a:lstStyle/>
          <a:p>
            <a:pPr eaLnBrk="0" hangingPunct="0">
              <a:defRPr/>
            </a:pPr>
            <a:endParaRPr lang="en-US" b="0">
              <a:ea typeface="ＭＳ Ｐゴシック" charset="0"/>
            </a:endParaRPr>
          </a:p>
        </p:txBody>
      </p:sp>
      <p:sp>
        <p:nvSpPr>
          <p:cNvPr id="266244" name="Text Box 4"/>
          <p:cNvSpPr txBox="1">
            <a:spLocks noChangeArrowheads="1"/>
          </p:cNvSpPr>
          <p:nvPr/>
        </p:nvSpPr>
        <p:spPr bwMode="auto">
          <a:xfrm>
            <a:off x="222250" y="1073150"/>
            <a:ext cx="8686800" cy="1200150"/>
          </a:xfrm>
          <a:prstGeom prst="rect">
            <a:avLst/>
          </a:prstGeom>
          <a:noFill/>
          <a:ln>
            <a:noFill/>
          </a:ln>
          <a:effectLst/>
          <a:extLst/>
        </p:spPr>
        <p:txBody>
          <a:bodyPr>
            <a:spAutoFit/>
          </a:bodyPr>
          <a:lstStyle/>
          <a:p>
            <a:pPr>
              <a:defRPr/>
            </a:pPr>
            <a:r>
              <a:rPr lang="en-US" sz="2400" i="1" dirty="0">
                <a:solidFill>
                  <a:srgbClr val="C00000"/>
                </a:solidFill>
                <a:effectLst>
                  <a:outerShdw blurRad="38100" dist="38100" dir="2700000" algn="tl">
                    <a:srgbClr val="000000">
                      <a:alpha val="43137"/>
                    </a:srgbClr>
                  </a:outerShdw>
                </a:effectLst>
                <a:latin typeface="Arial" pitchFamily="34" charset="0"/>
                <a:ea typeface="ＭＳ Ｐゴシック" charset="-128"/>
              </a:rPr>
              <a:t>Quantum Numbers</a:t>
            </a:r>
            <a:r>
              <a:rPr lang="en-US" sz="2400" b="0" dirty="0">
                <a:solidFill>
                  <a:srgbClr val="C00000"/>
                </a:solidFill>
                <a:effectLst>
                  <a:outerShdw blurRad="38100" dist="38100" dir="2700000" algn="tl">
                    <a:srgbClr val="000000">
                      <a:alpha val="43137"/>
                    </a:srgbClr>
                  </a:outerShdw>
                </a:effectLst>
                <a:latin typeface="Arial" pitchFamily="34" charset="0"/>
                <a:ea typeface="ＭＳ Ｐゴシック" charset="-128"/>
              </a:rPr>
              <a:t> </a:t>
            </a:r>
            <a:r>
              <a:rPr lang="en-US" sz="2400" b="0" dirty="0">
                <a:solidFill>
                  <a:srgbClr val="000000"/>
                </a:solidFill>
                <a:latin typeface="Arial" pitchFamily="34" charset="0"/>
                <a:ea typeface="ＭＳ Ｐゴシック" charset="-128"/>
              </a:rPr>
              <a:t>are terms that arise from the mathematics of the </a:t>
            </a:r>
            <a:r>
              <a:rPr lang="en-US" sz="2400" b="0" dirty="0">
                <a:latin typeface="Arial" pitchFamily="34" charset="0"/>
                <a:ea typeface="ＭＳ Ｐゴシック" charset="-128"/>
              </a:rPr>
              <a:t>Schrödinger</a:t>
            </a:r>
            <a:r>
              <a:rPr lang="en-US" sz="2400" b="0" dirty="0">
                <a:solidFill>
                  <a:srgbClr val="000000"/>
                </a:solidFill>
                <a:latin typeface="Arial" pitchFamily="34" charset="0"/>
                <a:ea typeface="ＭＳ Ｐゴシック" charset="-128"/>
              </a:rPr>
              <a:t> equation. They describe location of an electron in a particular orbital much like an address.</a:t>
            </a:r>
            <a:r>
              <a:rPr lang="en-US" sz="2400" b="0" dirty="0">
                <a:latin typeface="Arial" pitchFamily="34" charset="0"/>
                <a:ea typeface="ＭＳ Ｐゴシック" charset="-128"/>
                <a:cs typeface="Arial" pitchFamily="34" charset="0"/>
              </a:rPr>
              <a:t> </a:t>
            </a:r>
          </a:p>
        </p:txBody>
      </p:sp>
      <p:sp>
        <p:nvSpPr>
          <p:cNvPr id="266245" name="Text Box 5"/>
          <p:cNvSpPr txBox="1">
            <a:spLocks noChangeArrowheads="1"/>
          </p:cNvSpPr>
          <p:nvPr/>
        </p:nvSpPr>
        <p:spPr bwMode="auto">
          <a:xfrm>
            <a:off x="222250" y="2444750"/>
            <a:ext cx="8686800" cy="831850"/>
          </a:xfrm>
          <a:prstGeom prst="rect">
            <a:avLst/>
          </a:prstGeom>
          <a:noFill/>
          <a:ln>
            <a:noFill/>
          </a:ln>
          <a:effectLst/>
          <a:extLst/>
        </p:spPr>
        <p:txBody>
          <a:bodyPr>
            <a:spAutoFit/>
          </a:bodyPr>
          <a:lstStyle/>
          <a:p>
            <a:pPr>
              <a:defRPr/>
            </a:pPr>
            <a:r>
              <a:rPr lang="en-US" sz="2400" b="0" dirty="0">
                <a:ea typeface="ＭＳ Ｐゴシック" charset="0"/>
                <a:cs typeface="Arial" charset="0"/>
              </a:rPr>
              <a:t>Each electron in an orbital has its own set of three </a:t>
            </a:r>
            <a:r>
              <a:rPr lang="en-US" sz="2400" i="1" dirty="0">
                <a:solidFill>
                  <a:srgbClr val="C00000"/>
                </a:solidFill>
                <a:effectLst>
                  <a:outerShdw blurRad="38100" dist="38100" dir="2700000" algn="tl">
                    <a:srgbClr val="000000">
                      <a:alpha val="43137"/>
                    </a:srgbClr>
                  </a:outerShdw>
                </a:effectLst>
                <a:ea typeface="ＭＳ Ｐゴシック" charset="0"/>
                <a:cs typeface="Arial" charset="0"/>
              </a:rPr>
              <a:t>quantum numbers</a:t>
            </a:r>
            <a:r>
              <a:rPr lang="en-US" sz="2400" b="0" dirty="0">
                <a:ea typeface="ＭＳ Ｐゴシック" charset="0"/>
                <a:cs typeface="Arial" charset="0"/>
              </a:rPr>
              <a:t>.</a:t>
            </a:r>
          </a:p>
        </p:txBody>
      </p:sp>
      <p:sp>
        <p:nvSpPr>
          <p:cNvPr id="71687" name="Text Box 6"/>
          <p:cNvSpPr txBox="1">
            <a:spLocks noChangeArrowheads="1"/>
          </p:cNvSpPr>
          <p:nvPr/>
        </p:nvSpPr>
        <p:spPr bwMode="auto">
          <a:xfrm>
            <a:off x="516731" y="3144626"/>
            <a:ext cx="421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dirty="0">
                <a:cs typeface="Times New Roman" pitchFamily="18" charset="0"/>
              </a:rPr>
              <a:t>Principal Quantum Number</a:t>
            </a:r>
            <a:r>
              <a:rPr lang="en-US" altLang="en-US" sz="2400" b="0" dirty="0">
                <a:cs typeface="Arial" charset="0"/>
              </a:rPr>
              <a:t> </a:t>
            </a:r>
          </a:p>
        </p:txBody>
      </p:sp>
      <p:sp>
        <p:nvSpPr>
          <p:cNvPr id="71688" name="Text Box 7"/>
          <p:cNvSpPr txBox="1">
            <a:spLocks noChangeArrowheads="1"/>
          </p:cNvSpPr>
          <p:nvPr/>
        </p:nvSpPr>
        <p:spPr bwMode="auto">
          <a:xfrm>
            <a:off x="4833938" y="32004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ja-JP" altLang="en-US" sz="2400" b="0" dirty="0"/>
              <a:t>“</a:t>
            </a:r>
            <a:r>
              <a:rPr lang="en-US" altLang="ja-JP" sz="2400" b="0" dirty="0"/>
              <a:t>n</a:t>
            </a:r>
            <a:r>
              <a:rPr lang="ja-JP" altLang="en-US" sz="2400" b="0" dirty="0"/>
              <a:t>”</a:t>
            </a:r>
            <a:r>
              <a:rPr lang="en-US" altLang="ja-JP" sz="2400" b="0" dirty="0">
                <a:cs typeface="Arial" charset="0"/>
              </a:rPr>
              <a:t> </a:t>
            </a:r>
            <a:endParaRPr lang="en-US" altLang="en-US" sz="2400" b="0" dirty="0">
              <a:cs typeface="Arial" charset="0"/>
            </a:endParaRPr>
          </a:p>
        </p:txBody>
      </p:sp>
      <p:sp>
        <p:nvSpPr>
          <p:cNvPr id="71689" name="Text Box 8"/>
          <p:cNvSpPr txBox="1">
            <a:spLocks noChangeArrowheads="1"/>
          </p:cNvSpPr>
          <p:nvPr/>
        </p:nvSpPr>
        <p:spPr bwMode="auto">
          <a:xfrm>
            <a:off x="5272088" y="3214688"/>
            <a:ext cx="364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solidFill>
                  <a:srgbClr val="000000"/>
                </a:solidFill>
              </a:rPr>
              <a:t>= 1, 2, 3, 4…up to infinity</a:t>
            </a:r>
            <a:r>
              <a:rPr lang="en-US" altLang="en-US" sz="2400" b="0">
                <a:cs typeface="Arial" charset="0"/>
              </a:rPr>
              <a:t> </a:t>
            </a:r>
          </a:p>
        </p:txBody>
      </p:sp>
      <p:sp>
        <p:nvSpPr>
          <p:cNvPr id="71690" name="Text Box 9"/>
          <p:cNvSpPr txBox="1">
            <a:spLocks noChangeArrowheads="1"/>
          </p:cNvSpPr>
          <p:nvPr/>
        </p:nvSpPr>
        <p:spPr bwMode="auto">
          <a:xfrm>
            <a:off x="222250" y="4191000"/>
            <a:ext cx="600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i="1">
                <a:cs typeface="Times New Roman" pitchFamily="18" charset="0"/>
              </a:rPr>
              <a:t>Azimuthal or Angular Quantum Number</a:t>
            </a:r>
            <a:r>
              <a:rPr lang="en-US" altLang="en-US" sz="2400" b="0">
                <a:cs typeface="Arial" charset="0"/>
              </a:rPr>
              <a:t> </a:t>
            </a:r>
          </a:p>
        </p:txBody>
      </p:sp>
      <p:sp>
        <p:nvSpPr>
          <p:cNvPr id="71691" name="Rectangle 10"/>
          <p:cNvSpPr>
            <a:spLocks noChangeArrowheads="1"/>
          </p:cNvSpPr>
          <p:nvPr/>
        </p:nvSpPr>
        <p:spPr bwMode="auto">
          <a:xfrm>
            <a:off x="2203450" y="46228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ja-JP" altLang="en-US" sz="2400" b="0"/>
              <a:t>“</a:t>
            </a:r>
            <a:r>
              <a:rPr lang="en-US" altLang="ja-JP" sz="2400" b="0" i="1"/>
              <a:t>l</a:t>
            </a:r>
            <a:r>
              <a:rPr lang="ja-JP" altLang="en-US" sz="2400" b="0"/>
              <a:t>”</a:t>
            </a:r>
            <a:endParaRPr lang="en-US" altLang="en-US" sz="2400" b="0"/>
          </a:p>
        </p:txBody>
      </p:sp>
      <p:sp>
        <p:nvSpPr>
          <p:cNvPr id="71692" name="Text Box 11"/>
          <p:cNvSpPr txBox="1">
            <a:spLocks noChangeArrowheads="1"/>
          </p:cNvSpPr>
          <p:nvPr/>
        </p:nvSpPr>
        <p:spPr bwMode="auto">
          <a:xfrm>
            <a:off x="2622550" y="4622800"/>
            <a:ext cx="582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t>= 0, 1, 2, 3…up to a maximum  of  </a:t>
            </a:r>
            <a:r>
              <a:rPr lang="ja-JP" altLang="en-US" sz="2400" b="0"/>
              <a:t>“</a:t>
            </a:r>
            <a:r>
              <a:rPr lang="en-US" altLang="ja-JP" sz="2400" b="0"/>
              <a:t>n – 1</a:t>
            </a:r>
            <a:r>
              <a:rPr lang="ja-JP" altLang="en-US" sz="2400" b="0"/>
              <a:t>”</a:t>
            </a:r>
            <a:r>
              <a:rPr lang="en-US" altLang="ja-JP" sz="2400" b="0">
                <a:cs typeface="Arial" charset="0"/>
              </a:rPr>
              <a:t> </a:t>
            </a:r>
            <a:endParaRPr lang="en-US" altLang="en-US" sz="2400" b="0">
              <a:cs typeface="Arial" charset="0"/>
            </a:endParaRPr>
          </a:p>
        </p:txBody>
      </p:sp>
      <p:sp>
        <p:nvSpPr>
          <p:cNvPr id="71693" name="Text Box 12"/>
          <p:cNvSpPr txBox="1">
            <a:spLocks noChangeArrowheads="1"/>
          </p:cNvSpPr>
          <p:nvPr/>
        </p:nvSpPr>
        <p:spPr bwMode="auto">
          <a:xfrm>
            <a:off x="222250" y="5340350"/>
            <a:ext cx="4840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i="1">
                <a:cs typeface="Times New Roman" pitchFamily="18" charset="0"/>
              </a:rPr>
              <a:t>Magnetic Quantum Number</a:t>
            </a:r>
            <a:r>
              <a:rPr lang="en-US" altLang="en-US" sz="2400">
                <a:cs typeface="Times New Roman" pitchFamily="18" charset="0"/>
              </a:rPr>
              <a:t> </a:t>
            </a:r>
            <a:r>
              <a:rPr lang="en-US" altLang="en-US" sz="2400" b="0">
                <a:cs typeface="Times New Roman" pitchFamily="18" charset="0"/>
              </a:rPr>
              <a:t>	</a:t>
            </a:r>
            <a:r>
              <a:rPr lang="en-US" altLang="en-US" sz="2400" b="0">
                <a:cs typeface="Arial" charset="0"/>
              </a:rPr>
              <a:t> </a:t>
            </a:r>
          </a:p>
        </p:txBody>
      </p:sp>
      <p:sp>
        <p:nvSpPr>
          <p:cNvPr id="71694" name="Text Box 13"/>
          <p:cNvSpPr txBox="1">
            <a:spLocks noChangeArrowheads="1"/>
          </p:cNvSpPr>
          <p:nvPr/>
        </p:nvSpPr>
        <p:spPr bwMode="auto">
          <a:xfrm>
            <a:off x="908050" y="5773738"/>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ja-JP" altLang="en-US" sz="2400" b="0"/>
              <a:t>“</a:t>
            </a:r>
            <a:r>
              <a:rPr lang="en-US" altLang="ja-JP" sz="2400" b="0"/>
              <a:t>m</a:t>
            </a:r>
            <a:r>
              <a:rPr lang="en-US" altLang="ja-JP" sz="2400" b="0" i="1" baseline="-30000"/>
              <a:t>l</a:t>
            </a:r>
            <a:r>
              <a:rPr lang="ja-JP" altLang="en-US" sz="2400" b="0"/>
              <a:t>”</a:t>
            </a:r>
            <a:r>
              <a:rPr lang="en-US" altLang="ja-JP" sz="2400" b="0">
                <a:cs typeface="Arial" charset="0"/>
              </a:rPr>
              <a:t> </a:t>
            </a:r>
            <a:endParaRPr lang="en-US" altLang="en-US" sz="2400" b="0">
              <a:cs typeface="Arial" charset="0"/>
            </a:endParaRPr>
          </a:p>
        </p:txBody>
      </p:sp>
      <p:sp>
        <p:nvSpPr>
          <p:cNvPr id="71695" name="Text Box 14"/>
          <p:cNvSpPr txBox="1">
            <a:spLocks noChangeArrowheads="1"/>
          </p:cNvSpPr>
          <p:nvPr/>
        </p:nvSpPr>
        <p:spPr bwMode="auto">
          <a:xfrm>
            <a:off x="1746250" y="5773738"/>
            <a:ext cx="709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sz="2400" b="0"/>
              <a:t>m</a:t>
            </a:r>
            <a:r>
              <a:rPr lang="en-US" altLang="en-US" sz="2400" b="0" i="1" baseline="-30000"/>
              <a:t>l</a:t>
            </a:r>
            <a:r>
              <a:rPr lang="en-US" altLang="en-US" sz="2400" b="0"/>
              <a:t> may take on the value an integer from  – </a:t>
            </a:r>
            <a:r>
              <a:rPr lang="en-US" altLang="en-US" sz="2400" b="0" i="1"/>
              <a:t>l  </a:t>
            </a:r>
            <a:r>
              <a:rPr lang="en-US" altLang="en-US" sz="2400" b="0"/>
              <a:t>to + </a:t>
            </a:r>
            <a:r>
              <a:rPr lang="en-US" altLang="en-US" sz="2400" b="0" i="1"/>
              <a:t>l</a:t>
            </a:r>
            <a:r>
              <a:rPr lang="en-US" altLang="en-US" sz="2400" b="0">
                <a:cs typeface="Arial" charset="0"/>
              </a:rPr>
              <a:t> </a:t>
            </a:r>
          </a:p>
        </p:txBody>
      </p:sp>
      <p:sp>
        <p:nvSpPr>
          <p:cNvPr id="266255" name="Text Box 15"/>
          <p:cNvSpPr txBox="1">
            <a:spLocks noChangeArrowheads="1"/>
          </p:cNvSpPr>
          <p:nvPr/>
        </p:nvSpPr>
        <p:spPr bwMode="auto">
          <a:xfrm>
            <a:off x="6238875" y="3635375"/>
            <a:ext cx="877888" cy="457200"/>
          </a:xfrm>
          <a:prstGeom prst="rect">
            <a:avLst/>
          </a:prstGeom>
          <a:noFill/>
          <a:ln>
            <a:noFill/>
          </a:ln>
          <a:effectLst/>
          <a:extLst/>
        </p:spPr>
        <p:txBody>
          <a:bodyPr wrap="none">
            <a:spAutoFit/>
          </a:bodyPr>
          <a:lstStyle/>
          <a:p>
            <a:pPr>
              <a:defRPr/>
            </a:pPr>
            <a:r>
              <a:rPr lang="en-US" sz="2400" i="1" dirty="0">
                <a:solidFill>
                  <a:srgbClr val="C00000"/>
                </a:solidFill>
                <a:effectLst>
                  <a:outerShdw blurRad="38100" dist="38100" dir="2700000" algn="tl">
                    <a:srgbClr val="000000">
                      <a:alpha val="43137"/>
                    </a:srgbClr>
                  </a:outerShdw>
                </a:effectLst>
                <a:latin typeface="Arial" pitchFamily="34" charset="0"/>
                <a:ea typeface="ＭＳ Ｐゴシック" charset="-128"/>
                <a:cs typeface="Arial" pitchFamily="34" charset="0"/>
              </a:rPr>
              <a:t>shell</a:t>
            </a:r>
          </a:p>
        </p:txBody>
      </p:sp>
      <p:sp>
        <p:nvSpPr>
          <p:cNvPr id="266256" name="Text Box 16"/>
          <p:cNvSpPr txBox="1">
            <a:spLocks noChangeArrowheads="1"/>
          </p:cNvSpPr>
          <p:nvPr/>
        </p:nvSpPr>
        <p:spPr bwMode="auto">
          <a:xfrm>
            <a:off x="6169025" y="5035550"/>
            <a:ext cx="1520825" cy="457200"/>
          </a:xfrm>
          <a:prstGeom prst="rect">
            <a:avLst/>
          </a:prstGeom>
          <a:noFill/>
          <a:ln>
            <a:noFill/>
          </a:ln>
          <a:effectLst/>
          <a:extLst/>
        </p:spPr>
        <p:txBody>
          <a:bodyPr wrap="none">
            <a:spAutoFit/>
          </a:bodyPr>
          <a:lstStyle/>
          <a:p>
            <a:pPr>
              <a:defRPr/>
            </a:pPr>
            <a:r>
              <a:rPr lang="en-US" sz="2400" i="1" dirty="0">
                <a:solidFill>
                  <a:srgbClr val="C00000"/>
                </a:solidFill>
                <a:effectLst>
                  <a:outerShdw blurRad="38100" dist="38100" dir="2700000" algn="tl">
                    <a:srgbClr val="000000">
                      <a:alpha val="43137"/>
                    </a:srgbClr>
                  </a:outerShdw>
                </a:effectLst>
                <a:latin typeface="Arial" pitchFamily="34" charset="0"/>
                <a:ea typeface="ＭＳ Ｐゴシック" charset="-128"/>
                <a:cs typeface="Arial" pitchFamily="34" charset="0"/>
              </a:rPr>
              <a:t>sub-shell</a:t>
            </a:r>
          </a:p>
        </p:txBody>
      </p:sp>
      <p:sp>
        <p:nvSpPr>
          <p:cNvPr id="266257" name="Text Box 17"/>
          <p:cNvSpPr txBox="1">
            <a:spLocks noChangeArrowheads="1"/>
          </p:cNvSpPr>
          <p:nvPr/>
        </p:nvSpPr>
        <p:spPr bwMode="auto">
          <a:xfrm>
            <a:off x="5435600" y="6116638"/>
            <a:ext cx="2787650" cy="457200"/>
          </a:xfrm>
          <a:prstGeom prst="rect">
            <a:avLst/>
          </a:prstGeom>
          <a:noFill/>
          <a:ln>
            <a:noFill/>
          </a:ln>
          <a:effectLst/>
          <a:extLst/>
        </p:spPr>
        <p:txBody>
          <a:bodyPr wrap="none">
            <a:spAutoFit/>
          </a:bodyPr>
          <a:lstStyle/>
          <a:p>
            <a:pPr>
              <a:defRPr/>
            </a:pPr>
            <a:r>
              <a:rPr lang="en-US" sz="2400" i="1" dirty="0">
                <a:solidFill>
                  <a:srgbClr val="C00000"/>
                </a:solidFill>
                <a:effectLst>
                  <a:outerShdw blurRad="38100" dist="38100" dir="2700000" algn="tl">
                    <a:srgbClr val="000000">
                      <a:alpha val="43137"/>
                    </a:srgbClr>
                  </a:outerShdw>
                </a:effectLst>
                <a:latin typeface="Arial" pitchFamily="34" charset="0"/>
                <a:ea typeface="ＭＳ Ｐゴシック" charset="-128"/>
                <a:cs typeface="Arial" pitchFamily="34" charset="0"/>
              </a:rPr>
              <a:t>individual </a:t>
            </a:r>
            <a:r>
              <a:rPr lang="en-US" sz="2400" i="1" dirty="0" err="1">
                <a:solidFill>
                  <a:srgbClr val="C00000"/>
                </a:solidFill>
                <a:effectLst>
                  <a:outerShdw blurRad="38100" dist="38100" dir="2700000" algn="tl">
                    <a:srgbClr val="000000">
                      <a:alpha val="43137"/>
                    </a:srgbClr>
                  </a:outerShdw>
                </a:effectLst>
                <a:latin typeface="Arial" pitchFamily="34" charset="0"/>
                <a:ea typeface="ＭＳ Ｐゴシック" charset="-128"/>
                <a:cs typeface="Arial" pitchFamily="34" charset="0"/>
              </a:rPr>
              <a:t>orbitals</a:t>
            </a:r>
            <a:endParaRPr lang="en-US" sz="2400" i="1" dirty="0">
              <a:solidFill>
                <a:srgbClr val="C00000"/>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sp>
        <p:nvSpPr>
          <p:cNvPr id="18" name="Title 17"/>
          <p:cNvSpPr>
            <a:spLocks noGrp="1"/>
          </p:cNvSpPr>
          <p:nvPr>
            <p:ph type="title"/>
          </p:nvPr>
        </p:nvSpPr>
        <p:spPr>
          <a:xfrm>
            <a:off x="450850" y="149482"/>
            <a:ext cx="8229600" cy="1143000"/>
          </a:xfrm>
        </p:spPr>
        <p:txBody>
          <a:bodyPr>
            <a:normAutofit/>
          </a:bodyPr>
          <a:lstStyle/>
          <a:p>
            <a:pPr>
              <a:defRPr/>
            </a:pPr>
            <a:r>
              <a:rPr lang="en-US" dirty="0" smtClean="0"/>
              <a:t>Quantum Numbers &amp; Electron </a:t>
            </a:r>
            <a:r>
              <a:rPr lang="en-US" dirty="0" err="1" smtClean="0"/>
              <a:t>Orbitals</a:t>
            </a:r>
            <a:endParaRPr lang="en-US" dirty="0"/>
          </a:p>
        </p:txBody>
      </p:sp>
    </p:spTree>
    <p:extLst>
      <p:ext uri="{BB962C8B-B14F-4D97-AF65-F5344CB8AC3E}">
        <p14:creationId xmlns:p14="http://schemas.microsoft.com/office/powerpoint/2010/main" val="8391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Principal Quantum Number (</a:t>
            </a:r>
            <a:r>
              <a:rPr lang="en-US" i="1"/>
              <a:t>n</a:t>
            </a:r>
            <a:r>
              <a:rPr lang="en-US"/>
              <a:t>)</a:t>
            </a:r>
          </a:p>
        </p:txBody>
      </p:sp>
      <p:sp>
        <p:nvSpPr>
          <p:cNvPr id="24579" name="Rectangle 3"/>
          <p:cNvSpPr>
            <a:spLocks noGrp="1" noChangeArrowheads="1"/>
          </p:cNvSpPr>
          <p:nvPr>
            <p:ph idx="1"/>
          </p:nvPr>
        </p:nvSpPr>
        <p:spPr/>
        <p:txBody>
          <a:bodyPr/>
          <a:lstStyle/>
          <a:p>
            <a:r>
              <a:rPr lang="en-US" sz="2400" dirty="0"/>
              <a:t>The principal quantum number, </a:t>
            </a:r>
            <a:r>
              <a:rPr lang="en-US" sz="2400" i="1" dirty="0"/>
              <a:t>n</a:t>
            </a:r>
            <a:r>
              <a:rPr lang="en-US" sz="2400" dirty="0"/>
              <a:t>, describes the energy level on which the orbital resides.</a:t>
            </a:r>
          </a:p>
          <a:p>
            <a:r>
              <a:rPr lang="en-US" sz="2400" dirty="0"/>
              <a:t>The values of </a:t>
            </a:r>
            <a:r>
              <a:rPr lang="en-US" sz="2400" i="1" dirty="0"/>
              <a:t>n</a:t>
            </a:r>
            <a:r>
              <a:rPr lang="en-US" sz="2400" dirty="0"/>
              <a:t> are integers ≥ 1.</a:t>
            </a:r>
          </a:p>
        </p:txBody>
      </p:sp>
      <p:sp>
        <p:nvSpPr>
          <p:cNvPr id="5" name="Footer Placeholder 5"/>
          <p:cNvSpPr>
            <a:spLocks noGrp="1"/>
          </p:cNvSpPr>
          <p:nvPr>
            <p:ph type="ftr" sz="quarter" idx="11"/>
          </p:nvPr>
        </p:nvSpPr>
        <p:spPr/>
        <p:txBody>
          <a:bodyPr/>
          <a:lstStyle/>
          <a:p>
            <a:r>
              <a:rPr lang="en-US"/>
              <a:t>© </a:t>
            </a:r>
            <a:r>
              <a:rPr lang="en-US" sz="1000"/>
              <a:t>2009, Prentice-Hall, Inc.</a:t>
            </a:r>
          </a:p>
        </p:txBody>
      </p:sp>
    </p:spTree>
    <p:extLst>
      <p:ext uri="{BB962C8B-B14F-4D97-AF65-F5344CB8AC3E}">
        <p14:creationId xmlns:p14="http://schemas.microsoft.com/office/powerpoint/2010/main" val="285873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2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6" name="Rectangle 18"/>
          <p:cNvSpPr>
            <a:spLocks noChangeArrowheads="1"/>
          </p:cNvSpPr>
          <p:nvPr/>
        </p:nvSpPr>
        <p:spPr bwMode="auto">
          <a:xfrm>
            <a:off x="224418" y="1127832"/>
            <a:ext cx="8695944" cy="5522976"/>
          </a:xfrm>
          <a:prstGeom prst="rect">
            <a:avLst/>
          </a:prstGeom>
          <a:noFill/>
          <a:ln>
            <a:noFill/>
          </a:ln>
          <a:effectLst>
            <a:innerShdw blurRad="63500" dist="50800" dir="2700000">
              <a:prstClr val="black">
                <a:alpha val="50000"/>
              </a:prstClr>
            </a:innerShdw>
          </a:effectLst>
          <a:extLst/>
        </p:spPr>
        <p:txBody>
          <a:bodyPr wrap="none" anchor="ctr"/>
          <a:lstStyle/>
          <a:p>
            <a:pPr eaLnBrk="0" hangingPunct="0">
              <a:defRPr/>
            </a:pPr>
            <a:endParaRPr lang="en-US" b="0">
              <a:ea typeface="ＭＳ Ｐゴシック" charset="0"/>
            </a:endParaRPr>
          </a:p>
        </p:txBody>
      </p:sp>
      <p:sp>
        <p:nvSpPr>
          <p:cNvPr id="12293" name="Text Box 2"/>
          <p:cNvSpPr txBox="1">
            <a:spLocks noChangeArrowheads="1"/>
          </p:cNvSpPr>
          <p:nvPr/>
        </p:nvSpPr>
        <p:spPr bwMode="auto">
          <a:xfrm>
            <a:off x="228600" y="1482725"/>
            <a:ext cx="8686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b="0" dirty="0">
                <a:cs typeface="Arial" charset="0"/>
              </a:rPr>
              <a:t>Wavelength has units of length: </a:t>
            </a:r>
            <a:r>
              <a:rPr lang="en-US" altLang="en-US" b="0" dirty="0"/>
              <a:t>m…  </a:t>
            </a:r>
            <a:r>
              <a:rPr lang="en-US" altLang="en-US" b="0" dirty="0">
                <a:sym typeface="Symbol" pitchFamily="18" charset="2"/>
              </a:rPr>
              <a:t>m… nm… pm</a:t>
            </a:r>
          </a:p>
          <a:p>
            <a:pPr eaLnBrk="1" hangingPunct="1"/>
            <a:endParaRPr lang="en-US" altLang="en-US" b="0" dirty="0"/>
          </a:p>
          <a:p>
            <a:pPr eaLnBrk="1" hangingPunct="1"/>
            <a:r>
              <a:rPr lang="en-US" altLang="en-US" b="0" dirty="0"/>
              <a:t>Frequency has units of inverse time: s</a:t>
            </a:r>
            <a:r>
              <a:rPr lang="en-US" altLang="en-US" b="0" baseline="30000" dirty="0">
                <a:sym typeface="Symbol" pitchFamily="18" charset="2"/>
              </a:rPr>
              <a:t>-1</a:t>
            </a:r>
            <a:r>
              <a:rPr lang="en-US" altLang="en-US" b="0" dirty="0"/>
              <a:t> or Hz (hertz)</a:t>
            </a:r>
          </a:p>
          <a:p>
            <a:pPr eaLnBrk="1" hangingPunct="1"/>
            <a:endParaRPr lang="en-US" altLang="en-US" b="0" dirty="0">
              <a:cs typeface="Arial" charset="0"/>
            </a:endParaRPr>
          </a:p>
        </p:txBody>
      </p:sp>
      <p:sp>
        <p:nvSpPr>
          <p:cNvPr id="12294" name="Rectangle 7"/>
          <p:cNvSpPr>
            <a:spLocks noChangeArrowheads="1"/>
          </p:cNvSpPr>
          <p:nvPr/>
        </p:nvSpPr>
        <p:spPr bwMode="auto">
          <a:xfrm>
            <a:off x="1371600" y="3118730"/>
            <a:ext cx="4791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800" b="1">
                <a:solidFill>
                  <a:schemeClr val="tx1"/>
                </a:solidFill>
                <a:latin typeface="Arial" charset="0"/>
                <a:ea typeface="ＭＳ Ｐゴシック" pitchFamily="34" charset="-128"/>
              </a:defRPr>
            </a:lvl1pPr>
            <a:lvl2pPr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lvl="1">
              <a:spcBef>
                <a:spcPct val="50000"/>
              </a:spcBef>
              <a:spcAft>
                <a:spcPct val="5000"/>
              </a:spcAft>
              <a:buClr>
                <a:schemeClr val="tx1"/>
              </a:buClr>
              <a:buSzPct val="75000"/>
            </a:pPr>
            <a:r>
              <a:rPr lang="en-US" altLang="en-US" b="0" dirty="0">
                <a:cs typeface="Arial" charset="0"/>
                <a:sym typeface="Symbol" pitchFamily="18" charset="2"/>
              </a:rPr>
              <a:t> (m)   (s</a:t>
            </a:r>
            <a:r>
              <a:rPr lang="en-US" altLang="en-US" b="0" baseline="30000" dirty="0">
                <a:cs typeface="Arial" charset="0"/>
                <a:sym typeface="Symbol" pitchFamily="18" charset="2"/>
              </a:rPr>
              <a:t>–1</a:t>
            </a:r>
            <a:r>
              <a:rPr lang="en-US" altLang="en-US" b="0" dirty="0">
                <a:cs typeface="Arial" charset="0"/>
                <a:sym typeface="Symbol" pitchFamily="18" charset="2"/>
              </a:rPr>
              <a:t>)  =  </a:t>
            </a:r>
            <a:r>
              <a:rPr lang="en-US" altLang="en-US" b="0" i="1" dirty="0">
                <a:cs typeface="Arial" charset="0"/>
                <a:sym typeface="Symbol" pitchFamily="18" charset="2"/>
              </a:rPr>
              <a:t>c</a:t>
            </a:r>
            <a:r>
              <a:rPr lang="en-US" altLang="en-US" b="0" dirty="0">
                <a:cs typeface="Arial" charset="0"/>
                <a:sym typeface="Symbol" pitchFamily="18" charset="2"/>
              </a:rPr>
              <a:t> (m s</a:t>
            </a:r>
            <a:r>
              <a:rPr lang="en-US" altLang="en-US" b="0" baseline="30000" dirty="0">
                <a:cs typeface="Arial" charset="0"/>
                <a:sym typeface="Symbol" pitchFamily="18" charset="2"/>
              </a:rPr>
              <a:t>–1</a:t>
            </a:r>
            <a:r>
              <a:rPr lang="en-US" altLang="en-US" b="0" dirty="0">
                <a:cs typeface="Arial" charset="0"/>
                <a:sym typeface="Symbol" pitchFamily="18" charset="2"/>
              </a:rPr>
              <a:t>)</a:t>
            </a:r>
          </a:p>
        </p:txBody>
      </p:sp>
      <p:sp>
        <p:nvSpPr>
          <p:cNvPr id="211976" name="Text Box 8"/>
          <p:cNvSpPr txBox="1">
            <a:spLocks noChangeArrowheads="1"/>
          </p:cNvSpPr>
          <p:nvPr/>
        </p:nvSpPr>
        <p:spPr bwMode="auto">
          <a:xfrm>
            <a:off x="120650" y="3994077"/>
            <a:ext cx="8610600" cy="523220"/>
          </a:xfrm>
          <a:prstGeom prst="rect">
            <a:avLst/>
          </a:prstGeom>
          <a:noFill/>
          <a:ln>
            <a:noFill/>
          </a:ln>
          <a:effectLst/>
          <a:extLst/>
        </p:spPr>
        <p:txBody>
          <a:bodyPr>
            <a:spAutoFit/>
          </a:bodyPr>
          <a:lstStyle/>
          <a:p>
            <a:pPr>
              <a:defRPr/>
            </a:pPr>
            <a:r>
              <a:rPr lang="en-US" sz="2800" dirty="0" smtClean="0">
                <a:latin typeface="Times New Roman" panose="02020603050405020304" pitchFamily="18" charset="0"/>
                <a:ea typeface="ＭＳ Ｐゴシック" charset="0"/>
                <a:cs typeface="Times New Roman" panose="02020603050405020304" pitchFamily="18" charset="0"/>
              </a:rPr>
              <a:t>Useful relationships</a:t>
            </a:r>
            <a:r>
              <a:rPr lang="en-US" i="1" dirty="0" smtClean="0">
                <a:solidFill>
                  <a:srgbClr val="0000CC"/>
                </a:solidFill>
                <a:effectLst>
                  <a:outerShdw blurRad="38100" dist="38100" dir="2700000" algn="tl">
                    <a:srgbClr val="DDDDDD"/>
                  </a:outerShdw>
                </a:effectLst>
                <a:ea typeface="ＭＳ Ｐゴシック" charset="0"/>
                <a:cs typeface="Arial" charset="0"/>
              </a:rPr>
              <a:t>:</a:t>
            </a:r>
            <a:endParaRPr lang="en-US" b="0" i="1" dirty="0">
              <a:solidFill>
                <a:srgbClr val="0000CC"/>
              </a:solidFill>
              <a:effectLst>
                <a:outerShdw blurRad="38100" dist="38100" dir="2700000" algn="tl">
                  <a:srgbClr val="DDDDDD"/>
                </a:outerShdw>
              </a:effectLst>
              <a:ea typeface="ＭＳ Ｐゴシック" charset="0"/>
              <a:cs typeface="Arial" charset="0"/>
            </a:endParaRPr>
          </a:p>
        </p:txBody>
      </p:sp>
      <p:grpSp>
        <p:nvGrpSpPr>
          <p:cNvPr id="12296" name="Group 17"/>
          <p:cNvGrpSpPr>
            <a:grpSpLocks/>
          </p:cNvGrpSpPr>
          <p:nvPr/>
        </p:nvGrpSpPr>
        <p:grpSpPr bwMode="auto">
          <a:xfrm>
            <a:off x="2171700" y="4725186"/>
            <a:ext cx="3810000" cy="1006475"/>
            <a:chOff x="1584" y="3350"/>
            <a:chExt cx="2400" cy="634"/>
          </a:xfrm>
        </p:grpSpPr>
        <p:graphicFrame>
          <p:nvGraphicFramePr>
            <p:cNvPr id="12298" name="Object 9"/>
            <p:cNvGraphicFramePr>
              <a:graphicFrameLocks noChangeAspect="1"/>
            </p:cNvGraphicFramePr>
            <p:nvPr/>
          </p:nvGraphicFramePr>
          <p:xfrm>
            <a:off x="1584" y="3350"/>
            <a:ext cx="610" cy="634"/>
          </p:xfrm>
          <a:graphic>
            <a:graphicData uri="http://schemas.openxmlformats.org/presentationml/2006/ole">
              <mc:AlternateContent xmlns:mc="http://schemas.openxmlformats.org/markup-compatibility/2006">
                <mc:Choice xmlns:v="urn:schemas-microsoft-com:vml" Requires="v">
                  <p:oleObj spid="_x0000_s3126" name="Equation" r:id="rId3" imgW="639720" imgH="658080" progId="Equation.DSMT4">
                    <p:embed/>
                  </p:oleObj>
                </mc:Choice>
                <mc:Fallback>
                  <p:oleObj name="Equation" r:id="rId3" imgW="639720" imgH="658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3350"/>
                          <a:ext cx="610" cy="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99" name="Object 10"/>
            <p:cNvGraphicFramePr>
              <a:graphicFrameLocks noChangeAspect="1"/>
            </p:cNvGraphicFramePr>
            <p:nvPr/>
          </p:nvGraphicFramePr>
          <p:xfrm>
            <a:off x="3374" y="3350"/>
            <a:ext cx="610" cy="634"/>
          </p:xfrm>
          <a:graphic>
            <a:graphicData uri="http://schemas.openxmlformats.org/presentationml/2006/ole">
              <mc:AlternateContent xmlns:mc="http://schemas.openxmlformats.org/markup-compatibility/2006">
                <mc:Choice xmlns:v="urn:schemas-microsoft-com:vml" Requires="v">
                  <p:oleObj spid="_x0000_s3127" name="Equation" r:id="rId5" imgW="639720" imgH="658080" progId="Equation.DSMT4">
                    <p:embed/>
                  </p:oleObj>
                </mc:Choice>
                <mc:Fallback>
                  <p:oleObj name="Equation" r:id="rId5" imgW="639720" imgH="658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 y="3350"/>
                          <a:ext cx="610" cy="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300" name="Text Box 11"/>
            <p:cNvSpPr txBox="1">
              <a:spLocks noChangeArrowheads="1"/>
            </p:cNvSpPr>
            <p:nvPr/>
          </p:nvSpPr>
          <p:spPr bwMode="auto">
            <a:xfrm>
              <a:off x="2630" y="3507"/>
              <a:ext cx="3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b="0">
                  <a:cs typeface="Arial" charset="0"/>
                </a:rPr>
                <a:t>or</a:t>
              </a:r>
            </a:p>
          </p:txBody>
        </p:sp>
      </p:grpSp>
      <p:sp>
        <p:nvSpPr>
          <p:cNvPr id="12" name="Title 4"/>
          <p:cNvSpPr txBox="1">
            <a:spLocks/>
          </p:cNvSpPr>
          <p:nvPr/>
        </p:nvSpPr>
        <p:spPr>
          <a:xfrm>
            <a:off x="0" y="0"/>
            <a:ext cx="8153400" cy="901700"/>
          </a:xfrm>
          <a:prstGeom prst="rect">
            <a:avLst/>
          </a:prstGeom>
        </p:spPr>
        <p:txBody>
          <a:bodyPr anchor="ctr">
            <a:normAutofit/>
          </a:bodyPr>
          <a:lstStyle/>
          <a:p>
            <a:pPr algn="ctr" eaLnBrk="0" hangingPunct="0">
              <a:lnSpc>
                <a:spcPct val="90000"/>
              </a:lnSpc>
              <a:defRPr/>
            </a:pPr>
            <a:r>
              <a:rPr lang="en-US" sz="4000" kern="0">
                <a:solidFill>
                  <a:srgbClr val="162D56"/>
                </a:solidFill>
                <a:effectLst>
                  <a:outerShdw blurRad="38100" dist="38100" dir="2700000" algn="tl">
                    <a:srgbClr val="000000">
                      <a:alpha val="43137"/>
                    </a:srgbClr>
                  </a:outerShdw>
                </a:effectLst>
                <a:latin typeface="+mj-lt"/>
                <a:ea typeface="+mj-ea"/>
                <a:cs typeface="ＭＳ Ｐゴシック" charset="0"/>
              </a:rPr>
              <a:t>Electromagnetic Radiation</a:t>
            </a:r>
            <a:endParaRPr lang="en-US" sz="4000" kern="0" dirty="0">
              <a:solidFill>
                <a:srgbClr val="162D56"/>
              </a:solidFill>
              <a:effectLst>
                <a:outerShdw blurRad="38100" dist="38100" dir="2700000" algn="tl">
                  <a:srgbClr val="000000">
                    <a:alpha val="43137"/>
                  </a:srgbClr>
                </a:outerShdw>
              </a:effectLst>
              <a:latin typeface="+mj-lt"/>
              <a:ea typeface="+mj-ea"/>
              <a:cs typeface="ＭＳ Ｐゴシック" charset="0"/>
            </a:endParaRPr>
          </a:p>
        </p:txBody>
      </p:sp>
    </p:spTree>
    <p:extLst>
      <p:ext uri="{BB962C8B-B14F-4D97-AF65-F5344CB8AC3E}">
        <p14:creationId xmlns:p14="http://schemas.microsoft.com/office/powerpoint/2010/main" val="418746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dirty="0"/>
              <a:t>Angular Momentum Quantum Number (</a:t>
            </a:r>
            <a:r>
              <a:rPr lang="en-US" i="1" dirty="0"/>
              <a:t>l</a:t>
            </a:r>
            <a:r>
              <a:rPr lang="en-US" dirty="0"/>
              <a:t>)</a:t>
            </a:r>
          </a:p>
        </p:txBody>
      </p:sp>
      <p:sp>
        <p:nvSpPr>
          <p:cNvPr id="25603" name="Rectangle 3"/>
          <p:cNvSpPr>
            <a:spLocks noGrp="1" noChangeArrowheads="1"/>
          </p:cNvSpPr>
          <p:nvPr>
            <p:ph idx="1"/>
          </p:nvPr>
        </p:nvSpPr>
        <p:spPr>
          <a:xfrm>
            <a:off x="392555" y="2417170"/>
            <a:ext cx="6781800" cy="4419600"/>
          </a:xfrm>
        </p:spPr>
        <p:txBody>
          <a:bodyPr>
            <a:normAutofit/>
          </a:bodyPr>
          <a:lstStyle/>
          <a:p>
            <a:r>
              <a:rPr lang="en-US" sz="2400" dirty="0"/>
              <a:t>This quantum number defines the shape of the orbital.</a:t>
            </a:r>
          </a:p>
          <a:p>
            <a:r>
              <a:rPr lang="en-US" sz="2400" dirty="0"/>
              <a:t>Allowed values of </a:t>
            </a:r>
            <a:r>
              <a:rPr lang="en-US" sz="2400" i="1" dirty="0"/>
              <a:t>l</a:t>
            </a:r>
            <a:r>
              <a:rPr lang="en-US" sz="2400" dirty="0"/>
              <a:t> are integers ranging from </a:t>
            </a:r>
            <a:r>
              <a:rPr lang="en-US" sz="2400" dirty="0" smtClean="0"/>
              <a:t>0 </a:t>
            </a:r>
            <a:r>
              <a:rPr lang="en-US" sz="2400" dirty="0"/>
              <a:t>to </a:t>
            </a:r>
            <a:r>
              <a:rPr lang="en-US" sz="2400" i="1" dirty="0"/>
              <a:t>n </a:t>
            </a:r>
            <a:r>
              <a:rPr lang="en-US" sz="2400" dirty="0"/>
              <a:t>−</a:t>
            </a:r>
            <a:r>
              <a:rPr lang="en-US" sz="2400" dirty="0">
                <a:cs typeface="Arial" charset="0"/>
              </a:rPr>
              <a:t> </a:t>
            </a:r>
            <a:r>
              <a:rPr lang="en-US" sz="2400" dirty="0"/>
              <a:t>1.</a:t>
            </a:r>
          </a:p>
          <a:p>
            <a:r>
              <a:rPr lang="en-US" sz="2400" dirty="0"/>
              <a:t>We use letter designations to communicate the different values of </a:t>
            </a:r>
            <a:r>
              <a:rPr lang="en-US" sz="2400" i="1" dirty="0"/>
              <a:t>l</a:t>
            </a:r>
            <a:r>
              <a:rPr lang="en-US" sz="2400" dirty="0"/>
              <a:t> and, therefore, the shapes and types of orbitals.</a:t>
            </a:r>
          </a:p>
        </p:txBody>
      </p:sp>
      <p:sp>
        <p:nvSpPr>
          <p:cNvPr id="5" name="Footer Placeholder 5"/>
          <p:cNvSpPr>
            <a:spLocks noGrp="1"/>
          </p:cNvSpPr>
          <p:nvPr>
            <p:ph type="ftr" sz="quarter" idx="11"/>
          </p:nvPr>
        </p:nvSpPr>
        <p:spPr/>
        <p:txBody>
          <a:bodyPr/>
          <a:lstStyle/>
          <a:p>
            <a:r>
              <a:rPr lang="en-US"/>
              <a:t>© </a:t>
            </a:r>
            <a:r>
              <a:rPr lang="en-US" sz="1000"/>
              <a:t>2009, Prentice-Hall, Inc.</a:t>
            </a:r>
          </a:p>
        </p:txBody>
      </p:sp>
    </p:spTree>
    <p:extLst>
      <p:ext uri="{BB962C8B-B14F-4D97-AF65-F5344CB8AC3E}">
        <p14:creationId xmlns:p14="http://schemas.microsoft.com/office/powerpoint/2010/main" val="102553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2000"/>
                                        <p:tgtEl>
                                          <p:spTgt spid="25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20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7" name="Rectangle 9"/>
          <p:cNvSpPr>
            <a:spLocks noChangeArrowheads="1"/>
          </p:cNvSpPr>
          <p:nvPr/>
        </p:nvSpPr>
        <p:spPr bwMode="auto">
          <a:xfrm>
            <a:off x="229613" y="1106203"/>
            <a:ext cx="8695944" cy="5522976"/>
          </a:xfrm>
          <a:prstGeom prst="rect">
            <a:avLst/>
          </a:prstGeom>
          <a:noFill/>
          <a:ln>
            <a:noFill/>
          </a:ln>
          <a:effectLst>
            <a:innerShdw blurRad="63500" dist="50800" dir="2700000">
              <a:prstClr val="black">
                <a:alpha val="50000"/>
              </a:prstClr>
            </a:innerShdw>
          </a:effectLst>
          <a:extLst/>
        </p:spPr>
        <p:txBody>
          <a:bodyPr wrap="none" anchor="ctr"/>
          <a:lstStyle/>
          <a:p>
            <a:pPr eaLnBrk="0" hangingPunct="0">
              <a:defRPr/>
            </a:pPr>
            <a:endParaRPr lang="en-US" b="0">
              <a:ea typeface="ＭＳ Ｐゴシック" charset="0"/>
            </a:endParaRPr>
          </a:p>
        </p:txBody>
      </p:sp>
      <p:sp>
        <p:nvSpPr>
          <p:cNvPr id="73733" name="Rectangle 4"/>
          <p:cNvSpPr>
            <a:spLocks noChangeArrowheads="1"/>
          </p:cNvSpPr>
          <p:nvPr/>
        </p:nvSpPr>
        <p:spPr bwMode="auto">
          <a:xfrm>
            <a:off x="263525" y="887387"/>
            <a:ext cx="6562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b="0" dirty="0"/>
              <a:t>Each </a:t>
            </a:r>
            <a:r>
              <a:rPr lang="ja-JP" altLang="en-US" b="0" i="1" dirty="0"/>
              <a:t>“</a:t>
            </a:r>
            <a:r>
              <a:rPr lang="en-US" altLang="ja-JP" b="0" i="1" dirty="0"/>
              <a:t>l</a:t>
            </a:r>
            <a:r>
              <a:rPr lang="ja-JP" altLang="en-US" b="0" i="1" dirty="0"/>
              <a:t>”</a:t>
            </a:r>
            <a:r>
              <a:rPr lang="en-US" altLang="ja-JP" b="0" dirty="0"/>
              <a:t> within an </a:t>
            </a:r>
            <a:r>
              <a:rPr lang="ja-JP" altLang="en-US" b="0" dirty="0"/>
              <a:t>“</a:t>
            </a:r>
            <a:r>
              <a:rPr lang="en-US" altLang="ja-JP" b="0" i="1" dirty="0"/>
              <a:t>n</a:t>
            </a:r>
            <a:r>
              <a:rPr lang="en-US" altLang="ja-JP" b="0" dirty="0"/>
              <a:t>-level</a:t>
            </a:r>
            <a:r>
              <a:rPr lang="ja-JP" altLang="en-US" b="0" dirty="0"/>
              <a:t>”</a:t>
            </a:r>
            <a:r>
              <a:rPr lang="en-US" altLang="ja-JP" b="0" dirty="0"/>
              <a:t> represents a </a:t>
            </a:r>
            <a:r>
              <a:rPr lang="en-US" altLang="ja-JP" i="1" dirty="0"/>
              <a:t>sub-shell</a:t>
            </a:r>
            <a:r>
              <a:rPr lang="en-US" altLang="ja-JP" b="0" dirty="0"/>
              <a:t>.</a:t>
            </a:r>
            <a:r>
              <a:rPr lang="en-US" altLang="ja-JP" b="0" dirty="0">
                <a:cs typeface="Arial" charset="0"/>
              </a:rPr>
              <a:t> </a:t>
            </a:r>
            <a:endParaRPr lang="en-US" altLang="en-US" b="0" dirty="0">
              <a:cs typeface="Arial" charset="0"/>
            </a:endParaRPr>
          </a:p>
        </p:txBody>
      </p:sp>
      <p:sp>
        <p:nvSpPr>
          <p:cNvPr id="73734" name="Text Box 5"/>
          <p:cNvSpPr txBox="1">
            <a:spLocks noChangeArrowheads="1"/>
          </p:cNvSpPr>
          <p:nvPr/>
        </p:nvSpPr>
        <p:spPr bwMode="auto">
          <a:xfrm>
            <a:off x="177168" y="1900930"/>
            <a:ext cx="65627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b="0" dirty="0"/>
              <a:t>Each </a:t>
            </a:r>
            <a:r>
              <a:rPr lang="ja-JP" altLang="en-US" b="0" i="1" dirty="0"/>
              <a:t>“</a:t>
            </a:r>
            <a:r>
              <a:rPr lang="en-US" altLang="ja-JP" b="0" i="1" dirty="0"/>
              <a:t>l</a:t>
            </a:r>
            <a:r>
              <a:rPr lang="ja-JP" altLang="en-US" b="0" i="1" dirty="0"/>
              <a:t>”</a:t>
            </a:r>
            <a:r>
              <a:rPr lang="en-US" altLang="ja-JP" b="0" dirty="0"/>
              <a:t> sub-shell is divided into </a:t>
            </a:r>
            <a:r>
              <a:rPr lang="en-US" altLang="ja-JP" b="0" i="1" dirty="0">
                <a:solidFill>
                  <a:srgbClr val="FF0000"/>
                </a:solidFill>
              </a:rPr>
              <a:t>m</a:t>
            </a:r>
            <a:r>
              <a:rPr lang="en-US" altLang="ja-JP" b="0" i="1" baseline="-30000" dirty="0">
                <a:solidFill>
                  <a:srgbClr val="FF0000"/>
                </a:solidFill>
              </a:rPr>
              <a:t>l</a:t>
            </a:r>
            <a:r>
              <a:rPr lang="en-US" altLang="ja-JP" b="0" dirty="0">
                <a:solidFill>
                  <a:srgbClr val="FF0000"/>
                </a:solidFill>
              </a:rPr>
              <a:t> </a:t>
            </a:r>
            <a:r>
              <a:rPr lang="en-US" altLang="ja-JP" b="0" dirty="0"/>
              <a:t>degenerate orbitals, where </a:t>
            </a:r>
            <a:r>
              <a:rPr lang="en-US" altLang="ja-JP" b="0" i="1" dirty="0"/>
              <a:t>m</a:t>
            </a:r>
            <a:r>
              <a:rPr lang="en-US" altLang="ja-JP" b="0" i="1" baseline="-30000" dirty="0"/>
              <a:t>l</a:t>
            </a:r>
            <a:r>
              <a:rPr lang="en-US" altLang="ja-JP" b="0" i="1" dirty="0"/>
              <a:t> </a:t>
            </a:r>
            <a:r>
              <a:rPr lang="en-US" altLang="ja-JP" b="0" dirty="0"/>
              <a:t>designates the spatial orientation of each orbital.</a:t>
            </a:r>
            <a:r>
              <a:rPr lang="en-US" altLang="ja-JP" b="0" i="1" dirty="0"/>
              <a:t>		</a:t>
            </a:r>
            <a:endParaRPr lang="en-US" altLang="en-US" b="0" dirty="0">
              <a:cs typeface="Arial" charset="0"/>
            </a:endParaRPr>
          </a:p>
        </p:txBody>
      </p:sp>
      <p:sp>
        <p:nvSpPr>
          <p:cNvPr id="73735" name="Text Box 6"/>
          <p:cNvSpPr txBox="1">
            <a:spLocks noChangeArrowheads="1"/>
          </p:cNvSpPr>
          <p:nvPr/>
        </p:nvSpPr>
        <p:spPr bwMode="auto">
          <a:xfrm>
            <a:off x="0" y="3673488"/>
            <a:ext cx="927163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pPr eaLnBrk="1" hangingPunct="1"/>
            <a:r>
              <a:rPr lang="en-US" altLang="en-US" b="0" i="1" dirty="0"/>
              <a:t>		   </a:t>
            </a:r>
            <a:r>
              <a:rPr lang="en-US" altLang="en-US" b="0" i="1" u="sng" dirty="0"/>
              <a:t>Type of orbital	</a:t>
            </a:r>
            <a:r>
              <a:rPr lang="en-US" altLang="en-US" b="0" i="1" dirty="0"/>
              <a:t>		</a:t>
            </a:r>
            <a:r>
              <a:rPr lang="en-US" altLang="en-US" b="0" i="1" u="sng" dirty="0"/>
              <a:t># of orbitals</a:t>
            </a:r>
          </a:p>
          <a:p>
            <a:pPr eaLnBrk="1" hangingPunct="1"/>
            <a:r>
              <a:rPr lang="en-US" altLang="en-US" b="0" i="1" dirty="0"/>
              <a:t>l</a:t>
            </a:r>
            <a:r>
              <a:rPr lang="en-US" altLang="en-US" b="0" dirty="0"/>
              <a:t> = 0		</a:t>
            </a:r>
            <a:r>
              <a:rPr lang="ja-JP" altLang="en-US" dirty="0"/>
              <a:t>“</a:t>
            </a:r>
            <a:r>
              <a:rPr lang="en-US" altLang="ja-JP" dirty="0"/>
              <a:t>s</a:t>
            </a:r>
            <a:r>
              <a:rPr lang="ja-JP" altLang="en-US" dirty="0"/>
              <a:t>”</a:t>
            </a:r>
            <a:r>
              <a:rPr lang="en-US" altLang="ja-JP" b="0" dirty="0"/>
              <a:t> sub-shell (sharp)			1	</a:t>
            </a:r>
          </a:p>
          <a:p>
            <a:pPr eaLnBrk="1" hangingPunct="1"/>
            <a:r>
              <a:rPr lang="en-US" altLang="en-US" b="0" i="1" dirty="0"/>
              <a:t>l</a:t>
            </a:r>
            <a:r>
              <a:rPr lang="en-US" altLang="en-US" b="0" dirty="0"/>
              <a:t> = 1		</a:t>
            </a:r>
            <a:r>
              <a:rPr lang="ja-JP" altLang="en-US" dirty="0"/>
              <a:t>“</a:t>
            </a:r>
            <a:r>
              <a:rPr lang="en-US" altLang="ja-JP" dirty="0"/>
              <a:t>p</a:t>
            </a:r>
            <a:r>
              <a:rPr lang="ja-JP" altLang="en-US" dirty="0"/>
              <a:t>”</a:t>
            </a:r>
            <a:r>
              <a:rPr lang="en-US" altLang="ja-JP" b="0" dirty="0"/>
              <a:t> sub-shell (Principal)		3</a:t>
            </a:r>
          </a:p>
          <a:p>
            <a:pPr eaLnBrk="1" hangingPunct="1"/>
            <a:r>
              <a:rPr lang="en-US" altLang="en-US" b="0" i="1" dirty="0"/>
              <a:t>l</a:t>
            </a:r>
            <a:r>
              <a:rPr lang="en-US" altLang="en-US" b="0" dirty="0"/>
              <a:t> = 2		</a:t>
            </a:r>
            <a:r>
              <a:rPr lang="ja-JP" altLang="en-US" dirty="0"/>
              <a:t>“</a:t>
            </a:r>
            <a:r>
              <a:rPr lang="en-US" altLang="ja-JP" dirty="0"/>
              <a:t>d</a:t>
            </a:r>
            <a:r>
              <a:rPr lang="ja-JP" altLang="en-US" dirty="0"/>
              <a:t>”</a:t>
            </a:r>
            <a:r>
              <a:rPr lang="en-US" altLang="ja-JP" b="0" dirty="0"/>
              <a:t> sub-shell (diffuse)			5</a:t>
            </a:r>
          </a:p>
          <a:p>
            <a:pPr eaLnBrk="1" hangingPunct="1"/>
            <a:r>
              <a:rPr lang="en-US" altLang="en-US" b="0" i="1" dirty="0"/>
              <a:t>l</a:t>
            </a:r>
            <a:r>
              <a:rPr lang="en-US" altLang="en-US" b="0" dirty="0"/>
              <a:t> = 3		</a:t>
            </a:r>
            <a:r>
              <a:rPr lang="ja-JP" altLang="en-US" dirty="0"/>
              <a:t>“</a:t>
            </a:r>
            <a:r>
              <a:rPr lang="en-US" altLang="ja-JP" dirty="0"/>
              <a:t>f</a:t>
            </a:r>
            <a:r>
              <a:rPr lang="ja-JP" altLang="en-US" dirty="0"/>
              <a:t>”</a:t>
            </a:r>
            <a:r>
              <a:rPr lang="en-US" altLang="ja-JP" b="0" dirty="0"/>
              <a:t> sub-shell</a:t>
            </a:r>
            <a:r>
              <a:rPr lang="en-US" altLang="ja-JP" b="0" dirty="0">
                <a:cs typeface="Arial" charset="0"/>
              </a:rPr>
              <a:t> (fine)			7</a:t>
            </a:r>
            <a:endParaRPr lang="en-US" altLang="en-US" b="0" dirty="0">
              <a:cs typeface="Arial" charset="0"/>
            </a:endParaRPr>
          </a:p>
        </p:txBody>
      </p:sp>
      <p:sp>
        <p:nvSpPr>
          <p:cNvPr id="73736" name="Text Box 8"/>
          <p:cNvSpPr txBox="1">
            <a:spLocks noChangeArrowheads="1"/>
          </p:cNvSpPr>
          <p:nvPr/>
        </p:nvSpPr>
        <p:spPr bwMode="auto">
          <a:xfrm>
            <a:off x="1166812" y="6096524"/>
            <a:ext cx="5819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ea typeface="ＭＳ Ｐゴシック" pitchFamily="34" charset="-128"/>
              </a:defRPr>
            </a:lvl1pPr>
            <a:lvl2pPr marL="742950" indent="-285750" eaLnBrk="0" hangingPunct="0">
              <a:defRPr sz="2800" b="1">
                <a:solidFill>
                  <a:schemeClr val="tx1"/>
                </a:solidFill>
                <a:latin typeface="Arial" charset="0"/>
                <a:ea typeface="ＭＳ Ｐゴシック" pitchFamily="34" charset="-128"/>
              </a:defRPr>
            </a:lvl2pPr>
            <a:lvl3pPr marL="1143000" indent="-228600" eaLnBrk="0" hangingPunct="0">
              <a:defRPr sz="2800" b="1">
                <a:solidFill>
                  <a:schemeClr val="tx1"/>
                </a:solidFill>
                <a:latin typeface="Arial" charset="0"/>
                <a:ea typeface="ＭＳ Ｐゴシック" pitchFamily="34" charset="-128"/>
              </a:defRPr>
            </a:lvl3pPr>
            <a:lvl4pPr marL="1600200" indent="-228600" eaLnBrk="0" hangingPunct="0">
              <a:defRPr sz="2800" b="1">
                <a:solidFill>
                  <a:schemeClr val="tx1"/>
                </a:solidFill>
                <a:latin typeface="Arial" charset="0"/>
                <a:ea typeface="ＭＳ Ｐゴシック" pitchFamily="34" charset="-128"/>
              </a:defRPr>
            </a:lvl4pPr>
            <a:lvl5pPr marL="2057400" indent="-228600" eaLnBrk="0" hangingPunct="0">
              <a:defRPr sz="28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34" charset="-128"/>
              </a:defRPr>
            </a:lvl9pPr>
          </a:lstStyle>
          <a:p>
            <a:r>
              <a:rPr lang="en-US" altLang="en-US" b="0" dirty="0"/>
              <a:t>each subshell contains 2</a:t>
            </a:r>
            <a:r>
              <a:rPr lang="en-US" altLang="en-US" b="0" i="1" dirty="0"/>
              <a:t>l</a:t>
            </a:r>
            <a:r>
              <a:rPr lang="en-US" altLang="en-US" b="0" dirty="0"/>
              <a:t>+1 orbitals</a:t>
            </a:r>
          </a:p>
        </p:txBody>
      </p:sp>
      <p:sp>
        <p:nvSpPr>
          <p:cNvPr id="9" name="Title 17"/>
          <p:cNvSpPr txBox="1">
            <a:spLocks/>
          </p:cNvSpPr>
          <p:nvPr/>
        </p:nvSpPr>
        <p:spPr>
          <a:xfrm>
            <a:off x="0" y="0"/>
            <a:ext cx="8153400" cy="901700"/>
          </a:xfrm>
          <a:prstGeom prst="rect">
            <a:avLst/>
          </a:prstGeom>
        </p:spPr>
        <p:txBody>
          <a:bodyPr anchor="ctr"/>
          <a:lstStyle/>
          <a:p>
            <a:pPr algn="ctr" eaLnBrk="0" hangingPunct="0">
              <a:lnSpc>
                <a:spcPct val="90000"/>
              </a:lnSpc>
              <a:defRPr/>
            </a:pPr>
            <a:r>
              <a:rPr lang="en-US" sz="3600" kern="0" dirty="0">
                <a:solidFill>
                  <a:srgbClr val="162D56"/>
                </a:solidFill>
                <a:effectLst>
                  <a:outerShdw blurRad="38100" dist="38100" dir="2700000" algn="tl">
                    <a:srgbClr val="000000">
                      <a:alpha val="43137"/>
                    </a:srgbClr>
                  </a:outerShdw>
                </a:effectLst>
                <a:latin typeface="+mj-lt"/>
                <a:ea typeface="+mj-ea"/>
                <a:cs typeface="ＭＳ Ｐゴシック" charset="0"/>
              </a:rPr>
              <a:t>Quantum Numbers &amp; Electron </a:t>
            </a:r>
            <a:r>
              <a:rPr lang="en-US" sz="3600" kern="0" dirty="0" err="1">
                <a:solidFill>
                  <a:srgbClr val="162D56"/>
                </a:solidFill>
                <a:effectLst>
                  <a:outerShdw blurRad="38100" dist="38100" dir="2700000" algn="tl">
                    <a:srgbClr val="000000">
                      <a:alpha val="43137"/>
                    </a:srgbClr>
                  </a:outerShdw>
                </a:effectLst>
                <a:latin typeface="+mj-lt"/>
                <a:ea typeface="+mj-ea"/>
                <a:cs typeface="ＭＳ Ｐゴシック" charset="0"/>
              </a:rPr>
              <a:t>Orbitals</a:t>
            </a:r>
            <a:endParaRPr lang="en-US" sz="3600" kern="0" dirty="0">
              <a:solidFill>
                <a:srgbClr val="162D56"/>
              </a:solidFill>
              <a:effectLst>
                <a:outerShdw blurRad="38100" dist="38100" dir="2700000" algn="tl">
                  <a:srgbClr val="000000">
                    <a:alpha val="43137"/>
                  </a:srgbClr>
                </a:outerShdw>
              </a:effectLst>
              <a:latin typeface="+mj-lt"/>
              <a:ea typeface="+mj-ea"/>
              <a:cs typeface="ＭＳ Ｐゴシック" charset="0"/>
            </a:endParaRPr>
          </a:p>
        </p:txBody>
      </p:sp>
    </p:spTree>
    <p:extLst>
      <p:ext uri="{BB962C8B-B14F-4D97-AF65-F5344CB8AC3E}">
        <p14:creationId xmlns:p14="http://schemas.microsoft.com/office/powerpoint/2010/main" val="33837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795338" y="5229225"/>
            <a:ext cx="1958975" cy="638175"/>
          </a:xfrm>
          <a:prstGeom prst="rect">
            <a:avLst/>
          </a:prstGeom>
          <a:noFill/>
          <a:ln>
            <a:noFill/>
          </a:ln>
          <a:effectLst/>
          <a:extLst/>
        </p:spPr>
        <p:txBody>
          <a:bodyPr wrap="none" lIns="90487" tIns="44450" rIns="90487" bIns="44450">
            <a:spAutoFit/>
          </a:bodyPr>
          <a:lstStyle/>
          <a:p>
            <a:pPr eaLnBrk="0" hangingPunct="0">
              <a:defRPr/>
            </a:pPr>
            <a:r>
              <a:rPr lang="en-US" sz="3600" dirty="0">
                <a:solidFill>
                  <a:schemeClr val="tx2"/>
                </a:solidFill>
                <a:effectLst>
                  <a:outerShdw blurRad="38100" dist="38100" dir="2700000" algn="tl">
                    <a:srgbClr val="000000">
                      <a:alpha val="43137"/>
                    </a:srgbClr>
                  </a:outerShdw>
                </a:effectLst>
                <a:latin typeface="Arial" pitchFamily="34" charset="0"/>
                <a:ea typeface="ＭＳ Ｐゴシック" charset="-128"/>
              </a:rPr>
              <a:t>s orbital</a:t>
            </a:r>
          </a:p>
        </p:txBody>
      </p:sp>
      <p:sp>
        <p:nvSpPr>
          <p:cNvPr id="103428" name="Rectangle 4"/>
          <p:cNvSpPr>
            <a:spLocks noChangeArrowheads="1"/>
          </p:cNvSpPr>
          <p:nvPr/>
        </p:nvSpPr>
        <p:spPr bwMode="auto">
          <a:xfrm>
            <a:off x="3665538" y="5229225"/>
            <a:ext cx="1984375" cy="638175"/>
          </a:xfrm>
          <a:prstGeom prst="rect">
            <a:avLst/>
          </a:prstGeom>
          <a:noFill/>
          <a:ln>
            <a:noFill/>
          </a:ln>
          <a:effectLst/>
          <a:extLst/>
        </p:spPr>
        <p:txBody>
          <a:bodyPr wrap="none" lIns="90487" tIns="44450" rIns="90487" bIns="44450">
            <a:spAutoFit/>
          </a:bodyPr>
          <a:lstStyle/>
          <a:p>
            <a:pPr eaLnBrk="0" hangingPunct="0">
              <a:defRPr/>
            </a:pPr>
            <a:r>
              <a:rPr lang="en-US" sz="3600">
                <a:solidFill>
                  <a:schemeClr val="tx2"/>
                </a:solidFill>
                <a:effectLst>
                  <a:outerShdw blurRad="38100" dist="38100" dir="2700000" algn="tl">
                    <a:srgbClr val="000000">
                      <a:alpha val="43137"/>
                    </a:srgbClr>
                  </a:outerShdw>
                </a:effectLst>
                <a:latin typeface="Arial" pitchFamily="34" charset="0"/>
                <a:ea typeface="ＭＳ Ｐゴシック" charset="-128"/>
              </a:rPr>
              <a:t>p orbital</a:t>
            </a:r>
          </a:p>
        </p:txBody>
      </p:sp>
      <p:sp>
        <p:nvSpPr>
          <p:cNvPr id="103429" name="Rectangle 5"/>
          <p:cNvSpPr>
            <a:spLocks noChangeArrowheads="1"/>
          </p:cNvSpPr>
          <p:nvPr/>
        </p:nvSpPr>
        <p:spPr bwMode="auto">
          <a:xfrm>
            <a:off x="6473825" y="5229225"/>
            <a:ext cx="1984375" cy="638175"/>
          </a:xfrm>
          <a:prstGeom prst="rect">
            <a:avLst/>
          </a:prstGeom>
          <a:noFill/>
          <a:ln>
            <a:noFill/>
          </a:ln>
          <a:effectLst/>
          <a:extLst/>
        </p:spPr>
        <p:txBody>
          <a:bodyPr wrap="none" lIns="90487" tIns="44450" rIns="90487" bIns="44450">
            <a:spAutoFit/>
          </a:bodyPr>
          <a:lstStyle/>
          <a:p>
            <a:pPr eaLnBrk="0" hangingPunct="0">
              <a:defRPr/>
            </a:pPr>
            <a:r>
              <a:rPr lang="en-US" sz="3600">
                <a:solidFill>
                  <a:schemeClr val="tx2"/>
                </a:solidFill>
                <a:effectLst>
                  <a:outerShdw blurRad="38100" dist="38100" dir="2700000" algn="tl">
                    <a:srgbClr val="000000">
                      <a:alpha val="43137"/>
                    </a:srgbClr>
                  </a:outerShdw>
                </a:effectLst>
                <a:latin typeface="Arial" pitchFamily="34" charset="0"/>
                <a:ea typeface="ＭＳ Ｐゴシック" charset="-128"/>
              </a:rPr>
              <a:t>d orbital</a:t>
            </a:r>
          </a:p>
        </p:txBody>
      </p:sp>
      <p:pic>
        <p:nvPicPr>
          <p:cNvPr id="747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2133600"/>
            <a:ext cx="1846263"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2133600"/>
            <a:ext cx="1846263"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75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913" y="2133600"/>
            <a:ext cx="1846262"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1"/>
          <p:cNvSpPr>
            <a:spLocks noGrp="1"/>
          </p:cNvSpPr>
          <p:nvPr>
            <p:ph type="title"/>
          </p:nvPr>
        </p:nvSpPr>
        <p:spPr/>
        <p:txBody>
          <a:bodyPr/>
          <a:lstStyle/>
          <a:p>
            <a:pPr>
              <a:defRPr/>
            </a:pPr>
            <a:r>
              <a:rPr lang="en-US" dirty="0" smtClean="0"/>
              <a:t>Types of </a:t>
            </a:r>
            <a:r>
              <a:rPr lang="en-US" dirty="0" err="1" smtClean="0"/>
              <a:t>Orbitals</a:t>
            </a:r>
            <a:endParaRPr lang="en-US" dirty="0"/>
          </a:p>
        </p:txBody>
      </p:sp>
    </p:spTree>
    <p:extLst>
      <p:ext uri="{BB962C8B-B14F-4D97-AF65-F5344CB8AC3E}">
        <p14:creationId xmlns:p14="http://schemas.microsoft.com/office/powerpoint/2010/main" val="428778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a:t>Angular Momentum Quantum Number (</a:t>
            </a:r>
            <a:r>
              <a:rPr lang="en-US" i="1"/>
              <a:t>l</a:t>
            </a:r>
            <a:r>
              <a:rPr lang="en-US"/>
              <a:t>)</a:t>
            </a:r>
          </a:p>
        </p:txBody>
      </p:sp>
      <p:graphicFrame>
        <p:nvGraphicFramePr>
          <p:cNvPr id="31826" name="Group 82"/>
          <p:cNvGraphicFramePr>
            <a:graphicFrameLocks noGrp="1"/>
          </p:cNvGraphicFramePr>
          <p:nvPr>
            <p:ph type="tbl" idx="1"/>
            <p:extLst>
              <p:ext uri="{D42A27DB-BD31-4B8C-83A1-F6EECF244321}">
                <p14:modId xmlns:p14="http://schemas.microsoft.com/office/powerpoint/2010/main" val="2692133323"/>
              </p:ext>
            </p:extLst>
          </p:nvPr>
        </p:nvGraphicFramePr>
        <p:xfrm>
          <a:off x="762000" y="2209800"/>
          <a:ext cx="6248400" cy="1676400"/>
        </p:xfrm>
        <a:graphic>
          <a:graphicData uri="http://schemas.openxmlformats.org/drawingml/2006/table">
            <a:tbl>
              <a:tblPr/>
              <a:tblGrid>
                <a:gridCol w="3247143"/>
                <a:gridCol w="734042"/>
                <a:gridCol w="735851"/>
                <a:gridCol w="795514"/>
                <a:gridCol w="73585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ea typeface="ＭＳ Ｐゴシック" pitchFamily="116" charset="-128"/>
                        </a:rPr>
                        <a:t>Value of </a:t>
                      </a:r>
                      <a:r>
                        <a:rPr kumimoji="0" lang="en-US" sz="2800" b="0" i="1" u="none" strike="noStrike" cap="none" normalizeH="0" baseline="0" dirty="0" smtClean="0">
                          <a:ln>
                            <a:noFill/>
                          </a:ln>
                          <a:solidFill>
                            <a:schemeClr val="bg1"/>
                          </a:solidFill>
                          <a:effectLst/>
                          <a:latin typeface="Arial" charset="0"/>
                          <a:ea typeface="ＭＳ Ｐゴシック" pitchFamily="116" charset="-128"/>
                        </a:rPr>
                        <a:t>l</a:t>
                      </a:r>
                      <a:endParaRPr kumimoji="0" lang="en-US" sz="2800" b="0" i="0" u="none" strike="noStrike" cap="none" normalizeH="0" baseline="0" dirty="0" smtClean="0">
                        <a:ln>
                          <a:noFill/>
                        </a:ln>
                        <a:solidFill>
                          <a:schemeClr val="bg1"/>
                        </a:solidFill>
                        <a:effectLst/>
                        <a:latin typeface="Arial" charset="0"/>
                        <a:ea typeface="ＭＳ Ｐゴシック" pitchFamily="116" charset="-128"/>
                      </a:endParaRPr>
                    </a:p>
                  </a:txBody>
                  <a:tcPr horzOverflow="overflow">
                    <a:lnL w="38100" cap="flat" cmpd="sng" algn="ctr">
                      <a:solidFill>
                        <a:srgbClr val="C82E32"/>
                      </a:solidFill>
                      <a:prstDash val="solid"/>
                      <a:round/>
                      <a:headEnd type="none" w="med" len="med"/>
                      <a:tailEnd type="none" w="med" len="med"/>
                    </a:lnL>
                    <a:lnR w="12700" cap="flat" cmpd="sng" algn="ctr">
                      <a:solidFill>
                        <a:srgbClr val="C82E32"/>
                      </a:solidFill>
                      <a:prstDash val="solid"/>
                      <a:round/>
                      <a:headEnd type="none" w="med" len="med"/>
                      <a:tailEnd type="none" w="med" len="med"/>
                    </a:lnR>
                    <a:lnT w="38100" cap="flat" cmpd="sng" algn="ctr">
                      <a:solidFill>
                        <a:srgbClr val="C82E32"/>
                      </a:solidFill>
                      <a:prstDash val="solid"/>
                      <a:round/>
                      <a:headEnd type="none" w="med" len="med"/>
                      <a:tailEnd type="none" w="med" len="med"/>
                    </a:lnT>
                    <a:lnB w="12700" cap="flat" cmpd="sng" algn="ctr">
                      <a:solidFill>
                        <a:srgbClr val="C82E32"/>
                      </a:solidFill>
                      <a:prstDash val="solid"/>
                      <a:round/>
                      <a:headEnd type="none" w="med" len="med"/>
                      <a:tailEnd type="none" w="med" len="med"/>
                    </a:lnB>
                    <a:lnTlToBr>
                      <a:noFill/>
                    </a:lnTlToBr>
                    <a:lnBlToTr>
                      <a:noFill/>
                    </a:lnBlToTr>
                    <a:solidFill>
                      <a:srgbClr val="C82E3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ea typeface="ＭＳ Ｐゴシック" pitchFamily="116" charset="-128"/>
                        </a:rPr>
                        <a:t>0</a:t>
                      </a:r>
                    </a:p>
                  </a:txBody>
                  <a:tcPr horzOverflow="overflow">
                    <a:lnL w="12700" cap="flat" cmpd="sng" algn="ctr">
                      <a:solidFill>
                        <a:srgbClr val="C82E32"/>
                      </a:solidFill>
                      <a:prstDash val="solid"/>
                      <a:round/>
                      <a:headEnd type="none" w="med" len="med"/>
                      <a:tailEnd type="none" w="med" len="med"/>
                    </a:lnL>
                    <a:lnR w="12700" cap="flat" cmpd="sng" algn="ctr">
                      <a:solidFill>
                        <a:srgbClr val="C82E32"/>
                      </a:solidFill>
                      <a:prstDash val="solid"/>
                      <a:round/>
                      <a:headEnd type="none" w="med" len="med"/>
                      <a:tailEnd type="none" w="med" len="med"/>
                    </a:lnR>
                    <a:lnT w="38100" cap="flat" cmpd="sng" algn="ctr">
                      <a:solidFill>
                        <a:srgbClr val="C82E32"/>
                      </a:solidFill>
                      <a:prstDash val="solid"/>
                      <a:round/>
                      <a:headEnd type="none" w="med" len="med"/>
                      <a:tailEnd type="none" w="med" len="med"/>
                    </a:lnT>
                    <a:lnB w="12700" cap="flat" cmpd="sng" algn="ctr">
                      <a:solidFill>
                        <a:srgbClr val="C82E32"/>
                      </a:solidFill>
                      <a:prstDash val="solid"/>
                      <a:round/>
                      <a:headEnd type="none" w="med" len="med"/>
                      <a:tailEnd type="none" w="med" len="med"/>
                    </a:lnB>
                    <a:lnTlToBr>
                      <a:noFill/>
                    </a:lnTlToBr>
                    <a:lnBlToTr>
                      <a:noFill/>
                    </a:lnBlToTr>
                    <a:solidFill>
                      <a:srgbClr val="C82E3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ea typeface="ＭＳ Ｐゴシック" pitchFamily="116" charset="-128"/>
                        </a:rPr>
                        <a:t>1</a:t>
                      </a:r>
                    </a:p>
                  </a:txBody>
                  <a:tcPr horzOverflow="overflow">
                    <a:lnL w="12700" cap="flat" cmpd="sng" algn="ctr">
                      <a:solidFill>
                        <a:srgbClr val="C82E32"/>
                      </a:solidFill>
                      <a:prstDash val="solid"/>
                      <a:round/>
                      <a:headEnd type="none" w="med" len="med"/>
                      <a:tailEnd type="none" w="med" len="med"/>
                    </a:lnL>
                    <a:lnR w="12700" cap="flat" cmpd="sng" algn="ctr">
                      <a:solidFill>
                        <a:srgbClr val="C82E32"/>
                      </a:solidFill>
                      <a:prstDash val="solid"/>
                      <a:round/>
                      <a:headEnd type="none" w="med" len="med"/>
                      <a:tailEnd type="none" w="med" len="med"/>
                    </a:lnR>
                    <a:lnT w="38100" cap="flat" cmpd="sng" algn="ctr">
                      <a:solidFill>
                        <a:srgbClr val="C82E32"/>
                      </a:solidFill>
                      <a:prstDash val="solid"/>
                      <a:round/>
                      <a:headEnd type="none" w="med" len="med"/>
                      <a:tailEnd type="none" w="med" len="med"/>
                    </a:lnT>
                    <a:lnB w="12700" cap="flat" cmpd="sng" algn="ctr">
                      <a:solidFill>
                        <a:srgbClr val="C82E32"/>
                      </a:solidFill>
                      <a:prstDash val="solid"/>
                      <a:round/>
                      <a:headEnd type="none" w="med" len="med"/>
                      <a:tailEnd type="none" w="med" len="med"/>
                    </a:lnB>
                    <a:lnTlToBr>
                      <a:noFill/>
                    </a:lnTlToBr>
                    <a:lnBlToTr>
                      <a:noFill/>
                    </a:lnBlToTr>
                    <a:solidFill>
                      <a:srgbClr val="C82E3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ea typeface="ＭＳ Ｐゴシック" pitchFamily="116" charset="-128"/>
                        </a:rPr>
                        <a:t>2</a:t>
                      </a:r>
                    </a:p>
                  </a:txBody>
                  <a:tcPr horzOverflow="overflow">
                    <a:lnL w="12700" cap="flat" cmpd="sng" algn="ctr">
                      <a:solidFill>
                        <a:srgbClr val="C82E32"/>
                      </a:solidFill>
                      <a:prstDash val="solid"/>
                      <a:round/>
                      <a:headEnd type="none" w="med" len="med"/>
                      <a:tailEnd type="none" w="med" len="med"/>
                    </a:lnL>
                    <a:lnR w="12700" cap="flat" cmpd="sng" algn="ctr">
                      <a:solidFill>
                        <a:srgbClr val="C82E32"/>
                      </a:solidFill>
                      <a:prstDash val="solid"/>
                      <a:round/>
                      <a:headEnd type="none" w="med" len="med"/>
                      <a:tailEnd type="none" w="med" len="med"/>
                    </a:lnR>
                    <a:lnT w="38100" cap="flat" cmpd="sng" algn="ctr">
                      <a:solidFill>
                        <a:srgbClr val="C82E32"/>
                      </a:solidFill>
                      <a:prstDash val="solid"/>
                      <a:round/>
                      <a:headEnd type="none" w="med" len="med"/>
                      <a:tailEnd type="none" w="med" len="med"/>
                    </a:lnT>
                    <a:lnB w="12700" cap="flat" cmpd="sng" algn="ctr">
                      <a:solidFill>
                        <a:srgbClr val="C82E32"/>
                      </a:solidFill>
                      <a:prstDash val="solid"/>
                      <a:round/>
                      <a:headEnd type="none" w="med" len="med"/>
                      <a:tailEnd type="none" w="med" len="med"/>
                    </a:lnB>
                    <a:lnTlToBr>
                      <a:noFill/>
                    </a:lnTlToBr>
                    <a:lnBlToTr>
                      <a:noFill/>
                    </a:lnBlToTr>
                    <a:solidFill>
                      <a:srgbClr val="C82E3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ea typeface="ＭＳ Ｐゴシック" pitchFamily="116" charset="-128"/>
                        </a:rPr>
                        <a:t>3</a:t>
                      </a:r>
                    </a:p>
                  </a:txBody>
                  <a:tcPr horzOverflow="overflow">
                    <a:lnL w="12700" cap="flat" cmpd="sng" algn="ctr">
                      <a:solidFill>
                        <a:srgbClr val="C82E32"/>
                      </a:solidFill>
                      <a:prstDash val="solid"/>
                      <a:round/>
                      <a:headEnd type="none" w="med" len="med"/>
                      <a:tailEnd type="none" w="med" len="med"/>
                    </a:lnL>
                    <a:lnR w="38100" cap="flat" cmpd="sng" algn="ctr">
                      <a:solidFill>
                        <a:srgbClr val="C82E32"/>
                      </a:solidFill>
                      <a:prstDash val="solid"/>
                      <a:round/>
                      <a:headEnd type="none" w="med" len="med"/>
                      <a:tailEnd type="none" w="med" len="med"/>
                    </a:lnR>
                    <a:lnT w="38100" cap="flat" cmpd="sng" algn="ctr">
                      <a:solidFill>
                        <a:srgbClr val="C82E32"/>
                      </a:solidFill>
                      <a:prstDash val="solid"/>
                      <a:round/>
                      <a:headEnd type="none" w="med" len="med"/>
                      <a:tailEnd type="none" w="med" len="med"/>
                    </a:lnT>
                    <a:lnB w="12700" cap="flat" cmpd="sng" algn="ctr">
                      <a:solidFill>
                        <a:srgbClr val="C82E32"/>
                      </a:solidFill>
                      <a:prstDash val="solid"/>
                      <a:round/>
                      <a:headEnd type="none" w="med" len="med"/>
                      <a:tailEnd type="none" w="med" len="med"/>
                    </a:lnB>
                    <a:lnTlToBr>
                      <a:noFill/>
                    </a:lnTlToBr>
                    <a:lnBlToTr>
                      <a:noFill/>
                    </a:lnBlToTr>
                    <a:solidFill>
                      <a:srgbClr val="C82E32"/>
                    </a:solid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82E32"/>
                          </a:solidFill>
                          <a:effectLst/>
                          <a:latin typeface="Arial" charset="0"/>
                          <a:ea typeface="ＭＳ Ｐゴシック" pitchFamily="116" charset="-128"/>
                        </a:rPr>
                        <a:t>Type of orbital</a:t>
                      </a:r>
                    </a:p>
                  </a:txBody>
                  <a:tcPr horzOverflow="overflow">
                    <a:lnL w="38100" cap="flat" cmpd="sng" algn="ctr">
                      <a:solidFill>
                        <a:srgbClr val="C82E32"/>
                      </a:solidFill>
                      <a:prstDash val="solid"/>
                      <a:round/>
                      <a:headEnd type="none" w="med" len="med"/>
                      <a:tailEnd type="none" w="med" len="med"/>
                    </a:lnL>
                    <a:lnR w="12700" cap="flat" cmpd="sng" algn="ctr">
                      <a:solidFill>
                        <a:srgbClr val="C82E32"/>
                      </a:solidFill>
                      <a:prstDash val="solid"/>
                      <a:round/>
                      <a:headEnd type="none" w="med" len="med"/>
                      <a:tailEnd type="none" w="med" len="med"/>
                    </a:lnR>
                    <a:lnT w="12700" cap="flat" cmpd="sng" algn="ctr">
                      <a:solidFill>
                        <a:srgbClr val="C82E32"/>
                      </a:solidFill>
                      <a:prstDash val="solid"/>
                      <a:round/>
                      <a:headEnd type="none" w="med" len="med"/>
                      <a:tailEnd type="none" w="med" len="med"/>
                    </a:lnT>
                    <a:lnB w="38100" cap="flat" cmpd="sng" algn="ctr">
                      <a:solidFill>
                        <a:srgbClr val="C82E3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rgbClr val="C82E32"/>
                          </a:solidFill>
                          <a:effectLst/>
                          <a:latin typeface="Arial" charset="0"/>
                          <a:ea typeface="ＭＳ Ｐゴシック" pitchFamily="116" charset="-128"/>
                        </a:rPr>
                        <a:t>s</a:t>
                      </a:r>
                    </a:p>
                  </a:txBody>
                  <a:tcPr horzOverflow="overflow">
                    <a:lnL w="12700" cap="flat" cmpd="sng" algn="ctr">
                      <a:solidFill>
                        <a:srgbClr val="C82E32"/>
                      </a:solidFill>
                      <a:prstDash val="solid"/>
                      <a:round/>
                      <a:headEnd type="none" w="med" len="med"/>
                      <a:tailEnd type="none" w="med" len="med"/>
                    </a:lnL>
                    <a:lnR w="12700" cap="flat" cmpd="sng" algn="ctr">
                      <a:solidFill>
                        <a:srgbClr val="C82E32"/>
                      </a:solidFill>
                      <a:prstDash val="solid"/>
                      <a:round/>
                      <a:headEnd type="none" w="med" len="med"/>
                      <a:tailEnd type="none" w="med" len="med"/>
                    </a:lnR>
                    <a:lnT w="12700" cap="flat" cmpd="sng" algn="ctr">
                      <a:solidFill>
                        <a:srgbClr val="C82E32"/>
                      </a:solidFill>
                      <a:prstDash val="solid"/>
                      <a:round/>
                      <a:headEnd type="none" w="med" len="med"/>
                      <a:tailEnd type="none" w="med" len="med"/>
                    </a:lnT>
                    <a:lnB w="38100" cap="flat" cmpd="sng" algn="ctr">
                      <a:solidFill>
                        <a:srgbClr val="C82E3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rgbClr val="C82E32"/>
                          </a:solidFill>
                          <a:effectLst/>
                          <a:latin typeface="Arial" charset="0"/>
                          <a:ea typeface="ＭＳ Ｐゴシック" pitchFamily="116" charset="-128"/>
                        </a:rPr>
                        <a:t>p</a:t>
                      </a:r>
                    </a:p>
                  </a:txBody>
                  <a:tcPr horzOverflow="overflow">
                    <a:lnL w="12700" cap="flat" cmpd="sng" algn="ctr">
                      <a:solidFill>
                        <a:srgbClr val="C82E32"/>
                      </a:solidFill>
                      <a:prstDash val="solid"/>
                      <a:round/>
                      <a:headEnd type="none" w="med" len="med"/>
                      <a:tailEnd type="none" w="med" len="med"/>
                    </a:lnL>
                    <a:lnR w="12700" cap="flat" cmpd="sng" algn="ctr">
                      <a:solidFill>
                        <a:srgbClr val="C82E32"/>
                      </a:solidFill>
                      <a:prstDash val="solid"/>
                      <a:round/>
                      <a:headEnd type="none" w="med" len="med"/>
                      <a:tailEnd type="none" w="med" len="med"/>
                    </a:lnR>
                    <a:lnT w="12700" cap="flat" cmpd="sng" algn="ctr">
                      <a:solidFill>
                        <a:srgbClr val="C82E32"/>
                      </a:solidFill>
                      <a:prstDash val="solid"/>
                      <a:round/>
                      <a:headEnd type="none" w="med" len="med"/>
                      <a:tailEnd type="none" w="med" len="med"/>
                    </a:lnT>
                    <a:lnB w="38100" cap="flat" cmpd="sng" algn="ctr">
                      <a:solidFill>
                        <a:srgbClr val="C82E3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rgbClr val="C82E32"/>
                          </a:solidFill>
                          <a:effectLst/>
                          <a:latin typeface="Arial" charset="0"/>
                          <a:ea typeface="ＭＳ Ｐゴシック" pitchFamily="116" charset="-128"/>
                        </a:rPr>
                        <a:t>d</a:t>
                      </a:r>
                    </a:p>
                  </a:txBody>
                  <a:tcPr horzOverflow="overflow">
                    <a:lnL w="12700" cap="flat" cmpd="sng" algn="ctr">
                      <a:solidFill>
                        <a:srgbClr val="C82E32"/>
                      </a:solidFill>
                      <a:prstDash val="solid"/>
                      <a:round/>
                      <a:headEnd type="none" w="med" len="med"/>
                      <a:tailEnd type="none" w="med" len="med"/>
                    </a:lnL>
                    <a:lnR w="12700" cap="flat" cmpd="sng" algn="ctr">
                      <a:solidFill>
                        <a:srgbClr val="C82E32"/>
                      </a:solidFill>
                      <a:prstDash val="solid"/>
                      <a:round/>
                      <a:headEnd type="none" w="med" len="med"/>
                      <a:tailEnd type="none" w="med" len="med"/>
                    </a:lnR>
                    <a:lnT w="12700" cap="flat" cmpd="sng" algn="ctr">
                      <a:solidFill>
                        <a:srgbClr val="C82E32"/>
                      </a:solidFill>
                      <a:prstDash val="solid"/>
                      <a:round/>
                      <a:headEnd type="none" w="med" len="med"/>
                      <a:tailEnd type="none" w="med" len="med"/>
                    </a:lnT>
                    <a:lnB w="38100" cap="flat" cmpd="sng" algn="ctr">
                      <a:solidFill>
                        <a:srgbClr val="C82E3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rgbClr val="C82E32"/>
                          </a:solidFill>
                          <a:effectLst/>
                          <a:latin typeface="Arial" charset="0"/>
                          <a:ea typeface="ＭＳ Ｐゴシック" pitchFamily="116" charset="-128"/>
                        </a:rPr>
                        <a:t>f</a:t>
                      </a:r>
                      <a:endParaRPr kumimoji="0" lang="en-US" sz="2800" b="0" i="0" u="none" strike="noStrike" cap="none" normalizeH="0" baseline="0" dirty="0" smtClean="0">
                        <a:ln>
                          <a:noFill/>
                        </a:ln>
                        <a:solidFill>
                          <a:srgbClr val="C82E32"/>
                        </a:solidFill>
                        <a:effectLst/>
                        <a:latin typeface="Arial" charset="0"/>
                        <a:ea typeface="ＭＳ Ｐゴシック" pitchFamily="116" charset="-128"/>
                      </a:endParaRPr>
                    </a:p>
                  </a:txBody>
                  <a:tcPr horzOverflow="overflow">
                    <a:lnL w="12700" cap="flat" cmpd="sng" algn="ctr">
                      <a:solidFill>
                        <a:srgbClr val="C82E32"/>
                      </a:solidFill>
                      <a:prstDash val="solid"/>
                      <a:round/>
                      <a:headEnd type="none" w="med" len="med"/>
                      <a:tailEnd type="none" w="med" len="med"/>
                    </a:lnL>
                    <a:lnR w="38100" cap="flat" cmpd="sng" algn="ctr">
                      <a:solidFill>
                        <a:srgbClr val="C82E32"/>
                      </a:solidFill>
                      <a:prstDash val="solid"/>
                      <a:round/>
                      <a:headEnd type="none" w="med" len="med"/>
                      <a:tailEnd type="none" w="med" len="med"/>
                    </a:lnR>
                    <a:lnT w="12700" cap="flat" cmpd="sng" algn="ctr">
                      <a:solidFill>
                        <a:srgbClr val="C82E32"/>
                      </a:solidFill>
                      <a:prstDash val="solid"/>
                      <a:round/>
                      <a:headEnd type="none" w="med" len="med"/>
                      <a:tailEnd type="none" w="med" len="med"/>
                    </a:lnT>
                    <a:lnB w="38100" cap="flat" cmpd="sng" algn="ctr">
                      <a:solidFill>
                        <a:srgbClr val="C82E32"/>
                      </a:solidFill>
                      <a:prstDash val="solid"/>
                      <a:round/>
                      <a:headEnd type="none" w="med" len="med"/>
                      <a:tailEnd type="none" w="med" len="med"/>
                    </a:lnB>
                    <a:lnTlToBr>
                      <a:noFill/>
                    </a:lnTlToBr>
                    <a:lnBlToTr>
                      <a:noFill/>
                    </a:lnBlToTr>
                    <a:noFill/>
                  </a:tcPr>
                </a:tc>
              </a:tr>
            </a:tbl>
          </a:graphicData>
        </a:graphic>
      </p:graphicFrame>
      <p:sp>
        <p:nvSpPr>
          <p:cNvPr id="24" name="Footer Placeholder 5"/>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2301808193"/>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Summary of Quantum Numbers</a:t>
            </a:r>
            <a:endParaRPr lang="en-US" dirty="0"/>
          </a:p>
        </p:txBody>
      </p:sp>
      <p:pic>
        <p:nvPicPr>
          <p:cNvPr id="4" name="Picture 3" descr="06T1.jpg"/>
          <p:cNvPicPr>
            <a:picLocks noChangeAspect="1"/>
          </p:cNvPicPr>
          <p:nvPr/>
        </p:nvPicPr>
        <p:blipFill>
          <a:blip r:embed="rId2"/>
          <a:stretch>
            <a:fillRect/>
          </a:stretch>
        </p:blipFill>
        <p:spPr>
          <a:xfrm>
            <a:off x="110841" y="1267054"/>
            <a:ext cx="8898255" cy="4423410"/>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19487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i="1"/>
              <a:t>s</a:t>
            </a:r>
            <a:r>
              <a:rPr lang="en-US"/>
              <a:t> Orbitals</a:t>
            </a:r>
          </a:p>
        </p:txBody>
      </p:sp>
      <p:pic>
        <p:nvPicPr>
          <p:cNvPr id="26629" name="Picture 5" descr="06_19"/>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3703"/>
          <a:stretch>
            <a:fillRect/>
          </a:stretch>
        </p:blipFill>
        <p:spPr>
          <a:xfrm>
            <a:off x="609600" y="1828800"/>
            <a:ext cx="2414588" cy="4648200"/>
          </a:xfrm>
        </p:spPr>
      </p:pic>
      <p:sp>
        <p:nvSpPr>
          <p:cNvPr id="26628" name="Rectangle 4"/>
          <p:cNvSpPr>
            <a:spLocks noGrp="1" noChangeArrowheads="1"/>
          </p:cNvSpPr>
          <p:nvPr>
            <p:ph type="body" sz="half" idx="2"/>
          </p:nvPr>
        </p:nvSpPr>
        <p:spPr>
          <a:xfrm>
            <a:off x="4648200" y="1981200"/>
            <a:ext cx="4191000" cy="4114800"/>
          </a:xfrm>
        </p:spPr>
        <p:txBody>
          <a:bodyPr/>
          <a:lstStyle/>
          <a:p>
            <a:r>
              <a:rPr lang="en-US" sz="2800"/>
              <a:t>The value of </a:t>
            </a:r>
            <a:r>
              <a:rPr lang="en-US" sz="2800" i="1"/>
              <a:t>l</a:t>
            </a:r>
            <a:r>
              <a:rPr lang="en-US" sz="2800"/>
              <a:t> for </a:t>
            </a:r>
            <a:r>
              <a:rPr lang="en-US" sz="2800" i="1"/>
              <a:t>s</a:t>
            </a:r>
            <a:r>
              <a:rPr lang="en-US" sz="2800"/>
              <a:t> orbitals is 0.</a:t>
            </a:r>
          </a:p>
          <a:p>
            <a:r>
              <a:rPr lang="en-US" sz="2800"/>
              <a:t>They are spherical in shape.</a:t>
            </a:r>
          </a:p>
          <a:p>
            <a:r>
              <a:rPr lang="en-US" sz="2800"/>
              <a:t>The radius of the sphere increases with the value of </a:t>
            </a:r>
            <a:r>
              <a:rPr lang="en-US" sz="2800" i="1"/>
              <a:t>n.</a:t>
            </a:r>
          </a:p>
        </p:txBody>
      </p:sp>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2113880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6628">
                                            <p:txEl>
                                              <p:pRg st="1" end="1"/>
                                            </p:txEl>
                                          </p:spTgt>
                                        </p:tgtEl>
                                        <p:attrNameLst>
                                          <p:attrName>style.visibility</p:attrName>
                                        </p:attrNameLst>
                                      </p:cBhvr>
                                      <p:to>
                                        <p:strVal val="visible"/>
                                      </p:to>
                                    </p:set>
                                    <p:animEffect transition="in" filter="fade">
                                      <p:cBhvr>
                                        <p:cTn id="7" dur="2000"/>
                                        <p:tgtEl>
                                          <p:spTgt spid="26628">
                                            <p:txEl>
                                              <p:pRg st="1" end="1"/>
                                            </p:txEl>
                                          </p:spTgt>
                                        </p:tgtEl>
                                      </p:cBhvr>
                                    </p:animEffect>
                                  </p:childTnLst>
                                </p:cTn>
                              </p:par>
                            </p:childTnLst>
                          </p:cTn>
                        </p:par>
                        <p:par>
                          <p:cTn id="8" fill="hold" nodeType="afterGroup">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26628">
                                            <p:txEl>
                                              <p:pRg st="2" end="2"/>
                                            </p:txEl>
                                          </p:spTgt>
                                        </p:tgtEl>
                                        <p:attrNameLst>
                                          <p:attrName>style.visibility</p:attrName>
                                        </p:attrNameLst>
                                      </p:cBhvr>
                                      <p:to>
                                        <p:strVal val="visible"/>
                                      </p:to>
                                    </p:set>
                                    <p:animEffect transition="in" filter="fade">
                                      <p:cBhvr>
                                        <p:cTn id="11" dur="2000"/>
                                        <p:tgtEl>
                                          <p:spTgt spid="266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i="1"/>
              <a:t>p</a:t>
            </a:r>
            <a:r>
              <a:rPr lang="en-US"/>
              <a:t> Orbitals</a:t>
            </a:r>
            <a:endParaRPr lang="en-US" i="1"/>
          </a:p>
        </p:txBody>
      </p:sp>
      <p:sp>
        <p:nvSpPr>
          <p:cNvPr id="29699" name="Rectangle 3"/>
          <p:cNvSpPr>
            <a:spLocks noGrp="1" noChangeArrowheads="1"/>
          </p:cNvSpPr>
          <p:nvPr>
            <p:ph type="body" sz="half" idx="1"/>
          </p:nvPr>
        </p:nvSpPr>
        <p:spPr/>
        <p:txBody>
          <a:bodyPr/>
          <a:lstStyle/>
          <a:p>
            <a:r>
              <a:rPr lang="en-US" sz="2800"/>
              <a:t>The value of </a:t>
            </a:r>
            <a:r>
              <a:rPr lang="en-US" sz="2800" i="1"/>
              <a:t>l</a:t>
            </a:r>
            <a:r>
              <a:rPr lang="en-US" sz="2800"/>
              <a:t> for </a:t>
            </a:r>
            <a:r>
              <a:rPr lang="en-US" sz="2800" i="1"/>
              <a:t>p</a:t>
            </a:r>
            <a:r>
              <a:rPr lang="en-US" sz="2800"/>
              <a:t> orbitals is 1.</a:t>
            </a:r>
          </a:p>
          <a:p>
            <a:r>
              <a:rPr lang="en-US" sz="2800"/>
              <a:t>They have two lobes with a node between them.</a:t>
            </a:r>
          </a:p>
          <a:p>
            <a:endParaRPr lang="en-US" sz="2800"/>
          </a:p>
        </p:txBody>
      </p:sp>
      <p:pic>
        <p:nvPicPr>
          <p:cNvPr id="29703" name="Picture 7" descr="06_2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9231"/>
          <a:stretch>
            <a:fillRect/>
          </a:stretch>
        </p:blipFill>
        <p:spPr>
          <a:xfrm>
            <a:off x="1201738" y="4114800"/>
            <a:ext cx="6735762" cy="2117725"/>
          </a:xfrm>
        </p:spPr>
      </p:pic>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2525498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20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i="1"/>
              <a:t>d</a:t>
            </a:r>
            <a:r>
              <a:rPr lang="en-US"/>
              <a:t> Orbitals</a:t>
            </a:r>
            <a:endParaRPr lang="en-US" i="1"/>
          </a:p>
        </p:txBody>
      </p:sp>
      <p:pic>
        <p:nvPicPr>
          <p:cNvPr id="34821" name="Picture 5" descr="06_2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3560"/>
          <a:stretch>
            <a:fillRect/>
          </a:stretch>
        </p:blipFill>
        <p:spPr>
          <a:xfrm>
            <a:off x="457200" y="1981200"/>
            <a:ext cx="4953000" cy="3565525"/>
          </a:xfrm>
        </p:spPr>
      </p:pic>
      <p:sp>
        <p:nvSpPr>
          <p:cNvPr id="34820" name="Rectangle 4"/>
          <p:cNvSpPr>
            <a:spLocks noGrp="1" noChangeArrowheads="1"/>
          </p:cNvSpPr>
          <p:nvPr>
            <p:ph type="body" sz="half" idx="2"/>
          </p:nvPr>
        </p:nvSpPr>
        <p:spPr>
          <a:xfrm>
            <a:off x="5486400" y="1752600"/>
            <a:ext cx="3505200" cy="4419600"/>
          </a:xfrm>
        </p:spPr>
        <p:txBody>
          <a:bodyPr/>
          <a:lstStyle/>
          <a:p>
            <a:r>
              <a:rPr lang="en-US" sz="2800"/>
              <a:t>The value of </a:t>
            </a:r>
            <a:r>
              <a:rPr lang="en-US" sz="2800" i="1"/>
              <a:t>l</a:t>
            </a:r>
            <a:r>
              <a:rPr lang="en-US" sz="2800"/>
              <a:t> for a </a:t>
            </a:r>
            <a:r>
              <a:rPr lang="en-US" sz="2800" i="1"/>
              <a:t>d</a:t>
            </a:r>
            <a:r>
              <a:rPr lang="en-US" sz="2800"/>
              <a:t> orbital is 2.</a:t>
            </a:r>
          </a:p>
          <a:p>
            <a:r>
              <a:rPr lang="en-US" sz="2800"/>
              <a:t>Four of the five </a:t>
            </a:r>
            <a:r>
              <a:rPr lang="en-US" sz="2800" i="1"/>
              <a:t>d</a:t>
            </a:r>
            <a:r>
              <a:rPr lang="en-US" sz="2800"/>
              <a:t> orbitals have 4 lobes; the other resembles a </a:t>
            </a:r>
            <a:r>
              <a:rPr lang="en-US" sz="2800" i="1"/>
              <a:t>p</a:t>
            </a:r>
            <a:r>
              <a:rPr lang="en-US" sz="2800"/>
              <a:t> orbital with a doughnut around the center.</a:t>
            </a:r>
          </a:p>
        </p:txBody>
      </p:sp>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30112097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4820">
                                            <p:txEl>
                                              <p:pRg st="1" end="1"/>
                                            </p:txEl>
                                          </p:spTgt>
                                        </p:tgtEl>
                                        <p:attrNameLst>
                                          <p:attrName>style.visibility</p:attrName>
                                        </p:attrNameLst>
                                      </p:cBhvr>
                                      <p:to>
                                        <p:strVal val="visible"/>
                                      </p:to>
                                    </p:set>
                                    <p:animEffect transition="in" filter="fade">
                                      <p:cBhvr>
                                        <p:cTn id="7" dur="2000"/>
                                        <p:tgtEl>
                                          <p:spTgt spid="348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Magnetic Quantum Number (</a:t>
            </a:r>
            <a:r>
              <a:rPr lang="en-US" i="1"/>
              <a:t>m</a:t>
            </a:r>
            <a:r>
              <a:rPr lang="en-US" i="1" baseline="-25000"/>
              <a:t>l</a:t>
            </a:r>
            <a:r>
              <a:rPr lang="en-US"/>
              <a:t>)</a:t>
            </a:r>
            <a:endParaRPr lang="en-US" i="1"/>
          </a:p>
        </p:txBody>
      </p:sp>
      <p:sp>
        <p:nvSpPr>
          <p:cNvPr id="33795" name="Rectangle 3"/>
          <p:cNvSpPr>
            <a:spLocks noGrp="1" noChangeArrowheads="1"/>
          </p:cNvSpPr>
          <p:nvPr>
            <p:ph idx="1"/>
          </p:nvPr>
        </p:nvSpPr>
        <p:spPr>
          <a:xfrm>
            <a:off x="685800" y="1981200"/>
            <a:ext cx="7772400" cy="4419600"/>
          </a:xfrm>
        </p:spPr>
        <p:txBody>
          <a:bodyPr/>
          <a:lstStyle/>
          <a:p>
            <a:pPr>
              <a:lnSpc>
                <a:spcPct val="90000"/>
              </a:lnSpc>
            </a:pPr>
            <a:r>
              <a:rPr lang="en-US"/>
              <a:t>The magnetic quantum number describes the three-dimensional orientation of the orbital.</a:t>
            </a:r>
          </a:p>
          <a:p>
            <a:pPr>
              <a:lnSpc>
                <a:spcPct val="90000"/>
              </a:lnSpc>
            </a:pPr>
            <a:r>
              <a:rPr lang="en-US"/>
              <a:t>Allowed values of </a:t>
            </a:r>
            <a:r>
              <a:rPr lang="en-US" i="1"/>
              <a:t>m</a:t>
            </a:r>
            <a:r>
              <a:rPr lang="en-US" i="1" baseline="-25000"/>
              <a:t>l</a:t>
            </a:r>
            <a:r>
              <a:rPr lang="en-US"/>
              <a:t> are integers ranging from </a:t>
            </a:r>
            <a:r>
              <a:rPr lang="en-US">
                <a:cs typeface="Arial" charset="0"/>
              </a:rPr>
              <a:t>-</a:t>
            </a:r>
            <a:r>
              <a:rPr lang="en-US" i="1"/>
              <a:t>l</a:t>
            </a:r>
            <a:r>
              <a:rPr lang="en-US"/>
              <a:t> to </a:t>
            </a:r>
            <a:r>
              <a:rPr lang="en-US" i="1"/>
              <a:t>l</a:t>
            </a:r>
            <a:r>
              <a:rPr lang="en-US"/>
              <a:t>:</a:t>
            </a:r>
          </a:p>
          <a:p>
            <a:pPr algn="ctr">
              <a:lnSpc>
                <a:spcPct val="90000"/>
              </a:lnSpc>
              <a:buFontTx/>
              <a:buNone/>
            </a:pPr>
            <a:r>
              <a:rPr lang="en-US" i="1"/>
              <a:t> </a:t>
            </a:r>
            <a:r>
              <a:rPr lang="en-US"/>
              <a:t>−</a:t>
            </a:r>
            <a:r>
              <a:rPr lang="en-US" i="1"/>
              <a:t>l</a:t>
            </a:r>
            <a:r>
              <a:rPr lang="en-US"/>
              <a:t> ≤ </a:t>
            </a:r>
            <a:r>
              <a:rPr lang="en-US" i="1"/>
              <a:t>m</a:t>
            </a:r>
            <a:r>
              <a:rPr lang="en-US" i="1" baseline="-25000"/>
              <a:t>l</a:t>
            </a:r>
            <a:r>
              <a:rPr lang="en-US" i="1"/>
              <a:t> </a:t>
            </a:r>
            <a:r>
              <a:rPr lang="en-US"/>
              <a:t>≤ </a:t>
            </a:r>
            <a:r>
              <a:rPr lang="en-US" i="1"/>
              <a:t>l.</a:t>
            </a:r>
          </a:p>
          <a:p>
            <a:pPr>
              <a:lnSpc>
                <a:spcPct val="90000"/>
              </a:lnSpc>
            </a:pPr>
            <a:r>
              <a:rPr lang="en-US"/>
              <a:t>Therefore, on any given energy level, there can be up to 1 </a:t>
            </a:r>
            <a:r>
              <a:rPr lang="en-US" i="1"/>
              <a:t>s</a:t>
            </a:r>
            <a:r>
              <a:rPr lang="en-US"/>
              <a:t> orbital, 3 </a:t>
            </a:r>
            <a:r>
              <a:rPr lang="en-US" i="1"/>
              <a:t>p</a:t>
            </a:r>
            <a:r>
              <a:rPr lang="en-US"/>
              <a:t> orbitals, 5 </a:t>
            </a:r>
            <a:r>
              <a:rPr lang="en-US" i="1"/>
              <a:t>d</a:t>
            </a:r>
            <a:r>
              <a:rPr lang="en-US"/>
              <a:t> orbitals, 7 </a:t>
            </a:r>
            <a:r>
              <a:rPr lang="en-US" i="1"/>
              <a:t>f</a:t>
            </a:r>
            <a:r>
              <a:rPr lang="en-US"/>
              <a:t> orbitals, etc.</a:t>
            </a:r>
          </a:p>
        </p:txBody>
      </p:sp>
      <p:sp>
        <p:nvSpPr>
          <p:cNvPr id="5" name="Footer Placeholder 5"/>
          <p:cNvSpPr>
            <a:spLocks noGrp="1"/>
          </p:cNvSpPr>
          <p:nvPr>
            <p:ph type="ftr" sz="quarter" idx="11"/>
          </p:nvPr>
        </p:nvSpPr>
        <p:spPr/>
        <p:txBody>
          <a:bodyPr/>
          <a:lstStyle/>
          <a:p>
            <a:r>
              <a:rPr lang="en-US"/>
              <a:t>© </a:t>
            </a:r>
            <a:r>
              <a:rPr lang="en-US" sz="1000"/>
              <a:t>2009, Prentice-Hall, Inc.</a:t>
            </a:r>
          </a:p>
        </p:txBody>
      </p:sp>
    </p:spTree>
    <p:extLst>
      <p:ext uri="{BB962C8B-B14F-4D97-AF65-F5344CB8AC3E}">
        <p14:creationId xmlns:p14="http://schemas.microsoft.com/office/powerpoint/2010/main" val="8991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2000"/>
                                        <p:tgtEl>
                                          <p:spTgt spid="33795">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animEffect transition="in" filter="fade">
                                      <p:cBhvr>
                                        <p:cTn id="11" dur="2000"/>
                                        <p:tgtEl>
                                          <p:spTgt spid="3379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795">
                                            <p:txEl>
                                              <p:pRg st="3" end="3"/>
                                            </p:txEl>
                                          </p:spTgt>
                                        </p:tgtEl>
                                        <p:attrNameLst>
                                          <p:attrName>style.visibility</p:attrName>
                                        </p:attrNameLst>
                                      </p:cBhvr>
                                      <p:to>
                                        <p:strVal val="visible"/>
                                      </p:to>
                                    </p:set>
                                    <p:animEffect transition="in" filter="fade">
                                      <p:cBhvr>
                                        <p:cTn id="16" dur="2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Spin Quantum Number, </a:t>
            </a:r>
            <a:r>
              <a:rPr lang="en-US" i="1"/>
              <a:t>m</a:t>
            </a:r>
            <a:r>
              <a:rPr lang="en-US" i="1" baseline="-25000"/>
              <a:t>s</a:t>
            </a:r>
            <a:endParaRPr lang="en-US"/>
          </a:p>
        </p:txBody>
      </p:sp>
      <p:sp>
        <p:nvSpPr>
          <p:cNvPr id="39939" name="Rectangle 3"/>
          <p:cNvSpPr>
            <a:spLocks noGrp="1" noChangeArrowheads="1"/>
          </p:cNvSpPr>
          <p:nvPr>
            <p:ph type="body" sz="half" idx="1"/>
          </p:nvPr>
        </p:nvSpPr>
        <p:spPr>
          <a:xfrm>
            <a:off x="152400" y="1981200"/>
            <a:ext cx="4495800" cy="4114800"/>
          </a:xfrm>
        </p:spPr>
        <p:txBody>
          <a:bodyPr>
            <a:normAutofit lnSpcReduction="10000"/>
          </a:bodyPr>
          <a:lstStyle/>
          <a:p>
            <a:r>
              <a:rPr lang="en-US" sz="2800"/>
              <a:t>In the 1920s, it was discovered that two electrons in the same orbital do not have exactly the same energy.</a:t>
            </a:r>
          </a:p>
          <a:p>
            <a:r>
              <a:rPr lang="en-US" sz="2800"/>
              <a:t>The “spin” of an electron describes its magnetic field, which affects its energy.</a:t>
            </a:r>
          </a:p>
        </p:txBody>
      </p:sp>
      <p:pic>
        <p:nvPicPr>
          <p:cNvPr id="39944" name="Picture 8" descr="06_2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6618"/>
          <a:stretch>
            <a:fillRect/>
          </a:stretch>
        </p:blipFill>
        <p:spPr>
          <a:xfrm>
            <a:off x="4648200" y="2484438"/>
            <a:ext cx="4267200" cy="2620962"/>
          </a:xfrm>
        </p:spPr>
      </p:pic>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1077789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20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p:txBody>
          <a:bodyPr/>
          <a:lstStyle/>
          <a:p>
            <a:pPr>
              <a:defRPr/>
            </a:pPr>
            <a:r>
              <a:rPr lang="en-US" dirty="0" smtClean="0"/>
              <a:t>Electromagnetic Radiation</a:t>
            </a:r>
            <a:endParaRPr lang="en-US" dirty="0"/>
          </a:p>
        </p:txBody>
      </p:sp>
      <p:sp>
        <p:nvSpPr>
          <p:cNvPr id="19459" name="Rectangle 3"/>
          <p:cNvSpPr>
            <a:spLocks noGrp="1" noChangeArrowheads="1"/>
          </p:cNvSpPr>
          <p:nvPr>
            <p:ph idx="1"/>
          </p:nvPr>
        </p:nvSpPr>
        <p:spPr>
          <a:xfrm>
            <a:off x="242431" y="1087582"/>
            <a:ext cx="8695944" cy="1066800"/>
          </a:xfrm>
          <a:noFill/>
          <a:effectLst>
            <a:innerShdw blurRad="63500" dist="50800" dir="2700000">
              <a:prstClr val="black">
                <a:alpha val="50000"/>
              </a:prstClr>
            </a:innerShdw>
          </a:effectLst>
          <a:extLst>
            <a:ext uri="{FAA26D3D-D897-4be2-8F04-BA451C77F1D7}"/>
          </a:extLst>
        </p:spPr>
        <p:txBody>
          <a:bodyPr>
            <a:normAutofit lnSpcReduction="10000"/>
          </a:bodyPr>
          <a:lstStyle/>
          <a:p>
            <a:pPr algn="ctr">
              <a:buFontTx/>
              <a:buNone/>
              <a:defRPr/>
            </a:pPr>
            <a:r>
              <a:rPr lang="en-US" sz="2800" b="0" dirty="0" smtClean="0">
                <a:cs typeface="+mn-cs"/>
              </a:rPr>
              <a:t>Long wavelength = low frequency</a:t>
            </a:r>
          </a:p>
          <a:p>
            <a:pPr algn="ctr">
              <a:buFontTx/>
              <a:buNone/>
              <a:defRPr/>
            </a:pPr>
            <a:r>
              <a:rPr lang="en-US" sz="2800" b="0" dirty="0" smtClean="0">
                <a:cs typeface="+mn-cs"/>
              </a:rPr>
              <a:t>Short wavelength = high frequency</a:t>
            </a:r>
          </a:p>
        </p:txBody>
      </p:sp>
      <p:grpSp>
        <p:nvGrpSpPr>
          <p:cNvPr id="13317" name="Group 29"/>
          <p:cNvGrpSpPr>
            <a:grpSpLocks/>
          </p:cNvGrpSpPr>
          <p:nvPr/>
        </p:nvGrpSpPr>
        <p:grpSpPr bwMode="auto">
          <a:xfrm>
            <a:off x="76200" y="2362200"/>
            <a:ext cx="5105400" cy="4157663"/>
            <a:chOff x="48" y="1488"/>
            <a:chExt cx="3216" cy="2619"/>
          </a:xfrm>
        </p:grpSpPr>
        <p:pic>
          <p:nvPicPr>
            <p:cNvPr id="19460" name="Picture 4"/>
            <p:cNvPicPr>
              <a:picLocks noChangeArrowheads="1"/>
            </p:cNvPicPr>
            <p:nvPr/>
          </p:nvPicPr>
          <p:blipFill>
            <a:blip r:embed="rId3"/>
            <a:srcRect/>
            <a:stretch>
              <a:fillRect/>
            </a:stretch>
          </p:blipFill>
          <p:spPr bwMode="auto">
            <a:xfrm>
              <a:off x="1256" y="1544"/>
              <a:ext cx="840" cy="2232"/>
            </a:xfrm>
            <a:prstGeom prst="rect">
              <a:avLst/>
            </a:prstGeom>
            <a:noFill/>
            <a:ln>
              <a:noFill/>
            </a:ln>
            <a:effectLst>
              <a:outerShdw blurRad="63500" dist="107763" dir="2700000" algn="ctr" rotWithShape="0">
                <a:schemeClr val="bg2">
                  <a:alpha val="74998"/>
                </a:schemeClr>
              </a:outerShdw>
            </a:effectLst>
            <a:extLst/>
          </p:spPr>
        </p:pic>
        <p:sp>
          <p:nvSpPr>
            <p:cNvPr id="13321" name="Line 5"/>
            <p:cNvSpPr>
              <a:spLocks noChangeShapeType="1"/>
            </p:cNvSpPr>
            <p:nvPr/>
          </p:nvSpPr>
          <p:spPr bwMode="auto">
            <a:xfrm>
              <a:off x="1056" y="1648"/>
              <a:ext cx="0" cy="2000"/>
            </a:xfrm>
            <a:prstGeom prst="line">
              <a:avLst/>
            </a:prstGeom>
            <a:noFill/>
            <a:ln w="25400">
              <a:solidFill>
                <a:schemeClr val="hlink"/>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4" name="Rectangle 8"/>
            <p:cNvSpPr>
              <a:spLocks noChangeArrowheads="1"/>
            </p:cNvSpPr>
            <p:nvPr/>
          </p:nvSpPr>
          <p:spPr bwMode="auto">
            <a:xfrm>
              <a:off x="48" y="1488"/>
              <a:ext cx="1400" cy="516"/>
            </a:xfrm>
            <a:prstGeom prst="rect">
              <a:avLst/>
            </a:prstGeom>
            <a:noFill/>
            <a:ln>
              <a:noFill/>
            </a:ln>
            <a:effectLst/>
            <a:extLst/>
          </p:spPr>
          <p:txBody>
            <a:bodyPr lIns="90487" tIns="44450" rIns="90487" bIns="44450">
              <a:spAutoFit/>
            </a:bodyPr>
            <a:lstStyle/>
            <a:p>
              <a:pPr eaLnBrk="0" hangingPunct="0">
                <a:defRPr/>
              </a:pPr>
              <a:r>
                <a:rPr lang="en-US" sz="2400" b="0">
                  <a:effectLst>
                    <a:outerShdw blurRad="38100" dist="38100" dir="2700000" algn="tl">
                      <a:srgbClr val="DDDDDD"/>
                    </a:outerShdw>
                  </a:effectLst>
                  <a:ea typeface="ＭＳ Ｐゴシック" charset="0"/>
                </a:rPr>
                <a:t>increasing frequency</a:t>
              </a:r>
              <a:endParaRPr lang="en-US" sz="2400" b="0">
                <a:solidFill>
                  <a:srgbClr val="FCFEB9"/>
                </a:solidFill>
                <a:effectLst>
                  <a:outerShdw blurRad="38100" dist="38100" dir="2700000" algn="tl">
                    <a:srgbClr val="DDDDDD"/>
                  </a:outerShdw>
                </a:effectLst>
                <a:ea typeface="ＭＳ Ｐゴシック" charset="0"/>
              </a:endParaRPr>
            </a:p>
          </p:txBody>
        </p:sp>
        <p:sp>
          <p:nvSpPr>
            <p:cNvPr id="13323" name="Line 6"/>
            <p:cNvSpPr>
              <a:spLocks noChangeShapeType="1"/>
            </p:cNvSpPr>
            <p:nvPr/>
          </p:nvSpPr>
          <p:spPr bwMode="auto">
            <a:xfrm>
              <a:off x="2352" y="1688"/>
              <a:ext cx="1" cy="1960"/>
            </a:xfrm>
            <a:prstGeom prst="line">
              <a:avLst/>
            </a:prstGeom>
            <a:noFill/>
            <a:ln w="25400">
              <a:solidFill>
                <a:schemeClr val="hlink"/>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3" name="Rectangle 7"/>
            <p:cNvSpPr>
              <a:spLocks noChangeArrowheads="1"/>
            </p:cNvSpPr>
            <p:nvPr/>
          </p:nvSpPr>
          <p:spPr bwMode="auto">
            <a:xfrm>
              <a:off x="2151" y="3591"/>
              <a:ext cx="1113" cy="516"/>
            </a:xfrm>
            <a:prstGeom prst="rect">
              <a:avLst/>
            </a:prstGeom>
            <a:noFill/>
            <a:ln>
              <a:noFill/>
            </a:ln>
            <a:effectLst/>
            <a:extLst/>
          </p:spPr>
          <p:txBody>
            <a:bodyPr lIns="90487" tIns="44450" rIns="90487" bIns="44450">
              <a:spAutoFit/>
            </a:bodyPr>
            <a:lstStyle/>
            <a:p>
              <a:pPr eaLnBrk="0" hangingPunct="0">
                <a:defRPr/>
              </a:pPr>
              <a:r>
                <a:rPr lang="en-US" sz="2400" b="0">
                  <a:effectLst>
                    <a:outerShdw blurRad="38100" dist="38100" dir="2700000" algn="tl">
                      <a:srgbClr val="DDDDDD"/>
                    </a:outerShdw>
                  </a:effectLst>
                  <a:ea typeface="ＭＳ Ｐゴシック" charset="0"/>
                </a:rPr>
                <a:t>increasing </a:t>
              </a:r>
              <a:br>
                <a:rPr lang="en-US" sz="2400" b="0">
                  <a:effectLst>
                    <a:outerShdw blurRad="38100" dist="38100" dir="2700000" algn="tl">
                      <a:srgbClr val="DDDDDD"/>
                    </a:outerShdw>
                  </a:effectLst>
                  <a:ea typeface="ＭＳ Ｐゴシック" charset="0"/>
                </a:rPr>
              </a:br>
              <a:r>
                <a:rPr lang="en-US" sz="2400" b="0">
                  <a:effectLst>
                    <a:outerShdw blurRad="38100" dist="38100" dir="2700000" algn="tl">
                      <a:srgbClr val="DDDDDD"/>
                    </a:outerShdw>
                  </a:effectLst>
                  <a:ea typeface="ＭＳ Ｐゴシック" charset="0"/>
                </a:rPr>
                <a:t>wavelength</a:t>
              </a:r>
              <a:endParaRPr lang="en-US" sz="2400" b="0">
                <a:solidFill>
                  <a:srgbClr val="000615"/>
                </a:solidFill>
                <a:effectLst>
                  <a:outerShdw blurRad="38100" dist="38100" dir="2700000" algn="tl">
                    <a:srgbClr val="DDDDDD"/>
                  </a:outerShdw>
                </a:effectLst>
                <a:ea typeface="ＭＳ Ｐゴシック" charset="0"/>
              </a:endParaRPr>
            </a:p>
          </p:txBody>
        </p:sp>
      </p:grpSp>
      <p:pic>
        <p:nvPicPr>
          <p:cNvPr id="1331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25" y="2895600"/>
            <a:ext cx="3594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74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Spin Quantum Number, </a:t>
            </a:r>
            <a:r>
              <a:rPr lang="en-US" i="1"/>
              <a:t>m</a:t>
            </a:r>
            <a:r>
              <a:rPr lang="en-US" i="1" baseline="-25000"/>
              <a:t>s</a:t>
            </a:r>
            <a:endParaRPr lang="en-US"/>
          </a:p>
        </p:txBody>
      </p:sp>
      <p:sp>
        <p:nvSpPr>
          <p:cNvPr id="40963" name="Rectangle 3"/>
          <p:cNvSpPr>
            <a:spLocks noGrp="1" noChangeArrowheads="1"/>
          </p:cNvSpPr>
          <p:nvPr>
            <p:ph type="body" sz="half" idx="1"/>
          </p:nvPr>
        </p:nvSpPr>
        <p:spPr>
          <a:xfrm>
            <a:off x="152400" y="1981200"/>
            <a:ext cx="4495800" cy="4114800"/>
          </a:xfrm>
        </p:spPr>
        <p:txBody>
          <a:bodyPr/>
          <a:lstStyle/>
          <a:p>
            <a:r>
              <a:rPr lang="en-US" sz="2800"/>
              <a:t>This led to a fourth quantum number, the spin quantum number, </a:t>
            </a:r>
            <a:r>
              <a:rPr lang="en-US" sz="2800" i="1"/>
              <a:t>m</a:t>
            </a:r>
            <a:r>
              <a:rPr lang="en-US" sz="2800" i="1" baseline="-25000"/>
              <a:t>s</a:t>
            </a:r>
            <a:r>
              <a:rPr lang="en-US" sz="2800" i="1"/>
              <a:t>.</a:t>
            </a:r>
          </a:p>
          <a:p>
            <a:r>
              <a:rPr lang="en-US" sz="2800"/>
              <a:t>The spin quantum number has only 2 allowed values:  +1/2 and −1/2.</a:t>
            </a:r>
          </a:p>
        </p:txBody>
      </p:sp>
      <p:pic>
        <p:nvPicPr>
          <p:cNvPr id="40964" name="Picture 4" descr="06_2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3717"/>
          <a:stretch>
            <a:fillRect/>
          </a:stretch>
        </p:blipFill>
        <p:spPr>
          <a:xfrm>
            <a:off x="4648200" y="2308225"/>
            <a:ext cx="3810000" cy="3330575"/>
          </a:xfrm>
        </p:spPr>
      </p:pic>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4074068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20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ChangeArrowheads="1"/>
          </p:cNvSpPr>
          <p:nvPr/>
        </p:nvSpPr>
        <p:spPr bwMode="auto">
          <a:xfrm>
            <a:off x="3255819" y="1127199"/>
            <a:ext cx="5689456" cy="5737468"/>
          </a:xfrm>
          <a:prstGeom prst="rect">
            <a:avLst/>
          </a:prstGeom>
          <a:solidFill>
            <a:srgbClr val="FFFFCC"/>
          </a:solidFill>
          <a:ln>
            <a:noFill/>
          </a:ln>
          <a:effectLst>
            <a:innerShdw blurRad="63500" dist="50800" dir="2700000">
              <a:prstClr val="black">
                <a:alpha val="50000"/>
              </a:prstClr>
            </a:innerShdw>
          </a:effectLst>
          <a:extLst/>
        </p:spPr>
        <p:txBody>
          <a:bodyPr lIns="90487" tIns="44450" rIns="90487" bIns="44450">
            <a:spAutoFit/>
          </a:bodyPr>
          <a:lstStyle/>
          <a:p>
            <a:pPr marL="290513" indent="-290513" eaLnBrk="0" hangingPunct="0">
              <a:spcBef>
                <a:spcPts val="600"/>
              </a:spcBef>
              <a:buFontTx/>
              <a:buChar char="•"/>
              <a:defRPr/>
            </a:pPr>
            <a:r>
              <a:rPr lang="en-US" sz="3200" dirty="0">
                <a:solidFill>
                  <a:srgbClr val="C00000"/>
                </a:solidFill>
                <a:effectLst>
                  <a:outerShdw blurRad="38100" dist="38100" dir="2700000" algn="tl">
                    <a:srgbClr val="000000">
                      <a:alpha val="43137"/>
                    </a:srgbClr>
                  </a:outerShdw>
                </a:effectLst>
                <a:ea typeface="ＭＳ Ｐゴシック" charset="0"/>
              </a:rPr>
              <a:t>Diamagnetic Substances</a:t>
            </a:r>
            <a:r>
              <a:rPr lang="en-US" sz="3200" b="0" dirty="0">
                <a:ea typeface="ＭＳ Ｐゴシック" charset="0"/>
              </a:rPr>
              <a:t>: Are NOT attracted to a magnetic field</a:t>
            </a:r>
          </a:p>
          <a:p>
            <a:pPr marL="290513" indent="-290513" eaLnBrk="0" hangingPunct="0">
              <a:spcBef>
                <a:spcPts val="600"/>
              </a:spcBef>
              <a:buFontTx/>
              <a:buChar char="•"/>
              <a:defRPr/>
            </a:pPr>
            <a:r>
              <a:rPr lang="en-US" sz="3200" dirty="0">
                <a:solidFill>
                  <a:srgbClr val="C00000"/>
                </a:solidFill>
                <a:effectLst>
                  <a:outerShdw blurRad="38100" dist="38100" dir="2700000" algn="tl">
                    <a:srgbClr val="000000">
                      <a:alpha val="43137"/>
                    </a:srgbClr>
                  </a:outerShdw>
                </a:effectLst>
                <a:ea typeface="ＭＳ Ｐゴシック" charset="0"/>
              </a:rPr>
              <a:t>Paramagnetic Substances</a:t>
            </a:r>
            <a:r>
              <a:rPr lang="en-US" sz="3200" b="0" dirty="0">
                <a:ea typeface="ＭＳ Ｐゴシック" charset="0"/>
              </a:rPr>
              <a:t>: ARE attracted to a magnetic field. </a:t>
            </a:r>
          </a:p>
          <a:p>
            <a:pPr marL="290513" indent="-290513" eaLnBrk="0" hangingPunct="0">
              <a:spcBef>
                <a:spcPts val="600"/>
              </a:spcBef>
              <a:buFontTx/>
              <a:buChar char="•"/>
              <a:defRPr/>
            </a:pPr>
            <a:r>
              <a:rPr lang="en-US" sz="3200" b="0" dirty="0">
                <a:ea typeface="ＭＳ Ｐゴシック" charset="0"/>
              </a:rPr>
              <a:t>Substances with </a:t>
            </a:r>
            <a:r>
              <a:rPr lang="en-US" sz="3200" i="1" dirty="0">
                <a:solidFill>
                  <a:srgbClr val="C00000"/>
                </a:solidFill>
                <a:effectLst>
                  <a:outerShdw blurRad="38100" dist="38100" dir="2700000" algn="tl">
                    <a:srgbClr val="000000">
                      <a:alpha val="43137"/>
                    </a:srgbClr>
                  </a:outerShdw>
                </a:effectLst>
                <a:ea typeface="ＭＳ Ｐゴシック" charset="0"/>
              </a:rPr>
              <a:t>unpaired</a:t>
            </a:r>
            <a:r>
              <a:rPr lang="en-US" sz="3200" b="0" dirty="0">
                <a:solidFill>
                  <a:srgbClr val="C00000"/>
                </a:solidFill>
                <a:effectLst>
                  <a:outerShdw blurRad="38100" dist="38100" dir="2700000" algn="tl">
                    <a:srgbClr val="000000">
                      <a:alpha val="43137"/>
                    </a:srgbClr>
                  </a:outerShdw>
                </a:effectLst>
                <a:ea typeface="ＭＳ Ｐゴシック" charset="0"/>
              </a:rPr>
              <a:t> </a:t>
            </a:r>
            <a:r>
              <a:rPr lang="en-US" sz="3200" i="1" dirty="0">
                <a:solidFill>
                  <a:srgbClr val="C00000"/>
                </a:solidFill>
                <a:effectLst>
                  <a:outerShdw blurRad="38100" dist="38100" dir="2700000" algn="tl">
                    <a:srgbClr val="000000">
                      <a:alpha val="43137"/>
                    </a:srgbClr>
                  </a:outerShdw>
                </a:effectLst>
                <a:ea typeface="ＭＳ Ｐゴシック" charset="0"/>
              </a:rPr>
              <a:t>electrons</a:t>
            </a:r>
            <a:r>
              <a:rPr lang="en-US" sz="3200" b="0" dirty="0">
                <a:ea typeface="ＭＳ Ｐゴシック" charset="0"/>
              </a:rPr>
              <a:t> are paramagnetic</a:t>
            </a:r>
            <a:r>
              <a:rPr lang="en-US" sz="3200" b="0" dirty="0" smtClean="0">
                <a:ea typeface="ＭＳ Ｐゴシック" charset="0"/>
              </a:rPr>
              <a:t>.</a:t>
            </a:r>
          </a:p>
          <a:p>
            <a:pPr marL="290513" indent="-290513" eaLnBrk="0" hangingPunct="0">
              <a:spcBef>
                <a:spcPts val="600"/>
              </a:spcBef>
              <a:buFontTx/>
              <a:buChar char="•"/>
              <a:defRPr/>
            </a:pPr>
            <a:r>
              <a:rPr lang="en-US" sz="3200" b="1" dirty="0" smtClean="0">
                <a:ea typeface="ＭＳ Ｐゴシック" charset="0"/>
              </a:rPr>
              <a:t>Ferromagnetism</a:t>
            </a:r>
            <a:r>
              <a:rPr lang="en-US" sz="3200" dirty="0" smtClean="0">
                <a:ea typeface="ＭＳ Ｐゴシック" charset="0"/>
              </a:rPr>
              <a:t> when the spin of unpaired electrons in a solid align themselves in one direction.</a:t>
            </a:r>
            <a:endParaRPr lang="en-US" sz="3200" b="0" dirty="0">
              <a:ea typeface="ＭＳ Ｐゴシック" charset="0"/>
            </a:endParaRPr>
          </a:p>
        </p:txBody>
      </p:sp>
      <p:pic>
        <p:nvPicPr>
          <p:cNvPr id="175107" name="Picture 4"/>
          <p:cNvPicPr>
            <a:picLocks noChangeAspect="1" noChangeArrowheads="1"/>
          </p:cNvPicPr>
          <p:nvPr/>
        </p:nvPicPr>
        <p:blipFill>
          <a:blip r:embed="rId3"/>
          <a:srcRect/>
          <a:stretch>
            <a:fillRect/>
          </a:stretch>
        </p:blipFill>
        <p:spPr bwMode="auto">
          <a:xfrm>
            <a:off x="198723" y="1797050"/>
            <a:ext cx="2971800" cy="2228850"/>
          </a:xfrm>
          <a:prstGeom prst="rect">
            <a:avLst/>
          </a:prstGeom>
          <a:noFill/>
          <a:ln w="9525">
            <a:noFill/>
            <a:miter lim="800000"/>
            <a:headEnd/>
            <a:tailEnd/>
          </a:ln>
          <a:effectLst>
            <a:innerShdw blurRad="63500" dist="50800" dir="2700000">
              <a:prstClr val="black">
                <a:alpha val="50000"/>
              </a:prstClr>
            </a:innerShdw>
          </a:effectLst>
        </p:spPr>
      </p:pic>
      <p:sp>
        <p:nvSpPr>
          <p:cNvPr id="6" name="Title 5"/>
          <p:cNvSpPr>
            <a:spLocks noGrp="1"/>
          </p:cNvSpPr>
          <p:nvPr>
            <p:ph type="title"/>
          </p:nvPr>
        </p:nvSpPr>
        <p:spPr/>
        <p:txBody>
          <a:bodyPr/>
          <a:lstStyle/>
          <a:p>
            <a:pPr>
              <a:defRPr/>
            </a:pPr>
            <a:r>
              <a:rPr lang="en-US" dirty="0" smtClean="0"/>
              <a:t>Electron Spin &amp; Magnetism</a:t>
            </a:r>
            <a:endParaRPr lang="en-US" dirty="0"/>
          </a:p>
        </p:txBody>
      </p:sp>
    </p:spTree>
    <p:extLst>
      <p:ext uri="{BB962C8B-B14F-4D97-AF65-F5344CB8AC3E}">
        <p14:creationId xmlns:p14="http://schemas.microsoft.com/office/powerpoint/2010/main" val="30591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ChangeArrowheads="1"/>
          </p:cNvSpPr>
          <p:nvPr/>
        </p:nvSpPr>
        <p:spPr bwMode="auto">
          <a:xfrm>
            <a:off x="152400" y="4800600"/>
            <a:ext cx="8534400" cy="1644040"/>
          </a:xfrm>
          <a:prstGeom prst="rect">
            <a:avLst/>
          </a:prstGeom>
          <a:noFill/>
          <a:ln>
            <a:noFill/>
          </a:ln>
          <a:effectLst>
            <a:innerShdw blurRad="63500" dist="50800" dir="2700000">
              <a:prstClr val="black">
                <a:alpha val="50000"/>
              </a:prstClr>
            </a:innerShdw>
          </a:effectLst>
          <a:extLst/>
        </p:spPr>
        <p:txBody>
          <a:bodyPr wrap="square" lIns="90487" tIns="44450" rIns="90487" bIns="44450">
            <a:spAutoFit/>
          </a:bodyPr>
          <a:lstStyle/>
          <a:p>
            <a:pPr eaLnBrk="0" hangingPunct="0">
              <a:spcBef>
                <a:spcPts val="600"/>
              </a:spcBef>
              <a:spcAft>
                <a:spcPts val="0"/>
              </a:spcAft>
              <a:defRPr/>
            </a:pPr>
            <a:r>
              <a:rPr lang="en-US" sz="2400" b="0" dirty="0">
                <a:ea typeface="ＭＳ Ｐゴシック" charset="0"/>
              </a:rPr>
              <a:t>When a substance containing unpaired electrons is place into a magnetic field, it is attracted to that magnetic field.</a:t>
            </a:r>
          </a:p>
          <a:p>
            <a:pPr eaLnBrk="0" hangingPunct="0">
              <a:spcBef>
                <a:spcPts val="600"/>
              </a:spcBef>
              <a:spcAft>
                <a:spcPts val="0"/>
              </a:spcAft>
              <a:defRPr/>
            </a:pPr>
            <a:r>
              <a:rPr lang="en-US" sz="2400" b="0" dirty="0">
                <a:ea typeface="ＭＳ Ｐゴシック" charset="0"/>
              </a:rPr>
              <a:t>The effect is proportional to the number of unpaired electrons.</a:t>
            </a:r>
          </a:p>
        </p:txBody>
      </p:sp>
      <p:sp>
        <p:nvSpPr>
          <p:cNvPr id="6" name="Title 5"/>
          <p:cNvSpPr>
            <a:spLocks noGrp="1"/>
          </p:cNvSpPr>
          <p:nvPr>
            <p:ph type="title"/>
          </p:nvPr>
        </p:nvSpPr>
        <p:spPr>
          <a:xfrm>
            <a:off x="152400" y="36394"/>
            <a:ext cx="6347713" cy="1320800"/>
          </a:xfrm>
        </p:spPr>
        <p:txBody>
          <a:bodyPr/>
          <a:lstStyle/>
          <a:p>
            <a:pPr>
              <a:defRPr/>
            </a:pPr>
            <a:r>
              <a:rPr lang="en-US" dirty="0" smtClean="0"/>
              <a:t>Measuring </a:t>
            </a:r>
            <a:r>
              <a:rPr lang="en-US" dirty="0" err="1" smtClean="0"/>
              <a:t>Paramagnetism</a:t>
            </a:r>
            <a:endParaRPr lang="en-US" dirty="0"/>
          </a:p>
        </p:txBody>
      </p:sp>
      <p:pic>
        <p:nvPicPr>
          <p:cNvPr id="7" name="Picture 6" descr="06_16ab.jpg"/>
          <p:cNvPicPr>
            <a:picLocks noChangeAspect="1"/>
          </p:cNvPicPr>
          <p:nvPr/>
        </p:nvPicPr>
        <p:blipFill>
          <a:blip r:embed="rId3"/>
          <a:srcRect r="35909"/>
          <a:stretch>
            <a:fillRect/>
          </a:stretch>
        </p:blipFill>
        <p:spPr>
          <a:xfrm>
            <a:off x="762000" y="721202"/>
            <a:ext cx="6867752" cy="3914775"/>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422234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Electromagnetic Radiation</a:t>
            </a:r>
          </a:p>
        </p:txBody>
      </p:sp>
      <p:sp>
        <p:nvSpPr>
          <p:cNvPr id="6147" name="Rectangle 3"/>
          <p:cNvSpPr>
            <a:spLocks noGrp="1" noChangeArrowheads="1"/>
          </p:cNvSpPr>
          <p:nvPr>
            <p:ph type="body" sz="half" idx="1"/>
          </p:nvPr>
        </p:nvSpPr>
        <p:spPr>
          <a:xfrm>
            <a:off x="-3412" y="4267200"/>
            <a:ext cx="9144000" cy="1828800"/>
          </a:xfrm>
        </p:spPr>
        <p:txBody>
          <a:bodyPr>
            <a:normAutofit/>
          </a:bodyPr>
          <a:lstStyle/>
          <a:p>
            <a:pPr>
              <a:lnSpc>
                <a:spcPct val="90000"/>
              </a:lnSpc>
            </a:pPr>
            <a:r>
              <a:rPr lang="en-US" sz="2400" dirty="0">
                <a:latin typeface="Times New Roman" panose="02020603050405020304" pitchFamily="18" charset="0"/>
                <a:cs typeface="Times New Roman" panose="02020603050405020304" pitchFamily="18" charset="0"/>
              </a:rPr>
              <a:t>All electromagnetic radiation travels at the same velocity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speed of light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3.00 </a:t>
            </a:r>
            <a:r>
              <a:rPr lang="en-US" sz="2400" dirty="0">
                <a:latin typeface="Times New Roman" panose="02020603050405020304" pitchFamily="18" charset="0"/>
                <a:cs typeface="Times New Roman" panose="02020603050405020304" pitchFamily="18" charset="0"/>
                <a:sym typeface="Symbol" pitchFamily="-80" charset="2"/>
              </a:rPr>
              <a:t> 10</a:t>
            </a:r>
            <a:r>
              <a:rPr lang="en-US" sz="2400" baseline="30000" dirty="0">
                <a:latin typeface="Times New Roman" panose="02020603050405020304" pitchFamily="18" charset="0"/>
                <a:cs typeface="Times New Roman" panose="02020603050405020304" pitchFamily="18" charset="0"/>
                <a:sym typeface="Symbol" pitchFamily="-80" charset="2"/>
              </a:rPr>
              <a:t>8</a:t>
            </a:r>
            <a:r>
              <a:rPr lang="en-US" sz="2400" dirty="0">
                <a:latin typeface="Times New Roman" panose="02020603050405020304" pitchFamily="18" charset="0"/>
                <a:cs typeface="Times New Roman" panose="02020603050405020304" pitchFamily="18" charset="0"/>
                <a:sym typeface="Symbol" pitchFamily="-80" charset="2"/>
              </a:rPr>
              <a:t> m/s</a:t>
            </a:r>
            <a:r>
              <a:rPr lang="en-US" sz="2400" dirty="0" smtClean="0">
                <a:latin typeface="Times New Roman" panose="02020603050405020304" pitchFamily="18" charset="0"/>
                <a:cs typeface="Times New Roman" panose="02020603050405020304" pitchFamily="18" charset="0"/>
                <a:sym typeface="Symbol" pitchFamily="-80" charset="2"/>
              </a:rPr>
              <a:t>.</a:t>
            </a:r>
          </a:p>
          <a:p>
            <a:pPr>
              <a:lnSpc>
                <a:spcPct val="90000"/>
              </a:lnSpc>
            </a:pPr>
            <a:r>
              <a:rPr lang="en-US" sz="2400" dirty="0" smtClean="0">
                <a:latin typeface="Times New Roman" panose="02020603050405020304" pitchFamily="18" charset="0"/>
                <a:cs typeface="Times New Roman" panose="02020603050405020304" pitchFamily="18" charset="0"/>
                <a:sym typeface="Symbol" pitchFamily="-80" charset="2"/>
              </a:rPr>
              <a:t>The spectral regions of the electromagnetic spectrum vary according to frequency and wavelength. </a:t>
            </a:r>
          </a:p>
        </p:txBody>
      </p:sp>
      <p:pic>
        <p:nvPicPr>
          <p:cNvPr id="6149" name="Picture 5" descr="06_0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3844"/>
          <a:stretch>
            <a:fillRect/>
          </a:stretch>
        </p:blipFill>
        <p:spPr>
          <a:xfrm>
            <a:off x="533400" y="1143000"/>
            <a:ext cx="6400800" cy="2933700"/>
          </a:xfrm>
        </p:spPr>
      </p:pic>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224198815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228595" y="213865"/>
            <a:ext cx="6347713" cy="1320800"/>
          </a:xfrm>
        </p:spPr>
        <p:txBody>
          <a:bodyPr/>
          <a:lstStyle/>
          <a:p>
            <a:pPr>
              <a:defRPr/>
            </a:pPr>
            <a:r>
              <a:rPr lang="en-US" dirty="0" smtClean="0"/>
              <a:t>Electromagnetic Radiation</a:t>
            </a:r>
            <a:endParaRPr lang="en-US" dirty="0"/>
          </a:p>
        </p:txBody>
      </p:sp>
      <p:sp>
        <p:nvSpPr>
          <p:cNvPr id="62467" name="Rectangle 3"/>
          <p:cNvSpPr>
            <a:spLocks noGrp="1" noChangeArrowheads="1"/>
          </p:cNvSpPr>
          <p:nvPr>
            <p:ph idx="1"/>
          </p:nvPr>
        </p:nvSpPr>
        <p:spPr>
          <a:xfrm>
            <a:off x="126837" y="1033015"/>
            <a:ext cx="8695944" cy="1828800"/>
          </a:xfrm>
          <a:noFill/>
          <a:effectLst>
            <a:innerShdw blurRad="63500" dist="50800" dir="2700000">
              <a:prstClr val="black">
                <a:alpha val="50000"/>
              </a:prstClr>
            </a:innerShdw>
          </a:effectLst>
          <a:extLst>
            <a:ext uri="{FAA26D3D-D897-4be2-8F04-BA451C77F1D7}"/>
          </a:extLst>
        </p:spPr>
        <p:txBody>
          <a:bodyPr/>
          <a:lstStyle/>
          <a:p>
            <a:pPr marL="0" indent="0">
              <a:lnSpc>
                <a:spcPct val="100000"/>
              </a:lnSpc>
              <a:spcBef>
                <a:spcPts val="600"/>
              </a:spcBef>
              <a:buFontTx/>
              <a:buNone/>
              <a:defRPr/>
            </a:pPr>
            <a:r>
              <a:rPr lang="en-US" sz="3200" dirty="0" smtClean="0">
                <a:solidFill>
                  <a:srgbClr val="162D56"/>
                </a:solidFill>
                <a:effectLst>
                  <a:outerShdw blurRad="38100" dist="38100" dir="2700000" algn="tl">
                    <a:srgbClr val="000000">
                      <a:alpha val="43137"/>
                    </a:srgbClr>
                  </a:outerShdw>
                </a:effectLst>
                <a:cs typeface="+mn-cs"/>
              </a:rPr>
              <a:t>Sample Problem:</a:t>
            </a:r>
            <a:r>
              <a:rPr lang="en-US" sz="3200" b="0" dirty="0" smtClean="0">
                <a:solidFill>
                  <a:srgbClr val="162D56"/>
                </a:solidFill>
                <a:effectLst>
                  <a:outerShdw blurRad="38100" dist="38100" dir="2700000" algn="tl">
                    <a:srgbClr val="000000">
                      <a:alpha val="43137"/>
                    </a:srgbClr>
                  </a:outerShdw>
                </a:effectLst>
                <a:cs typeface="+mn-cs"/>
              </a:rPr>
              <a:t> </a:t>
            </a:r>
          </a:p>
          <a:p>
            <a:pPr marL="0" indent="0">
              <a:lnSpc>
                <a:spcPct val="100000"/>
              </a:lnSpc>
              <a:spcBef>
                <a:spcPts val="600"/>
              </a:spcBef>
              <a:buFontTx/>
              <a:buNone/>
              <a:defRPr/>
            </a:pPr>
            <a:r>
              <a:rPr lang="en-US" sz="2400" b="0" dirty="0" smtClean="0">
                <a:cs typeface="+mn-cs"/>
              </a:rPr>
              <a:t>Visible red light has a wavelength (</a:t>
            </a:r>
            <a:r>
              <a:rPr lang="en-US" sz="2400" b="0" dirty="0" smtClean="0">
                <a:latin typeface="Snap ITC" charset="0"/>
                <a:cs typeface="+mn-cs"/>
                <a:sym typeface="Symbol" charset="0"/>
              </a:rPr>
              <a:t></a:t>
            </a:r>
            <a:r>
              <a:rPr lang="en-US" sz="2400" b="0" dirty="0" smtClean="0">
                <a:latin typeface="Symbol" charset="0"/>
                <a:cs typeface="+mn-cs"/>
              </a:rPr>
              <a:t>)</a:t>
            </a:r>
            <a:r>
              <a:rPr lang="en-US" sz="2400" b="0" dirty="0" smtClean="0">
                <a:cs typeface="+mn-cs"/>
              </a:rPr>
              <a:t> of 685 nm,</a:t>
            </a:r>
          </a:p>
          <a:p>
            <a:pPr marL="0" indent="0">
              <a:lnSpc>
                <a:spcPct val="100000"/>
              </a:lnSpc>
              <a:spcBef>
                <a:spcPts val="600"/>
              </a:spcBef>
              <a:buFontTx/>
              <a:buNone/>
              <a:defRPr/>
            </a:pPr>
            <a:r>
              <a:rPr lang="en-US" sz="2400" b="0" dirty="0" smtClean="0">
                <a:cs typeface="+mn-cs"/>
              </a:rPr>
              <a:t> calculate the frequency.</a:t>
            </a:r>
          </a:p>
        </p:txBody>
      </p:sp>
      <p:graphicFrame>
        <p:nvGraphicFramePr>
          <p:cNvPr id="15365" name="Object 4"/>
          <p:cNvGraphicFramePr>
            <a:graphicFrameLocks noChangeAspect="1"/>
          </p:cNvGraphicFramePr>
          <p:nvPr>
            <p:extLst>
              <p:ext uri="{D42A27DB-BD31-4B8C-83A1-F6EECF244321}">
                <p14:modId xmlns:p14="http://schemas.microsoft.com/office/powerpoint/2010/main" val="3200201324"/>
              </p:ext>
            </p:extLst>
          </p:nvPr>
        </p:nvGraphicFramePr>
        <p:xfrm>
          <a:off x="228595" y="4876800"/>
          <a:ext cx="8559800" cy="1287463"/>
        </p:xfrm>
        <a:graphic>
          <a:graphicData uri="http://schemas.openxmlformats.org/presentationml/2006/ole">
            <mc:AlternateContent xmlns:mc="http://schemas.openxmlformats.org/markup-compatibility/2006">
              <mc:Choice xmlns:v="urn:schemas-microsoft-com:vml" Requires="v">
                <p:oleObj spid="_x0000_s4144" name="Equation" r:id="rId4" imgW="9156700" imgH="1244600" progId="Equation.DSMT4">
                  <p:embed/>
                </p:oleObj>
              </mc:Choice>
              <mc:Fallback>
                <p:oleObj name="Equation" r:id="rId4" imgW="9156700" imgH="1244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5" y="4876800"/>
                        <a:ext cx="8559800" cy="1287463"/>
                      </a:xfrm>
                      <a:prstGeom prst="rect">
                        <a:avLst/>
                      </a:prstGeom>
                      <a:solidFill>
                        <a:srgbClr val="C8FEC8"/>
                      </a:solidFill>
                      <a:ln>
                        <a:noFill/>
                      </a:ln>
                      <a:effectLst>
                        <a:outerShdw dist="107763" dir="2700000" algn="ctr" rotWithShape="0">
                          <a:schemeClr val="bg2">
                            <a:alpha val="74997"/>
                          </a:schemeClr>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5366" name="Object 5"/>
          <p:cNvGraphicFramePr>
            <a:graphicFrameLocks noChangeAspect="1"/>
          </p:cNvGraphicFramePr>
          <p:nvPr>
            <p:extLst>
              <p:ext uri="{D42A27DB-BD31-4B8C-83A1-F6EECF244321}">
                <p14:modId xmlns:p14="http://schemas.microsoft.com/office/powerpoint/2010/main" val="2398590435"/>
              </p:ext>
            </p:extLst>
          </p:nvPr>
        </p:nvGraphicFramePr>
        <p:xfrm>
          <a:off x="609600" y="2939602"/>
          <a:ext cx="6850062" cy="1482725"/>
        </p:xfrm>
        <a:graphic>
          <a:graphicData uri="http://schemas.openxmlformats.org/presentationml/2006/ole">
            <mc:AlternateContent xmlns:mc="http://schemas.openxmlformats.org/markup-compatibility/2006">
              <mc:Choice xmlns:v="urn:schemas-microsoft-com:vml" Requires="v">
                <p:oleObj spid="_x0000_s4145" name="Equation" r:id="rId6" imgW="2806700" imgH="647700" progId="Equation.DSMT4">
                  <p:embed/>
                </p:oleObj>
              </mc:Choice>
              <mc:Fallback>
                <p:oleObj name="Equation" r:id="rId6" imgW="2806700" imgH="647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939602"/>
                        <a:ext cx="6850062" cy="1482725"/>
                      </a:xfrm>
                      <a:prstGeom prst="rect">
                        <a:avLst/>
                      </a:prstGeom>
                      <a:solidFill>
                        <a:srgbClr val="FFC5CF"/>
                      </a:solidFill>
                      <a:ln>
                        <a:noFill/>
                      </a:ln>
                      <a:effectLst>
                        <a:outerShdw dist="107763" dir="2700000" algn="ctr" rotWithShape="0">
                          <a:schemeClr val="bg2">
                            <a:alpha val="74997"/>
                          </a:schemeClr>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0936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Quantization of Energy</a:t>
            </a:r>
          </a:p>
        </p:txBody>
      </p:sp>
      <p:pic>
        <p:nvPicPr>
          <p:cNvPr id="7173" name="Picture 5" descr="06_05"/>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3703"/>
          <a:stretch>
            <a:fillRect/>
          </a:stretch>
        </p:blipFill>
        <p:spPr>
          <a:xfrm>
            <a:off x="228600" y="1262418"/>
            <a:ext cx="3656012" cy="4572000"/>
          </a:xfrm>
        </p:spPr>
      </p:pic>
      <p:sp>
        <p:nvSpPr>
          <p:cNvPr id="7172" name="Rectangle 4"/>
          <p:cNvSpPr>
            <a:spLocks noGrp="1" noChangeArrowheads="1"/>
          </p:cNvSpPr>
          <p:nvPr>
            <p:ph type="body" sz="half" idx="2"/>
          </p:nvPr>
        </p:nvSpPr>
        <p:spPr>
          <a:xfrm>
            <a:off x="4038600" y="1545609"/>
            <a:ext cx="4343400" cy="4114800"/>
          </a:xfrm>
        </p:spPr>
        <p:txBody>
          <a:bodyPr/>
          <a:lstStyle/>
          <a:p>
            <a:r>
              <a:rPr lang="en-US" sz="2800" dirty="0"/>
              <a:t>The wave nature of light does not explain how an object can glow when its temperature increases.</a:t>
            </a:r>
          </a:p>
          <a:p>
            <a:r>
              <a:rPr lang="en-US" sz="2800" dirty="0"/>
              <a:t>Max Planck explained it by assuming that energy comes in packets called </a:t>
            </a:r>
            <a:r>
              <a:rPr lang="en-US" sz="2800" dirty="0">
                <a:solidFill>
                  <a:srgbClr val="000080"/>
                </a:solidFill>
              </a:rPr>
              <a:t>quanta</a:t>
            </a:r>
            <a:r>
              <a:rPr lang="en-US" sz="2800" dirty="0"/>
              <a:t>.</a:t>
            </a:r>
          </a:p>
        </p:txBody>
      </p:sp>
      <p:sp>
        <p:nvSpPr>
          <p:cNvPr id="6" name="Footer Placeholder 6"/>
          <p:cNvSpPr>
            <a:spLocks noGrp="1"/>
          </p:cNvSpPr>
          <p:nvPr>
            <p:ph type="ftr" sz="quarter" idx="12"/>
          </p:nvPr>
        </p:nvSpPr>
        <p:spPr/>
        <p:txBody>
          <a:bodyPr/>
          <a:lstStyle/>
          <a:p>
            <a:r>
              <a:rPr lang="en-US"/>
              <a:t>© </a:t>
            </a:r>
            <a:r>
              <a:rPr lang="en-US" sz="1000"/>
              <a:t>2009, Prentice-Hall, Inc.</a:t>
            </a:r>
          </a:p>
        </p:txBody>
      </p:sp>
    </p:spTree>
    <p:extLst>
      <p:ext uri="{BB962C8B-B14F-4D97-AF65-F5344CB8AC3E}">
        <p14:creationId xmlns:p14="http://schemas.microsoft.com/office/powerpoint/2010/main" val="2622891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animEffect transition="in" filter="fade">
                                      <p:cBhvr>
                                        <p:cTn id="7" dur="2000"/>
                                        <p:tgtEl>
                                          <p:spTgt spid="7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3410</TotalTime>
  <Words>2900</Words>
  <Application>Microsoft Office PowerPoint</Application>
  <PresentationFormat>On-screen Show (4:3)</PresentationFormat>
  <Paragraphs>354</Paragraphs>
  <Slides>62</Slides>
  <Notes>48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5" baseType="lpstr">
      <vt:lpstr>メイリオ</vt:lpstr>
      <vt:lpstr>ＭＳ Ｐゴシック</vt:lpstr>
      <vt:lpstr>Arial</vt:lpstr>
      <vt:lpstr>Calibri</vt:lpstr>
      <vt:lpstr>Helvetica</vt:lpstr>
      <vt:lpstr>Mathematica1Mono</vt:lpstr>
      <vt:lpstr>Snap ITC</vt:lpstr>
      <vt:lpstr>Symbol</vt:lpstr>
      <vt:lpstr>Times New Roman</vt:lpstr>
      <vt:lpstr>Trebuchet MS</vt:lpstr>
      <vt:lpstr>Wingdings 3</vt:lpstr>
      <vt:lpstr>Facet</vt:lpstr>
      <vt:lpstr>Equation</vt:lpstr>
      <vt:lpstr>Chapter Six: The Structure of the atoms</vt:lpstr>
      <vt:lpstr>Electromagnetic Radiation</vt:lpstr>
      <vt:lpstr>Electromagnetic Radiation</vt:lpstr>
      <vt:lpstr>Electromagnetic Radiation</vt:lpstr>
      <vt:lpstr>PowerPoint Presentation</vt:lpstr>
      <vt:lpstr>Electromagnetic Radiation</vt:lpstr>
      <vt:lpstr>Electromagnetic Radiation</vt:lpstr>
      <vt:lpstr>Electromagnetic Radiation</vt:lpstr>
      <vt:lpstr>Quantization of Energy</vt:lpstr>
      <vt:lpstr>Quantization of Energy</vt:lpstr>
      <vt:lpstr>PowerPoint Presentation</vt:lpstr>
      <vt:lpstr>Energy of Radiation</vt:lpstr>
      <vt:lpstr>Energy of Radiation</vt:lpstr>
      <vt:lpstr>Energy of Radiation</vt:lpstr>
      <vt:lpstr>Energy of Radiation</vt:lpstr>
      <vt:lpstr>Energy of Radiation</vt:lpstr>
      <vt:lpstr>Energy of Radiation</vt:lpstr>
      <vt:lpstr>Photoelectric Effects</vt:lpstr>
      <vt:lpstr>Photoelectric Effect</vt:lpstr>
      <vt:lpstr>Photoelectric Effect</vt:lpstr>
      <vt:lpstr>Photoelectric Effect</vt:lpstr>
      <vt:lpstr>Photoelectric Effect</vt:lpstr>
      <vt:lpstr>Interesting fact about  Albert Einstein</vt:lpstr>
      <vt:lpstr>The Nature of Energy</vt:lpstr>
      <vt:lpstr>Electromagnetic Radiation</vt:lpstr>
      <vt:lpstr>Spectrum of White Light</vt:lpstr>
      <vt:lpstr>Spectrum of Excited Hydrogen Gas</vt:lpstr>
      <vt:lpstr>The Nature of Energy</vt:lpstr>
      <vt:lpstr>The Nature of Energy</vt:lpstr>
      <vt:lpstr>The Nature of Energy</vt:lpstr>
      <vt:lpstr>The Nature of Energy</vt:lpstr>
      <vt:lpstr>Origin of Line Spectra</vt:lpstr>
      <vt:lpstr>Line Spectra of Other Elements</vt:lpstr>
      <vt:lpstr>The Bohr Model of the Atom</vt:lpstr>
      <vt:lpstr>Total energy of electron in the nth level:</vt:lpstr>
      <vt:lpstr>Energy Levels</vt:lpstr>
      <vt:lpstr>Energy Levels</vt:lpstr>
      <vt:lpstr>Energy Levels</vt:lpstr>
      <vt:lpstr>Energy Absorption/Emission</vt:lpstr>
      <vt:lpstr>Particle-Wave Duality: A Prelude to Quantum Mechanics</vt:lpstr>
      <vt:lpstr>Particle-Wave Duality: A Prelude to Quantum Mechanics</vt:lpstr>
      <vt:lpstr>The Wave Nature of Matter</vt:lpstr>
      <vt:lpstr>PowerPoint Presentation</vt:lpstr>
      <vt:lpstr>The Uncertainty Principle</vt:lpstr>
      <vt:lpstr>Quantum Mechanics</vt:lpstr>
      <vt:lpstr>Quantum Mechanics</vt:lpstr>
      <vt:lpstr>Quantum Numbers</vt:lpstr>
      <vt:lpstr>Quantum Numbers &amp; Electron Orbitals</vt:lpstr>
      <vt:lpstr>Principal Quantum Number (n)</vt:lpstr>
      <vt:lpstr>Angular Momentum Quantum Number (l)</vt:lpstr>
      <vt:lpstr>PowerPoint Presentation</vt:lpstr>
      <vt:lpstr>Types of Orbitals</vt:lpstr>
      <vt:lpstr>Angular Momentum Quantum Number (l)</vt:lpstr>
      <vt:lpstr>Summary of Quantum Numbers</vt:lpstr>
      <vt:lpstr>s Orbitals</vt:lpstr>
      <vt:lpstr>p Orbitals</vt:lpstr>
      <vt:lpstr>d Orbitals</vt:lpstr>
      <vt:lpstr>Magnetic Quantum Number (ml)</vt:lpstr>
      <vt:lpstr>Spin Quantum Number, ms</vt:lpstr>
      <vt:lpstr>Spin Quantum Number, ms</vt:lpstr>
      <vt:lpstr>Electron Spin &amp; Magnetism</vt:lpstr>
      <vt:lpstr>Measuring Paramagnetism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Seven: Atomic Structure and Periodicity</dc:title>
  <dc:creator>Administrator</dc:creator>
  <cp:lastModifiedBy>Wilhelm, Carolyn</cp:lastModifiedBy>
  <cp:revision>40</cp:revision>
  <cp:lastPrinted>2012-11-20T14:38:09Z</cp:lastPrinted>
  <dcterms:created xsi:type="dcterms:W3CDTF">2012-11-19T14:47:26Z</dcterms:created>
  <dcterms:modified xsi:type="dcterms:W3CDTF">2015-11-12T12:48:44Z</dcterms:modified>
</cp:coreProperties>
</file>