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261" r:id="rId4"/>
    <p:sldId id="311" r:id="rId5"/>
    <p:sldId id="312" r:id="rId6"/>
    <p:sldId id="258" r:id="rId7"/>
    <p:sldId id="263" r:id="rId8"/>
    <p:sldId id="264" r:id="rId9"/>
    <p:sldId id="313" r:id="rId10"/>
    <p:sldId id="314" r:id="rId11"/>
    <p:sldId id="315" r:id="rId12"/>
    <p:sldId id="316" r:id="rId13"/>
    <p:sldId id="305" r:id="rId14"/>
    <p:sldId id="295" r:id="rId15"/>
    <p:sldId id="306" r:id="rId16"/>
    <p:sldId id="296" r:id="rId17"/>
    <p:sldId id="297" r:id="rId18"/>
    <p:sldId id="298" r:id="rId19"/>
    <p:sldId id="299" r:id="rId20"/>
    <p:sldId id="326" r:id="rId21"/>
    <p:sldId id="307" r:id="rId22"/>
    <p:sldId id="265" r:id="rId23"/>
    <p:sldId id="268" r:id="rId24"/>
    <p:sldId id="321" r:id="rId25"/>
    <p:sldId id="322" r:id="rId26"/>
    <p:sldId id="323" r:id="rId27"/>
    <p:sldId id="324" r:id="rId28"/>
    <p:sldId id="272" r:id="rId29"/>
    <p:sldId id="273" r:id="rId30"/>
    <p:sldId id="274" r:id="rId31"/>
    <p:sldId id="325" r:id="rId32"/>
    <p:sldId id="276" r:id="rId33"/>
    <p:sldId id="277" r:id="rId34"/>
    <p:sldId id="278" r:id="rId35"/>
    <p:sldId id="282" r:id="rId36"/>
    <p:sldId id="283" r:id="rId37"/>
    <p:sldId id="308" r:id="rId38"/>
    <p:sldId id="287" r:id="rId39"/>
    <p:sldId id="309" r:id="rId40"/>
    <p:sldId id="288" r:id="rId41"/>
    <p:sldId id="289" r:id="rId42"/>
    <p:sldId id="310" r:id="rId43"/>
    <p:sldId id="290" r:id="rId44"/>
    <p:sldId id="291" r:id="rId45"/>
    <p:sldId id="292" r:id="rId46"/>
    <p:sldId id="293" r:id="rId47"/>
    <p:sldId id="294" r:id="rId48"/>
    <p:sldId id="327" r:id="rId49"/>
    <p:sldId id="328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38" autoAdjust="0"/>
    <p:restoredTop sz="94660"/>
  </p:normalViewPr>
  <p:slideViewPr>
    <p:cSldViewPr>
      <p:cViewPr varScale="1">
        <p:scale>
          <a:sx n="68" d="100"/>
          <a:sy n="68" d="100"/>
        </p:scale>
        <p:origin x="49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BD04A-9D78-453F-B313-7DE912AF73FD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5BED8-D05E-4D80-8AB6-D1D3BD77F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19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70519-B433-4E47-AA7B-41CA93291F3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D1D38-2D83-4698-9482-197D14A3D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93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7EDDFA-2955-449D-803C-FC80E74A053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359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814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127F140-A517-489D-BCD5-546398D22C11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27446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003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See Chapter 5 Video Presentation Slide 14</a:t>
            </a:r>
          </a:p>
        </p:txBody>
      </p:sp>
    </p:spTree>
    <p:extLst>
      <p:ext uri="{BB962C8B-B14F-4D97-AF65-F5344CB8AC3E}">
        <p14:creationId xmlns:p14="http://schemas.microsoft.com/office/powerpoint/2010/main" val="560598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352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739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A565A-6009-4F4A-9DCB-23E5515DF45A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263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39DDE-AC0A-4B0E-B651-815B43A1183F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449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C97E4C-9A53-4599-9AB1-AD89A82C014C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911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C250FF-5636-4380-ACC2-2081CBFDA8A7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676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399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6FB49AF-6E01-4C00-A34A-487F85D98EE3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0634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1CF4F2A-80E5-41B9-9A97-101F964FD733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221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47817BB-6780-4536-A504-436D41D389A8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214174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43E929F-FC1A-4C33-BA8F-8882CEA787FF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86779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11F851F-EB9A-48FF-BEA0-563290CA1D18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796512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16B30BC-4CEB-4B8A-BE39-33A3B77A526C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4229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5DED2E1-138E-463B-9536-185D8AF02D8B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54498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C8601F1-1001-4F88-B954-21F0106881B6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418010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C4C8C57-8878-463D-B864-60D878772EA5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35033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1C3DE53-3701-4732-8EFF-04734DAFD2BA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90564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8582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3865A84-25F6-4B0E-8AA8-E9E67DC94E1C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46535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9F91DFA-0041-4AB8-9E22-1A8D9C286E65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482053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0EAAAA7-51BA-479F-A86A-9682244AE453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736060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C223D67-8DAB-4DFD-B052-04EB94C32EDB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59332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0197A66-6AC7-47F0-AA06-01878079926C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520384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5B4B5C8-6C4C-440F-9761-D8872A506A57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79014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B96C84C-487C-4F7F-91A5-C06B615159E3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180666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465DC31-E8B9-4A38-9106-A1C9546EA89F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01327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8CCEF10-EE92-4E04-8E17-48D06FCDDE64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8087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1A2C4C-BF83-459C-84F4-7F282BD8300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703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30AE98-CB1E-4795-B8C4-69B69CAF6E4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7181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7BA320-D13C-45D8-A467-FF85AF0CD85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261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See Chapter 5 Video Presentation Slide 12 &amp; 13</a:t>
            </a:r>
          </a:p>
        </p:txBody>
      </p:sp>
    </p:spTree>
    <p:extLst>
      <p:ext uri="{BB962C8B-B14F-4D97-AF65-F5344CB8AC3E}">
        <p14:creationId xmlns:p14="http://schemas.microsoft.com/office/powerpoint/2010/main" val="2192406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577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27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DA0A-D1BE-49D7-82BC-42F2FC63AE8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500B-05B1-47FD-8FEE-636413D1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8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DA0A-D1BE-49D7-82BC-42F2FC63AE8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500B-05B1-47FD-8FEE-636413D1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DA0A-D1BE-49D7-82BC-42F2FC63AE8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500B-05B1-47FD-8FEE-636413D1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18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DA0A-D1BE-49D7-82BC-42F2FC63AE8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500B-05B1-47FD-8FEE-636413D12B1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6690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DA0A-D1BE-49D7-82BC-42F2FC63AE8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500B-05B1-47FD-8FEE-636413D1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47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DA0A-D1BE-49D7-82BC-42F2FC63AE8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500B-05B1-47FD-8FEE-636413D1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DA0A-D1BE-49D7-82BC-42F2FC63AE8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500B-05B1-47FD-8FEE-636413D1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6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DA0A-D1BE-49D7-82BC-42F2FC63AE8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500B-05B1-47FD-8FEE-636413D1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31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DA0A-D1BE-49D7-82BC-42F2FC63AE8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500B-05B1-47FD-8FEE-636413D1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97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F1FFD38-573F-4262-9E2A-3683699B881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086600" y="6629400"/>
            <a:ext cx="2362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</a:t>
            </a:r>
            <a:r>
              <a:rPr lang="en-US" altLang="en-US" sz="12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815593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12C3AEB-5328-4105-A5F1-39F6F49D68D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086600" y="6629400"/>
            <a:ext cx="2362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</a:t>
            </a:r>
            <a:r>
              <a:rPr lang="en-US" altLang="en-US" sz="12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8006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DA0A-D1BE-49D7-82BC-42F2FC63AE8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500B-05B1-47FD-8FEE-636413D1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17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093" y="609600"/>
            <a:ext cx="661181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266092" y="1981200"/>
            <a:ext cx="3235569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2339" y="1981200"/>
            <a:ext cx="3235569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6400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2E5071F-9F38-4D64-A6F5-42397D0CD9C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086600" y="6629400"/>
            <a:ext cx="2362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</a:t>
            </a:r>
            <a:r>
              <a:rPr lang="en-US" altLang="en-US" sz="12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686450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093" y="609600"/>
            <a:ext cx="661181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66092" y="1981200"/>
            <a:ext cx="3235569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2339" y="1981200"/>
            <a:ext cx="3235569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2084374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DA0A-D1BE-49D7-82BC-42F2FC63AE8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500B-05B1-47FD-8FEE-636413D1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3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DA0A-D1BE-49D7-82BC-42F2FC63AE8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500B-05B1-47FD-8FEE-636413D1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3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DA0A-D1BE-49D7-82BC-42F2FC63AE8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500B-05B1-47FD-8FEE-636413D1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0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DA0A-D1BE-49D7-82BC-42F2FC63AE8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500B-05B1-47FD-8FEE-636413D1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2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DA0A-D1BE-49D7-82BC-42F2FC63AE8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500B-05B1-47FD-8FEE-636413D1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1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DA0A-D1BE-49D7-82BC-42F2FC63AE8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500B-05B1-47FD-8FEE-636413D1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0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DA0A-D1BE-49D7-82BC-42F2FC63AE8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500B-05B1-47FD-8FEE-636413D1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3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5A2DA0A-D1BE-49D7-82BC-42F2FC63AE8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9500B-05B1-47FD-8FEE-636413D1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61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6620968" cy="26670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924800" cy="17526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and Chemical Reactions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87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0" y="0"/>
            <a:ext cx="80772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System &amp; Surroundings</a:t>
            </a:r>
            <a:endParaRPr lang="en-US" dirty="0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905000"/>
            <a:ext cx="5029200" cy="5522976"/>
          </a:xfrm>
          <a:noFill/>
          <a:ln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/>
          <a:lstStyle/>
          <a:p>
            <a:pPr marL="381000" indent="-381000">
              <a:defRPr/>
            </a:pPr>
            <a:r>
              <a:rPr lang="en-US" sz="3200" i="1" dirty="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SYSTEM</a:t>
            </a:r>
          </a:p>
          <a:p>
            <a:pPr marL="762000" lvl="1" indent="-304800">
              <a:defRPr/>
            </a:pPr>
            <a:r>
              <a:rPr lang="en-US" sz="2400" dirty="0" smtClean="0"/>
              <a:t>The object under study</a:t>
            </a:r>
          </a:p>
          <a:p>
            <a:pPr marL="381000" indent="-381000">
              <a:defRPr/>
            </a:pPr>
            <a:r>
              <a:rPr lang="en-US" sz="3200" i="1" dirty="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SURROUNDINGS</a:t>
            </a:r>
          </a:p>
          <a:p>
            <a:pPr marL="762000" lvl="1" indent="-304800">
              <a:defRPr/>
            </a:pPr>
            <a:r>
              <a:rPr lang="en-US" sz="2400" dirty="0" smtClean="0"/>
              <a:t>Everything outside the system</a:t>
            </a:r>
          </a:p>
          <a:p>
            <a:pPr marL="381000" indent="-381000">
              <a:defRPr/>
            </a:pPr>
            <a:r>
              <a:rPr lang="en-US" sz="3200" dirty="0" smtClean="0">
                <a:cs typeface="+mn-cs"/>
              </a:rPr>
              <a:t>Energy flows between the two</a:t>
            </a:r>
          </a:p>
        </p:txBody>
      </p:sp>
      <p:pic>
        <p:nvPicPr>
          <p:cNvPr id="8" name="Picture 7" descr="05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90600"/>
            <a:ext cx="3348990" cy="571500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13529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5553" y="381000"/>
            <a:ext cx="8305800" cy="140053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Directionality of Energy Transfer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47828" y="1318419"/>
            <a:ext cx="8695944" cy="2819400"/>
          </a:xfrm>
          <a:noFill/>
          <a:ln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b="0" dirty="0" smtClean="0"/>
              <a:t>When energy leaves the system and goes into the surroundings, the process is said to be </a:t>
            </a:r>
            <a:r>
              <a:rPr lang="en-US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EXOTHERMIC</a:t>
            </a:r>
            <a: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en-US" sz="2800" b="0" dirty="0" smtClean="0"/>
              <a:t>In the case of thermal energy, the temperature of the system decreases. (</a:t>
            </a:r>
            <a:r>
              <a:rPr lang="en-US" sz="2800" b="0" dirty="0" err="1" smtClean="0"/>
              <a:t>q</a:t>
            </a:r>
            <a:r>
              <a:rPr lang="en-US" sz="2800" b="0" baseline="-25000" dirty="0" err="1" smtClean="0"/>
              <a:t>system</a:t>
            </a:r>
            <a:r>
              <a:rPr lang="en-US" sz="2800" b="0" dirty="0" smtClean="0"/>
              <a:t> &lt; 0)</a:t>
            </a:r>
          </a:p>
          <a:p>
            <a:pPr>
              <a:defRPr/>
            </a:pPr>
            <a:r>
              <a:rPr lang="en-US" sz="2800" b="0" dirty="0" smtClean="0">
                <a:sym typeface="Symbol" pitchFamily="18" charset="2"/>
              </a:rPr>
              <a:t></a:t>
            </a:r>
            <a:r>
              <a:rPr lang="en-US" sz="2800" b="0" dirty="0" err="1" smtClean="0">
                <a:sym typeface="Symbol" pitchFamily="18" charset="2"/>
              </a:rPr>
              <a:t>T</a:t>
            </a:r>
            <a:r>
              <a:rPr lang="en-US" sz="2800" b="0" baseline="-25000" dirty="0" err="1" smtClean="0">
                <a:sym typeface="Symbol" pitchFamily="18" charset="2"/>
              </a:rPr>
              <a:t>system</a:t>
            </a:r>
            <a:r>
              <a:rPr lang="en-US" sz="2800" b="0" dirty="0" smtClean="0">
                <a:sym typeface="Symbol" pitchFamily="18" charset="2"/>
              </a:rPr>
              <a:t> = (</a:t>
            </a:r>
            <a:r>
              <a:rPr lang="en-US" sz="2800" b="0" dirty="0" err="1" smtClean="0">
                <a:sym typeface="Symbol" pitchFamily="18" charset="2"/>
              </a:rPr>
              <a:t>T</a:t>
            </a:r>
            <a:r>
              <a:rPr lang="en-US" sz="2800" b="0" baseline="-25000" dirty="0" err="1" smtClean="0">
                <a:sym typeface="Symbol" pitchFamily="18" charset="2"/>
              </a:rPr>
              <a:t>final</a:t>
            </a:r>
            <a:r>
              <a:rPr lang="en-US" sz="2800" b="0" dirty="0" smtClean="0">
                <a:sym typeface="Symbol" pitchFamily="18" charset="2"/>
              </a:rPr>
              <a:t> – </a:t>
            </a:r>
            <a:r>
              <a:rPr lang="en-US" sz="2800" b="0" dirty="0" err="1" smtClean="0">
                <a:sym typeface="Symbol" pitchFamily="18" charset="2"/>
              </a:rPr>
              <a:t>T</a:t>
            </a:r>
            <a:r>
              <a:rPr lang="en-US" sz="2800" b="0" baseline="-25000" dirty="0" err="1" smtClean="0">
                <a:sym typeface="Symbol" pitchFamily="18" charset="2"/>
              </a:rPr>
              <a:t>initial</a:t>
            </a:r>
            <a:r>
              <a:rPr lang="en-US" sz="2800" b="0" dirty="0" smtClean="0">
                <a:sym typeface="Symbol" pitchFamily="18" charset="2"/>
              </a:rPr>
              <a:t>) &lt; 0</a:t>
            </a:r>
          </a:p>
        </p:txBody>
      </p:sp>
      <p:pic>
        <p:nvPicPr>
          <p:cNvPr id="6" name="Picture 5" descr="05_03.jpg"/>
          <p:cNvPicPr>
            <a:picLocks noChangeAspect="1"/>
          </p:cNvPicPr>
          <p:nvPr/>
        </p:nvPicPr>
        <p:blipFill>
          <a:blip r:embed="rId3"/>
          <a:srcRect r="51667"/>
          <a:stretch>
            <a:fillRect/>
          </a:stretch>
        </p:blipFill>
        <p:spPr>
          <a:xfrm>
            <a:off x="2286000" y="4038600"/>
            <a:ext cx="4419600" cy="258470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01218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6734"/>
            <a:ext cx="8534400" cy="140053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Directionality of Energy Transfer</a:t>
            </a:r>
            <a:endParaRPr lang="en-US" dirty="0"/>
          </a:p>
        </p:txBody>
      </p:sp>
      <p:sp>
        <p:nvSpPr>
          <p:cNvPr id="51214" name="Rectangle 14"/>
          <p:cNvSpPr>
            <a:spLocks noGrp="1" noChangeArrowheads="1"/>
          </p:cNvSpPr>
          <p:nvPr>
            <p:ph idx="1"/>
          </p:nvPr>
        </p:nvSpPr>
        <p:spPr>
          <a:xfrm>
            <a:off x="152400" y="1557264"/>
            <a:ext cx="8695944" cy="2743200"/>
          </a:xfrm>
          <a:noFill/>
          <a:ln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b="0" dirty="0" smtClean="0">
                <a:cs typeface="+mn-cs"/>
              </a:rPr>
              <a:t>When energy enters the system and from the surroundings, the process is said to be </a:t>
            </a:r>
            <a:r>
              <a:rPr lang="en-US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ENDOTHERMIC</a:t>
            </a:r>
            <a: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.</a:t>
            </a:r>
          </a:p>
          <a:p>
            <a:pPr>
              <a:defRPr/>
            </a:pPr>
            <a:r>
              <a:rPr lang="en-US" sz="2800" b="0" dirty="0" smtClean="0">
                <a:cs typeface="+mn-cs"/>
              </a:rPr>
              <a:t>In the case of thermal energy, the temperature of the system increases. (</a:t>
            </a:r>
            <a:r>
              <a:rPr lang="en-US" sz="2800" b="0" dirty="0" err="1" smtClean="0">
                <a:cs typeface="+mn-cs"/>
              </a:rPr>
              <a:t>q</a:t>
            </a:r>
            <a:r>
              <a:rPr lang="en-US" sz="2800" b="0" baseline="-25000" dirty="0" err="1" smtClean="0">
                <a:cs typeface="+mn-cs"/>
              </a:rPr>
              <a:t>system</a:t>
            </a:r>
            <a:r>
              <a:rPr lang="en-US" sz="2800" b="0" dirty="0" smtClean="0">
                <a:cs typeface="+mn-cs"/>
              </a:rPr>
              <a:t> &gt; 0) </a:t>
            </a:r>
          </a:p>
          <a:p>
            <a:pPr>
              <a:defRPr/>
            </a:pPr>
            <a:r>
              <a:rPr lang="en-US" sz="2800" b="0" dirty="0" smtClean="0">
                <a:cs typeface="+mn-cs"/>
                <a:sym typeface="Symbol" charset="0"/>
              </a:rPr>
              <a:t></a:t>
            </a:r>
            <a:r>
              <a:rPr lang="en-US" sz="2800" b="0" dirty="0" err="1" smtClean="0">
                <a:cs typeface="+mn-cs"/>
                <a:sym typeface="Symbol" charset="0"/>
              </a:rPr>
              <a:t>T</a:t>
            </a:r>
            <a:r>
              <a:rPr lang="en-US" sz="2800" b="0" baseline="-25000" dirty="0" err="1" smtClean="0">
                <a:cs typeface="+mn-cs"/>
                <a:sym typeface="Symbol" charset="0"/>
              </a:rPr>
              <a:t>system</a:t>
            </a:r>
            <a:r>
              <a:rPr lang="en-US" sz="2800" b="0" dirty="0" smtClean="0">
                <a:cs typeface="+mn-cs"/>
                <a:sym typeface="Symbol" charset="0"/>
              </a:rPr>
              <a:t> &gt; 0</a:t>
            </a:r>
            <a:endParaRPr lang="en-US" sz="2800" b="0" dirty="0" smtClean="0">
              <a:cs typeface="+mn-cs"/>
            </a:endParaRPr>
          </a:p>
        </p:txBody>
      </p:sp>
      <p:pic>
        <p:nvPicPr>
          <p:cNvPr id="6" name="Picture 5" descr="05_03.jpg"/>
          <p:cNvPicPr>
            <a:picLocks noChangeAspect="1"/>
          </p:cNvPicPr>
          <p:nvPr/>
        </p:nvPicPr>
        <p:blipFill>
          <a:blip r:embed="rId3"/>
          <a:srcRect l="55000"/>
          <a:stretch>
            <a:fillRect/>
          </a:stretch>
        </p:blipFill>
        <p:spPr>
          <a:xfrm>
            <a:off x="2590800" y="4038600"/>
            <a:ext cx="4114800" cy="258470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47196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Heat Capacity and Specific Heat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772400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	We define 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specific heat capacity </a:t>
            </a:r>
            <a:r>
              <a:rPr lang="en-US" altLang="en-US" sz="2800" dirty="0" smtClean="0"/>
              <a:t>(or simply </a:t>
            </a:r>
            <a:r>
              <a:rPr lang="en-US" altLang="en-US" sz="2800" dirty="0" smtClean="0">
                <a:solidFill>
                  <a:srgbClr val="00197D"/>
                </a:solidFill>
              </a:rPr>
              <a:t>specific heat</a:t>
            </a:r>
            <a:r>
              <a:rPr lang="en-US" altLang="en-US" sz="2800" dirty="0" smtClean="0"/>
              <a:t>) as the amount of energy required to raise the temperature of 1 g of a substance by 1 K.</a:t>
            </a:r>
          </a:p>
        </p:txBody>
      </p:sp>
      <p:pic>
        <p:nvPicPr>
          <p:cNvPr id="37893" name="Picture 6" descr="05_T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8" b="7631"/>
          <a:stretch>
            <a:fillRect/>
          </a:stretch>
        </p:blipFill>
        <p:spPr>
          <a:xfrm>
            <a:off x="990600" y="3962400"/>
            <a:ext cx="6883400" cy="1933575"/>
          </a:xfrm>
          <a:noFill/>
        </p:spPr>
      </p:pic>
      <p:sp>
        <p:nvSpPr>
          <p:cNvPr id="37890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200">
                <a:solidFill>
                  <a:srgbClr val="C82E32"/>
                </a:solidFill>
              </a:rPr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176989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738945"/>
              </p:ext>
            </p:extLst>
          </p:nvPr>
        </p:nvGraphicFramePr>
        <p:xfrm>
          <a:off x="1832578" y="2514600"/>
          <a:ext cx="55403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3" imgW="2248920" imgH="329040" progId="Equation.DSMT4">
                  <p:embed/>
                </p:oleObj>
              </mc:Choice>
              <mc:Fallback>
                <p:oleObj name="Equation" r:id="rId3" imgW="2248920" imgH="32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2578" y="2514600"/>
                        <a:ext cx="554037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280988" y="1150938"/>
            <a:ext cx="86435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0" dirty="0" smtClean="0"/>
              <a:t>When </a:t>
            </a:r>
            <a:r>
              <a:rPr lang="en-US" altLang="en-US" sz="2400" b="0" dirty="0"/>
              <a:t>heat is absorbed or lost by a body, the temperature must change as long as the </a:t>
            </a:r>
            <a:r>
              <a:rPr lang="en-US" altLang="en-US" sz="2400" b="0" dirty="0">
                <a:solidFill>
                  <a:srgbClr val="660066"/>
                </a:solidFill>
              </a:rPr>
              <a:t>phase</a:t>
            </a:r>
            <a:r>
              <a:rPr lang="en-US" altLang="en-US" sz="2400" b="0" dirty="0"/>
              <a:t> (</a:t>
            </a:r>
            <a:r>
              <a:rPr lang="en-US" altLang="en-US" sz="2400" b="0" i="1" dirty="0"/>
              <a:t>s, g or l</a:t>
            </a:r>
            <a:r>
              <a:rPr lang="en-US" altLang="en-US" sz="2400" b="0" dirty="0"/>
              <a:t>) remains constant.</a:t>
            </a:r>
          </a:p>
        </p:txBody>
      </p:sp>
      <p:sp>
        <p:nvSpPr>
          <p:cNvPr id="23560" name="Text Box 6"/>
          <p:cNvSpPr txBox="1">
            <a:spLocks noChangeArrowheads="1"/>
          </p:cNvSpPr>
          <p:nvPr/>
        </p:nvSpPr>
        <p:spPr bwMode="auto">
          <a:xfrm>
            <a:off x="1524000" y="3741866"/>
            <a:ext cx="368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0" dirty="0"/>
              <a:t>q = heat lost or gained (J)</a:t>
            </a:r>
          </a:p>
        </p:txBody>
      </p:sp>
      <p:sp>
        <p:nvSpPr>
          <p:cNvPr id="23561" name="Text Box 7"/>
          <p:cNvSpPr txBox="1">
            <a:spLocks noChangeArrowheads="1"/>
          </p:cNvSpPr>
          <p:nvPr/>
        </p:nvSpPr>
        <p:spPr bwMode="auto">
          <a:xfrm>
            <a:off x="1524000" y="4143407"/>
            <a:ext cx="3819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0" dirty="0"/>
              <a:t>m = mass of substance (g)</a:t>
            </a:r>
          </a:p>
        </p:txBody>
      </p:sp>
      <p:sp>
        <p:nvSpPr>
          <p:cNvPr id="23562" name="Text Box 8"/>
          <p:cNvSpPr txBox="1">
            <a:spLocks noChangeArrowheads="1"/>
          </p:cNvSpPr>
          <p:nvPr/>
        </p:nvSpPr>
        <p:spPr bwMode="auto">
          <a:xfrm>
            <a:off x="1357916" y="4635828"/>
            <a:ext cx="6489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0" dirty="0"/>
              <a:t>C = the Specific Heat Capacity of a compound  </a:t>
            </a:r>
          </a:p>
        </p:txBody>
      </p:sp>
      <p:sp>
        <p:nvSpPr>
          <p:cNvPr id="23564" name="Text Box 10"/>
          <p:cNvSpPr txBox="1">
            <a:spLocks noChangeArrowheads="1"/>
          </p:cNvSpPr>
          <p:nvPr/>
        </p:nvSpPr>
        <p:spPr bwMode="auto">
          <a:xfrm>
            <a:off x="1219200" y="5117349"/>
            <a:ext cx="7456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0" dirty="0">
                <a:sym typeface="Symbol" pitchFamily="18" charset="2"/>
              </a:rPr>
              <a:t>T = </a:t>
            </a:r>
            <a:r>
              <a:rPr lang="en-US" altLang="en-US" sz="2400" b="0" dirty="0" err="1">
                <a:sym typeface="Symbol" pitchFamily="18" charset="2"/>
              </a:rPr>
              <a:t>T</a:t>
            </a:r>
            <a:r>
              <a:rPr lang="en-US" altLang="en-US" sz="2400" b="0" baseline="-25000" dirty="0" err="1">
                <a:sym typeface="Symbol" pitchFamily="18" charset="2"/>
              </a:rPr>
              <a:t>final</a:t>
            </a:r>
            <a:r>
              <a:rPr lang="en-US" altLang="en-US" sz="2400" b="0" dirty="0">
                <a:sym typeface="Symbol" pitchFamily="18" charset="2"/>
              </a:rPr>
              <a:t>  </a:t>
            </a:r>
            <a:r>
              <a:rPr lang="en-US" altLang="en-US" sz="2400" b="0" dirty="0" err="1">
                <a:sym typeface="Symbol" pitchFamily="18" charset="2"/>
              </a:rPr>
              <a:t>T</a:t>
            </a:r>
            <a:r>
              <a:rPr lang="en-US" altLang="en-US" sz="2400" b="0" baseline="-25000" dirty="0" err="1">
                <a:sym typeface="Symbol" pitchFamily="18" charset="2"/>
              </a:rPr>
              <a:t>initial</a:t>
            </a:r>
            <a:r>
              <a:rPr lang="en-US" altLang="en-US" sz="2400" b="0" dirty="0">
                <a:sym typeface="Symbol" pitchFamily="18" charset="2"/>
              </a:rPr>
              <a:t> is the temperature change </a:t>
            </a:r>
            <a:r>
              <a:rPr lang="en-US" altLang="en-US" sz="2400" b="0" dirty="0" smtClean="0">
                <a:sym typeface="Symbol" pitchFamily="18" charset="2"/>
              </a:rPr>
              <a:t>( ºC </a:t>
            </a:r>
            <a:r>
              <a:rPr lang="en-US" altLang="en-US" sz="2400" b="0" dirty="0">
                <a:sym typeface="Symbol" pitchFamily="18" charset="2"/>
              </a:rPr>
              <a:t>or K)</a:t>
            </a:r>
            <a:endParaRPr lang="en-US" altLang="en-US" sz="2400" b="0" dirty="0"/>
          </a:p>
        </p:txBody>
      </p:sp>
      <p:sp>
        <p:nvSpPr>
          <p:cNvPr id="12" name="Title 10"/>
          <p:cNvSpPr txBox="1">
            <a:spLocks/>
          </p:cNvSpPr>
          <p:nvPr/>
        </p:nvSpPr>
        <p:spPr>
          <a:xfrm>
            <a:off x="0" y="0"/>
            <a:ext cx="8077200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ＭＳ Ｐゴシック" charset="0"/>
              </a:rPr>
              <a:t>Heat &amp; Specific Heat Capacity</a:t>
            </a:r>
          </a:p>
        </p:txBody>
      </p:sp>
    </p:spTree>
    <p:extLst>
      <p:ext uri="{BB962C8B-B14F-4D97-AF65-F5344CB8AC3E}">
        <p14:creationId xmlns:p14="http://schemas.microsoft.com/office/powerpoint/2010/main" val="350403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447800"/>
            <a:ext cx="7162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Heat Capacity Problem: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specific heat capacity (C) of substance “X” , knowing that when 34.80g of X is heated by 2.54 kJ of energy, the temperature increased from a starting temperature of 20.5 ºC to 40.9 ºC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5257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Answer: 3.58J/g °C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49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4977" y="152400"/>
            <a:ext cx="7719822" cy="2286000"/>
          </a:xfrm>
          <a:solidFill>
            <a:srgbClr val="FFFFCC"/>
          </a:solidFill>
          <a:ln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/>
          <a:lstStyle/>
          <a:p>
            <a:pPr marL="290513" indent="-2905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rgbClr val="162D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Problem:</a:t>
            </a:r>
          </a:p>
          <a:p>
            <a:pPr marL="290513" indent="-2905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b="0" dirty="0" smtClean="0">
                <a:solidFill>
                  <a:schemeClr val="bg1"/>
                </a:solidFill>
              </a:rPr>
              <a:t>5</a:t>
            </a:r>
            <a:r>
              <a:rPr lang="en-US" sz="20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5.0 g of iron at 99.8 °C is placed into </a:t>
            </a:r>
            <a:r>
              <a:rPr lang="en-US" sz="2000" b="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into</a:t>
            </a:r>
            <a:r>
              <a:rPr lang="en-US" sz="20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225 g water at initially at 21.0 °C.</a:t>
            </a:r>
          </a:p>
          <a:p>
            <a:pPr marL="290513" indent="-2905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At thermal equilibrium, the water and iron are both at 23.1 °C</a:t>
            </a:r>
          </a:p>
          <a:p>
            <a:pPr marL="290513" indent="-2905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What is the specific heat capacity of the metal</a:t>
            </a:r>
            <a:r>
              <a:rPr lang="en-US" sz="2000" b="0" dirty="0" smtClean="0"/>
              <a:t>?</a:t>
            </a:r>
          </a:p>
        </p:txBody>
      </p:sp>
      <p:pic>
        <p:nvPicPr>
          <p:cNvPr id="5" name="Picture 4" descr="05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2731770"/>
            <a:ext cx="8572500" cy="389763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246494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Energy &amp; Changes of State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4343400"/>
            <a:ext cx="8695944" cy="2209800"/>
          </a:xfrm>
          <a:solidFill>
            <a:schemeClr val="bg1"/>
          </a:solidFill>
          <a:ln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600" b="0" dirty="0" smtClean="0"/>
              <a:t>When matter absorbs heat, its temperature will rise until it undergoes a </a:t>
            </a:r>
            <a:r>
              <a:rPr lang="en-US" sz="2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Change</a:t>
            </a:r>
            <a:r>
              <a:rPr lang="en-US" sz="2600" b="0" dirty="0" smtClean="0"/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600" b="0" dirty="0" smtClean="0"/>
              <a:t>The matter will continue to absorb energy, however during the phase change its temperature remains constant: Phase changes are </a:t>
            </a:r>
            <a:r>
              <a:rPr lang="ja-JP" altLang="en-US" sz="2600" b="0" dirty="0" smtClean="0"/>
              <a:t>“</a:t>
            </a:r>
            <a:r>
              <a:rPr lang="en-US" altLang="ja-JP" sz="2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Isothermal</a:t>
            </a:r>
            <a:r>
              <a:rPr lang="ja-JP" altLang="en-US" sz="2600" b="0" dirty="0" smtClean="0"/>
              <a:t>”</a:t>
            </a:r>
            <a:r>
              <a:rPr lang="en-US" altLang="ja-JP" sz="2600" b="0" dirty="0" smtClean="0"/>
              <a:t> processes. </a:t>
            </a:r>
            <a:endParaRPr lang="en-US" sz="2600" b="0" dirty="0" smtClean="0">
              <a:solidFill>
                <a:srgbClr val="FF0000"/>
              </a:solidFill>
            </a:endParaRPr>
          </a:p>
        </p:txBody>
      </p:sp>
      <p:pic>
        <p:nvPicPr>
          <p:cNvPr id="6" name="Picture 5" descr="05_07.jpg"/>
          <p:cNvPicPr>
            <a:picLocks noChangeAspect="1"/>
          </p:cNvPicPr>
          <p:nvPr/>
        </p:nvPicPr>
        <p:blipFill>
          <a:blip r:embed="rId3"/>
          <a:srcRect r="45833"/>
          <a:stretch>
            <a:fillRect/>
          </a:stretch>
        </p:blipFill>
        <p:spPr>
          <a:xfrm>
            <a:off x="1981200" y="1295400"/>
            <a:ext cx="5107813" cy="304800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92849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0350" y="1335024"/>
            <a:ext cx="6330950" cy="5522976"/>
          </a:xfrm>
          <a:solidFill>
            <a:schemeClr val="bg1"/>
          </a:solidFill>
          <a:ln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/>
          <a:lstStyle/>
          <a:p>
            <a:pPr marL="290513" indent="-290513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800" b="0" dirty="0" smtClean="0">
                <a:cs typeface="+mn-cs"/>
              </a:rPr>
              <a:t>Some changes of state (phase changes) are endothermic:</a:t>
            </a:r>
          </a:p>
          <a:p>
            <a:pPr marL="290513" indent="-290513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800" b="0" dirty="0" smtClean="0">
                <a:cs typeface="+mn-cs"/>
              </a:rPr>
              <a:t>When you perspire, water on your skin evaporates.</a:t>
            </a:r>
          </a:p>
          <a:p>
            <a:pPr marL="290513" indent="-290513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800" b="0" dirty="0" smtClean="0">
                <a:cs typeface="+mn-cs"/>
              </a:rPr>
              <a:t>This requires energy.</a:t>
            </a:r>
          </a:p>
          <a:p>
            <a:pPr marL="290513" indent="-290513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800" b="0" dirty="0" smtClean="0">
                <a:cs typeface="+mn-cs"/>
              </a:rPr>
              <a:t>Heat from your body is absorbed by the water as it goes from the liquid state to the vapor state, as a result you cool down.</a:t>
            </a:r>
          </a:p>
        </p:txBody>
      </p:sp>
      <p:graphicFrame>
        <p:nvGraphicFramePr>
          <p:cNvPr id="33801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1547813" y="5659438"/>
          <a:ext cx="32353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4" imgW="3629520" imgH="420480" progId="Equation.DSMT4">
                  <p:embed/>
                </p:oleObj>
              </mc:Choice>
              <mc:Fallback>
                <p:oleObj name="Equation" r:id="rId4" imgW="3629520" imgH="420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5659438"/>
                        <a:ext cx="323532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4" name="Picture 4"/>
          <p:cNvPicPr>
            <a:picLocks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6740525" y="1524000"/>
            <a:ext cx="1981200" cy="21113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</p:pic>
      <p:pic>
        <p:nvPicPr>
          <p:cNvPr id="35845" name="Picture 5"/>
          <p:cNvPicPr>
            <a:picLocks noChangeArrowheads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 bwMode="auto">
          <a:xfrm>
            <a:off x="7096125" y="4697413"/>
            <a:ext cx="1270000" cy="110966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</p:pic>
      <p:sp>
        <p:nvSpPr>
          <p:cNvPr id="33799" name="Line 6"/>
          <p:cNvSpPr>
            <a:spLocks noChangeShapeType="1"/>
          </p:cNvSpPr>
          <p:nvPr/>
        </p:nvSpPr>
        <p:spPr bwMode="auto">
          <a:xfrm flipV="1">
            <a:off x="7750175" y="3240088"/>
            <a:ext cx="0" cy="137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7737475" y="3927475"/>
            <a:ext cx="14303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+ energy</a:t>
            </a:r>
          </a:p>
        </p:txBody>
      </p:sp>
      <p:sp>
        <p:nvSpPr>
          <p:cNvPr id="11" name="Title 10"/>
          <p:cNvSpPr txBox="1">
            <a:spLocks/>
          </p:cNvSpPr>
          <p:nvPr/>
        </p:nvSpPr>
        <p:spPr>
          <a:xfrm>
            <a:off x="0" y="0"/>
            <a:ext cx="80772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ＭＳ Ｐゴシック" charset="0"/>
              </a:rPr>
              <a:t>Energy Transfer &amp; Changes of State</a:t>
            </a:r>
          </a:p>
        </p:txBody>
      </p:sp>
    </p:spTree>
    <p:extLst>
      <p:ext uri="{BB962C8B-B14F-4D97-AF65-F5344CB8AC3E}">
        <p14:creationId xmlns:p14="http://schemas.microsoft.com/office/powerpoint/2010/main" val="190857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Heating/Cooling Curve for Water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8534400" cy="4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1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Thermochemistry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study of energy changes and transformations related to chemical reactions.</a:t>
            </a:r>
          </a:p>
          <a:p>
            <a:pPr marL="457200" lvl="1" indent="0">
              <a:buNone/>
            </a:pPr>
            <a:endParaRPr lang="en-US" dirty="0"/>
          </a:p>
          <a:p>
            <a:pPr marL="290513" indent="-2905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measure and calculate the energy changes that are associated with physical changes and chemical reactions?</a:t>
            </a:r>
          </a:p>
          <a:p>
            <a:pPr marL="290513" indent="-2905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relationship between energy changes, heat, and work?</a:t>
            </a:r>
          </a:p>
          <a:p>
            <a:pPr marL="290513" indent="-2905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can we determine whether a chemical reaction is product-favored or reactant-favored at equilibrium?</a:t>
            </a:r>
          </a:p>
          <a:p>
            <a:pPr marL="290513" indent="-2905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can we determine whether a chemical reaction or physical change will occur spontaneously, that is, without outside intervention?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15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55380" cy="842682"/>
          </a:xfrm>
        </p:spPr>
        <p:txBody>
          <a:bodyPr/>
          <a:lstStyle/>
          <a:p>
            <a:r>
              <a:rPr lang="en-US" sz="3600" dirty="0" smtClean="0"/>
              <a:t>Energy and phase change: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5797615" cy="4195762"/>
          </a:xfrm>
        </p:spPr>
      </p:pic>
      <p:sp>
        <p:nvSpPr>
          <p:cNvPr id="5" name="TextBox 4"/>
          <p:cNvSpPr txBox="1"/>
          <p:nvPr/>
        </p:nvSpPr>
        <p:spPr>
          <a:xfrm>
            <a:off x="6400800" y="1825644"/>
            <a:ext cx="251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Specific heat ice: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2.06 J/</a:t>
            </a:r>
            <a:r>
              <a:rPr lang="en-US" b="1" dirty="0" err="1" smtClean="0">
                <a:solidFill>
                  <a:srgbClr val="FFFF00"/>
                </a:solidFill>
              </a:rPr>
              <a:t>g</a:t>
            </a:r>
            <a:r>
              <a:rPr lang="en-US" b="1" dirty="0" err="1" smtClean="0">
                <a:solidFill>
                  <a:srgbClr val="FFFF00"/>
                </a:solidFill>
                <a:sym typeface="Mathematica1" panose="05000502060100000001" pitchFamily="2" charset="2"/>
              </a:rPr>
              <a:t></a:t>
            </a:r>
            <a:r>
              <a:rPr lang="en-US" b="1" dirty="0" err="1" smtClean="0">
                <a:solidFill>
                  <a:srgbClr val="FFFF00"/>
                </a:solidFill>
              </a:rPr>
              <a:t>C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ctr"/>
            <a:endParaRPr lang="en-US" dirty="0"/>
          </a:p>
          <a:p>
            <a:r>
              <a:rPr lang="en-US" dirty="0" smtClean="0"/>
              <a:t>Specific heat water: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4.18J/g</a:t>
            </a:r>
            <a:r>
              <a:rPr lang="en-US" b="1" dirty="0">
                <a:solidFill>
                  <a:srgbClr val="FFFF00"/>
                </a:solidFill>
                <a:sym typeface="Mathematica1" panose="05000502060100000001" pitchFamily="2" charset="2"/>
              </a:rPr>
              <a:t> </a:t>
            </a:r>
            <a:r>
              <a:rPr lang="en-US" b="1" dirty="0" smtClean="0">
                <a:solidFill>
                  <a:srgbClr val="FFFF00"/>
                </a:solidFill>
                <a:sym typeface="Mathematica1" panose="05000502060100000001" pitchFamily="2" charset="2"/>
              </a:rPr>
              <a:t></a:t>
            </a:r>
            <a:r>
              <a:rPr lang="en-US" b="1" dirty="0" smtClean="0">
                <a:solidFill>
                  <a:srgbClr val="FFFF00"/>
                </a:solidFill>
              </a:rPr>
              <a:t>C</a:t>
            </a:r>
          </a:p>
          <a:p>
            <a:endParaRPr lang="en-US" dirty="0"/>
          </a:p>
          <a:p>
            <a:r>
              <a:rPr lang="en-US" dirty="0" smtClean="0"/>
              <a:t>Specific heat steam: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2.02J/g</a:t>
            </a:r>
            <a:r>
              <a:rPr lang="en-US" b="1" dirty="0">
                <a:solidFill>
                  <a:srgbClr val="FFFF00"/>
                </a:solidFill>
                <a:sym typeface="Mathematica1" panose="05000502060100000001" pitchFamily="2" charset="2"/>
              </a:rPr>
              <a:t> </a:t>
            </a:r>
            <a:r>
              <a:rPr lang="en-US" b="1" dirty="0" smtClean="0">
                <a:solidFill>
                  <a:srgbClr val="FFFF00"/>
                </a:solidFill>
                <a:sym typeface="Mathematica1" panose="05000502060100000001" pitchFamily="2" charset="2"/>
              </a:rPr>
              <a:t></a:t>
            </a:r>
            <a:r>
              <a:rPr lang="en-US" b="1" dirty="0" smtClean="0">
                <a:solidFill>
                  <a:srgbClr val="FFFF00"/>
                </a:solidFill>
              </a:rPr>
              <a:t>C</a:t>
            </a:r>
          </a:p>
          <a:p>
            <a:pPr algn="ctr"/>
            <a:endParaRPr lang="en-US" dirty="0"/>
          </a:p>
          <a:p>
            <a:r>
              <a:rPr lang="en-US" dirty="0" smtClean="0">
                <a:sym typeface="Mathematica1" panose="05000502060100000001" pitchFamily="2" charset="2"/>
              </a:rPr>
              <a:t></a:t>
            </a:r>
            <a:r>
              <a:rPr lang="en-US" dirty="0" smtClean="0"/>
              <a:t>H fusion: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335J/g</a:t>
            </a:r>
          </a:p>
          <a:p>
            <a:endParaRPr lang="en-US" dirty="0" smtClean="0"/>
          </a:p>
          <a:p>
            <a:r>
              <a:rPr lang="en-US" dirty="0">
                <a:sym typeface="Mathematica1" panose="05000502060100000001" pitchFamily="2" charset="2"/>
              </a:rPr>
              <a:t> </a:t>
            </a:r>
            <a:r>
              <a:rPr lang="en-US" dirty="0" smtClean="0"/>
              <a:t>H vaporization: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2260J/g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140214"/>
            <a:ext cx="821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 solid </a:t>
            </a:r>
            <a:r>
              <a:rPr lang="en-US" dirty="0" smtClean="0">
                <a:sym typeface="Wingdings" panose="05000000000000000000" pitchFamily="2" charset="2"/>
              </a:rPr>
              <a:t> liquid gas  is an Endothermic process (heat is absorbed)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17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045" y="457200"/>
            <a:ext cx="7772400" cy="9905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Changes in States of Matter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8153400" cy="3733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cap="none" dirty="0">
                <a:solidFill>
                  <a:schemeClr val="tx1"/>
                </a:solidFill>
              </a:rPr>
              <a:t>How much energy is required to melt </a:t>
            </a:r>
            <a:r>
              <a:rPr lang="en-US" sz="2800" cap="none" dirty="0" smtClean="0">
                <a:solidFill>
                  <a:schemeClr val="tx1"/>
                </a:solidFill>
              </a:rPr>
              <a:t>100.g </a:t>
            </a:r>
            <a:r>
              <a:rPr lang="en-US" sz="2800" cap="none" dirty="0">
                <a:solidFill>
                  <a:schemeClr val="tx1"/>
                </a:solidFill>
              </a:rPr>
              <a:t>ice at </a:t>
            </a:r>
            <a:r>
              <a:rPr lang="en-US" sz="2800" cap="none" dirty="0" smtClean="0">
                <a:solidFill>
                  <a:schemeClr val="tx1"/>
                </a:solidFill>
              </a:rPr>
              <a:t>O</a:t>
            </a:r>
            <a:r>
              <a:rPr lang="en-US" sz="2800" b="1" dirty="0">
                <a:solidFill>
                  <a:srgbClr val="FFFF00"/>
                </a:solidFill>
                <a:sym typeface="Mathematica1" panose="05000502060100000001" pitchFamily="2" charset="2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sym typeface="Mathematica1" panose="05000502060100000001" pitchFamily="2" charset="2"/>
              </a:rPr>
              <a:t></a:t>
            </a:r>
            <a:r>
              <a:rPr lang="en-US" sz="2800" cap="none" dirty="0" smtClean="0">
                <a:solidFill>
                  <a:schemeClr val="tx1"/>
                </a:solidFill>
              </a:rPr>
              <a:t>C</a:t>
            </a:r>
            <a:r>
              <a:rPr lang="en-US" sz="2800" cap="none" dirty="0">
                <a:solidFill>
                  <a:schemeClr val="tx1"/>
                </a:solidFill>
              </a:rPr>
              <a:t>, knowing that the </a:t>
            </a:r>
            <a:r>
              <a:rPr lang="el-GR" sz="2800" cap="none" dirty="0" smtClean="0">
                <a:solidFill>
                  <a:schemeClr val="tx1"/>
                </a:solidFill>
              </a:rPr>
              <a:t>Δ</a:t>
            </a:r>
            <a:r>
              <a:rPr lang="en-US" sz="2800" cap="none" dirty="0" err="1" smtClean="0">
                <a:solidFill>
                  <a:schemeClr val="tx1"/>
                </a:solidFill>
              </a:rPr>
              <a:t>H</a:t>
            </a:r>
            <a:r>
              <a:rPr lang="en-US" sz="2800" cap="none" baseline="-25000" dirty="0" err="1" smtClean="0">
                <a:solidFill>
                  <a:schemeClr val="tx1"/>
                </a:solidFill>
              </a:rPr>
              <a:t>fusion</a:t>
            </a:r>
            <a:r>
              <a:rPr lang="en-US" sz="2800" cap="none" dirty="0">
                <a:solidFill>
                  <a:schemeClr val="tx1"/>
                </a:solidFill>
              </a:rPr>
              <a:t>= 335J/g</a:t>
            </a:r>
          </a:p>
          <a:p>
            <a:pPr marL="514350" indent="-514350" algn="l">
              <a:buFont typeface="+mj-lt"/>
              <a:buAutoNum type="arabicPeriod"/>
            </a:pPr>
            <a:endParaRPr lang="en-US" sz="2800" cap="none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cap="none" dirty="0" smtClean="0">
                <a:solidFill>
                  <a:schemeClr val="tx1"/>
                </a:solidFill>
              </a:rPr>
              <a:t>How much energy is required to heat 100.g of water from </a:t>
            </a:r>
            <a:r>
              <a:rPr lang="en-US" sz="2800" b="1" dirty="0" smtClean="0">
                <a:solidFill>
                  <a:schemeClr val="tx1"/>
                </a:solidFill>
                <a:sym typeface="Mathematica1" panose="05000502060100000001" pitchFamily="2" charset="2"/>
              </a:rPr>
              <a:t></a:t>
            </a:r>
            <a:r>
              <a:rPr lang="en-US" sz="2800" cap="none" dirty="0" smtClean="0">
                <a:solidFill>
                  <a:schemeClr val="tx1"/>
                </a:solidFill>
              </a:rPr>
              <a:t>0C to 100</a:t>
            </a:r>
            <a:r>
              <a:rPr lang="en-US" sz="2800" b="1" dirty="0">
                <a:solidFill>
                  <a:schemeClr val="tx1"/>
                </a:solidFill>
                <a:sym typeface="Mathematica1" panose="05000502060100000001" pitchFamily="2" charset="2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sym typeface="Mathematica1" panose="05000502060100000001" pitchFamily="2" charset="2"/>
              </a:rPr>
              <a:t></a:t>
            </a:r>
            <a:r>
              <a:rPr lang="en-US" sz="2800" cap="none" dirty="0" smtClean="0">
                <a:solidFill>
                  <a:schemeClr val="tx1"/>
                </a:solidFill>
              </a:rPr>
              <a:t>C knowing that the specific heat of water is 4.184 J/</a:t>
            </a:r>
            <a:r>
              <a:rPr lang="en-US" sz="2800" cap="none" dirty="0" err="1" smtClean="0">
                <a:solidFill>
                  <a:schemeClr val="tx1"/>
                </a:solidFill>
              </a:rPr>
              <a:t>g°C</a:t>
            </a:r>
            <a:r>
              <a:rPr lang="en-US" sz="2800" cap="none" dirty="0" smtClean="0">
                <a:solidFill>
                  <a:schemeClr val="tx1"/>
                </a:solidFill>
              </a:rPr>
              <a:t>?</a:t>
            </a:r>
          </a:p>
          <a:p>
            <a:pPr marL="514350" indent="-514350" algn="l">
              <a:buFont typeface="+mj-lt"/>
              <a:buAutoNum type="arabicPeriod"/>
            </a:pPr>
            <a:endParaRPr lang="en-US" sz="2800" cap="none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cap="none" dirty="0" smtClean="0">
                <a:solidFill>
                  <a:schemeClr val="tx1"/>
                </a:solidFill>
              </a:rPr>
              <a:t>Calculate the energy required to melt 100.g of ice and raise the temperature to 100°C.</a:t>
            </a:r>
          </a:p>
          <a:p>
            <a:pPr algn="l"/>
            <a:endParaRPr lang="en-US" sz="2800" cap="none" dirty="0" smtClean="0"/>
          </a:p>
        </p:txBody>
      </p:sp>
    </p:spTree>
    <p:extLst>
      <p:ext uri="{BB962C8B-B14F-4D97-AF65-F5344CB8AC3E}">
        <p14:creationId xmlns:p14="http://schemas.microsoft.com/office/powerpoint/2010/main" val="291410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First Law of Thermodynamics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9575" y="1371600"/>
            <a:ext cx="8305800" cy="22098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800" dirty="0"/>
              <a:t>Energy is neither created nor destroyed.</a:t>
            </a:r>
          </a:p>
          <a:p>
            <a:r>
              <a:rPr lang="en-US" altLang="en-US" sz="2800" dirty="0"/>
              <a:t>In other words, the total energy of the universe is a constant; if the system loses energy, it must be gained by the surroundings, and vice versa</a:t>
            </a:r>
            <a:r>
              <a:rPr lang="en-US" altLang="en-US" sz="2800" dirty="0" smtClean="0"/>
              <a:t>.</a:t>
            </a:r>
          </a:p>
          <a:p>
            <a:r>
              <a:rPr lang="en-US" altLang="en-US" sz="2800" dirty="0" smtClean="0"/>
              <a:t>Energy can be converted from one type into another.</a:t>
            </a:r>
            <a:endParaRPr lang="en-US" altLang="en-US" sz="2800" dirty="0"/>
          </a:p>
        </p:txBody>
      </p:sp>
      <p:pic>
        <p:nvPicPr>
          <p:cNvPr id="27656" name="Picture 8" descr="05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04"/>
          <a:stretch>
            <a:fillRect/>
          </a:stretch>
        </p:blipFill>
        <p:spPr>
          <a:xfrm>
            <a:off x="877888" y="3733800"/>
            <a:ext cx="7386637" cy="2054225"/>
          </a:xfrm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2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827364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Changes in Internal Energy</a:t>
            </a:r>
          </a:p>
        </p:txBody>
      </p:sp>
      <p:pic>
        <p:nvPicPr>
          <p:cNvPr id="33803" name="Picture 11" descr="05_07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05000"/>
            <a:ext cx="4040188" cy="4119563"/>
          </a:xfrm>
        </p:spPr>
      </p:pic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/>
              <a:t>When energy is exchanged between the system and the surroundings, it is exchanged as either heat (</a:t>
            </a:r>
            <a:r>
              <a:rPr lang="en-US" altLang="en-US" sz="2800" i="1"/>
              <a:t>q</a:t>
            </a:r>
            <a:r>
              <a:rPr lang="en-US" altLang="en-US" sz="2800"/>
              <a:t>) or work (</a:t>
            </a:r>
            <a:r>
              <a:rPr lang="en-US" altLang="en-US" sz="2800" i="1"/>
              <a:t>w</a:t>
            </a:r>
            <a:r>
              <a:rPr lang="en-US" altLang="en-US" sz="2800"/>
              <a:t>).</a:t>
            </a:r>
          </a:p>
          <a:p>
            <a:r>
              <a:rPr lang="en-US" altLang="en-US" sz="2800"/>
              <a:t>That is, </a:t>
            </a:r>
            <a:r>
              <a:rPr lang="en-US" altLang="en-US" sz="280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2800" i="1"/>
              <a:t>E</a:t>
            </a:r>
            <a:r>
              <a:rPr lang="en-US" altLang="en-US" sz="2800"/>
              <a:t> = </a:t>
            </a:r>
            <a:r>
              <a:rPr lang="en-US" altLang="en-US" sz="2800" i="1"/>
              <a:t>q</a:t>
            </a:r>
            <a:r>
              <a:rPr lang="en-US" altLang="en-US" sz="2800"/>
              <a:t> + </a:t>
            </a:r>
            <a:r>
              <a:rPr lang="en-US" altLang="en-US" sz="2800" i="1"/>
              <a:t>w.</a:t>
            </a:r>
            <a:endParaRPr lang="en-US" altLang="en-US" sz="280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2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140619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en-US" i="1" smtClean="0"/>
              <a:t>E</a:t>
            </a:r>
            <a:r>
              <a:rPr lang="en-US" altLang="en-US" smtClean="0"/>
              <a:t>, </a:t>
            </a:r>
            <a:r>
              <a:rPr lang="en-US" altLang="en-US" i="1" smtClean="0"/>
              <a:t>q</a:t>
            </a:r>
            <a:r>
              <a:rPr lang="en-US" altLang="en-US" smtClean="0"/>
              <a:t>, </a:t>
            </a:r>
            <a:r>
              <a:rPr lang="en-US" altLang="en-US" i="1" smtClean="0"/>
              <a:t>w</a:t>
            </a:r>
            <a:r>
              <a:rPr lang="en-US" altLang="en-US" smtClean="0"/>
              <a:t>, and Their Signs</a:t>
            </a:r>
          </a:p>
        </p:txBody>
      </p:sp>
      <p:pic>
        <p:nvPicPr>
          <p:cNvPr id="18436" name="Picture 12" descr="05_T0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02"/>
          <a:stretch>
            <a:fillRect/>
          </a:stretch>
        </p:blipFill>
        <p:spPr>
          <a:xfrm>
            <a:off x="685800" y="3367465"/>
            <a:ext cx="7772400" cy="1276350"/>
          </a:xfrm>
        </p:spPr>
      </p:pic>
      <p:sp>
        <p:nvSpPr>
          <p:cNvPr id="1843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200">
                <a:solidFill>
                  <a:srgbClr val="C82E32"/>
                </a:solidFill>
              </a:rPr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9233709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Exchange of Heat between System and Surroundings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When heat is absorbed by the system from the surroundings, the process is </a:t>
            </a:r>
            <a:r>
              <a:rPr lang="en-US" altLang="en-US" sz="2800" smtClean="0">
                <a:solidFill>
                  <a:srgbClr val="00197D"/>
                </a:solidFill>
              </a:rPr>
              <a:t>endothermic</a:t>
            </a:r>
            <a:r>
              <a:rPr lang="en-US" altLang="en-US" sz="2800" smtClean="0"/>
              <a:t>.</a:t>
            </a:r>
          </a:p>
        </p:txBody>
      </p:sp>
      <p:pic>
        <p:nvPicPr>
          <p:cNvPr id="19463" name="Picture 12" descr="05_12endotherm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894" y="4114800"/>
            <a:ext cx="2100212" cy="1981200"/>
          </a:xfrm>
        </p:spPr>
      </p:pic>
      <p:sp>
        <p:nvSpPr>
          <p:cNvPr id="19458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2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2514600" y="5900738"/>
            <a:ext cx="1066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4724400" y="5900738"/>
            <a:ext cx="1066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9464" name="Picture 12" descr="05_12endotherm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86200"/>
            <a:ext cx="2760663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896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Exchange of Heat between System and Surroundings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altLang="en-US" sz="2800" dirty="0" smtClean="0"/>
              <a:t>When heat is absorbed by the system from the surroundings, the process is </a:t>
            </a:r>
            <a:r>
              <a:rPr lang="en-US" altLang="en-US" sz="2800" dirty="0" smtClean="0">
                <a:solidFill>
                  <a:srgbClr val="FFFF00"/>
                </a:solidFill>
              </a:rPr>
              <a:t>endothermic</a:t>
            </a:r>
            <a:r>
              <a:rPr lang="en-US" altLang="en-US" sz="2800" dirty="0" smtClean="0"/>
              <a:t>.</a:t>
            </a:r>
          </a:p>
          <a:p>
            <a:pPr eaLnBrk="1" hangingPunct="1"/>
            <a:r>
              <a:rPr lang="en-US" altLang="en-US" sz="2800" dirty="0" smtClean="0"/>
              <a:t>When heat is released by the system into the surroundings, the process is </a:t>
            </a:r>
            <a:r>
              <a:rPr lang="en-US" altLang="en-US" sz="2800" dirty="0" smtClean="0">
                <a:solidFill>
                  <a:srgbClr val="FFFF00"/>
                </a:solidFill>
              </a:rPr>
              <a:t>exothermic</a:t>
            </a:r>
            <a:r>
              <a:rPr lang="en-US" altLang="en-US" sz="2800" dirty="0" smtClean="0"/>
              <a:t>.</a:t>
            </a:r>
          </a:p>
        </p:txBody>
      </p:sp>
      <p:pic>
        <p:nvPicPr>
          <p:cNvPr id="20488" name="Picture 11" descr="05_12exotherm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993107"/>
            <a:ext cx="2667000" cy="2418080"/>
          </a:xfrm>
        </p:spPr>
      </p:pic>
      <p:sp>
        <p:nvSpPr>
          <p:cNvPr id="20482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200">
                <a:solidFill>
                  <a:srgbClr val="C82E32"/>
                </a:solidFill>
              </a:rPr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6875674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State Functions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7772400" cy="198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	Usually we have no way of knowing the internal energy of a system; finding that value is simply too complex a problem.</a:t>
            </a:r>
          </a:p>
        </p:txBody>
      </p:sp>
      <p:pic>
        <p:nvPicPr>
          <p:cNvPr id="21509" name="Picture 9" descr="05_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55" y="4114800"/>
            <a:ext cx="4439689" cy="1981200"/>
          </a:xfrm>
        </p:spPr>
      </p:pic>
      <p:sp>
        <p:nvSpPr>
          <p:cNvPr id="21506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200">
                <a:solidFill>
                  <a:srgbClr val="C82E32"/>
                </a:solidFill>
              </a:rPr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235240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State Functions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8001000" cy="2514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 smtClean="0"/>
              <a:t>The internal energy of a system is independent of the path by which the system achieved that state.</a:t>
            </a:r>
          </a:p>
          <a:p>
            <a:pPr lvl="1" eaLnBrk="1" hangingPunct="1"/>
            <a:r>
              <a:rPr lang="en-US" altLang="en-US" sz="2400" dirty="0" smtClean="0"/>
              <a:t>In the system below, the water could have reached room temperature from either direction.</a:t>
            </a:r>
          </a:p>
        </p:txBody>
      </p:sp>
      <p:pic>
        <p:nvPicPr>
          <p:cNvPr id="22533" name="Picture 6" descr="05_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55" y="4114800"/>
            <a:ext cx="4439689" cy="1981200"/>
          </a:xfrm>
        </p:spPr>
      </p:pic>
      <p:sp>
        <p:nvSpPr>
          <p:cNvPr id="22530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200">
                <a:solidFill>
                  <a:srgbClr val="C82E32"/>
                </a:solidFill>
              </a:rPr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014117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State Functions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382000" cy="27432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2800" dirty="0"/>
              <a:t>Usually we have no way of knowing the internal energy of a system; finding that value is simply too complex a problem</a:t>
            </a: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Therefore, internal energy is a state function.</a:t>
            </a:r>
          </a:p>
          <a:p>
            <a:pPr eaLnBrk="1" hangingPunct="1"/>
            <a:r>
              <a:rPr lang="en-US" altLang="en-US" sz="2800" dirty="0" smtClean="0"/>
              <a:t>It depends only on the present state of the system, not on the path by which the system arrived at that state.</a:t>
            </a:r>
          </a:p>
          <a:p>
            <a:pPr eaLnBrk="1" hangingPunct="1"/>
            <a:r>
              <a:rPr lang="en-US" altLang="en-US" sz="2800" dirty="0" smtClean="0"/>
              <a:t>And so, </a:t>
            </a:r>
            <a:r>
              <a:rPr lang="en-US" altLang="en-US" sz="2800" dirty="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2800" i="1" dirty="0" smtClean="0"/>
              <a:t>E</a:t>
            </a:r>
            <a:r>
              <a:rPr lang="en-US" altLang="en-US" sz="2800" dirty="0" smtClean="0"/>
              <a:t> depends only on </a:t>
            </a:r>
            <a:r>
              <a:rPr lang="en-US" altLang="en-US" sz="2800" i="1" dirty="0" err="1" smtClean="0"/>
              <a:t>E</a:t>
            </a:r>
            <a:r>
              <a:rPr lang="en-US" altLang="en-US" sz="2800" baseline="-25000" dirty="0" err="1" smtClean="0"/>
              <a:t>initial</a:t>
            </a:r>
            <a:r>
              <a:rPr lang="en-US" altLang="en-US" sz="2800" dirty="0" smtClean="0"/>
              <a:t> and </a:t>
            </a:r>
            <a:r>
              <a:rPr lang="en-US" altLang="en-US" sz="2800" i="1" dirty="0" err="1" smtClean="0"/>
              <a:t>E</a:t>
            </a:r>
            <a:r>
              <a:rPr lang="en-US" altLang="en-US" sz="2800" baseline="-25000" dirty="0" err="1" smtClean="0"/>
              <a:t>final</a:t>
            </a:r>
            <a:r>
              <a:rPr lang="en-US" altLang="en-US" sz="2800" dirty="0" smtClean="0"/>
              <a:t>.</a:t>
            </a:r>
          </a:p>
        </p:txBody>
      </p:sp>
      <p:pic>
        <p:nvPicPr>
          <p:cNvPr id="23557" name="Picture 6" descr="05_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55" y="4114800"/>
            <a:ext cx="4439689" cy="1981200"/>
          </a:xfrm>
        </p:spPr>
      </p:pic>
      <p:sp>
        <p:nvSpPr>
          <p:cNvPr id="23554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200">
                <a:solidFill>
                  <a:srgbClr val="C82E32"/>
                </a:solidFill>
              </a:rPr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0718797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Units of Energy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17638"/>
            <a:ext cx="8077200" cy="452755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 unit of energy is the </a:t>
            </a:r>
            <a:r>
              <a:rPr lang="en-US" altLang="en-US" sz="2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joule (J).</a:t>
            </a:r>
          </a:p>
          <a:p>
            <a:pPr>
              <a:buFontTx/>
              <a:buNone/>
            </a:pPr>
            <a:endParaRPr lang="en-US" altLang="en-US" sz="2100" dirty="0"/>
          </a:p>
          <a:p>
            <a:pPr>
              <a:buFontTx/>
              <a:buNone/>
            </a:pPr>
            <a:endParaRPr lang="en-US" altLang="en-US" sz="2100" dirty="0"/>
          </a:p>
          <a:p>
            <a:pPr marL="0" indent="0">
              <a:buNone/>
            </a:pPr>
            <a:endParaRPr lang="en-US" altLang="en-US" sz="2100" dirty="0" smtClean="0"/>
          </a:p>
          <a:p>
            <a:pPr marL="0" indent="0">
              <a:buNone/>
            </a:pPr>
            <a:endParaRPr lang="en-US" altLang="en-US" sz="2100" dirty="0" smtClean="0"/>
          </a:p>
          <a:p>
            <a:pPr marL="0" indent="0">
              <a:buNone/>
              <a:defRPr/>
            </a:pPr>
            <a:endParaRPr lang="en-US" sz="2100" dirty="0" smtClean="0"/>
          </a:p>
          <a:p>
            <a:pPr>
              <a:defRPr/>
            </a:pPr>
            <a:r>
              <a:rPr lang="en-US" sz="2100" dirty="0" smtClean="0"/>
              <a:t>Another unit for measuring heat energy is </a:t>
            </a:r>
            <a:r>
              <a:rPr lang="en-US" sz="2100" dirty="0" smtClean="0">
                <a:solidFill>
                  <a:schemeClr val="tx2"/>
                </a:solidFill>
              </a:rPr>
              <a:t>calories</a:t>
            </a:r>
          </a:p>
          <a:p>
            <a:pPr>
              <a:defRPr/>
            </a:pPr>
            <a:r>
              <a:rPr lang="en-US" sz="2100" dirty="0" smtClean="0"/>
              <a:t>1 </a:t>
            </a:r>
            <a:r>
              <a:rPr lang="en-US" sz="2100" dirty="0"/>
              <a:t>calorie = heat required to raise temp. of 1.00 g of H</a:t>
            </a:r>
            <a:r>
              <a:rPr lang="en-US" sz="2100" baseline="-25000" dirty="0"/>
              <a:t>2</a:t>
            </a:r>
            <a:r>
              <a:rPr lang="en-US" sz="2100" dirty="0"/>
              <a:t>O by 1.0 °C.</a:t>
            </a:r>
          </a:p>
          <a:p>
            <a:pPr>
              <a:buFontTx/>
              <a:buNone/>
              <a:defRPr/>
            </a:pPr>
            <a:r>
              <a:rPr lang="en-US" sz="2100" dirty="0" smtClean="0"/>
              <a:t>	1000 </a:t>
            </a:r>
            <a:r>
              <a:rPr lang="en-US" sz="2100" dirty="0" err="1"/>
              <a:t>cal</a:t>
            </a:r>
            <a:r>
              <a:rPr lang="en-US" sz="2100" dirty="0"/>
              <a:t> = 1 kilocalorie = 1 kcal</a:t>
            </a:r>
          </a:p>
          <a:p>
            <a:pPr>
              <a:lnSpc>
                <a:spcPct val="130000"/>
              </a:lnSpc>
              <a:buFontTx/>
              <a:buNone/>
              <a:defRPr/>
            </a:pPr>
            <a:r>
              <a:rPr lang="en-US" sz="2100" dirty="0" smtClean="0"/>
              <a:t>	1 </a:t>
            </a:r>
            <a:r>
              <a:rPr lang="en-US" sz="2100" dirty="0"/>
              <a:t>kcal  =  1 Calorie (a food </a:t>
            </a:r>
            <a:r>
              <a:rPr lang="ja-JP" altLang="en-US" sz="2100" dirty="0"/>
              <a:t>“</a:t>
            </a:r>
            <a:r>
              <a:rPr lang="en-US" altLang="ja-JP" sz="2100" dirty="0"/>
              <a:t>calorie</a:t>
            </a:r>
            <a:r>
              <a:rPr lang="ja-JP" altLang="en-US" sz="2100" dirty="0"/>
              <a:t>”</a:t>
            </a:r>
            <a:r>
              <a:rPr lang="en-US" altLang="ja-JP" sz="2100" dirty="0"/>
              <a:t>)</a:t>
            </a:r>
          </a:p>
          <a:p>
            <a:pPr>
              <a:buFontTx/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1 calorie  </a:t>
            </a:r>
            <a:r>
              <a:rPr lang="en-US" dirty="0">
                <a:solidFill>
                  <a:srgbClr val="FFFF00"/>
                </a:solidFill>
              </a:rPr>
              <a:t>=  exactly 4.184 J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200"/>
              <a:t>2009, Prentice-Hall, Inc.</a:t>
            </a:r>
          </a:p>
        </p:txBody>
      </p:sp>
      <p:grpSp>
        <p:nvGrpSpPr>
          <p:cNvPr id="12297" name="Group 9"/>
          <p:cNvGrpSpPr>
            <a:grpSpLocks/>
          </p:cNvGrpSpPr>
          <p:nvPr/>
        </p:nvGrpSpPr>
        <p:grpSpPr bwMode="auto">
          <a:xfrm>
            <a:off x="3373438" y="2530666"/>
            <a:ext cx="2605088" cy="875830"/>
            <a:chOff x="2125" y="1762"/>
            <a:chExt cx="1641" cy="434"/>
          </a:xfrm>
        </p:grpSpPr>
        <p:sp>
          <p:nvSpPr>
            <p:cNvPr id="12292" name="Rectangle 4"/>
            <p:cNvSpPr>
              <a:spLocks noChangeArrowheads="1"/>
            </p:cNvSpPr>
            <p:nvPr/>
          </p:nvSpPr>
          <p:spPr bwMode="auto">
            <a:xfrm>
              <a:off x="2125" y="1776"/>
              <a:ext cx="1470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4000" dirty="0">
                  <a:solidFill>
                    <a:srgbClr val="FFFF00"/>
                  </a:solidFill>
                </a:rPr>
                <a:t>1 J = </a:t>
              </a:r>
              <a:r>
                <a:rPr lang="en-US" altLang="en-US" sz="4000" dirty="0" smtClean="0">
                  <a:solidFill>
                    <a:srgbClr val="FFFF00"/>
                  </a:solidFill>
                </a:rPr>
                <a:t>1</a:t>
              </a:r>
              <a:endParaRPr lang="en-US" alt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12293" name="Rectangle 5"/>
            <p:cNvSpPr>
              <a:spLocks noChangeArrowheads="1"/>
            </p:cNvSpPr>
            <p:nvPr/>
          </p:nvSpPr>
          <p:spPr bwMode="auto">
            <a:xfrm>
              <a:off x="3204" y="1762"/>
              <a:ext cx="56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>
                  <a:solidFill>
                    <a:srgbClr val="FFFF00"/>
                  </a:solidFill>
                </a:rPr>
                <a:t>kg m</a:t>
              </a:r>
              <a:r>
                <a:rPr lang="en-US" altLang="en-US" sz="2000" baseline="30000" dirty="0">
                  <a:solidFill>
                    <a:srgbClr val="FFFF00"/>
                  </a:solidFill>
                </a:rPr>
                <a:t>2</a:t>
              </a:r>
              <a:endParaRPr lang="en-US" altLang="en-US" sz="2000" dirty="0">
                <a:solidFill>
                  <a:srgbClr val="FFFF00"/>
                </a:solidFill>
              </a:endParaRPr>
            </a:p>
          </p:txBody>
        </p:sp>
        <p:sp>
          <p:nvSpPr>
            <p:cNvPr id="12294" name="Rectangle 6"/>
            <p:cNvSpPr>
              <a:spLocks noChangeArrowheads="1"/>
            </p:cNvSpPr>
            <p:nvPr/>
          </p:nvSpPr>
          <p:spPr bwMode="auto">
            <a:xfrm>
              <a:off x="3284" y="1967"/>
              <a:ext cx="26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rgbClr val="FFFF00"/>
                  </a:solidFill>
                </a:rPr>
                <a:t>s</a:t>
              </a:r>
              <a:r>
                <a:rPr lang="en-US" altLang="en-US" sz="2400" baseline="30000" dirty="0">
                  <a:solidFill>
                    <a:srgbClr val="FFFF00"/>
                  </a:solidFill>
                </a:rPr>
                <a:t>2</a:t>
              </a:r>
              <a:endParaRPr lang="en-US" altLang="en-US" sz="2400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5086183" y="2944366"/>
            <a:ext cx="814694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41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Work</a:t>
            </a:r>
          </a:p>
        </p:txBody>
      </p:sp>
      <p:pic>
        <p:nvPicPr>
          <p:cNvPr id="25605" name="Picture 13" descr="05_13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33600"/>
            <a:ext cx="4086225" cy="3651250"/>
          </a:xfrm>
        </p:spPr>
      </p:pic>
      <p:sp>
        <p:nvSpPr>
          <p:cNvPr id="2560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828800"/>
            <a:ext cx="41910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 smtClean="0"/>
              <a:t>	Usually in an open container the only work done is by a gas pushing on the surroundings (or by the surroundings pushing on the gas).</a:t>
            </a:r>
          </a:p>
          <a:p>
            <a:pPr eaLnBrk="1" hangingPunct="1">
              <a:buFontTx/>
              <a:buNone/>
            </a:pPr>
            <a:endParaRPr lang="en-US" altLang="en-US" sz="2800" dirty="0"/>
          </a:p>
          <a:p>
            <a:pPr algn="ctr">
              <a:buNone/>
            </a:pPr>
            <a:r>
              <a:rPr lang="en-US" altLang="en-US" sz="2800" i="1" dirty="0"/>
              <a:t>w</a:t>
            </a:r>
            <a:r>
              <a:rPr lang="en-US" altLang="en-US" sz="2800" dirty="0"/>
              <a:t> = </a:t>
            </a:r>
            <a:r>
              <a:rPr lang="en-US" altLang="en-US" sz="2800" dirty="0">
                <a:cs typeface="Arial" charset="0"/>
              </a:rPr>
              <a:t>-</a:t>
            </a:r>
            <a:r>
              <a:rPr lang="en-US" altLang="en-US" sz="2800" i="1" dirty="0"/>
              <a:t>P</a:t>
            </a:r>
            <a:r>
              <a:rPr lang="en-US" altLang="en-US" sz="2800" dirty="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2800" i="1" dirty="0"/>
              <a:t>V</a:t>
            </a:r>
            <a:endParaRPr lang="en-US" altLang="en-US" sz="2800" dirty="0" smtClean="0"/>
          </a:p>
        </p:txBody>
      </p:sp>
      <p:sp>
        <p:nvSpPr>
          <p:cNvPr id="25602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200">
                <a:solidFill>
                  <a:srgbClr val="C82E32"/>
                </a:solidFill>
              </a:rPr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665845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Work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7772400" cy="2286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	We can measure the work done by the gas if the reaction is done in a vessel that has been fitted with a piston.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				</a:t>
            </a:r>
            <a:r>
              <a:rPr lang="en-US" altLang="en-US" sz="2800" i="1" smtClean="0"/>
              <a:t>w</a:t>
            </a:r>
            <a:r>
              <a:rPr lang="en-US" altLang="en-US" sz="2800" smtClean="0"/>
              <a:t> = </a:t>
            </a:r>
            <a:r>
              <a:rPr lang="en-US" altLang="en-US" sz="2800" smtClean="0">
                <a:cs typeface="Arial" panose="020B0604020202020204" pitchFamily="34" charset="0"/>
              </a:rPr>
              <a:t>-</a:t>
            </a:r>
            <a:r>
              <a:rPr lang="en-US" altLang="en-US" sz="2800" i="1" smtClean="0"/>
              <a:t>P</a:t>
            </a:r>
            <a:r>
              <a:rPr lang="en-US" altLang="en-US" sz="2800" smtClean="0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en-US" sz="2800" i="1" smtClean="0"/>
              <a:t>V</a:t>
            </a:r>
          </a:p>
        </p:txBody>
      </p:sp>
      <p:pic>
        <p:nvPicPr>
          <p:cNvPr id="26629" name="Picture 6" descr="05_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2"/>
          <a:stretch>
            <a:fillRect/>
          </a:stretch>
        </p:blipFill>
        <p:spPr>
          <a:xfrm>
            <a:off x="2097088" y="3429000"/>
            <a:ext cx="4954587" cy="2744788"/>
          </a:xfrm>
        </p:spPr>
      </p:pic>
      <p:sp>
        <p:nvSpPr>
          <p:cNvPr id="26626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200">
                <a:solidFill>
                  <a:srgbClr val="C82E32"/>
                </a:solidFill>
              </a:rPr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5303298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Enthalpy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61169" y="1538788"/>
            <a:ext cx="81534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/>
              <a:t>If a process takes place at constant pressure (as the majority of processes we study do) and the only work done is this pressure-volume work, we can account for heat flow during the process by measuring the </a:t>
            </a:r>
            <a:r>
              <a:rPr lang="en-US" altLang="en-US" sz="2400" b="1" dirty="0" smtClean="0">
                <a:solidFill>
                  <a:srgbClr val="FFFF00"/>
                </a:solidFill>
              </a:rPr>
              <a:t>enthalpy</a:t>
            </a:r>
            <a:r>
              <a:rPr lang="en-US" altLang="en-US" sz="2400" dirty="0" smtClean="0"/>
              <a:t> of the system.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Enthalpy is the internal energy plus the product of pressure and volume:</a:t>
            </a:r>
          </a:p>
        </p:txBody>
      </p:sp>
      <p:sp>
        <p:nvSpPr>
          <p:cNvPr id="27650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799001" y="3187168"/>
            <a:ext cx="3859795" cy="228660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900" dirty="0">
                <a:solidFill>
                  <a:srgbClr val="C82E32"/>
                </a:solidFill>
              </a:rPr>
              <a:t>© </a:t>
            </a:r>
            <a:r>
              <a:rPr lang="en-US" altLang="en-US" sz="1200" dirty="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429000" y="5638800"/>
            <a:ext cx="22177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3200" i="1">
                <a:solidFill>
                  <a:srgbClr val="C82E32"/>
                </a:solidFill>
              </a:rPr>
              <a:t>H</a:t>
            </a:r>
            <a:r>
              <a:rPr lang="en-US" altLang="en-US" sz="3200">
                <a:solidFill>
                  <a:srgbClr val="C82E32"/>
                </a:solidFill>
              </a:rPr>
              <a:t> = </a:t>
            </a:r>
            <a:r>
              <a:rPr lang="en-US" altLang="en-US" sz="3200" i="1">
                <a:solidFill>
                  <a:srgbClr val="C82E32"/>
                </a:solidFill>
              </a:rPr>
              <a:t>E</a:t>
            </a:r>
            <a:r>
              <a:rPr lang="en-US" altLang="en-US" sz="3200">
                <a:solidFill>
                  <a:srgbClr val="C82E32"/>
                </a:solidFill>
              </a:rPr>
              <a:t> + </a:t>
            </a:r>
            <a:r>
              <a:rPr lang="en-US" altLang="en-US" sz="3200" i="1">
                <a:solidFill>
                  <a:srgbClr val="C82E32"/>
                </a:solidFill>
              </a:rPr>
              <a:t>PV</a:t>
            </a:r>
          </a:p>
        </p:txBody>
      </p:sp>
    </p:spTree>
    <p:extLst>
      <p:ext uri="{BB962C8B-B14F-4D97-AF65-F5344CB8AC3E}">
        <p14:creationId xmlns:p14="http://schemas.microsoft.com/office/powerpoint/2010/main" val="42197728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  <p:bldP spid="4506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Enthalpy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828436" y="1524000"/>
            <a:ext cx="6711654" cy="419548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When the system changes at constant pressure, the change in enthalpy, </a:t>
            </a:r>
            <a:r>
              <a:rPr lang="en-US" altLang="en-US" sz="3200" dirty="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3200" i="1" dirty="0" smtClean="0"/>
              <a:t>H</a:t>
            </a:r>
            <a:r>
              <a:rPr lang="en-US" altLang="en-US" sz="3200" dirty="0" smtClean="0"/>
              <a:t>, is</a:t>
            </a:r>
          </a:p>
          <a:p>
            <a:pPr eaLnBrk="1" hangingPunct="1">
              <a:buFontTx/>
              <a:buNone/>
            </a:pPr>
            <a:r>
              <a:rPr lang="en-US" altLang="en-US" sz="3200" dirty="0" smtClean="0"/>
              <a:t>				</a:t>
            </a:r>
            <a:r>
              <a:rPr lang="en-US" altLang="en-US" sz="3200" dirty="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3200" i="1" dirty="0" smtClean="0"/>
              <a:t>H</a:t>
            </a:r>
            <a:r>
              <a:rPr lang="en-US" altLang="en-US" sz="3200" dirty="0" smtClean="0"/>
              <a:t> = </a:t>
            </a:r>
            <a:r>
              <a:rPr lang="en-US" altLang="en-US" sz="3200" dirty="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3200" dirty="0" smtClean="0"/>
              <a:t>(</a:t>
            </a:r>
            <a:r>
              <a:rPr lang="en-US" altLang="en-US" sz="3200" i="1" dirty="0" smtClean="0"/>
              <a:t>E</a:t>
            </a:r>
            <a:r>
              <a:rPr lang="en-US" altLang="en-US" sz="3200" dirty="0" smtClean="0"/>
              <a:t> + </a:t>
            </a:r>
            <a:r>
              <a:rPr lang="en-US" altLang="en-US" sz="3200" i="1" dirty="0" smtClean="0"/>
              <a:t>PV</a:t>
            </a:r>
            <a:r>
              <a:rPr lang="en-US" altLang="en-US" sz="3200" dirty="0" smtClean="0"/>
              <a:t>)</a:t>
            </a:r>
          </a:p>
          <a:p>
            <a:pPr eaLnBrk="1" hangingPunct="1"/>
            <a:endParaRPr lang="en-US" altLang="en-US" sz="3200" dirty="0" smtClean="0"/>
          </a:p>
          <a:p>
            <a:pPr eaLnBrk="1" hangingPunct="1"/>
            <a:r>
              <a:rPr lang="en-US" altLang="en-US" sz="3200" dirty="0" smtClean="0"/>
              <a:t>This can be written</a:t>
            </a:r>
          </a:p>
          <a:p>
            <a:pPr eaLnBrk="1" hangingPunct="1">
              <a:buFontTx/>
              <a:buNone/>
            </a:pPr>
            <a:r>
              <a:rPr lang="en-US" altLang="en-US" sz="3200" dirty="0" smtClean="0"/>
              <a:t>				</a:t>
            </a:r>
            <a:r>
              <a:rPr lang="en-US" altLang="en-US" sz="3200" dirty="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3200" i="1" dirty="0" smtClean="0"/>
              <a:t>H</a:t>
            </a:r>
            <a:r>
              <a:rPr lang="en-US" altLang="en-US" sz="3200" dirty="0" smtClean="0"/>
              <a:t> = </a:t>
            </a:r>
            <a:r>
              <a:rPr lang="en-US" altLang="en-US" sz="3200" dirty="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3200" i="1" dirty="0" smtClean="0"/>
              <a:t>E</a:t>
            </a:r>
            <a:r>
              <a:rPr lang="en-US" altLang="en-US" sz="3200" dirty="0" smtClean="0"/>
              <a:t> + </a:t>
            </a:r>
            <a:r>
              <a:rPr lang="en-US" altLang="en-US" sz="3200" i="1" dirty="0" smtClean="0"/>
              <a:t>P</a:t>
            </a:r>
            <a:r>
              <a:rPr lang="en-US" altLang="en-US" sz="3200" dirty="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3200" i="1" dirty="0" smtClean="0"/>
              <a:t>V</a:t>
            </a:r>
          </a:p>
        </p:txBody>
      </p:sp>
      <p:sp>
        <p:nvSpPr>
          <p:cNvPr id="2867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200">
                <a:solidFill>
                  <a:srgbClr val="C82E32"/>
                </a:solidFill>
              </a:rPr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70462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Enthalpy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/>
              <a:t>Since </a:t>
            </a:r>
            <a:r>
              <a:rPr lang="en-US" altLang="en-US" sz="2400" dirty="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2400" i="1" dirty="0" smtClean="0"/>
              <a:t>E</a:t>
            </a:r>
            <a:r>
              <a:rPr lang="en-US" altLang="en-US" sz="2400" dirty="0" smtClean="0"/>
              <a:t> = </a:t>
            </a:r>
            <a:r>
              <a:rPr lang="en-US" altLang="en-US" sz="2400" i="1" dirty="0" smtClean="0"/>
              <a:t>q</a:t>
            </a:r>
            <a:r>
              <a:rPr lang="en-US" altLang="en-US" sz="2400" dirty="0" smtClean="0"/>
              <a:t> + </a:t>
            </a:r>
            <a:r>
              <a:rPr lang="en-US" altLang="en-US" sz="2400" i="1" dirty="0" smtClean="0"/>
              <a:t>w</a:t>
            </a:r>
            <a:r>
              <a:rPr lang="en-US" altLang="en-US" sz="2400" dirty="0" smtClean="0"/>
              <a:t> and </a:t>
            </a:r>
            <a:r>
              <a:rPr lang="en-US" altLang="en-US" sz="2400" i="1" dirty="0" smtClean="0"/>
              <a:t>w</a:t>
            </a:r>
            <a:r>
              <a:rPr lang="en-US" altLang="en-US" sz="2400" dirty="0" smtClean="0"/>
              <a:t> = </a:t>
            </a:r>
            <a:r>
              <a:rPr lang="en-US" altLang="en-US" sz="2400" dirty="0" smtClean="0">
                <a:cs typeface="Arial" charset="0"/>
              </a:rPr>
              <a:t>-</a:t>
            </a:r>
            <a:r>
              <a:rPr lang="en-US" altLang="en-US" sz="2400" i="1" dirty="0" smtClean="0"/>
              <a:t>P</a:t>
            </a:r>
            <a:r>
              <a:rPr lang="en-US" altLang="en-US" sz="2400" dirty="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2400" i="1" dirty="0" smtClean="0"/>
              <a:t>V</a:t>
            </a:r>
            <a:r>
              <a:rPr lang="en-US" altLang="en-US" sz="2400" dirty="0" smtClean="0"/>
              <a:t>, we can substitute these into the enthalpy expression:</a:t>
            </a:r>
          </a:p>
          <a:p>
            <a:pPr eaLnBrk="1" hangingPunct="1">
              <a:buFontTx/>
              <a:buNone/>
            </a:pPr>
            <a:r>
              <a:rPr lang="en-US" altLang="en-US" sz="2400" dirty="0" smtClean="0"/>
              <a:t>				</a:t>
            </a:r>
            <a:r>
              <a:rPr lang="en-US" altLang="en-US" sz="2400" dirty="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2400" i="1" dirty="0" smtClean="0"/>
              <a:t>H</a:t>
            </a:r>
            <a:r>
              <a:rPr lang="en-US" altLang="en-US" sz="2400" dirty="0" smtClean="0"/>
              <a:t> = </a:t>
            </a:r>
            <a:r>
              <a:rPr lang="en-US" altLang="en-US" sz="2400" dirty="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2400" i="1" dirty="0" smtClean="0"/>
              <a:t>E</a:t>
            </a:r>
            <a:r>
              <a:rPr lang="en-US" altLang="en-US" sz="2400" dirty="0" smtClean="0"/>
              <a:t> + </a:t>
            </a:r>
            <a:r>
              <a:rPr lang="en-US" altLang="en-US" sz="2400" i="1" dirty="0" smtClean="0"/>
              <a:t>P</a:t>
            </a:r>
            <a:r>
              <a:rPr lang="en-US" altLang="en-US" sz="2400" dirty="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2400" i="1" dirty="0" smtClean="0"/>
              <a:t>V</a:t>
            </a:r>
          </a:p>
          <a:p>
            <a:pPr eaLnBrk="1" hangingPunct="1">
              <a:buFontTx/>
              <a:buNone/>
            </a:pPr>
            <a:r>
              <a:rPr lang="en-US" altLang="en-US" sz="2400" dirty="0" smtClean="0"/>
              <a:t>				</a:t>
            </a:r>
            <a:r>
              <a:rPr lang="en-US" altLang="en-US" sz="2400" dirty="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2400" i="1" dirty="0" smtClean="0"/>
              <a:t>H</a:t>
            </a:r>
            <a:r>
              <a:rPr lang="en-US" altLang="en-US" sz="2400" dirty="0" smtClean="0"/>
              <a:t> = (</a:t>
            </a:r>
            <a:r>
              <a:rPr lang="en-US" altLang="en-US" sz="2400" i="1" dirty="0" err="1" smtClean="0"/>
              <a:t>q</a:t>
            </a:r>
            <a:r>
              <a:rPr lang="en-US" altLang="en-US" sz="2400" dirty="0" err="1" smtClean="0"/>
              <a:t>+</a:t>
            </a:r>
            <a:r>
              <a:rPr lang="en-US" altLang="en-US" sz="2400" i="1" dirty="0" err="1" smtClean="0"/>
              <a:t>w</a:t>
            </a:r>
            <a:r>
              <a:rPr lang="en-US" altLang="en-US" sz="2400" dirty="0" smtClean="0"/>
              <a:t>) </a:t>
            </a:r>
            <a:r>
              <a:rPr lang="en-US" altLang="en-US" sz="2400" dirty="0" smtClean="0">
                <a:cs typeface="Arial" charset="0"/>
              </a:rPr>
              <a:t>−</a:t>
            </a:r>
            <a:r>
              <a:rPr lang="en-US" altLang="en-US" sz="2400" dirty="0" smtClean="0"/>
              <a:t> </a:t>
            </a:r>
            <a:r>
              <a:rPr lang="en-US" altLang="en-US" sz="2400" i="1" dirty="0" smtClean="0"/>
              <a:t>w</a:t>
            </a:r>
            <a:r>
              <a:rPr lang="en-US" altLang="en-US" sz="2400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altLang="en-US" sz="2400" dirty="0" smtClean="0"/>
              <a:t>				</a:t>
            </a:r>
            <a:r>
              <a:rPr lang="en-US" altLang="en-US" sz="2400" dirty="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2400" i="1" dirty="0" smtClean="0"/>
              <a:t>H</a:t>
            </a:r>
            <a:r>
              <a:rPr lang="en-US" altLang="en-US" sz="2400" dirty="0" smtClean="0"/>
              <a:t> = </a:t>
            </a:r>
            <a:r>
              <a:rPr lang="en-US" altLang="en-US" sz="2400" i="1" dirty="0" smtClean="0"/>
              <a:t>q</a:t>
            </a: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So, at constant pressure, the change in enthalpy </a:t>
            </a:r>
            <a:r>
              <a:rPr lang="en-US" altLang="en-US" sz="2400" i="1" dirty="0" smtClean="0"/>
              <a:t>is</a:t>
            </a:r>
            <a:r>
              <a:rPr lang="en-US" altLang="en-US" sz="2400" dirty="0" smtClean="0"/>
              <a:t> the heat gained or lost.</a:t>
            </a:r>
          </a:p>
        </p:txBody>
      </p:sp>
      <p:sp>
        <p:nvSpPr>
          <p:cNvPr id="2969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200">
                <a:solidFill>
                  <a:srgbClr val="C82E32"/>
                </a:solidFill>
              </a:rPr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393304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Enthalpy of Reaction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38600" cy="4572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altLang="en-US" sz="2800" dirty="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2800" i="1" dirty="0"/>
              <a:t>H</a:t>
            </a:r>
            <a:r>
              <a:rPr lang="en-US" altLang="en-US" sz="2800" dirty="0"/>
              <a:t>, is called the </a:t>
            </a:r>
            <a:r>
              <a:rPr lang="en-US" altLang="en-US" sz="2800" b="1" dirty="0">
                <a:solidFill>
                  <a:srgbClr val="FFFF00"/>
                </a:solidFill>
              </a:rPr>
              <a:t>enthalpy of reaction</a:t>
            </a:r>
            <a:r>
              <a:rPr lang="en-US" altLang="en-US" sz="2800" dirty="0"/>
              <a:t>, or the </a:t>
            </a:r>
            <a:r>
              <a:rPr lang="en-US" altLang="en-US" sz="2800" dirty="0">
                <a:solidFill>
                  <a:srgbClr val="FFFF00"/>
                </a:solidFill>
              </a:rPr>
              <a:t>heat of reaction.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	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The </a:t>
            </a:r>
            <a:r>
              <a:rPr lang="en-US" altLang="en-US" sz="2800" i="1" dirty="0" smtClean="0"/>
              <a:t>change</a:t>
            </a:r>
            <a:r>
              <a:rPr lang="en-US" altLang="en-US" sz="2800" dirty="0" smtClean="0"/>
              <a:t> in enthalpy, </a:t>
            </a:r>
            <a:r>
              <a:rPr lang="en-US" altLang="en-US" sz="2800" dirty="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2800" i="1" dirty="0" smtClean="0"/>
              <a:t>H</a:t>
            </a:r>
            <a:r>
              <a:rPr lang="en-US" altLang="en-US" sz="2800" dirty="0" smtClean="0"/>
              <a:t>, is the enthalpy of the products minus the enthalpy of the reactants: </a:t>
            </a:r>
          </a:p>
          <a:p>
            <a:pPr eaLnBrk="1" hangingPunct="1">
              <a:buFontTx/>
              <a:buNone/>
            </a:pPr>
            <a:endParaRPr lang="en-US" altLang="en-US" sz="2800" dirty="0" smtClean="0"/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2800" i="1" dirty="0" smtClean="0"/>
              <a:t>H</a:t>
            </a:r>
            <a:r>
              <a:rPr lang="en-US" altLang="en-US" sz="2800" dirty="0" smtClean="0"/>
              <a:t> = </a:t>
            </a:r>
            <a:r>
              <a:rPr lang="en-US" altLang="en-US" sz="2800" i="1" dirty="0" err="1" smtClean="0"/>
              <a:t>H</a:t>
            </a:r>
            <a:r>
              <a:rPr lang="en-US" altLang="en-US" sz="2800" baseline="-25000" dirty="0" err="1" smtClean="0"/>
              <a:t>products</a:t>
            </a:r>
            <a:r>
              <a:rPr lang="en-US" altLang="en-US" sz="2800" i="1" dirty="0" smtClean="0"/>
              <a:t> </a:t>
            </a:r>
            <a:r>
              <a:rPr lang="en-US" altLang="en-US" sz="2800" dirty="0" smtClean="0">
                <a:cs typeface="Arial" charset="0"/>
              </a:rPr>
              <a:t>−</a:t>
            </a:r>
            <a:r>
              <a:rPr lang="en-US" altLang="en-US" sz="2800" dirty="0" smtClean="0"/>
              <a:t> </a:t>
            </a:r>
            <a:r>
              <a:rPr lang="en-US" altLang="en-US" sz="2800" i="1" dirty="0" err="1" smtClean="0"/>
              <a:t>H</a:t>
            </a:r>
            <a:r>
              <a:rPr lang="en-US" altLang="en-US" sz="2800" baseline="-25000" dirty="0" err="1" smtClean="0"/>
              <a:t>reactants</a:t>
            </a:r>
            <a:r>
              <a:rPr lang="en-US" altLang="en-US" sz="2800" baseline="-25000" dirty="0" smtClean="0"/>
              <a:t> </a:t>
            </a:r>
            <a:endParaRPr lang="en-US" altLang="en-US" sz="2800" dirty="0" smtClean="0"/>
          </a:p>
        </p:txBody>
      </p:sp>
      <p:pic>
        <p:nvPicPr>
          <p:cNvPr id="32773" name="Picture 7" descr="05_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5"/>
          <a:stretch>
            <a:fillRect/>
          </a:stretch>
        </p:blipFill>
        <p:spPr>
          <a:xfrm>
            <a:off x="4648200" y="1752600"/>
            <a:ext cx="3810000" cy="3833813"/>
          </a:xfrm>
        </p:spPr>
      </p:pic>
      <p:sp>
        <p:nvSpPr>
          <p:cNvPr id="32770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2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04800" y="4953000"/>
            <a:ext cx="3962400" cy="838200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12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Truth about Enthalpy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smtClean="0"/>
              <a:t>Enthalpy is an extensive property.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smtClean="0">
                <a:sym typeface="Symbol" pitchFamily="18" charset="2"/>
              </a:rPr>
              <a:t></a:t>
            </a:r>
            <a:r>
              <a:rPr lang="en-US" altLang="en-US" sz="2800" i="1" dirty="0" smtClean="0"/>
              <a:t>H</a:t>
            </a:r>
            <a:r>
              <a:rPr lang="en-US" altLang="en-US" sz="2800" dirty="0" smtClean="0"/>
              <a:t> for a reaction in the forward direction is equal in size, but opposite in sign, to </a:t>
            </a:r>
            <a:r>
              <a:rPr lang="en-US" altLang="en-US" sz="2800" dirty="0" smtClean="0">
                <a:sym typeface="Symbol" pitchFamily="18" charset="2"/>
              </a:rPr>
              <a:t></a:t>
            </a:r>
            <a:r>
              <a:rPr lang="en-US" altLang="en-US" sz="2800" i="1" dirty="0" smtClean="0"/>
              <a:t>H</a:t>
            </a:r>
            <a:r>
              <a:rPr lang="en-US" altLang="en-US" sz="2800" dirty="0" smtClean="0"/>
              <a:t> for the reverse reaction.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dirty="0" smtClean="0">
                <a:sym typeface="Symbol" pitchFamily="18" charset="2"/>
              </a:rPr>
              <a:t></a:t>
            </a:r>
            <a:r>
              <a:rPr lang="en-US" altLang="en-US" sz="2800" i="1" dirty="0" smtClean="0"/>
              <a:t>H</a:t>
            </a:r>
            <a:r>
              <a:rPr lang="en-US" altLang="en-US" sz="2800" dirty="0" smtClean="0"/>
              <a:t> for a reaction depends on the state of the products and the state of the reactants.</a:t>
            </a:r>
          </a:p>
        </p:txBody>
      </p:sp>
      <p:sp>
        <p:nvSpPr>
          <p:cNvPr id="3481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200">
                <a:solidFill>
                  <a:srgbClr val="C82E32"/>
                </a:solidFill>
              </a:rPr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762678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Enthalpy of reaction: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6711654" cy="45720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reaction: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S(s) + O</a:t>
            </a:r>
            <a:r>
              <a:rPr lang="en-US" sz="28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(g)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SO</a:t>
            </a:r>
            <a:r>
              <a:rPr lang="en-US" sz="28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(g)   </a:t>
            </a:r>
            <a:r>
              <a:rPr lang="el-G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H° = -296 kJ/mole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How much heat is evolved when 275g sulfur is burned in excess 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How much heat is evolved when 150.g of sulfur dioxide is produced.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How much energy (kJ) would be required to reverse this reaction?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03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 Constant Pressure Calorimetry</a:t>
            </a:r>
          </a:p>
        </p:txBody>
      </p:sp>
      <p:pic>
        <p:nvPicPr>
          <p:cNvPr id="40965" name="Picture 6" descr="05_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1"/>
          <a:stretch>
            <a:fillRect/>
          </a:stretch>
        </p:blipFill>
        <p:spPr>
          <a:xfrm>
            <a:off x="685800" y="1743075"/>
            <a:ext cx="3108325" cy="4581525"/>
          </a:xfrm>
        </p:spPr>
      </p:pic>
      <p:sp>
        <p:nvSpPr>
          <p:cNvPr id="4096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981200"/>
            <a:ext cx="4419600" cy="3352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sz="2800" dirty="0" smtClean="0"/>
              <a:t>	Because the specific heat for water is well known (4.184 J/g-K), we can measure </a:t>
            </a:r>
            <a:r>
              <a:rPr lang="en-US" altLang="en-US" sz="2800" dirty="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2800" i="1" dirty="0" smtClean="0"/>
              <a:t>H</a:t>
            </a:r>
            <a:r>
              <a:rPr lang="en-US" altLang="en-US" sz="2800" dirty="0" smtClean="0"/>
              <a:t> for a chemical or physical process with this equation:</a:t>
            </a:r>
          </a:p>
          <a:p>
            <a:pPr algn="ctr" eaLnBrk="1" hangingPunct="1">
              <a:buFontTx/>
              <a:buNone/>
            </a:pPr>
            <a:r>
              <a:rPr lang="en-US" altLang="en-US" sz="2800" i="1" dirty="0" smtClean="0"/>
              <a:t>q</a:t>
            </a:r>
            <a:r>
              <a:rPr lang="en-US" altLang="en-US" sz="2800" dirty="0" smtClean="0"/>
              <a:t> = </a:t>
            </a:r>
            <a:r>
              <a:rPr lang="en-US" altLang="en-US" sz="2800" i="1" dirty="0" smtClean="0"/>
              <a:t>m</a:t>
            </a:r>
            <a:r>
              <a:rPr lang="en-US" altLang="en-US" sz="2800" dirty="0" smtClean="0">
                <a:sym typeface="Symbol" pitchFamily="18" charset="2"/>
              </a:rPr>
              <a:t>  </a:t>
            </a:r>
            <a:r>
              <a:rPr lang="en-US" altLang="en-US" sz="2800" i="1" dirty="0" smtClean="0">
                <a:sym typeface="Symbol" pitchFamily="18" charset="2"/>
              </a:rPr>
              <a:t>c</a:t>
            </a:r>
            <a:r>
              <a:rPr lang="en-US" altLang="en-US" sz="2800" dirty="0" smtClean="0">
                <a:sym typeface="Symbol" pitchFamily="18" charset="2"/>
              </a:rPr>
              <a:t>  </a:t>
            </a:r>
            <a:r>
              <a:rPr lang="en-US" altLang="en-US" sz="2800" dirty="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2800" i="1" dirty="0" smtClean="0">
                <a:sym typeface="Symbol" pitchFamily="18" charset="2"/>
              </a:rPr>
              <a:t>T</a:t>
            </a:r>
            <a:endParaRPr lang="en-US" altLang="en-US" sz="2800" i="1" dirty="0" smtClean="0"/>
          </a:p>
        </p:txBody>
      </p:sp>
      <p:sp>
        <p:nvSpPr>
          <p:cNvPr id="40962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2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7200" y="53340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insulating calorimeter allows us to make the following comparison: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 - </a:t>
            </a:r>
            <a:r>
              <a:rPr lang="en-US" b="1" dirty="0" err="1" smtClean="0">
                <a:solidFill>
                  <a:srgbClr val="FFFF00"/>
                </a:solidFill>
              </a:rPr>
              <a:t>q</a:t>
            </a:r>
            <a:r>
              <a:rPr lang="en-US" b="1" baseline="-25000" dirty="0" err="1" smtClean="0">
                <a:solidFill>
                  <a:srgbClr val="FFFF00"/>
                </a:solidFill>
              </a:rPr>
              <a:t>system</a:t>
            </a:r>
            <a:r>
              <a:rPr lang="en-US" b="1" dirty="0" smtClean="0">
                <a:solidFill>
                  <a:srgbClr val="FFFF00"/>
                </a:solidFill>
              </a:rPr>
              <a:t> = +q </a:t>
            </a:r>
            <a:r>
              <a:rPr lang="en-US" b="1" baseline="-25000" dirty="0" smtClean="0">
                <a:solidFill>
                  <a:srgbClr val="FFFF00"/>
                </a:solidFill>
              </a:rPr>
              <a:t>surrounding</a:t>
            </a:r>
            <a:endParaRPr lang="en-US" b="1" baseline="-25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278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Calorimetry</a:t>
            </a:r>
            <a:r>
              <a:rPr lang="en-US" dirty="0" smtClean="0"/>
              <a:t> &amp;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8001000" cy="4648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50.0 mL of 0.100M AgNO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50.0 mL of 0.10M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mixed to yield the following reaction: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AgCl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(s) 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two solutions are initially at 22.6C and the final temperature is 23.4C.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Calculate the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 for this reaction, assuming that the combined solution has a mass of 100. g and a specific heat of 4.184 J/g 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19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Energy &amp; Chemistry</a:t>
            </a:r>
            <a:endParaRPr lang="en-US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06424"/>
            <a:ext cx="8695944" cy="5601533"/>
          </a:xfrm>
          <a:noFill/>
          <a:ln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FontTx/>
              <a:buNone/>
              <a:defRPr/>
            </a:pPr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Basic Principles</a:t>
            </a:r>
          </a:p>
          <a:p>
            <a:pPr marL="290513" indent="-2905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700" b="0" dirty="0" smtClean="0"/>
              <a:t>Energy has the capacity to do work or transfer heat (q).</a:t>
            </a:r>
          </a:p>
          <a:p>
            <a:pPr marL="290513" indent="-2905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700" b="0" dirty="0" smtClean="0"/>
              <a:t>Heat (q) is NOT temperature, temperature is a measure of kinetic energy.</a:t>
            </a:r>
          </a:p>
          <a:p>
            <a:pPr marL="290513" indent="-2905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700" b="0" dirty="0" smtClean="0"/>
              <a:t>Energy is divided into two basic categories: </a:t>
            </a:r>
          </a:p>
          <a:p>
            <a:pPr marL="747713" lvl="1" indent="-2905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b="0" dirty="0" smtClean="0"/>
              <a:t>Kinetic energy (the energy associated with motion)</a:t>
            </a:r>
          </a:p>
          <a:p>
            <a:pPr marL="747713" lvl="1" indent="-2905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b="0" dirty="0" smtClean="0"/>
              <a:t>Potential energy (energy that results from an object</a:t>
            </a:r>
            <a:r>
              <a:rPr lang="ja-JP" altLang="en-US" sz="2000" b="0" dirty="0" smtClean="0"/>
              <a:t>’</a:t>
            </a:r>
            <a:r>
              <a:rPr lang="en-US" altLang="ja-JP" sz="2000" b="0" dirty="0" smtClean="0"/>
              <a:t>s position). </a:t>
            </a:r>
          </a:p>
          <a:p>
            <a:pPr marL="290513" indent="-2905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700" b="0" dirty="0" smtClean="0"/>
              <a:t>The law of conservation of energy requires that energy can neither be created nor destroyed. </a:t>
            </a:r>
          </a:p>
          <a:p>
            <a:pPr marL="290513" indent="-2905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700" b="0" dirty="0" smtClean="0"/>
              <a:t>However, energy can be converted from one type into another.</a:t>
            </a:r>
          </a:p>
        </p:txBody>
      </p:sp>
    </p:spTree>
    <p:extLst>
      <p:ext uri="{BB962C8B-B14F-4D97-AF65-F5344CB8AC3E}">
        <p14:creationId xmlns:p14="http://schemas.microsoft.com/office/powerpoint/2010/main" val="269884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Bomb Calorimetry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038600" cy="4495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800" smtClean="0"/>
              <a:t>Reactions can be carried out in a sealed “bomb” such as this one.</a:t>
            </a:r>
          </a:p>
          <a:p>
            <a:pPr eaLnBrk="1" hangingPunct="1"/>
            <a:r>
              <a:rPr lang="en-US" altLang="en-US" sz="2800" smtClean="0"/>
              <a:t>The heat absorbed (or released) by the water is a very good approximation of the enthalpy change for the reaction.</a:t>
            </a:r>
          </a:p>
        </p:txBody>
      </p:sp>
      <p:pic>
        <p:nvPicPr>
          <p:cNvPr id="41989" name="Picture 7" descr="05_19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0950" y="1295400"/>
            <a:ext cx="3308350" cy="4564063"/>
          </a:xfrm>
        </p:spPr>
      </p:pic>
      <p:sp>
        <p:nvSpPr>
          <p:cNvPr id="41986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200">
                <a:solidFill>
                  <a:srgbClr val="C82E32"/>
                </a:solidFill>
              </a:rPr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285021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Bomb Calorimetry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Because the volume in the bomb calorimeter is constant, what is measured is really the change in internal energy, </a:t>
            </a:r>
            <a:r>
              <a:rPr lang="en-US" altLang="en-US" sz="280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2800" i="1" smtClean="0"/>
              <a:t>E</a:t>
            </a:r>
            <a:r>
              <a:rPr lang="en-US" altLang="en-US" sz="2800" smtClean="0"/>
              <a:t>, not </a:t>
            </a:r>
            <a:r>
              <a:rPr lang="en-US" altLang="en-US" sz="280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2800" i="1" smtClean="0"/>
              <a:t>H</a:t>
            </a:r>
            <a:r>
              <a:rPr lang="en-US" altLang="en-US" sz="28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For most reactions, the difference is very small.</a:t>
            </a:r>
          </a:p>
        </p:txBody>
      </p:sp>
      <p:pic>
        <p:nvPicPr>
          <p:cNvPr id="43013" name="Picture 6" descr="05_19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0950" y="1295400"/>
            <a:ext cx="3308350" cy="4564063"/>
          </a:xfrm>
        </p:spPr>
      </p:pic>
      <p:sp>
        <p:nvSpPr>
          <p:cNvPr id="43010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200">
                <a:solidFill>
                  <a:srgbClr val="C82E32"/>
                </a:solidFill>
              </a:rPr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8569950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Bomb </a:t>
            </a:r>
            <a:r>
              <a:rPr lang="en-US" dirty="0" err="1" smtClean="0"/>
              <a:t>Calorimetry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981200"/>
            <a:ext cx="87630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0.1964g sample of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quinone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burned in a bomb calorimeter that has a 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capacity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1.56 kJ/°C. 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temperature of the calorimeter increased by 3.2°C. 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energy of combustion of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quinone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 gram and per mole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Hess’s Law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3914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2800" i="1" dirty="0" smtClean="0"/>
              <a:t>H</a:t>
            </a:r>
            <a:r>
              <a:rPr lang="en-US" altLang="en-US" sz="2800" dirty="0" smtClean="0"/>
              <a:t> is well known for many reactions, and it </a:t>
            </a:r>
            <a:r>
              <a:rPr lang="en-US" altLang="en-US" sz="2800" dirty="0" smtClean="0"/>
              <a:t>is not always convenient </a:t>
            </a:r>
            <a:r>
              <a:rPr lang="en-US" altLang="en-US" sz="2800" dirty="0" smtClean="0"/>
              <a:t>to measure </a:t>
            </a:r>
            <a:r>
              <a:rPr lang="en-US" altLang="en-US" sz="2800" dirty="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2800" i="1" dirty="0" smtClean="0"/>
              <a:t>H</a:t>
            </a:r>
            <a:r>
              <a:rPr lang="en-US" altLang="en-US" sz="2800" dirty="0" smtClean="0"/>
              <a:t> for every reaction in which we are interested.</a:t>
            </a:r>
          </a:p>
          <a:p>
            <a:pPr eaLnBrk="1" hangingPunct="1"/>
            <a:r>
              <a:rPr lang="en-US" altLang="en-US" sz="2800" dirty="0" smtClean="0"/>
              <a:t>However, we can estimate </a:t>
            </a:r>
            <a:r>
              <a:rPr lang="en-US" altLang="en-US" sz="2800" dirty="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2800" i="1" dirty="0" smtClean="0"/>
              <a:t>H</a:t>
            </a:r>
            <a:r>
              <a:rPr lang="en-US" altLang="en-US" sz="2800" dirty="0" smtClean="0"/>
              <a:t> using published </a:t>
            </a:r>
            <a:r>
              <a:rPr lang="en-US" altLang="en-US" sz="2800" dirty="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2800" i="1" dirty="0" smtClean="0"/>
              <a:t>H</a:t>
            </a:r>
            <a:r>
              <a:rPr lang="en-US" altLang="en-US" sz="2800" dirty="0" smtClean="0"/>
              <a:t> values and the properties of enthalpy</a:t>
            </a:r>
            <a:r>
              <a:rPr lang="en-US" altLang="en-US" sz="2800" dirty="0" smtClean="0"/>
              <a:t>.</a:t>
            </a:r>
          </a:p>
          <a:p>
            <a:pPr eaLnBrk="1" hangingPunct="1"/>
            <a:r>
              <a:rPr lang="en-US" altLang="en-US" sz="2800" dirty="0" smtClean="0"/>
              <a:t>Its useful to remember that enthalpy is a state function!</a:t>
            </a:r>
            <a:endParaRPr lang="en-US" altLang="en-US" sz="2800" dirty="0" smtClean="0"/>
          </a:p>
        </p:txBody>
      </p:sp>
      <p:sp>
        <p:nvSpPr>
          <p:cNvPr id="4403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200">
                <a:solidFill>
                  <a:srgbClr val="C82E32"/>
                </a:solidFill>
              </a:rPr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1869106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Hess’s Law</a:t>
            </a:r>
          </a:p>
        </p:txBody>
      </p:sp>
      <p:pic>
        <p:nvPicPr>
          <p:cNvPr id="45061" name="Picture 10" descr="05_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0"/>
          <a:stretch>
            <a:fillRect/>
          </a:stretch>
        </p:blipFill>
        <p:spPr>
          <a:xfrm>
            <a:off x="304800" y="1827213"/>
            <a:ext cx="4267200" cy="3898900"/>
          </a:xfrm>
        </p:spPr>
      </p:pic>
      <p:sp>
        <p:nvSpPr>
          <p:cNvPr id="450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 smtClean="0"/>
              <a:t>	Hess’s law states that </a:t>
            </a:r>
            <a:r>
              <a:rPr lang="en-US" altLang="en-US" sz="2800" dirty="0" smtClean="0"/>
              <a:t>“</a:t>
            </a:r>
            <a:r>
              <a:rPr lang="en-US" altLang="en-US" sz="2800" dirty="0" smtClean="0"/>
              <a:t>if </a:t>
            </a:r>
            <a:r>
              <a:rPr lang="en-US" altLang="en-US" sz="2800" dirty="0" smtClean="0"/>
              <a:t>a reaction is carried out in a series of steps, </a:t>
            </a:r>
            <a:r>
              <a:rPr lang="en-US" altLang="en-US" sz="2800" dirty="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2800" i="1" dirty="0" smtClean="0"/>
              <a:t>H</a:t>
            </a:r>
            <a:r>
              <a:rPr lang="en-US" altLang="en-US" sz="2800" dirty="0" smtClean="0"/>
              <a:t> for the overall reaction will be equal to the sum of the enthalpy changes for the individual steps.”</a:t>
            </a:r>
          </a:p>
        </p:txBody>
      </p:sp>
      <p:sp>
        <p:nvSpPr>
          <p:cNvPr id="45058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200">
                <a:solidFill>
                  <a:srgbClr val="C82E32"/>
                </a:solidFill>
              </a:rPr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001779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Enthalpies of Formation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	</a:t>
            </a:r>
            <a:r>
              <a:rPr lang="en-US" altLang="en-US" sz="2800" dirty="0" smtClean="0"/>
              <a:t>An enthalpy of formation, </a:t>
            </a:r>
            <a:r>
              <a:rPr lang="en-US" altLang="en-US" sz="2800" dirty="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2800" i="1" dirty="0" err="1" smtClean="0"/>
              <a:t>H</a:t>
            </a:r>
            <a:r>
              <a:rPr lang="en-US" altLang="en-US" sz="2800" i="1" baseline="-25000" dirty="0" err="1" smtClean="0"/>
              <a:t>f</a:t>
            </a:r>
            <a:r>
              <a:rPr lang="en-US" altLang="en-US" sz="2800" dirty="0" smtClean="0"/>
              <a:t>, is defined as the enthalpy change for the reaction in which a compound is made from its </a:t>
            </a:r>
            <a:r>
              <a:rPr lang="en-US" altLang="en-US" sz="2800" u="sng" dirty="0" smtClean="0"/>
              <a:t>constituent elements</a:t>
            </a:r>
            <a:r>
              <a:rPr lang="en-US" altLang="en-US" sz="2800" dirty="0" smtClean="0"/>
              <a:t> in their </a:t>
            </a:r>
            <a:r>
              <a:rPr lang="en-US" altLang="en-US" sz="2800" u="sng" dirty="0" smtClean="0"/>
              <a:t>elemental forms</a:t>
            </a:r>
            <a:r>
              <a:rPr lang="en-US" altLang="en-US" sz="2800" dirty="0" smtClean="0"/>
              <a:t>.</a:t>
            </a:r>
          </a:p>
          <a:p>
            <a:pPr eaLnBrk="1" hangingPunct="1">
              <a:buFontTx/>
              <a:buNone/>
            </a:pPr>
            <a:endParaRPr lang="en-US" altLang="en-US" sz="2800" dirty="0"/>
          </a:p>
          <a:p>
            <a:pPr eaLnBrk="1" hangingPunct="1">
              <a:buFontTx/>
              <a:buNone/>
            </a:pPr>
            <a:r>
              <a:rPr lang="en-US" altLang="en-US" dirty="0" smtClean="0"/>
              <a:t>Ex:     Carbon dioxide:   C(s) + 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(g) </a:t>
            </a:r>
            <a:r>
              <a:rPr lang="en-US" altLang="en-US" dirty="0" smtClean="0">
                <a:sym typeface="Wingdings" panose="05000000000000000000" pitchFamily="2" charset="2"/>
              </a:rPr>
              <a:t> CO</a:t>
            </a:r>
            <a:r>
              <a:rPr lang="en-US" altLang="en-US" baseline="-25000" dirty="0" smtClean="0">
                <a:sym typeface="Wingdings" panose="05000000000000000000" pitchFamily="2" charset="2"/>
              </a:rPr>
              <a:t>2</a:t>
            </a:r>
            <a:r>
              <a:rPr lang="en-US" altLang="en-US" dirty="0" smtClean="0">
                <a:sym typeface="Wingdings" panose="05000000000000000000" pitchFamily="2" charset="2"/>
              </a:rPr>
              <a:t>(g)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ym typeface="Wingdings" panose="05000000000000000000" pitchFamily="2" charset="2"/>
              </a:rPr>
              <a:t>	</a:t>
            </a:r>
            <a:r>
              <a:rPr lang="en-US" altLang="en-US" dirty="0" smtClean="0">
                <a:sym typeface="Wingdings" panose="05000000000000000000" pitchFamily="2" charset="2"/>
              </a:rPr>
              <a:t>	   Nitrogen dioxide:  ½ N</a:t>
            </a:r>
            <a:r>
              <a:rPr lang="en-US" altLang="en-US" baseline="-25000" dirty="0" smtClean="0">
                <a:sym typeface="Wingdings" panose="05000000000000000000" pitchFamily="2" charset="2"/>
              </a:rPr>
              <a:t>2</a:t>
            </a:r>
            <a:r>
              <a:rPr lang="en-US" altLang="en-US" dirty="0" smtClean="0">
                <a:sym typeface="Wingdings" panose="05000000000000000000" pitchFamily="2" charset="2"/>
              </a:rPr>
              <a:t>(s) + O</a:t>
            </a:r>
            <a:r>
              <a:rPr lang="en-US" altLang="en-US" baseline="-25000" dirty="0" smtClean="0">
                <a:sym typeface="Wingdings" panose="05000000000000000000" pitchFamily="2" charset="2"/>
              </a:rPr>
              <a:t>2</a:t>
            </a:r>
            <a:r>
              <a:rPr lang="en-US" altLang="en-US" dirty="0" smtClean="0">
                <a:sym typeface="Wingdings" panose="05000000000000000000" pitchFamily="2" charset="2"/>
              </a:rPr>
              <a:t>(g)  NO</a:t>
            </a:r>
            <a:r>
              <a:rPr lang="en-US" altLang="en-US" baseline="-25000" dirty="0" smtClean="0">
                <a:sym typeface="Wingdings" panose="05000000000000000000" pitchFamily="2" charset="2"/>
              </a:rPr>
              <a:t>2</a:t>
            </a:r>
            <a:r>
              <a:rPr lang="en-US" altLang="en-US" dirty="0" smtClean="0">
                <a:sym typeface="Wingdings" panose="05000000000000000000" pitchFamily="2" charset="2"/>
              </a:rPr>
              <a:t>(g)</a:t>
            </a:r>
            <a:endParaRPr lang="en-US" altLang="en-US" dirty="0"/>
          </a:p>
        </p:txBody>
      </p:sp>
      <p:sp>
        <p:nvSpPr>
          <p:cNvPr id="4710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200">
                <a:solidFill>
                  <a:srgbClr val="C82E32"/>
                </a:solidFill>
              </a:rPr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4020136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228600"/>
            <a:ext cx="8610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Standard Enthalpies of Formation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7772400" cy="160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	Standard enthalpies of formation, </a:t>
            </a:r>
            <a:r>
              <a:rPr lang="en-US" altLang="en-US" sz="280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2800" i="1" smtClean="0"/>
              <a:t>H</a:t>
            </a:r>
            <a:r>
              <a:rPr lang="en-US" altLang="en-US" sz="2800" i="1" baseline="-25000" smtClean="0">
                <a:sym typeface="Symbol" pitchFamily="18" charset="2"/>
              </a:rPr>
              <a:t>f</a:t>
            </a:r>
            <a:r>
              <a:rPr lang="en-US" altLang="en-US" sz="2800" smtClean="0">
                <a:cs typeface="Arial" charset="0"/>
                <a:sym typeface="Symbol" pitchFamily="18" charset="2"/>
              </a:rPr>
              <a:t>°,</a:t>
            </a:r>
            <a:r>
              <a:rPr lang="en-US" altLang="en-US" sz="2800" smtClean="0">
                <a:sym typeface="Symbol" pitchFamily="18" charset="2"/>
              </a:rPr>
              <a:t> are measured under standard conditions (25 </a:t>
            </a:r>
            <a:r>
              <a:rPr lang="en-US" altLang="en-US" sz="2800" smtClean="0">
                <a:cs typeface="Arial" charset="0"/>
                <a:sym typeface="Symbol" pitchFamily="18" charset="2"/>
              </a:rPr>
              <a:t>°</a:t>
            </a:r>
            <a:r>
              <a:rPr lang="en-US" altLang="en-US" sz="2800" smtClean="0">
                <a:sym typeface="Symbol" pitchFamily="18" charset="2"/>
              </a:rPr>
              <a:t>C and 1.00 atm pressure).</a:t>
            </a:r>
            <a:endParaRPr lang="en-US" altLang="en-US" sz="2800" smtClean="0"/>
          </a:p>
        </p:txBody>
      </p:sp>
      <p:pic>
        <p:nvPicPr>
          <p:cNvPr id="48133" name="Picture 11" descr="05_T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4"/>
          <a:stretch>
            <a:fillRect/>
          </a:stretch>
        </p:blipFill>
        <p:spPr>
          <a:xfrm>
            <a:off x="1219200" y="3048000"/>
            <a:ext cx="6705600" cy="2941638"/>
          </a:xfrm>
        </p:spPr>
      </p:pic>
      <p:sp>
        <p:nvSpPr>
          <p:cNvPr id="48130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200">
                <a:solidFill>
                  <a:srgbClr val="C82E32"/>
                </a:solidFill>
              </a:rPr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719286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Calculation of </a:t>
            </a:r>
            <a:r>
              <a:rPr lang="en-US" altLang="en-US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i="1" smtClean="0"/>
              <a:t>H</a:t>
            </a:r>
            <a:endParaRPr lang="en-US" altLang="en-US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	</a:t>
            </a:r>
            <a:r>
              <a:rPr lang="en-US" altLang="en-US" sz="2800" dirty="0" smtClean="0"/>
              <a:t>We can use Hess’s law in this way: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	</a:t>
            </a:r>
            <a:r>
              <a:rPr lang="en-US" altLang="en-US" sz="2800" dirty="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2800" i="1" dirty="0" smtClean="0"/>
              <a:t>H</a:t>
            </a:r>
            <a:r>
              <a:rPr lang="en-US" altLang="en-US" sz="2800" dirty="0" smtClean="0"/>
              <a:t> = </a:t>
            </a:r>
            <a:r>
              <a:rPr lang="en-US" altLang="en-US" sz="2800" dirty="0" smtClean="0">
                <a:latin typeface="Symbol" pitchFamily="18" charset="2"/>
                <a:sym typeface="Symbol" pitchFamily="18" charset="2"/>
              </a:rPr>
              <a:t></a:t>
            </a:r>
            <a:r>
              <a:rPr lang="en-US" altLang="en-US" sz="2800" i="1" dirty="0" smtClean="0"/>
              <a:t>n</a:t>
            </a:r>
            <a:r>
              <a:rPr lang="en-US" altLang="en-US" sz="2800" dirty="0" smtClean="0">
                <a:latin typeface="Symbol" pitchFamily="18" charset="2"/>
                <a:sym typeface="Symbol" pitchFamily="18" charset="2"/>
              </a:rPr>
              <a:t></a:t>
            </a:r>
            <a:r>
              <a:rPr lang="en-US" altLang="en-US" sz="2800" i="1" dirty="0" err="1" smtClean="0"/>
              <a:t>H</a:t>
            </a:r>
            <a:r>
              <a:rPr lang="en-US" altLang="en-US" sz="2800" i="1" baseline="-25000" dirty="0" err="1" smtClean="0"/>
              <a:t>f</a:t>
            </a:r>
            <a:r>
              <a:rPr lang="en-US" altLang="en-US" sz="2800" dirty="0" err="1" smtClean="0">
                <a:cs typeface="Arial" charset="0"/>
              </a:rPr>
              <a:t>°</a:t>
            </a:r>
            <a:r>
              <a:rPr lang="en-US" altLang="en-US" sz="2800" baseline="-25000" dirty="0" err="1" smtClean="0">
                <a:sym typeface="Symbol" pitchFamily="18" charset="2"/>
              </a:rPr>
              <a:t>products</a:t>
            </a:r>
            <a:r>
              <a:rPr lang="en-US" altLang="en-US" sz="2800" dirty="0" smtClean="0">
                <a:sym typeface="Symbol" pitchFamily="18" charset="2"/>
              </a:rPr>
              <a:t> – </a:t>
            </a:r>
            <a:r>
              <a:rPr lang="en-US" altLang="en-US" sz="2800" dirty="0" smtClean="0">
                <a:latin typeface="Symbol" pitchFamily="18" charset="2"/>
                <a:sym typeface="Symbol" pitchFamily="18" charset="2"/>
              </a:rPr>
              <a:t></a:t>
            </a:r>
            <a:r>
              <a:rPr lang="en-US" altLang="en-US" sz="2800" i="1" dirty="0" smtClean="0"/>
              <a:t>m</a:t>
            </a:r>
            <a:r>
              <a:rPr lang="en-US" altLang="en-US" sz="2800" dirty="0" smtClean="0">
                <a:latin typeface="Symbol" pitchFamily="18" charset="2"/>
                <a:sym typeface="Symbol" pitchFamily="18" charset="2"/>
              </a:rPr>
              <a:t></a:t>
            </a:r>
            <a:r>
              <a:rPr lang="en-US" altLang="en-US" sz="2800" i="1" dirty="0" err="1" smtClean="0">
                <a:sym typeface="Symbol" pitchFamily="18" charset="2"/>
              </a:rPr>
              <a:t>H</a:t>
            </a:r>
            <a:r>
              <a:rPr lang="en-US" altLang="en-US" sz="2800" i="1" baseline="-25000" dirty="0" err="1" smtClean="0">
                <a:sym typeface="Symbol" pitchFamily="18" charset="2"/>
              </a:rPr>
              <a:t>f</a:t>
            </a:r>
            <a:r>
              <a:rPr lang="en-US" altLang="en-US" sz="2800" dirty="0" smtClean="0">
                <a:cs typeface="Arial" charset="0"/>
              </a:rPr>
              <a:t>°</a:t>
            </a:r>
            <a:r>
              <a:rPr lang="en-US" altLang="en-US" sz="2800" i="1" baseline="-25000" dirty="0" smtClean="0">
                <a:sym typeface="Symbol" pitchFamily="18" charset="2"/>
              </a:rPr>
              <a:t> </a:t>
            </a:r>
            <a:r>
              <a:rPr lang="en-US" altLang="en-US" sz="2800" baseline="-25000" dirty="0" smtClean="0">
                <a:sym typeface="Symbol" pitchFamily="18" charset="2"/>
              </a:rPr>
              <a:t>reactants</a:t>
            </a:r>
            <a:r>
              <a:rPr lang="en-US" altLang="en-US" sz="2800" dirty="0" smtClean="0">
                <a:sym typeface="Symbol" pitchFamily="18" charset="2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sym typeface="Symbol" pitchFamily="18" charset="2"/>
              </a:rPr>
              <a:t>	where </a:t>
            </a:r>
            <a:r>
              <a:rPr lang="en-US" altLang="en-US" sz="2800" i="1" dirty="0" smtClean="0">
                <a:solidFill>
                  <a:srgbClr val="FFFF00"/>
                </a:solidFill>
                <a:sym typeface="Symbol" pitchFamily="18" charset="2"/>
              </a:rPr>
              <a:t>n</a:t>
            </a:r>
            <a:r>
              <a:rPr lang="en-US" altLang="en-US" sz="2800" dirty="0" smtClean="0">
                <a:sym typeface="Symbol" pitchFamily="18" charset="2"/>
              </a:rPr>
              <a:t> and </a:t>
            </a:r>
            <a:r>
              <a:rPr lang="en-US" altLang="en-US" sz="2800" i="1" dirty="0" smtClean="0">
                <a:solidFill>
                  <a:srgbClr val="FFFF00"/>
                </a:solidFill>
                <a:sym typeface="Symbol" pitchFamily="18" charset="2"/>
              </a:rPr>
              <a:t>m</a:t>
            </a:r>
            <a:r>
              <a:rPr lang="en-US" altLang="en-US" sz="2800" dirty="0" smtClean="0">
                <a:sym typeface="Symbol" pitchFamily="18" charset="2"/>
              </a:rPr>
              <a:t> are the stoichiometric coefficients.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 smtClean="0"/>
          </a:p>
        </p:txBody>
      </p:sp>
      <p:sp>
        <p:nvSpPr>
          <p:cNvPr id="5325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200">
                <a:solidFill>
                  <a:srgbClr val="C82E32"/>
                </a:solidFill>
              </a:rPr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921686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79388"/>
            <a:ext cx="7772400" cy="1470025"/>
          </a:xfrm>
        </p:spPr>
        <p:txBody>
          <a:bodyPr/>
          <a:lstStyle/>
          <a:p>
            <a:r>
              <a:rPr lang="en-US" sz="3600" b="1" dirty="0" smtClean="0">
                <a:latin typeface="Adobe Caslon Pro Bold" panose="0205070206050A020403" pitchFamily="18" charset="0"/>
              </a:rPr>
              <a:t>Example of Hess’s Law:   </a:t>
            </a:r>
            <a:br>
              <a:rPr lang="en-US" sz="3600" b="1" dirty="0" smtClean="0">
                <a:latin typeface="Adobe Caslon Pro Bold" panose="0205070206050A020403" pitchFamily="18" charset="0"/>
              </a:rPr>
            </a:br>
            <a:r>
              <a:rPr lang="en-US" sz="3600" b="1" dirty="0">
                <a:latin typeface="Adobe Caslon Pro Bold" panose="0205070206050A020403" pitchFamily="18" charset="0"/>
              </a:rPr>
              <a:t>	</a:t>
            </a:r>
            <a:r>
              <a:rPr lang="en-US" sz="3600" b="1" dirty="0" smtClean="0">
                <a:latin typeface="Adobe Caslon Pro Bold" panose="0205070206050A020403" pitchFamily="18" charset="0"/>
              </a:rPr>
              <a:t>								</a:t>
            </a:r>
            <a:r>
              <a:rPr lang="en-US" sz="3600" b="1" dirty="0" smtClean="0">
                <a:latin typeface="Adobe Caslon Pro Bold" panose="0205070206050A020403" pitchFamily="18" charset="0"/>
                <a:sym typeface="Mathematica1" panose="05000502060100000001" pitchFamily="2" charset="2"/>
              </a:rPr>
              <a:t></a:t>
            </a:r>
            <a:r>
              <a:rPr lang="en-US" sz="3600" b="1" dirty="0" err="1" smtClean="0">
                <a:latin typeface="Adobe Caslon Pro Bold" panose="0205070206050A020403" pitchFamily="18" charset="0"/>
              </a:rPr>
              <a:t>H</a:t>
            </a:r>
            <a:r>
              <a:rPr lang="en-US" sz="3600" b="1" baseline="-25000" dirty="0" err="1" smtClean="0">
                <a:latin typeface="Adobe Caslon Pro Bold" panose="0205070206050A020403" pitchFamily="18" charset="0"/>
              </a:rPr>
              <a:t>f</a:t>
            </a:r>
            <a:r>
              <a:rPr lang="en-US" sz="3600" b="1" dirty="0" smtClean="0">
                <a:latin typeface="Adobe Caslon Pro Bold" panose="0205070206050A020403" pitchFamily="18" charset="0"/>
              </a:rPr>
              <a:t>   for </a:t>
            </a:r>
            <a:r>
              <a:rPr lang="en-US" sz="3600" b="1" dirty="0" err="1" smtClean="0">
                <a:latin typeface="Adobe Caslon Pro Bold" panose="0205070206050A020403" pitchFamily="18" charset="0"/>
              </a:rPr>
              <a:t>MgO</a:t>
            </a:r>
            <a:r>
              <a:rPr lang="en-US" sz="3600" b="1" dirty="0" smtClean="0">
                <a:latin typeface="Adobe Caslon Pro Bold" panose="0205070206050A020403" pitchFamily="18" charset="0"/>
              </a:rPr>
              <a:t>(s)</a:t>
            </a:r>
            <a:endParaRPr lang="en-US" sz="3600" b="1" dirty="0">
              <a:latin typeface="Adobe Caslon Pro Bold" panose="0205070206050A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513387"/>
            <a:ext cx="6629400" cy="936625"/>
          </a:xfrm>
        </p:spPr>
        <p:txBody>
          <a:bodyPr/>
          <a:lstStyle/>
          <a:p>
            <a:pPr algn="ctr"/>
            <a:r>
              <a:rPr lang="en-US" cap="none" dirty="0" smtClean="0">
                <a:solidFill>
                  <a:schemeClr val="tx1"/>
                </a:solidFill>
              </a:rPr>
              <a:t>Reaction:  </a:t>
            </a:r>
            <a:r>
              <a:rPr lang="en-US" dirty="0" smtClean="0">
                <a:solidFill>
                  <a:schemeClr val="tx1"/>
                </a:solidFill>
              </a:rPr>
              <a:t>2M</a:t>
            </a:r>
            <a:r>
              <a:rPr lang="en-US" cap="none" dirty="0" smtClean="0">
                <a:solidFill>
                  <a:schemeClr val="tx1"/>
                </a:solidFill>
              </a:rPr>
              <a:t>g(s) + O</a:t>
            </a:r>
            <a:r>
              <a:rPr lang="en-US" cap="none" baseline="-25000" dirty="0" smtClean="0">
                <a:solidFill>
                  <a:schemeClr val="tx1"/>
                </a:solidFill>
              </a:rPr>
              <a:t>2</a:t>
            </a:r>
            <a:r>
              <a:rPr lang="en-US" cap="none" dirty="0" smtClean="0">
                <a:solidFill>
                  <a:schemeClr val="tx1"/>
                </a:solidFill>
              </a:rPr>
              <a:t>(g) </a:t>
            </a:r>
            <a:r>
              <a:rPr lang="en-US" cap="none" dirty="0" smtClean="0">
                <a:solidFill>
                  <a:schemeClr val="tx1"/>
                </a:solidFill>
                <a:sym typeface="Wingdings" panose="05000000000000000000" pitchFamily="2" charset="2"/>
              </a:rPr>
              <a:t>2MgO</a:t>
            </a:r>
          </a:p>
          <a:p>
            <a:pPr algn="ctr"/>
            <a:r>
              <a:rPr lang="en-US" cap="none" dirty="0" smtClean="0">
                <a:solidFill>
                  <a:schemeClr val="tx1"/>
                </a:solidFill>
                <a:sym typeface="Wingdings" panose="05000000000000000000" pitchFamily="2" charset="2"/>
              </a:rPr>
              <a:t>Enthalpy of formation equation?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812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2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 Hess’s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50" y="1877132"/>
            <a:ext cx="8756350" cy="41954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Mg(s) + 2HCl(</a:t>
            </a:r>
            <a:r>
              <a:rPr lang="en-US" sz="2400" dirty="0" err="1" smtClean="0"/>
              <a:t>aq</a:t>
            </a:r>
            <a:r>
              <a:rPr lang="en-US" sz="2400" dirty="0" smtClean="0"/>
              <a:t>) </a:t>
            </a:r>
            <a:r>
              <a:rPr lang="en-US" sz="2400" dirty="0" smtClean="0">
                <a:sym typeface="Wingdings" panose="05000000000000000000" pitchFamily="2" charset="2"/>
              </a:rPr>
              <a:t> MgCl</a:t>
            </a:r>
            <a:r>
              <a:rPr lang="en-US" sz="2400" baseline="-25000" dirty="0" smtClean="0"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ym typeface="Wingdings" panose="05000000000000000000" pitchFamily="2" charset="2"/>
              </a:rPr>
              <a:t>(</a:t>
            </a:r>
            <a:r>
              <a:rPr lang="en-US" sz="2400" dirty="0" err="1" smtClean="0">
                <a:sym typeface="Wingdings" panose="05000000000000000000" pitchFamily="2" charset="2"/>
              </a:rPr>
              <a:t>aq</a:t>
            </a:r>
            <a:r>
              <a:rPr lang="en-US" sz="2400" dirty="0" smtClean="0">
                <a:sym typeface="Wingdings" panose="05000000000000000000" pitchFamily="2" charset="2"/>
              </a:rPr>
              <a:t>) + H</a:t>
            </a:r>
            <a:r>
              <a:rPr lang="en-US" sz="2400" baseline="-25000" dirty="0" smtClean="0"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ym typeface="Wingdings" panose="05000000000000000000" pitchFamily="2" charset="2"/>
              </a:rPr>
              <a:t>(g) </a:t>
            </a:r>
            <a:r>
              <a:rPr lang="en-US" sz="2400" smtClean="0">
                <a:solidFill>
                  <a:srgbClr val="FFFF00"/>
                </a:solidFill>
                <a:sym typeface="Wingdings" panose="05000000000000000000" pitchFamily="2" charset="2"/>
              </a:rPr>
              <a:t>-444.8 </a:t>
            </a:r>
            <a:r>
              <a:rPr lang="en-US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kJ/</a:t>
            </a:r>
            <a:r>
              <a:rPr lang="en-US" sz="2400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mol</a:t>
            </a:r>
            <a:r>
              <a:rPr lang="en-US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 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ym typeface="Wingdings" panose="05000000000000000000" pitchFamily="2" charset="2"/>
              </a:rPr>
              <a:t>MgO</a:t>
            </a:r>
            <a:r>
              <a:rPr lang="en-US" sz="2400" dirty="0" smtClean="0">
                <a:sym typeface="Wingdings" panose="05000000000000000000" pitchFamily="2" charset="2"/>
              </a:rPr>
              <a:t>(s) + 2HCl(</a:t>
            </a:r>
            <a:r>
              <a:rPr lang="en-US" sz="2400" dirty="0" err="1" smtClean="0">
                <a:sym typeface="Wingdings" panose="05000000000000000000" pitchFamily="2" charset="2"/>
              </a:rPr>
              <a:t>aq</a:t>
            </a:r>
            <a:r>
              <a:rPr lang="en-US" sz="2400" dirty="0" smtClean="0">
                <a:sym typeface="Wingdings" panose="05000000000000000000" pitchFamily="2" charset="2"/>
              </a:rPr>
              <a:t>)  MgCl</a:t>
            </a:r>
            <a:r>
              <a:rPr lang="en-US" sz="2400" baseline="-25000" dirty="0" smtClean="0"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ym typeface="Wingdings" panose="05000000000000000000" pitchFamily="2" charset="2"/>
              </a:rPr>
              <a:t>(</a:t>
            </a:r>
            <a:r>
              <a:rPr lang="en-US" sz="2400" dirty="0" err="1" smtClean="0">
                <a:sym typeface="Wingdings" panose="05000000000000000000" pitchFamily="2" charset="2"/>
              </a:rPr>
              <a:t>aq</a:t>
            </a:r>
            <a:r>
              <a:rPr lang="en-US" sz="2400" dirty="0" smtClean="0">
                <a:sym typeface="Wingdings" panose="05000000000000000000" pitchFamily="2" charset="2"/>
              </a:rPr>
              <a:t>) + H</a:t>
            </a:r>
            <a:r>
              <a:rPr lang="en-US" sz="2400" baseline="-25000" dirty="0" smtClean="0"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ym typeface="Wingdings" panose="05000000000000000000" pitchFamily="2" charset="2"/>
              </a:rPr>
              <a:t>O(l)  </a:t>
            </a:r>
            <a:r>
              <a:rPr lang="en-US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-130.3 kJ/</a:t>
            </a:r>
            <a:r>
              <a:rPr lang="en-US" sz="2400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mol</a:t>
            </a:r>
            <a:endParaRPr lang="en-US" sz="2400" dirty="0" smtClean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ym typeface="Wingdings" panose="05000000000000000000" pitchFamily="2" charset="2"/>
              </a:rPr>
              <a:t>H</a:t>
            </a:r>
            <a:r>
              <a:rPr lang="en-US" sz="2400" baseline="-25000" dirty="0" smtClean="0"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ym typeface="Wingdings" panose="05000000000000000000" pitchFamily="2" charset="2"/>
              </a:rPr>
              <a:t>(g) + ½ O</a:t>
            </a:r>
            <a:r>
              <a:rPr lang="en-US" sz="2400" baseline="-25000" dirty="0" smtClean="0"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ym typeface="Wingdings" panose="05000000000000000000" pitchFamily="2" charset="2"/>
              </a:rPr>
              <a:t>(g)  H</a:t>
            </a:r>
            <a:r>
              <a:rPr lang="en-US" sz="2400" baseline="-25000" dirty="0" smtClean="0"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ym typeface="Wingdings" panose="05000000000000000000" pitchFamily="2" charset="2"/>
              </a:rPr>
              <a:t>O(l)    </a:t>
            </a:r>
            <a:r>
              <a:rPr lang="en-US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-285.83 kJ/</a:t>
            </a:r>
            <a:r>
              <a:rPr lang="en-US" sz="2400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mol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724400"/>
            <a:ext cx="6701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Mathematica1" panose="05000502060100000001" pitchFamily="2" charset="2"/>
              </a:rPr>
              <a:t></a:t>
            </a:r>
            <a:r>
              <a:rPr lang="en-US" sz="3200" dirty="0" err="1"/>
              <a:t>H</a:t>
            </a:r>
            <a:r>
              <a:rPr lang="en-US" sz="3200" baseline="-25000" dirty="0" err="1"/>
              <a:t>f</a:t>
            </a:r>
            <a:r>
              <a:rPr lang="en-US" sz="3200" dirty="0"/>
              <a:t>   for </a:t>
            </a:r>
            <a:r>
              <a:rPr lang="en-US" sz="3200" dirty="0" err="1"/>
              <a:t>MgO</a:t>
            </a:r>
            <a:r>
              <a:rPr lang="en-US" sz="3200" dirty="0"/>
              <a:t>(s</a:t>
            </a:r>
            <a:r>
              <a:rPr lang="en-US" sz="3200" dirty="0" smtClean="0"/>
              <a:t>) = -601.24 kJ/</a:t>
            </a:r>
            <a:r>
              <a:rPr lang="en-US" sz="3200" dirty="0" err="1" smtClean="0"/>
              <a:t>mol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377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Energy &amp; Chemistry</a:t>
            </a: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1106424"/>
            <a:ext cx="8695944" cy="5522976"/>
          </a:xfrm>
          <a:noFill/>
          <a:ln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FontTx/>
              <a:buNone/>
              <a:defRPr/>
            </a:pPr>
            <a:r>
              <a:rPr lang="en-US" sz="2800" i="1" dirty="0" smtClean="0">
                <a:cs typeface="+mn-cs"/>
              </a:rPr>
              <a:t>Energy can be divided into two forms: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FontTx/>
              <a:buNone/>
              <a:defRPr/>
            </a:pPr>
            <a:r>
              <a:rPr lang="en-US" sz="2800" i="1" dirty="0" smtClean="0">
                <a:cs typeface="+mn-cs"/>
              </a:rPr>
              <a:t>Kinetic</a:t>
            </a:r>
            <a:r>
              <a:rPr lang="en-US" sz="2800" dirty="0" smtClean="0">
                <a:cs typeface="+mn-cs"/>
              </a:rPr>
              <a:t>:</a:t>
            </a:r>
            <a:r>
              <a:rPr lang="en-US" sz="2800" b="0" dirty="0" smtClean="0">
                <a:cs typeface="+mn-cs"/>
              </a:rPr>
              <a:t> 	Energy of motion: 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FontTx/>
              <a:buNone/>
              <a:defRPr/>
            </a:pPr>
            <a:r>
              <a:rPr lang="en-US" sz="2800" b="0" dirty="0" smtClean="0">
                <a:cs typeface="+mn-cs"/>
              </a:rPr>
              <a:t>Thermal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FontTx/>
              <a:buNone/>
              <a:defRPr/>
            </a:pPr>
            <a:r>
              <a:rPr lang="en-US" sz="2800" b="0" dirty="0" smtClean="0">
                <a:cs typeface="+mn-cs"/>
              </a:rPr>
              <a:t>Mechanical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FontTx/>
              <a:buNone/>
              <a:defRPr/>
            </a:pPr>
            <a:r>
              <a:rPr lang="en-US" sz="2800" b="0" dirty="0" smtClean="0">
                <a:cs typeface="+mn-cs"/>
              </a:rPr>
              <a:t>Electrical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FontTx/>
              <a:buNone/>
              <a:defRPr/>
            </a:pPr>
            <a:endParaRPr lang="en-US" sz="2800" b="0" dirty="0" smtClean="0"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FontTx/>
              <a:buNone/>
              <a:defRPr/>
            </a:pPr>
            <a:r>
              <a:rPr lang="en-US" sz="2800" i="1" dirty="0" smtClean="0">
                <a:cs typeface="+mn-cs"/>
              </a:rPr>
              <a:t>Potential</a:t>
            </a:r>
            <a:r>
              <a:rPr lang="en-US" sz="2800" b="0" dirty="0" smtClean="0">
                <a:cs typeface="+mn-cs"/>
              </a:rPr>
              <a:t>:	Stored energy: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FontTx/>
              <a:buNone/>
              <a:defRPr/>
            </a:pPr>
            <a:r>
              <a:rPr lang="en-US" sz="2800" b="0" dirty="0" smtClean="0">
                <a:cs typeface="+mn-cs"/>
              </a:rPr>
              <a:t>Gravitational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FontTx/>
              <a:buNone/>
              <a:defRPr/>
            </a:pPr>
            <a:r>
              <a:rPr lang="en-US" sz="2800" b="0" dirty="0" smtClean="0">
                <a:cs typeface="+mn-cs"/>
              </a:rPr>
              <a:t>Electrostatic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FontTx/>
              <a:buNone/>
              <a:defRPr/>
            </a:pPr>
            <a:r>
              <a:rPr lang="en-US" sz="2800" b="0" dirty="0" smtClean="0">
                <a:cs typeface="+mn-cs"/>
              </a:rPr>
              <a:t>Chemical &amp; Nuclear </a:t>
            </a:r>
          </a:p>
        </p:txBody>
      </p:sp>
    </p:spTree>
    <p:extLst>
      <p:ext uri="{BB962C8B-B14F-4D97-AF65-F5344CB8AC3E}">
        <p14:creationId xmlns:p14="http://schemas.microsoft.com/office/powerpoint/2010/main" val="184683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229600" cy="496887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is the ability to do work or transfer heat.</a:t>
            </a:r>
          </a:p>
          <a:p>
            <a:pPr lvl="1">
              <a:lnSpc>
                <a:spcPct val="90000"/>
              </a:lnSpc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cause an object that has mass to move is called 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90000"/>
              </a:lnSpc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cause the temperature of an object to rise is called </a:t>
            </a:r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90000"/>
              </a:lnSpc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2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684274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Definitions: Work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/>
              <a:t>Energy used to move an object over some distance is </a:t>
            </a:r>
            <a:r>
              <a:rPr lang="en-US" altLang="en-US" sz="2800">
                <a:solidFill>
                  <a:srgbClr val="00197D"/>
                </a:solidFill>
              </a:rPr>
              <a:t>work</a:t>
            </a:r>
            <a:r>
              <a:rPr lang="en-US" altLang="en-US" sz="280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800" i="1"/>
              <a:t>w</a:t>
            </a:r>
            <a:r>
              <a:rPr lang="en-US" altLang="en-US" sz="2800"/>
              <a:t> = </a:t>
            </a:r>
            <a:r>
              <a:rPr lang="en-US" altLang="en-US" sz="2800" i="1"/>
              <a:t>F</a:t>
            </a:r>
            <a:r>
              <a:rPr lang="en-US" altLang="en-US" sz="2800"/>
              <a:t> </a:t>
            </a:r>
            <a:r>
              <a:rPr lang="en-US" altLang="en-US" sz="2800">
                <a:sym typeface="Symbol" pitchFamily="18" charset="2"/>
              </a:rPr>
              <a:t></a:t>
            </a:r>
            <a:r>
              <a:rPr lang="en-US" altLang="en-US" sz="2800">
                <a:latin typeface="Times" pitchFamily="-80" charset="0"/>
                <a:sym typeface="Wingdings" pitchFamily="1" charset="2"/>
              </a:rPr>
              <a:t> </a:t>
            </a:r>
            <a:r>
              <a:rPr lang="en-US" altLang="en-US" sz="2800" i="1">
                <a:sym typeface="Wingdings" pitchFamily="1" charset="2"/>
              </a:rPr>
              <a:t>d</a:t>
            </a:r>
            <a:endParaRPr lang="en-US" altLang="en-US" sz="2800">
              <a:sym typeface="Wingdings" pitchFamily="1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/>
              <a:t>	where </a:t>
            </a:r>
            <a:r>
              <a:rPr lang="en-US" altLang="en-US" sz="2800" i="1"/>
              <a:t>w</a:t>
            </a:r>
            <a:r>
              <a:rPr lang="en-US" altLang="en-US" sz="2800"/>
              <a:t> is work, </a:t>
            </a:r>
            <a:r>
              <a:rPr lang="en-US" altLang="en-US" sz="2800" i="1"/>
              <a:t>F</a:t>
            </a:r>
            <a:r>
              <a:rPr lang="en-US" altLang="en-US" sz="2800"/>
              <a:t> is the force, and </a:t>
            </a:r>
            <a:r>
              <a:rPr lang="en-US" altLang="en-US" sz="2800" i="1"/>
              <a:t>d</a:t>
            </a:r>
            <a:r>
              <a:rPr lang="en-US" altLang="en-US" sz="2800"/>
              <a:t> is the distance over which the force is exerted.</a:t>
            </a:r>
          </a:p>
        </p:txBody>
      </p:sp>
      <p:pic>
        <p:nvPicPr>
          <p:cNvPr id="17414" name="Picture 6" descr="05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6" r="15105" b="55560"/>
          <a:stretch>
            <a:fillRect/>
          </a:stretch>
        </p:blipFill>
        <p:spPr>
          <a:xfrm>
            <a:off x="5334000" y="1981200"/>
            <a:ext cx="2889250" cy="3654425"/>
          </a:xfrm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2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555214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Heat</a:t>
            </a:r>
          </a:p>
        </p:txBody>
      </p:sp>
      <p:pic>
        <p:nvPicPr>
          <p:cNvPr id="18438" name="Picture 6" descr="05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5" t="50040" r="15105" b="9241"/>
          <a:stretch>
            <a:fillRect/>
          </a:stretch>
        </p:blipFill>
        <p:spPr>
          <a:xfrm>
            <a:off x="1066800" y="2133600"/>
            <a:ext cx="2998788" cy="3673475"/>
          </a:xfrm>
        </p:spPr>
      </p:pic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24000"/>
            <a:ext cx="3810000" cy="4572000"/>
          </a:xfrm>
        </p:spPr>
        <p:txBody>
          <a:bodyPr>
            <a:normAutofit fontScale="92500"/>
          </a:bodyPr>
          <a:lstStyle/>
          <a:p>
            <a:r>
              <a:rPr lang="en-US" altLang="en-US" sz="2800" dirty="0"/>
              <a:t>Energy can also be transferred as heat.</a:t>
            </a:r>
          </a:p>
          <a:p>
            <a:r>
              <a:rPr lang="en-US" altLang="en-US" sz="2800" dirty="0"/>
              <a:t>Heat flows from warmer objects to cooler </a:t>
            </a:r>
            <a:r>
              <a:rPr lang="en-US" altLang="en-US" sz="2800" dirty="0" smtClean="0"/>
              <a:t>objects until thermal equilibrium is achieved.</a:t>
            </a:r>
          </a:p>
          <a:p>
            <a:r>
              <a:rPr lang="en-US" altLang="en-US" sz="2800" dirty="0" smtClean="0"/>
              <a:t>Temperature: is  a measure of kinetic energy. KE = ½ mv</a:t>
            </a:r>
            <a:r>
              <a:rPr lang="en-US" altLang="en-US" sz="2800" baseline="30000" dirty="0" smtClean="0"/>
              <a:t>2</a:t>
            </a:r>
            <a:endParaRPr lang="en-US" altLang="en-US" sz="2800" baseline="30000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2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971010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0" y="0"/>
            <a:ext cx="80772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Thermal Equilibrium</a:t>
            </a:r>
            <a:endParaRPr lang="en-US" dirty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15063" y="3276600"/>
            <a:ext cx="8695944" cy="2831544"/>
          </a:xfrm>
          <a:noFill/>
          <a:ln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>
            <a:spAutoFit/>
          </a:bodyPr>
          <a:lstStyle/>
          <a:p>
            <a:pPr marL="290513" indent="-290513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b="0" dirty="0" smtClean="0">
                <a:cs typeface="+mn-cs"/>
              </a:rPr>
              <a:t>Energy transfer as heat will occur spontaneously from an object at a higher temperature to an object at a lower temperature. </a:t>
            </a:r>
          </a:p>
          <a:p>
            <a:pPr marL="290513" indent="-290513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b="0" dirty="0" smtClean="0">
                <a:cs typeface="+mn-cs"/>
              </a:rPr>
              <a:t>Transfer of energy as heat continues until both objects are at the same temperature and thermal equilibrium is achieved.</a:t>
            </a:r>
          </a:p>
          <a:p>
            <a:pPr marL="290513" indent="-290513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b="0" dirty="0" smtClean="0">
                <a:cs typeface="+mn-cs"/>
              </a:rPr>
              <a:t>At thermal equilibrium, the object with a temperature increase has gained thermal energy, the object with a temperature decrease has lost thermal energy.</a:t>
            </a:r>
          </a:p>
        </p:txBody>
      </p:sp>
      <p:pic>
        <p:nvPicPr>
          <p:cNvPr id="10" name="Picture 9" descr="05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68456"/>
            <a:ext cx="6723530" cy="2454089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4470085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3231</TotalTime>
  <Words>2067</Words>
  <Application>Microsoft Office PowerPoint</Application>
  <PresentationFormat>On-screen Show (4:3)</PresentationFormat>
  <Paragraphs>301</Paragraphs>
  <Slides>49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メイリオ</vt:lpstr>
      <vt:lpstr>ＭＳ Ｐゴシック</vt:lpstr>
      <vt:lpstr>Adobe Caslon Pro Bold</vt:lpstr>
      <vt:lpstr>Arial</vt:lpstr>
      <vt:lpstr>Calibri</vt:lpstr>
      <vt:lpstr>Century Gothic</vt:lpstr>
      <vt:lpstr>Mathematica1</vt:lpstr>
      <vt:lpstr>Symbol</vt:lpstr>
      <vt:lpstr>Times</vt:lpstr>
      <vt:lpstr>Times New Roman</vt:lpstr>
      <vt:lpstr>Wingdings</vt:lpstr>
      <vt:lpstr>Wingdings 3</vt:lpstr>
      <vt:lpstr>Ion</vt:lpstr>
      <vt:lpstr>Equation</vt:lpstr>
      <vt:lpstr>Chapter 5</vt:lpstr>
      <vt:lpstr>Thermochemistry</vt:lpstr>
      <vt:lpstr>Units of Energy</vt:lpstr>
      <vt:lpstr>Energy &amp; Chemistry</vt:lpstr>
      <vt:lpstr>Energy &amp; Chemistry</vt:lpstr>
      <vt:lpstr>Energy</vt:lpstr>
      <vt:lpstr>Definitions: Work</vt:lpstr>
      <vt:lpstr>Heat</vt:lpstr>
      <vt:lpstr>Thermal Equilibrium</vt:lpstr>
      <vt:lpstr>System &amp; Surroundings</vt:lpstr>
      <vt:lpstr>Directionality of Energy Transfer</vt:lpstr>
      <vt:lpstr>Directionality of Energy Transfer</vt:lpstr>
      <vt:lpstr>Heat Capacity and Specific Heat</vt:lpstr>
      <vt:lpstr>PowerPoint Presentation</vt:lpstr>
      <vt:lpstr>PowerPoint Presentation</vt:lpstr>
      <vt:lpstr>PowerPoint Presentation</vt:lpstr>
      <vt:lpstr>Energy &amp; Changes of State</vt:lpstr>
      <vt:lpstr>PowerPoint Presentation</vt:lpstr>
      <vt:lpstr>Heating/Cooling Curve for Water</vt:lpstr>
      <vt:lpstr>Energy and phase change:</vt:lpstr>
      <vt:lpstr>Changes in States of Matter</vt:lpstr>
      <vt:lpstr>First Law of Thermodynamics</vt:lpstr>
      <vt:lpstr>Changes in Internal Energy</vt:lpstr>
      <vt:lpstr>E, q, w, and Their Signs</vt:lpstr>
      <vt:lpstr>Exchange of Heat between System and Surroundings</vt:lpstr>
      <vt:lpstr>Exchange of Heat between System and Surroundings</vt:lpstr>
      <vt:lpstr>State Functions</vt:lpstr>
      <vt:lpstr>State Functions</vt:lpstr>
      <vt:lpstr>State Functions</vt:lpstr>
      <vt:lpstr>Work</vt:lpstr>
      <vt:lpstr>Work</vt:lpstr>
      <vt:lpstr>Enthalpy</vt:lpstr>
      <vt:lpstr>Enthalpy</vt:lpstr>
      <vt:lpstr>Enthalpy</vt:lpstr>
      <vt:lpstr>Enthalpy of Reaction</vt:lpstr>
      <vt:lpstr>The Truth about Enthalpy</vt:lpstr>
      <vt:lpstr>Enthalpy of reaction:</vt:lpstr>
      <vt:lpstr> Constant Pressure Calorimetry</vt:lpstr>
      <vt:lpstr>Calorimetry &amp; reactions</vt:lpstr>
      <vt:lpstr>Bomb Calorimetry</vt:lpstr>
      <vt:lpstr>Bomb Calorimetry</vt:lpstr>
      <vt:lpstr>Bomb Calorimetry</vt:lpstr>
      <vt:lpstr>Hess’s Law</vt:lpstr>
      <vt:lpstr>Hess’s Law</vt:lpstr>
      <vt:lpstr>Enthalpies of Formation</vt:lpstr>
      <vt:lpstr>Standard Enthalpies of Formation</vt:lpstr>
      <vt:lpstr>Calculation of H</vt:lpstr>
      <vt:lpstr>Example of Hess’s Law:             Hf   for MgO(s)</vt:lpstr>
      <vt:lpstr>Application of  Hess’s Law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Administrator</dc:creator>
  <cp:lastModifiedBy>Wilhelm, Carolyn</cp:lastModifiedBy>
  <cp:revision>73</cp:revision>
  <cp:lastPrinted>2013-11-01T12:21:04Z</cp:lastPrinted>
  <dcterms:created xsi:type="dcterms:W3CDTF">2013-10-28T18:50:09Z</dcterms:created>
  <dcterms:modified xsi:type="dcterms:W3CDTF">2015-10-29T16:58:51Z</dcterms:modified>
</cp:coreProperties>
</file>