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61"/>
  </p:notesMasterIdLst>
  <p:sldIdLst>
    <p:sldId id="307" r:id="rId2"/>
    <p:sldId id="304" r:id="rId3"/>
    <p:sldId id="257" r:id="rId4"/>
    <p:sldId id="258" r:id="rId5"/>
    <p:sldId id="274" r:id="rId6"/>
    <p:sldId id="275" r:id="rId7"/>
    <p:sldId id="276" r:id="rId8"/>
    <p:sldId id="277" r:id="rId9"/>
    <p:sldId id="279" r:id="rId10"/>
    <p:sldId id="305" r:id="rId11"/>
    <p:sldId id="309" r:id="rId12"/>
    <p:sldId id="260" r:id="rId13"/>
    <p:sldId id="261" r:id="rId14"/>
    <p:sldId id="310" r:id="rId15"/>
    <p:sldId id="311" r:id="rId16"/>
    <p:sldId id="262" r:id="rId17"/>
    <p:sldId id="263" r:id="rId18"/>
    <p:sldId id="308" r:id="rId19"/>
    <p:sldId id="312" r:id="rId20"/>
    <p:sldId id="313" r:id="rId21"/>
    <p:sldId id="280" r:id="rId22"/>
    <p:sldId id="282" r:id="rId23"/>
    <p:sldId id="281" r:id="rId24"/>
    <p:sldId id="283" r:id="rId25"/>
    <p:sldId id="284" r:id="rId26"/>
    <p:sldId id="301" r:id="rId27"/>
    <p:sldId id="270" r:id="rId28"/>
    <p:sldId id="285" r:id="rId29"/>
    <p:sldId id="264" r:id="rId30"/>
    <p:sldId id="265" r:id="rId31"/>
    <p:sldId id="286" r:id="rId32"/>
    <p:sldId id="288" r:id="rId33"/>
    <p:sldId id="287" r:id="rId34"/>
    <p:sldId id="266" r:id="rId35"/>
    <p:sldId id="267" r:id="rId36"/>
    <p:sldId id="318" r:id="rId37"/>
    <p:sldId id="268" r:id="rId38"/>
    <p:sldId id="314" r:id="rId39"/>
    <p:sldId id="315" r:id="rId40"/>
    <p:sldId id="316" r:id="rId41"/>
    <p:sldId id="319" r:id="rId42"/>
    <p:sldId id="302" r:id="rId43"/>
    <p:sldId id="269" r:id="rId44"/>
    <p:sldId id="291" r:id="rId45"/>
    <p:sldId id="292" r:id="rId46"/>
    <p:sldId id="321" r:id="rId47"/>
    <p:sldId id="293" r:id="rId48"/>
    <p:sldId id="294" r:id="rId49"/>
    <p:sldId id="295" r:id="rId50"/>
    <p:sldId id="322" r:id="rId51"/>
    <p:sldId id="323" r:id="rId52"/>
    <p:sldId id="272" r:id="rId53"/>
    <p:sldId id="290" r:id="rId54"/>
    <p:sldId id="296" r:id="rId55"/>
    <p:sldId id="297" r:id="rId56"/>
    <p:sldId id="298" r:id="rId57"/>
    <p:sldId id="299" r:id="rId58"/>
    <p:sldId id="320" r:id="rId59"/>
    <p:sldId id="30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8151" autoAdjust="0"/>
  </p:normalViewPr>
  <p:slideViewPr>
    <p:cSldViewPr>
      <p:cViewPr varScale="1">
        <p:scale>
          <a:sx n="41" d="100"/>
          <a:sy n="41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506D0-AECE-460A-A810-2CC2884573A7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BC8A9-BE41-4E32-8315-C67F91B8A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2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DB0E0-7FDA-4A2B-8472-18E2BE2403E3}" type="slidenum">
              <a:rPr lang="en-US"/>
              <a:pPr/>
              <a:t>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9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944F2-CB91-4055-BF6F-ABBD97C441F0}" type="slidenum">
              <a:rPr lang="en-US"/>
              <a:pPr/>
              <a:t>16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49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2CF6D-F10B-40CC-BDC6-8571598A93BE}" type="slidenum">
              <a:rPr lang="en-US"/>
              <a:pPr/>
              <a:t>17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3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83DD5-F96F-43F5-A02E-820F9FEE376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n-US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42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See Chapter 4 Video Presentation Slide 6</a:t>
            </a:r>
          </a:p>
        </p:txBody>
      </p:sp>
    </p:spTree>
    <p:extLst>
      <p:ext uri="{BB962C8B-B14F-4D97-AF65-F5344CB8AC3E}">
        <p14:creationId xmlns:p14="http://schemas.microsoft.com/office/powerpoint/2010/main" val="3993498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645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10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159CA-9A4E-40BD-B5C3-F9D4E7228F35}" type="slidenum">
              <a:rPr lang="en-US"/>
              <a:pPr/>
              <a:t>29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33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B8ED9-4D7C-4598-AF3A-CBB8B35AAF05}" type="slidenum">
              <a:rPr lang="en-US"/>
              <a:pPr/>
              <a:t>30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42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1B772-FFC5-47E6-AFBD-B5747AF717C4}" type="slidenum">
              <a:rPr lang="en-US"/>
              <a:pPr/>
              <a:t>34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0F5CB-E3E2-4191-BB39-4438A795D2A9}" type="slidenum">
              <a:rPr lang="en-US"/>
              <a:pPr/>
              <a:t>35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0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D31F3-8668-4DFE-B887-15588081753E}" type="slidenum">
              <a:rPr lang="en-US"/>
              <a:pPr/>
              <a:t>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54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4465B-DCE8-4E4A-94A4-4F1EAB4A67FE}" type="slidenum">
              <a:rPr lang="en-US"/>
              <a:pPr/>
              <a:t>37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35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4465B-DCE8-4E4A-94A4-4F1EAB4A67FE}" type="slidenum">
              <a:rPr lang="en-US"/>
              <a:pPr/>
              <a:t>41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10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E1010-B407-4095-94FF-60595880473F}" type="slidenum">
              <a:rPr lang="en-US"/>
              <a:pPr/>
              <a:t>43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55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See Chapter 4 Video Presentation Slide 9</a:t>
            </a:r>
          </a:p>
        </p:txBody>
      </p:sp>
    </p:spTree>
    <p:extLst>
      <p:ext uri="{BB962C8B-B14F-4D97-AF65-F5344CB8AC3E}">
        <p14:creationId xmlns:p14="http://schemas.microsoft.com/office/powerpoint/2010/main" val="1492441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4465B-DCE8-4E4A-94A4-4F1EAB4A67FE}" type="slidenum">
              <a:rPr lang="en-US"/>
              <a:pPr/>
              <a:t>46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86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F0055-0E2C-4C7C-B1B2-00909E594ED5}" type="slidenum">
              <a:rPr lang="en-US"/>
              <a:pPr/>
              <a:t>52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12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169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1368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57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52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128D0-BDE5-4434-A8A7-49E76958618B}" type="slidenum">
              <a:rPr lang="en-US"/>
              <a:pPr/>
              <a:t>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9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65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139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372427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140291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15383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142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616820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146435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688888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6F0D6-192A-4881-8FEB-C65A2605975A}" type="slidenum">
              <a:rPr lang="en-US"/>
              <a:pPr/>
              <a:t>12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21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72CFF-9562-48D2-8AA5-3F73D8CB737E}" type="slidenum">
              <a:rPr lang="en-US"/>
              <a:pPr/>
              <a:t>13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1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DDCA-1174-44EB-8E96-D2AE02633BF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9FC9-F19C-4F24-9684-429C34787B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18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DDCA-1174-44EB-8E96-D2AE02633BF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9FC9-F19C-4F24-9684-429C3478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3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DDCA-1174-44EB-8E96-D2AE02633BF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9FC9-F19C-4F24-9684-429C3478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94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522B02-DFD3-477E-BCF7-4D69EE26AA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51991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DEDAF45-413C-49A2-9CA2-D79B0C3A06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549745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0CB084-4B70-428C-B1B4-477FA4B703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054884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77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BB5521-6EE2-4BAE-B6BF-839DE67C54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07300" y="6629400"/>
            <a:ext cx="16129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19397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D034B3-9335-48D9-8B5A-E4B746F740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607300" y="6629400"/>
            <a:ext cx="16129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18270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DDCA-1174-44EB-8E96-D2AE02633BF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9FC9-F19C-4F24-9684-429C3478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1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DDCA-1174-44EB-8E96-D2AE02633BF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9FC9-F19C-4F24-9684-429C34787B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5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DDCA-1174-44EB-8E96-D2AE02633BF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9FC9-F19C-4F24-9684-429C3478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DDCA-1174-44EB-8E96-D2AE02633BF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9FC9-F19C-4F24-9684-429C3478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9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DDCA-1174-44EB-8E96-D2AE02633BF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9FC9-F19C-4F24-9684-429C3478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DDCA-1174-44EB-8E96-D2AE02633BF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9FC9-F19C-4F24-9684-429C3478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1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B8FDDCA-1174-44EB-8E96-D2AE02633BF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AA9FC9-F19C-4F24-9684-429C3478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2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DDCA-1174-44EB-8E96-D2AE02633BF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9FC9-F19C-4F24-9684-429C34787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2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8FDDCA-1174-44EB-8E96-D2AE02633BF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3AA9FC9-F19C-4F24-9684-429C34787B7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32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9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7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122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Chapter Four: Stoichiometry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85344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Stoichiometry</a:t>
            </a:r>
            <a:r>
              <a:rPr lang="en-US" sz="2800" dirty="0" smtClean="0"/>
              <a:t> </a:t>
            </a:r>
            <a:r>
              <a:rPr lang="en-US" sz="2800" dirty="0"/>
              <a:t>is a branch of chemistry that deals with the quantitative relationships that exist between the reactants and the products in chemical </a:t>
            </a:r>
            <a:r>
              <a:rPr lang="en-US" sz="2800" dirty="0" smtClean="0"/>
              <a:t>reactions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2170" y="3657600"/>
            <a:ext cx="73914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Applications include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	Reaction </a:t>
            </a:r>
            <a:r>
              <a:rPr lang="en-US" sz="2800" dirty="0"/>
              <a:t>stoichiometry</a:t>
            </a:r>
            <a:br>
              <a:rPr lang="en-US" sz="2800" dirty="0"/>
            </a:br>
            <a:r>
              <a:rPr lang="en-US" sz="2800" dirty="0"/>
              <a:t>	Composition stoichiometry</a:t>
            </a:r>
            <a:br>
              <a:rPr lang="en-US" sz="2800" dirty="0"/>
            </a:br>
            <a:r>
              <a:rPr lang="en-US" sz="2800" dirty="0"/>
              <a:t>	Solution </a:t>
            </a:r>
            <a:r>
              <a:rPr lang="en-US" sz="2800" dirty="0" err="1"/>
              <a:t>stoichioimetry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Gas stoichiometry</a:t>
            </a:r>
            <a:br>
              <a:rPr lang="en-US" sz="2800" dirty="0"/>
            </a:br>
            <a:r>
              <a:rPr lang="en-US" sz="28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8284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b="1" dirty="0" smtClean="0"/>
              <a:t>Stoichiometry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752600"/>
            <a:ext cx="8001000" cy="1752600"/>
          </a:xfrm>
        </p:spPr>
        <p:txBody>
          <a:bodyPr/>
          <a:lstStyle/>
          <a:p>
            <a:pPr algn="l" eaLnBrk="1" hangingPunct="1"/>
            <a:r>
              <a:rPr lang="en-US" altLang="en-US" sz="2400" b="1" cap="none" dirty="0" smtClean="0">
                <a:solidFill>
                  <a:schemeClr val="tx1"/>
                </a:solidFill>
                <a:ea typeface="Adobe Fan Heiti Std B" panose="020B0700000000000000" pitchFamily="34" charset="-128"/>
              </a:rPr>
              <a:t>Potassium chlorate </a:t>
            </a:r>
            <a:r>
              <a:rPr lang="en-US" altLang="en-US" sz="2400" u="sng" cap="none" dirty="0" smtClean="0">
                <a:solidFill>
                  <a:schemeClr val="tx1"/>
                </a:solidFill>
                <a:ea typeface="Adobe Fan Heiti Std B" panose="020B0700000000000000" pitchFamily="34" charset="-128"/>
              </a:rPr>
              <a:t>decomposes</a:t>
            </a:r>
            <a:r>
              <a:rPr lang="en-US" altLang="en-US" sz="2400" cap="none" dirty="0" smtClean="0">
                <a:solidFill>
                  <a:schemeClr val="tx1"/>
                </a:solidFill>
                <a:ea typeface="Adobe Fan Heiti Std B" panose="020B0700000000000000" pitchFamily="34" charset="-128"/>
              </a:rPr>
              <a:t> to </a:t>
            </a:r>
            <a:r>
              <a:rPr lang="en-US" altLang="en-US" sz="2400" b="1" cap="none" dirty="0" smtClean="0">
                <a:solidFill>
                  <a:schemeClr val="tx1"/>
                </a:solidFill>
                <a:ea typeface="Adobe Fan Heiti Std B" panose="020B0700000000000000" pitchFamily="34" charset="-128"/>
              </a:rPr>
              <a:t>potassium chloride </a:t>
            </a:r>
            <a:r>
              <a:rPr lang="en-US" altLang="en-US" sz="2400" cap="none" dirty="0" smtClean="0">
                <a:solidFill>
                  <a:schemeClr val="tx1"/>
                </a:solidFill>
                <a:ea typeface="Adobe Fan Heiti Std B" panose="020B0700000000000000" pitchFamily="34" charset="-128"/>
              </a:rPr>
              <a:t>and </a:t>
            </a:r>
            <a:r>
              <a:rPr lang="en-US" altLang="en-US" sz="2400" b="1" cap="none" dirty="0" smtClean="0">
                <a:solidFill>
                  <a:schemeClr val="tx1"/>
                </a:solidFill>
                <a:ea typeface="Adobe Fan Heiti Std B" panose="020B0700000000000000" pitchFamily="34" charset="-128"/>
              </a:rPr>
              <a:t>oxygen gas</a:t>
            </a:r>
            <a:r>
              <a:rPr lang="en-US" altLang="en-US" sz="2400" cap="none" dirty="0" smtClean="0">
                <a:solidFill>
                  <a:schemeClr val="tx1"/>
                </a:solidFill>
                <a:ea typeface="Adobe Fan Heiti Std B" panose="020B0700000000000000" pitchFamily="34" charset="-128"/>
              </a:rPr>
              <a:t>.  What mass of oxygen gas could be obtained from the decomposition of 3.00g of potassium chlorate?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3352800"/>
            <a:ext cx="7467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/>
              <a:t>Balance equation:</a:t>
            </a:r>
          </a:p>
          <a:p>
            <a:pPr marL="0" lvl="1">
              <a:defRPr/>
            </a:pPr>
            <a:r>
              <a:rPr lang="en-US" sz="3200" dirty="0" smtClean="0"/>
              <a:t>			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2KClO</a:t>
            </a:r>
            <a:r>
              <a:rPr lang="en-US" sz="32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2KCl + 3O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2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495800"/>
            <a:ext cx="7924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/>
              <a:t>Solve by:     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Mass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KClO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Mass O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2</a:t>
            </a:r>
          </a:p>
          <a:p>
            <a:pPr lvl="1">
              <a:defRPr/>
            </a:pP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					</a:t>
            </a:r>
            <a:endParaRPr lang="en-US" baseline="-25000" dirty="0" smtClean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pPr lvl="1">
              <a:defRPr/>
            </a:pPr>
            <a:endParaRPr lang="en-US" sz="2400" baseline="-25000" dirty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pPr lvl="1">
              <a:defRPr/>
            </a:pPr>
            <a:r>
              <a:rPr lang="en-US" sz="2400" baseline="-25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						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Answer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:  1.18g O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2</a:t>
            </a:r>
            <a:endParaRPr lang="en-US" sz="2400" baseline="-25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stoichiometry: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Based on the following chemical reaction,</a:t>
            </a:r>
            <a:r>
              <a:rPr lang="en-US" sz="2800" dirty="0"/>
              <a:t> </a:t>
            </a:r>
            <a:r>
              <a:rPr lang="en-US" sz="2800" dirty="0" smtClean="0"/>
              <a:t> how many grams of ammonia will form if  </a:t>
            </a:r>
            <a:r>
              <a:rPr lang="en-US" sz="2800" dirty="0" smtClean="0">
                <a:solidFill>
                  <a:srgbClr val="FF0000"/>
                </a:solidFill>
              </a:rPr>
              <a:t>13.5g of nitrogen </a:t>
            </a:r>
            <a:r>
              <a:rPr lang="en-US" sz="2800" dirty="0" smtClean="0"/>
              <a:t>reacts will excess amount of hydrogen?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(g) + 3H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(g) </a:t>
            </a:r>
            <a:r>
              <a:rPr lang="en-US" sz="2800" dirty="0" smtClean="0">
                <a:sym typeface="Wingdings" panose="05000000000000000000" pitchFamily="2" charset="2"/>
              </a:rPr>
              <a:t> 2NH</a:t>
            </a:r>
            <a:r>
              <a:rPr lang="en-US" sz="2800" baseline="-25000" dirty="0" smtClean="0">
                <a:sym typeface="Wingdings" panose="05000000000000000000" pitchFamily="2" charset="2"/>
              </a:rPr>
              <a:t>3</a:t>
            </a:r>
            <a:r>
              <a:rPr lang="en-US" sz="2800" dirty="0" smtClean="0">
                <a:sym typeface="Wingdings" panose="05000000000000000000" pitchFamily="2" charset="2"/>
              </a:rPr>
              <a:t>(g)</a:t>
            </a:r>
          </a:p>
          <a:p>
            <a:pPr marL="0" indent="0" algn="ctr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pPr marL="0" indent="0" algn="r">
              <a:buNone/>
            </a:pP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Answer:  16.4 g NH</a:t>
            </a:r>
            <a:r>
              <a:rPr lang="en-US" sz="2800" baseline="-25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3</a:t>
            </a:r>
            <a:endParaRPr lang="en-US" sz="2800" baseline="-2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6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9600"/>
              <a:t>Limiting Reactants</a:t>
            </a: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852023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Reactants</a:t>
            </a:r>
          </a:p>
        </p:txBody>
      </p:sp>
      <p:sp>
        <p:nvSpPr>
          <p:cNvPr id="808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905000"/>
            <a:ext cx="8305800" cy="2286000"/>
          </a:xfrm>
        </p:spPr>
        <p:txBody>
          <a:bodyPr/>
          <a:lstStyle/>
          <a:p>
            <a:r>
              <a:rPr lang="en-US" sz="2800" dirty="0"/>
              <a:t>The limiting reactant is the reactant present in the smallest stoichiometric amount.</a:t>
            </a:r>
          </a:p>
          <a:p>
            <a:pPr lvl="1"/>
            <a:r>
              <a:rPr lang="en-US" sz="2400" dirty="0"/>
              <a:t>In other words, it’s the reactant you’ll run out of first (in this case, the H</a:t>
            </a:r>
            <a:r>
              <a:rPr lang="en-US" sz="2400" baseline="-25000" dirty="0"/>
              <a:t>2</a:t>
            </a:r>
            <a:r>
              <a:rPr lang="en-US" sz="2400" dirty="0"/>
              <a:t>).</a:t>
            </a:r>
          </a:p>
        </p:txBody>
      </p:sp>
      <p:pic>
        <p:nvPicPr>
          <p:cNvPr id="80902" name="Picture 1030" descr="03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75" y="3733800"/>
            <a:ext cx="4439250" cy="1981200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593257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Another stoichiometry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5638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200" dirty="0">
                <a:solidFill>
                  <a:srgbClr val="0070C0"/>
                </a:solidFill>
              </a:rPr>
              <a:t>N</a:t>
            </a:r>
            <a:r>
              <a:rPr lang="en-US" sz="4200" baseline="-25000" dirty="0">
                <a:solidFill>
                  <a:srgbClr val="0070C0"/>
                </a:solidFill>
              </a:rPr>
              <a:t>2</a:t>
            </a:r>
            <a:r>
              <a:rPr lang="en-US" sz="4200" dirty="0">
                <a:solidFill>
                  <a:srgbClr val="0070C0"/>
                </a:solidFill>
              </a:rPr>
              <a:t>(g) + 3H</a:t>
            </a:r>
            <a:r>
              <a:rPr lang="en-US" sz="4200" baseline="-25000" dirty="0">
                <a:solidFill>
                  <a:srgbClr val="0070C0"/>
                </a:solidFill>
              </a:rPr>
              <a:t>2</a:t>
            </a:r>
            <a:r>
              <a:rPr lang="en-US" sz="4200" dirty="0">
                <a:solidFill>
                  <a:srgbClr val="0070C0"/>
                </a:solidFill>
              </a:rPr>
              <a:t>(g) </a:t>
            </a:r>
            <a:r>
              <a:rPr lang="en-US" sz="4200" dirty="0">
                <a:solidFill>
                  <a:srgbClr val="0070C0"/>
                </a:solidFill>
                <a:sym typeface="Wingdings" panose="05000000000000000000" pitchFamily="2" charset="2"/>
              </a:rPr>
              <a:t> 2NH</a:t>
            </a:r>
            <a:r>
              <a:rPr lang="en-US" sz="4200" baseline="-25000" dirty="0">
                <a:solidFill>
                  <a:srgbClr val="0070C0"/>
                </a:solidFill>
                <a:sym typeface="Wingdings" panose="05000000000000000000" pitchFamily="2" charset="2"/>
              </a:rPr>
              <a:t>3</a:t>
            </a:r>
            <a:r>
              <a:rPr lang="en-US" sz="4200" dirty="0">
                <a:solidFill>
                  <a:srgbClr val="0070C0"/>
                </a:solidFill>
                <a:sym typeface="Wingdings" panose="05000000000000000000" pitchFamily="2" charset="2"/>
              </a:rPr>
              <a:t>(g</a:t>
            </a:r>
            <a:r>
              <a:rPr lang="en-US" sz="4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</a:p>
          <a:p>
            <a:pPr marL="0" indent="0" algn="ctr">
              <a:buNone/>
            </a:pPr>
            <a:endParaRPr lang="en-US" sz="4200" dirty="0">
              <a:sym typeface="Wingdings" panose="05000000000000000000" pitchFamily="2" charset="2"/>
            </a:endParaRPr>
          </a:p>
          <a:p>
            <a:r>
              <a:rPr lang="en-US" sz="4200" dirty="0" smtClean="0">
                <a:sym typeface="Wingdings" panose="05000000000000000000" pitchFamily="2" charset="2"/>
              </a:rPr>
              <a:t>How many grams of NH</a:t>
            </a:r>
            <a:r>
              <a:rPr lang="en-US" sz="4200" baseline="-25000" dirty="0" smtClean="0">
                <a:sym typeface="Wingdings" panose="05000000000000000000" pitchFamily="2" charset="2"/>
              </a:rPr>
              <a:t>3</a:t>
            </a:r>
            <a:r>
              <a:rPr lang="en-US" sz="4200" dirty="0" smtClean="0">
                <a:sym typeface="Wingdings" panose="05000000000000000000" pitchFamily="2" charset="2"/>
              </a:rPr>
              <a:t> will form if </a:t>
            </a:r>
            <a:r>
              <a:rPr lang="en-US" sz="4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13.5g of N</a:t>
            </a:r>
            <a:r>
              <a:rPr lang="en-US" sz="42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4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4200" dirty="0" smtClean="0">
                <a:sym typeface="Wingdings" panose="05000000000000000000" pitchFamily="2" charset="2"/>
              </a:rPr>
              <a:t>and </a:t>
            </a:r>
            <a:r>
              <a:rPr lang="en-US" sz="4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0.900g of H</a:t>
            </a:r>
            <a:r>
              <a:rPr lang="en-US" sz="42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4200" dirty="0" smtClean="0">
                <a:sym typeface="Wingdings" panose="05000000000000000000" pitchFamily="2" charset="2"/>
              </a:rPr>
              <a:t> react to form ammonia?</a:t>
            </a:r>
          </a:p>
          <a:p>
            <a:pPr marL="0" indent="0">
              <a:buNone/>
            </a:pPr>
            <a:endParaRPr lang="en-US" sz="4200" dirty="0" smtClean="0">
              <a:sym typeface="Wingdings" panose="05000000000000000000" pitchFamily="2" charset="2"/>
            </a:endParaRPr>
          </a:p>
          <a:p>
            <a:r>
              <a:rPr lang="en-US" sz="4200" dirty="0" smtClean="0">
                <a:sym typeface="Wingdings" panose="05000000000000000000" pitchFamily="2" charset="2"/>
              </a:rPr>
              <a:t>Start with each reactant and identify how much product can be formed.  The reactant that produces the smallest quantity of product will limit the reaction.</a:t>
            </a:r>
          </a:p>
          <a:p>
            <a:r>
              <a:rPr lang="en-US" sz="4200" dirty="0">
                <a:sym typeface="Wingdings" panose="05000000000000000000" pitchFamily="2" charset="2"/>
              </a:rPr>
              <a:t>Limited reactant: Hydrogen gas  </a:t>
            </a:r>
          </a:p>
          <a:p>
            <a:endParaRPr lang="en-US" sz="4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4200" dirty="0">
              <a:sym typeface="Wingdings" panose="05000000000000000000" pitchFamily="2" charset="2"/>
            </a:endParaRPr>
          </a:p>
          <a:p>
            <a:pPr marL="0" indent="0" algn="r">
              <a:buNone/>
            </a:pPr>
            <a:r>
              <a:rPr lang="en-US" sz="4200" dirty="0">
                <a:solidFill>
                  <a:srgbClr val="002060"/>
                </a:solidFill>
                <a:sym typeface="Wingdings" panose="05000000000000000000" pitchFamily="2" charset="2"/>
              </a:rPr>
              <a:t>Answer:  5.06g NH</a:t>
            </a:r>
            <a:r>
              <a:rPr lang="en-US" sz="4200" baseline="-25000" dirty="0">
                <a:solidFill>
                  <a:srgbClr val="002060"/>
                </a:solidFill>
                <a:sym typeface="Wingdings" panose="05000000000000000000" pitchFamily="2" charset="2"/>
              </a:rPr>
              <a:t>3</a:t>
            </a:r>
          </a:p>
          <a:p>
            <a:pPr marL="0" indent="0" algn="r">
              <a:buNone/>
            </a:pPr>
            <a:endParaRPr lang="en-US" sz="42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0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Excess reactant: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734"/>
            <a:ext cx="8458199" cy="425026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The excess reactant is the reactant that does not get used up in the reaction.  Remaining amount of excess reactant can also be determined.</a:t>
            </a:r>
          </a:p>
          <a:p>
            <a:pPr marL="0" indent="0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Excess reactant: </a:t>
            </a:r>
            <a:r>
              <a:rPr lang="en-US" sz="2800" dirty="0" smtClean="0">
                <a:sym typeface="Wingdings" panose="05000000000000000000" pitchFamily="2" charset="2"/>
              </a:rPr>
              <a:t>Nitrogen</a:t>
            </a:r>
          </a:p>
          <a:p>
            <a:pPr marL="0" indent="0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Amt. used = 4.2g</a:t>
            </a:r>
            <a:endParaRPr lang="en-US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Excess N</a:t>
            </a:r>
            <a:r>
              <a:rPr lang="en-US" sz="2800" baseline="-25000" dirty="0" smtClean="0"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sym typeface="Wingdings" panose="05000000000000000000" pitchFamily="2" charset="2"/>
              </a:rPr>
              <a:t> = 13.5-4.2 = 9.3g</a:t>
            </a:r>
            <a:endParaRPr lang="en-US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		</a:t>
            </a:r>
            <a:r>
              <a:rPr lang="en-US" dirty="0">
                <a:sym typeface="Wingdings" panose="05000000000000000000" pitchFamily="2" charset="2"/>
              </a:rPr>
              <a:t>		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4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Theoretical Yield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theoretical yield is the maximum amount of product that can be made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lvl="1"/>
            <a:r>
              <a:rPr lang="en-US" sz="2400" dirty="0"/>
              <a:t>In other words it’s the amount of product possible as calculated through the stoichiometry problem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  <a:p>
            <a:r>
              <a:rPr lang="en-US" sz="2400" dirty="0"/>
              <a:t>This is different from the actual yield, which is the amount one actually produces and measures.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945821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 Yield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86990" y="2034472"/>
            <a:ext cx="77724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One finds the percent yield by comparing the amount actually obtained (actual yield) to the amount it was possible to make (theoretical yield).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grpSp>
        <p:nvGrpSpPr>
          <p:cNvPr id="83977" name="Group 9"/>
          <p:cNvGrpSpPr>
            <a:grpSpLocks/>
          </p:cNvGrpSpPr>
          <p:nvPr/>
        </p:nvGrpSpPr>
        <p:grpSpPr bwMode="auto">
          <a:xfrm>
            <a:off x="217488" y="4005262"/>
            <a:ext cx="8383586" cy="1190625"/>
            <a:chOff x="-165" y="2352"/>
            <a:chExt cx="5281" cy="750"/>
          </a:xfrm>
        </p:grpSpPr>
        <p:grpSp>
          <p:nvGrpSpPr>
            <p:cNvPr id="83975" name="Group 7"/>
            <p:cNvGrpSpPr>
              <a:grpSpLocks/>
            </p:cNvGrpSpPr>
            <p:nvPr/>
          </p:nvGrpSpPr>
          <p:grpSpPr bwMode="auto">
            <a:xfrm>
              <a:off x="2016" y="2352"/>
              <a:ext cx="2304" cy="750"/>
              <a:chOff x="1335" y="2400"/>
              <a:chExt cx="2304" cy="750"/>
            </a:xfrm>
          </p:grpSpPr>
          <p:sp>
            <p:nvSpPr>
              <p:cNvPr id="83973" name="Rectangle 5"/>
              <p:cNvSpPr>
                <a:spLocks noChangeArrowheads="1"/>
              </p:cNvSpPr>
              <p:nvPr/>
            </p:nvSpPr>
            <p:spPr bwMode="auto">
              <a:xfrm>
                <a:off x="1354" y="2400"/>
                <a:ext cx="2261" cy="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>
                    <a:solidFill>
                      <a:srgbClr val="C82E32"/>
                    </a:solidFill>
                  </a:rPr>
                  <a:t>Actual Yield</a:t>
                </a:r>
              </a:p>
              <a:p>
                <a:pPr algn="ctr"/>
                <a:r>
                  <a:rPr lang="en-US" sz="3600">
                    <a:solidFill>
                      <a:srgbClr val="C82E32"/>
                    </a:solidFill>
                  </a:rPr>
                  <a:t>Theoretical Yield</a:t>
                </a:r>
              </a:p>
            </p:txBody>
          </p:sp>
          <p:sp>
            <p:nvSpPr>
              <p:cNvPr id="83974" name="Line 6"/>
              <p:cNvSpPr>
                <a:spLocks noChangeShapeType="1"/>
              </p:cNvSpPr>
              <p:nvPr/>
            </p:nvSpPr>
            <p:spPr bwMode="auto">
              <a:xfrm>
                <a:off x="1335" y="2788"/>
                <a:ext cx="2304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976" name="Rectangle 8"/>
            <p:cNvSpPr>
              <a:spLocks noChangeArrowheads="1"/>
            </p:cNvSpPr>
            <p:nvPr/>
          </p:nvSpPr>
          <p:spPr bwMode="auto">
            <a:xfrm>
              <a:off x="-165" y="2536"/>
              <a:ext cx="528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C82E32"/>
                  </a:solidFill>
                </a:rPr>
                <a:t>Percent Yield =					</a:t>
              </a:r>
              <a:r>
                <a:rPr lang="en-US" sz="3600" dirty="0" smtClean="0">
                  <a:solidFill>
                    <a:srgbClr val="C82E32"/>
                  </a:solidFill>
                </a:rPr>
                <a:t>       x </a:t>
              </a:r>
              <a:r>
                <a:rPr lang="en-US" sz="3600" dirty="0">
                  <a:solidFill>
                    <a:srgbClr val="C82E32"/>
                  </a:solidFill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5834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the limiting and excess reactant when 10.0g of solid iron is oxidized by 8.00g of atmospheric oxygen to form iron (III) oxide.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theoretical yield for this reaction?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percent yield if 12.5g of iron (III) oxide is actually recovered at the end of the reaction?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Compositional Analysis &amp; Stoichiometry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a reminder:</a:t>
            </a:r>
            <a:endParaRPr lang="en-US" dirty="0"/>
          </a:p>
        </p:txBody>
      </p:sp>
      <p:pic>
        <p:nvPicPr>
          <p:cNvPr id="52233" name="Picture 9" descr="03_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20"/>
          <a:stretch>
            <a:fillRect/>
          </a:stretch>
        </p:blipFill>
        <p:spPr>
          <a:xfrm>
            <a:off x="-19050" y="1943100"/>
            <a:ext cx="8801100" cy="762000"/>
          </a:xfrm>
        </p:spPr>
      </p:pic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" y="3238500"/>
            <a:ext cx="8153399" cy="3009900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None/>
            </a:pPr>
            <a:r>
              <a:rPr lang="en-US" sz="3600" dirty="0" smtClean="0"/>
              <a:t>Moles provide a bridge from the molecular scale to the real-world scale. </a:t>
            </a:r>
          </a:p>
          <a:p>
            <a:pPr>
              <a:buFontTx/>
              <a:buNone/>
            </a:pPr>
            <a:endParaRPr lang="en-US" sz="3600" dirty="0" smtClean="0"/>
          </a:p>
          <a:p>
            <a:pPr>
              <a:buFontTx/>
              <a:buNone/>
            </a:pPr>
            <a:r>
              <a:rPr lang="en-US" sz="3600" dirty="0" smtClean="0"/>
              <a:t>We’ve practices gram-mole-atom relationships.  </a:t>
            </a:r>
          </a:p>
          <a:p>
            <a:pPr>
              <a:buFontTx/>
              <a:buNone/>
            </a:pPr>
            <a:r>
              <a:rPr lang="en-US" sz="3600" dirty="0" smtClean="0"/>
              <a:t>Our next step is to apply this relationship across a balanced equation.</a:t>
            </a:r>
          </a:p>
          <a:p>
            <a:pPr>
              <a:buFontTx/>
              <a:buNone/>
            </a:pPr>
            <a:endParaRPr lang="en-US" sz="3600" dirty="0" smtClean="0"/>
          </a:p>
          <a:p>
            <a:pPr>
              <a:buFontTx/>
              <a:buNone/>
            </a:pPr>
            <a:r>
              <a:rPr lang="en-US" sz="3600" dirty="0" smtClean="0"/>
              <a:t>This is one of the MOST important skills of a chemist.</a:t>
            </a:r>
          </a:p>
          <a:p>
            <a:pPr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Use Dimensional Analysis!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803472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040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905000"/>
            <a:ext cx="6413500" cy="387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927975" y="6584950"/>
            <a:ext cx="12160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r>
              <a:rPr lang="en-US" altLang="en-US" sz="1200" b="1"/>
              <a:t>Fig. 4-5, p. 167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334" y="152400"/>
            <a:ext cx="7903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Compositional analysis:  Below is a picture of the mineral, </a:t>
            </a:r>
            <a:r>
              <a:rPr lang="en-US" dirty="0" err="1" smtClean="0"/>
              <a:t>Thenarite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Thenarite</a:t>
            </a:r>
            <a:r>
              <a:rPr lang="en-US" dirty="0" smtClean="0"/>
              <a:t> is an anhydrous salt of sodium sulfate and can be found in dry caves.</a:t>
            </a:r>
          </a:p>
          <a:p>
            <a:endParaRPr lang="en-US" dirty="0"/>
          </a:p>
          <a:p>
            <a:r>
              <a:rPr lang="en-US" dirty="0" smtClean="0"/>
              <a:t>Can you think of a way to quantitatively determine the % composition of sodium sulfate in this sample?  What do you know about the solubility of sulfates?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Chemical Analysis</a:t>
            </a:r>
            <a:endParaRPr lang="en-US" dirty="0"/>
          </a:p>
        </p:txBody>
      </p:sp>
      <p:pic>
        <p:nvPicPr>
          <p:cNvPr id="54275" name="Picture 4" descr="04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751013"/>
            <a:ext cx="90011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2960" y="5867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Determination of  the % sodium sulfate in 1.250 g of the mineral  </a:t>
            </a:r>
            <a:r>
              <a:rPr lang="en-US" dirty="0" err="1" smtClean="0"/>
              <a:t>Thenarite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7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-3998722" y="3429000"/>
            <a:ext cx="8695944" cy="5522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349250" y="1219200"/>
            <a:ext cx="839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/>
              <a:t>Na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 +  BaCl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</a:t>
            </a:r>
            <a:r>
              <a:rPr lang="en-US" sz="2400" dirty="0">
                <a:sym typeface="Symbol" pitchFamily="18" charset="2"/>
              </a:rPr>
              <a:t></a:t>
            </a:r>
            <a:r>
              <a:rPr lang="en-US" sz="2400" dirty="0"/>
              <a:t> BaSO</a:t>
            </a:r>
            <a:r>
              <a:rPr lang="en-US" sz="2400" baseline="-25000" dirty="0"/>
              <a:t>4</a:t>
            </a:r>
            <a:r>
              <a:rPr lang="en-US" sz="2400" dirty="0"/>
              <a:t>(s) + 2 </a:t>
            </a:r>
            <a:r>
              <a:rPr lang="en-US" sz="2400" dirty="0" err="1"/>
              <a:t>NaCl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Chemical Analysis</a:t>
            </a:r>
            <a:endParaRPr lang="en-US" dirty="0"/>
          </a:p>
        </p:txBody>
      </p:sp>
      <p:graphicFrame>
        <p:nvGraphicFramePr>
          <p:cNvPr id="62470" name="Object 1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6843913"/>
              </p:ext>
            </p:extLst>
          </p:nvPr>
        </p:nvGraphicFramePr>
        <p:xfrm>
          <a:off x="1219200" y="4470399"/>
          <a:ext cx="38100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3" imgW="5311800" imgH="786240" progId="Equation.DSMT4">
                  <p:embed/>
                </p:oleObj>
              </mc:Choice>
              <mc:Fallback>
                <p:oleObj name="Equation" r:id="rId3" imgW="5311800" imgH="78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70399"/>
                        <a:ext cx="38100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25330565"/>
              </p:ext>
            </p:extLst>
          </p:nvPr>
        </p:nvGraphicFramePr>
        <p:xfrm>
          <a:off x="395288" y="2117725"/>
          <a:ext cx="82994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Equation" r:id="rId5" imgW="11633040" imgH="825480" progId="Equation.DSMT4">
                  <p:embed/>
                </p:oleObj>
              </mc:Choice>
              <mc:Fallback>
                <p:oleObj name="Equation" r:id="rId5" imgW="1163304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117725"/>
                        <a:ext cx="82994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5" name="Object 2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67184899"/>
              </p:ext>
            </p:extLst>
          </p:nvPr>
        </p:nvGraphicFramePr>
        <p:xfrm>
          <a:off x="2536825" y="5429250"/>
          <a:ext cx="40147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Equation" r:id="rId7" imgW="4063680" imgH="787320" progId="Equation.DSMT4">
                  <p:embed/>
                </p:oleObj>
              </mc:Choice>
              <mc:Fallback>
                <p:oleObj name="Equation" r:id="rId7" imgW="40636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5429250"/>
                        <a:ext cx="401478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2" name="Text Box 11"/>
          <p:cNvSpPr txBox="1">
            <a:spLocks noChangeAspect="1" noChangeArrowheads="1"/>
          </p:cNvSpPr>
          <p:nvPr/>
        </p:nvSpPr>
        <p:spPr bwMode="auto">
          <a:xfrm>
            <a:off x="2081213" y="2835275"/>
            <a:ext cx="13795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ym typeface="Symbol" pitchFamily="18" charset="2"/>
              </a:rPr>
              <a:t></a:t>
            </a:r>
          </a:p>
          <a:p>
            <a:pPr algn="ctr"/>
            <a:r>
              <a:rPr lang="en-US">
                <a:sym typeface="Symbol" pitchFamily="18" charset="2"/>
              </a:rPr>
              <a:t>molar mass BaSO</a:t>
            </a:r>
            <a:r>
              <a:rPr lang="en-US" baseline="-25000">
                <a:sym typeface="Symbol" pitchFamily="18" charset="2"/>
              </a:rPr>
              <a:t>4</a:t>
            </a:r>
          </a:p>
        </p:txBody>
      </p:sp>
      <p:sp>
        <p:nvSpPr>
          <p:cNvPr id="62473" name="Text Box 12"/>
          <p:cNvSpPr txBox="1">
            <a:spLocks noChangeArrowheads="1"/>
          </p:cNvSpPr>
          <p:nvPr/>
        </p:nvSpPr>
        <p:spPr bwMode="auto">
          <a:xfrm>
            <a:off x="3859213" y="2835275"/>
            <a:ext cx="13827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ym typeface="Symbol" pitchFamily="18" charset="2"/>
              </a:rPr>
              <a:t></a:t>
            </a:r>
          </a:p>
          <a:p>
            <a:pPr algn="ctr"/>
            <a:r>
              <a:rPr lang="en-US">
                <a:sym typeface="Symbol" pitchFamily="18" charset="2"/>
              </a:rPr>
              <a:t>mole ratio</a:t>
            </a:r>
            <a:endParaRPr lang="en-US" baseline="-25000">
              <a:sym typeface="Symbol" pitchFamily="18" charset="2"/>
            </a:endParaRPr>
          </a:p>
        </p:txBody>
      </p:sp>
      <p:sp>
        <p:nvSpPr>
          <p:cNvPr id="62474" name="Text Box 13"/>
          <p:cNvSpPr txBox="1">
            <a:spLocks noChangeArrowheads="1"/>
          </p:cNvSpPr>
          <p:nvPr/>
        </p:nvSpPr>
        <p:spPr bwMode="auto">
          <a:xfrm>
            <a:off x="5626100" y="2835275"/>
            <a:ext cx="13827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sym typeface="Symbol" pitchFamily="18" charset="2"/>
              </a:rPr>
              <a:t></a:t>
            </a:r>
          </a:p>
          <a:p>
            <a:pPr algn="ctr"/>
            <a:r>
              <a:rPr lang="en-US" dirty="0">
                <a:sym typeface="Symbol" pitchFamily="18" charset="2"/>
              </a:rPr>
              <a:t>molar mass Na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SO</a:t>
            </a:r>
            <a:r>
              <a:rPr lang="en-US" baseline="-25000" dirty="0">
                <a:sym typeface="Symbol" pitchFamily="18" charset="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0488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/>
      <p:bldP spid="62473" grpId="0"/>
      <p:bldP spid="624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262128" y="4662315"/>
            <a:ext cx="8695944" cy="192024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marL="290513" indent="-290513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dirty="0">
                <a:ea typeface="ＭＳ Ｐゴシック" charset="0"/>
              </a:rPr>
              <a:t>Combustion involves the addition oxygen to another element.</a:t>
            </a:r>
          </a:p>
          <a:p>
            <a:pPr marL="290513" indent="-290513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dirty="0">
                <a:ea typeface="ＭＳ Ｐゴシック" charset="0"/>
              </a:rPr>
              <a:t>When hydrocarbon molecules burn completely, the products are always </a:t>
            </a:r>
            <a:r>
              <a:rPr lang="en-US" sz="2800" i="1" dirty="0">
                <a:ea typeface="ＭＳ Ｐゴシック" charset="0"/>
              </a:rPr>
              <a:t>carbon dioxide gas and water</a:t>
            </a:r>
            <a:r>
              <a:rPr lang="en-US" sz="2800" dirty="0">
                <a:ea typeface="ＭＳ Ｐゴシック" charset="0"/>
              </a:rPr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7543800" cy="14507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/>
              <a:t>Determining</a:t>
            </a:r>
            <a:r>
              <a:rPr lang="en-US" dirty="0" smtClean="0"/>
              <a:t> the Formula of a Hydrocarbon by Combustion</a:t>
            </a:r>
            <a:endParaRPr lang="en-US" dirty="0"/>
          </a:p>
        </p:txBody>
      </p:sp>
      <p:pic>
        <p:nvPicPr>
          <p:cNvPr id="6" name="Picture 5" descr="04_07.jpg"/>
          <p:cNvPicPr>
            <a:picLocks noChangeAspect="1"/>
          </p:cNvPicPr>
          <p:nvPr/>
        </p:nvPicPr>
        <p:blipFill>
          <a:blip r:embed="rId3"/>
          <a:srcRect r="6667"/>
          <a:stretch>
            <a:fillRect/>
          </a:stretch>
        </p:blipFill>
        <p:spPr>
          <a:xfrm>
            <a:off x="533400" y="1450757"/>
            <a:ext cx="8153400" cy="321155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292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219456" y="4343399"/>
            <a:ext cx="8695944" cy="210312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marL="290513" indent="-290513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ea typeface="ＭＳ Ｐゴシック" charset="0"/>
              </a:rPr>
              <a:t>A streaming flow of pure O</a:t>
            </a:r>
            <a:r>
              <a:rPr lang="en-US" baseline="-25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 is passed over a weighed mass of the unknown sample in an apparatus like the one above.</a:t>
            </a:r>
          </a:p>
          <a:p>
            <a:pPr marL="290513" indent="-290513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ea typeface="ＭＳ Ｐゴシック" charset="0"/>
              </a:rPr>
              <a:t>The heat from the furnace converts the carbon in the compound to CO</a:t>
            </a:r>
            <a:r>
              <a:rPr lang="en-US" baseline="-25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 and the hydrogen into H</a:t>
            </a:r>
            <a:r>
              <a:rPr lang="en-US" baseline="-25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O. </a:t>
            </a:r>
          </a:p>
          <a:p>
            <a:pPr marL="290513" indent="-290513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ea typeface="ＭＳ Ｐゴシック" charset="0"/>
              </a:rPr>
              <a:t>The CO</a:t>
            </a:r>
            <a:r>
              <a:rPr lang="en-US" baseline="-25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 and H</a:t>
            </a:r>
            <a:r>
              <a:rPr lang="en-US" baseline="-25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O are collected in pre-weighed traps. </a:t>
            </a: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228618" y="2022867"/>
            <a:ext cx="3429000" cy="1477328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 </a:t>
            </a:r>
            <a:r>
              <a:rPr lang="en-US" b="1" i="1" dirty="0">
                <a:ea typeface="ＭＳ Ｐゴシック" charset="0"/>
              </a:rPr>
              <a:t>hydrocarbon </a:t>
            </a:r>
            <a:r>
              <a:rPr lang="en-US" dirty="0">
                <a:ea typeface="ＭＳ Ｐゴシック" charset="0"/>
              </a:rPr>
              <a:t>is a compound that contains predominately carbon and hydrogen and possibly smaller amount of elements such as O, N and S.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18" y="0"/>
            <a:ext cx="7543800" cy="110394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Combustion Analysis</a:t>
            </a:r>
            <a:endParaRPr lang="en-US" dirty="0"/>
          </a:p>
        </p:txBody>
      </p:sp>
      <p:pic>
        <p:nvPicPr>
          <p:cNvPr id="7" name="Picture 6" descr="04_07.jpg"/>
          <p:cNvPicPr>
            <a:picLocks noChangeAspect="1"/>
          </p:cNvPicPr>
          <p:nvPr/>
        </p:nvPicPr>
        <p:blipFill>
          <a:blip r:embed="rId3"/>
          <a:srcRect r="6667"/>
          <a:stretch>
            <a:fillRect/>
          </a:stretch>
        </p:blipFill>
        <p:spPr>
          <a:xfrm>
            <a:off x="3848118" y="1840584"/>
            <a:ext cx="5067282" cy="208121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832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460566" y="3878252"/>
            <a:ext cx="8695944" cy="1862048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marL="290513" indent="-290513">
              <a:spcBef>
                <a:spcPts val="600"/>
              </a:spcBef>
              <a:buFontTx/>
              <a:buChar char="•"/>
              <a:defRPr/>
            </a:pPr>
            <a:r>
              <a:rPr lang="en-US" sz="2000" dirty="0">
                <a:ea typeface="ＭＳ Ｐゴシック" charset="0"/>
                <a:cs typeface="Arial" charset="0"/>
              </a:rPr>
              <a:t>All of the carbon in the sample ends up in the CO</a:t>
            </a:r>
            <a:r>
              <a:rPr lang="en-US" sz="2000" baseline="-25000" dirty="0">
                <a:ea typeface="ＭＳ Ｐゴシック" charset="0"/>
                <a:cs typeface="Arial" charset="0"/>
              </a:rPr>
              <a:t>2</a:t>
            </a:r>
            <a:r>
              <a:rPr lang="en-US" sz="2000" dirty="0">
                <a:ea typeface="ＭＳ Ｐゴシック" charset="0"/>
                <a:cs typeface="Arial" charset="0"/>
              </a:rPr>
              <a:t>.</a:t>
            </a:r>
          </a:p>
          <a:p>
            <a:pPr marL="290513" indent="-290513">
              <a:spcBef>
                <a:spcPts val="600"/>
              </a:spcBef>
              <a:buFontTx/>
              <a:buChar char="•"/>
              <a:defRPr/>
            </a:pPr>
            <a:r>
              <a:rPr lang="en-US" sz="2000" dirty="0">
                <a:ea typeface="ＭＳ Ｐゴシック" charset="0"/>
                <a:cs typeface="Arial" charset="0"/>
              </a:rPr>
              <a:t>All of the hydrogen in the sample ends up in the water.</a:t>
            </a:r>
          </a:p>
          <a:p>
            <a:pPr marL="290513" indent="-290513">
              <a:spcBef>
                <a:spcPts val="600"/>
              </a:spcBef>
              <a:buFontTx/>
              <a:buChar char="•"/>
              <a:defRPr/>
            </a:pPr>
            <a:r>
              <a:rPr lang="en-US" sz="2000" dirty="0">
                <a:ea typeface="ＭＳ Ｐゴシック" charset="0"/>
                <a:cs typeface="Arial" charset="0"/>
              </a:rPr>
              <a:t>Using </a:t>
            </a:r>
            <a:r>
              <a:rPr lang="en-US" sz="2000" dirty="0" err="1">
                <a:ea typeface="ＭＳ Ｐゴシック" charset="0"/>
                <a:cs typeface="Arial" charset="0"/>
              </a:rPr>
              <a:t>stoichiometry</a:t>
            </a:r>
            <a:r>
              <a:rPr lang="en-US" sz="2000" dirty="0">
                <a:ea typeface="ＭＳ Ｐゴシック" charset="0"/>
                <a:cs typeface="Arial" charset="0"/>
              </a:rPr>
              <a:t>, one can relate the carbon in CO</a:t>
            </a:r>
            <a:r>
              <a:rPr lang="en-US" sz="2000" baseline="-25000" dirty="0">
                <a:ea typeface="ＭＳ Ｐゴシック" charset="0"/>
                <a:cs typeface="Arial" charset="0"/>
              </a:rPr>
              <a:t>2</a:t>
            </a:r>
            <a:r>
              <a:rPr lang="en-US" sz="2000" dirty="0">
                <a:ea typeface="ＭＳ Ｐゴシック" charset="0"/>
                <a:cs typeface="Arial" charset="0"/>
              </a:rPr>
              <a:t> and the hydrogen in H</a:t>
            </a:r>
            <a:r>
              <a:rPr lang="en-US" sz="2000" baseline="-25000" dirty="0">
                <a:ea typeface="ＭＳ Ｐゴシック" charset="0"/>
                <a:cs typeface="Arial" charset="0"/>
              </a:rPr>
              <a:t>2</a:t>
            </a:r>
            <a:r>
              <a:rPr lang="en-US" sz="2000" dirty="0">
                <a:ea typeface="ＭＳ Ｐゴシック" charset="0"/>
                <a:cs typeface="Arial" charset="0"/>
              </a:rPr>
              <a:t>O back to the carbon and hydrogen in the original sample. </a:t>
            </a:r>
          </a:p>
          <a:p>
            <a:pPr marL="290513" indent="-290513">
              <a:spcBef>
                <a:spcPts val="600"/>
              </a:spcBef>
              <a:buFontTx/>
              <a:buChar char="•"/>
              <a:defRPr/>
            </a:pPr>
            <a:r>
              <a:rPr lang="en-US" sz="2000" dirty="0">
                <a:ea typeface="ＭＳ Ｐゴシック" charset="0"/>
                <a:cs typeface="Arial" charset="0"/>
              </a:rPr>
              <a:t>Any oxygen in the sample can be deduced via conservation of mass.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67640"/>
            <a:ext cx="7543800" cy="89916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Combustion Analysis</a:t>
            </a:r>
            <a:endParaRPr lang="en-US" dirty="0"/>
          </a:p>
        </p:txBody>
      </p:sp>
      <p:pic>
        <p:nvPicPr>
          <p:cNvPr id="6" name="Picture 5" descr="04_07.jpg"/>
          <p:cNvPicPr>
            <a:picLocks noChangeAspect="1"/>
          </p:cNvPicPr>
          <p:nvPr/>
        </p:nvPicPr>
        <p:blipFill>
          <a:blip r:embed="rId3"/>
          <a:srcRect r="6667"/>
          <a:stretch>
            <a:fillRect/>
          </a:stretch>
        </p:blipFill>
        <p:spPr>
          <a:xfrm>
            <a:off x="685801" y="1066801"/>
            <a:ext cx="7696200" cy="25741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149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1942"/>
            <a:ext cx="7543800" cy="1203961"/>
          </a:xfrm>
        </p:spPr>
        <p:txBody>
          <a:bodyPr/>
          <a:lstStyle/>
          <a:p>
            <a:r>
              <a:rPr lang="en-US" dirty="0" smtClean="0"/>
              <a:t>Sample Combustion Problem: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534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Determine the molecular formula of an organic compound(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x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Y</a:t>
            </a:r>
            <a:r>
              <a:rPr lang="en-US" sz="2800" dirty="0" err="1" smtClean="0"/>
              <a:t>O</a:t>
            </a:r>
            <a:r>
              <a:rPr lang="en-US" sz="2800" baseline="-25000" dirty="0" err="1" smtClean="0"/>
              <a:t>z</a:t>
            </a:r>
            <a:r>
              <a:rPr lang="en-US" sz="2800" dirty="0" smtClean="0"/>
              <a:t>) from the following information:</a:t>
            </a:r>
          </a:p>
          <a:p>
            <a:endParaRPr lang="en-US" sz="2000" dirty="0"/>
          </a:p>
          <a:p>
            <a:pPr marL="514350" indent="-514350">
              <a:buAutoNum type="arabicPeriod"/>
            </a:pPr>
            <a:r>
              <a:rPr lang="en-US" sz="2800" dirty="0" smtClean="0"/>
              <a:t>When 19.81 g of sample is placed in a combustion furnace:</a:t>
            </a:r>
          </a:p>
          <a:p>
            <a:pPr lvl="1"/>
            <a:r>
              <a:rPr lang="en-US" sz="2800" dirty="0"/>
              <a:t>	 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41.98g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= 6.45g</a:t>
            </a:r>
          </a:p>
          <a:p>
            <a:pPr lvl="1"/>
            <a:r>
              <a:rPr lang="en-US" sz="2800" dirty="0"/>
              <a:t> 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The molecular weight is 166 g/mole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194304" y="5867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Answer:  C</a:t>
            </a:r>
            <a:r>
              <a:rPr lang="en-US" sz="2400" baseline="-25000" dirty="0" smtClean="0"/>
              <a:t>8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1307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38200"/>
            <a:ext cx="8229600" cy="2514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Solution Concentration &amp;</a:t>
            </a:r>
            <a:b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Solution Stoichiometry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01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04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736" y="3054451"/>
            <a:ext cx="3579125" cy="303509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pSp>
        <p:nvGrpSpPr>
          <p:cNvPr id="84995" name="Group 14"/>
          <p:cNvGrpSpPr>
            <a:grpSpLocks/>
          </p:cNvGrpSpPr>
          <p:nvPr/>
        </p:nvGrpSpPr>
        <p:grpSpPr bwMode="auto">
          <a:xfrm>
            <a:off x="9099" y="1752600"/>
            <a:ext cx="5943600" cy="2819400"/>
            <a:chOff x="76200" y="2667000"/>
            <a:chExt cx="5943600" cy="2819400"/>
          </a:xfrm>
        </p:grpSpPr>
        <p:sp>
          <p:nvSpPr>
            <p:cNvPr id="79889" name="Rectangle 17"/>
            <p:cNvSpPr>
              <a:spLocks noChangeArrowheads="1"/>
            </p:cNvSpPr>
            <p:nvPr/>
          </p:nvSpPr>
          <p:spPr bwMode="auto">
            <a:xfrm>
              <a:off x="76200" y="2667000"/>
              <a:ext cx="5943600" cy="2819400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5000" name="Text Box 7"/>
            <p:cNvSpPr txBox="1">
              <a:spLocks noChangeArrowheads="1"/>
            </p:cNvSpPr>
            <p:nvPr/>
          </p:nvSpPr>
          <p:spPr bwMode="auto">
            <a:xfrm>
              <a:off x="152400" y="2819400"/>
              <a:ext cx="19050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dirty="0"/>
                <a:t>Solution =</a:t>
              </a:r>
            </a:p>
          </p:txBody>
        </p:sp>
        <p:sp>
          <p:nvSpPr>
            <p:cNvPr id="79880" name="Text Box 8"/>
            <p:cNvSpPr txBox="1">
              <a:spLocks noChangeArrowheads="1"/>
            </p:cNvSpPr>
            <p:nvPr/>
          </p:nvSpPr>
          <p:spPr bwMode="auto">
            <a:xfrm>
              <a:off x="2057400" y="2819400"/>
              <a:ext cx="1524000" cy="5492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 charset="-128"/>
                </a:rPr>
                <a:t>solute</a:t>
              </a:r>
            </a:p>
          </p:txBody>
        </p:sp>
        <p:sp>
          <p:nvSpPr>
            <p:cNvPr id="79881" name="Text Box 9"/>
            <p:cNvSpPr txBox="1">
              <a:spLocks noChangeArrowheads="1"/>
            </p:cNvSpPr>
            <p:nvPr/>
          </p:nvSpPr>
          <p:spPr bwMode="auto">
            <a:xfrm>
              <a:off x="3352800" y="2819400"/>
              <a:ext cx="2438400" cy="5492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i="1" dirty="0">
                  <a:solidFill>
                    <a:schemeClr val="tx2"/>
                  </a:solidFill>
                  <a:latin typeface="Arial" pitchFamily="34" charset="0"/>
                  <a:ea typeface="ＭＳ Ｐゴシック" charset="-128"/>
                </a:rPr>
                <a:t>+</a:t>
              </a:r>
              <a:r>
                <a:rPr lang="en-US" sz="3000" b="1" i="1" dirty="0">
                  <a:solidFill>
                    <a:srgbClr val="0066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 charset="-128"/>
                </a:rPr>
                <a:t>  solvent</a:t>
              </a:r>
            </a:p>
          </p:txBody>
        </p:sp>
        <p:grpSp>
          <p:nvGrpSpPr>
            <p:cNvPr id="85003" name="Group 10"/>
            <p:cNvGrpSpPr>
              <a:grpSpLocks/>
            </p:cNvGrpSpPr>
            <p:nvPr/>
          </p:nvGrpSpPr>
          <p:grpSpPr bwMode="auto">
            <a:xfrm>
              <a:off x="609600" y="3352800"/>
              <a:ext cx="2590800" cy="1905001"/>
              <a:chOff x="816" y="1631"/>
              <a:chExt cx="1632" cy="1200"/>
            </a:xfrm>
          </p:grpSpPr>
          <p:sp>
            <p:nvSpPr>
              <p:cNvPr id="85007" name="Text Box 11"/>
              <p:cNvSpPr txBox="1">
                <a:spLocks noChangeArrowheads="1"/>
              </p:cNvSpPr>
              <p:nvPr/>
            </p:nvSpPr>
            <p:spPr bwMode="auto">
              <a:xfrm>
                <a:off x="816" y="2083"/>
                <a:ext cx="1632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That which is dissolved (lesser amount)</a:t>
                </a:r>
              </a:p>
            </p:txBody>
          </p:sp>
          <p:sp>
            <p:nvSpPr>
              <p:cNvPr id="85008" name="Line 12"/>
              <p:cNvSpPr>
                <a:spLocks noChangeShapeType="1"/>
              </p:cNvSpPr>
              <p:nvPr/>
            </p:nvSpPr>
            <p:spPr bwMode="auto">
              <a:xfrm flipV="1">
                <a:off x="1680" y="1631"/>
                <a:ext cx="480" cy="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004" name="Group 13"/>
            <p:cNvGrpSpPr>
              <a:grpSpLocks/>
            </p:cNvGrpSpPr>
            <p:nvPr/>
          </p:nvGrpSpPr>
          <p:grpSpPr bwMode="auto">
            <a:xfrm>
              <a:off x="3200400" y="3276600"/>
              <a:ext cx="2590800" cy="1949450"/>
              <a:chOff x="3120" y="1536"/>
              <a:chExt cx="1632" cy="1228"/>
            </a:xfrm>
          </p:grpSpPr>
          <p:sp>
            <p:nvSpPr>
              <p:cNvPr id="85005" name="Text Box 14"/>
              <p:cNvSpPr txBox="1">
                <a:spLocks noChangeArrowheads="1"/>
              </p:cNvSpPr>
              <p:nvPr/>
            </p:nvSpPr>
            <p:spPr bwMode="auto">
              <a:xfrm>
                <a:off x="3120" y="2016"/>
                <a:ext cx="1632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dirty="0"/>
                  <a:t>That which is dissolves (greater amount)</a:t>
                </a:r>
              </a:p>
            </p:txBody>
          </p:sp>
          <p:sp>
            <p:nvSpPr>
              <p:cNvPr id="85006" name="Line 15"/>
              <p:cNvSpPr>
                <a:spLocks noChangeShapeType="1"/>
              </p:cNvSpPr>
              <p:nvPr/>
            </p:nvSpPr>
            <p:spPr bwMode="auto">
              <a:xfrm flipH="1" flipV="1">
                <a:off x="3840" y="1536"/>
                <a:ext cx="4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1000" y="98714"/>
            <a:ext cx="7543800" cy="145075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Solution Concentration &amp;</a:t>
            </a:r>
            <a:b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Solution Stoichiometry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6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39307"/>
            <a:ext cx="7543800" cy="1180893"/>
          </a:xfrm>
        </p:spPr>
        <p:txBody>
          <a:bodyPr>
            <a:normAutofit/>
          </a:bodyPr>
          <a:lstStyle/>
          <a:p>
            <a:r>
              <a:rPr lang="en-US" sz="5400" dirty="0"/>
              <a:t>Molarity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6990" y="1946027"/>
            <a:ext cx="7772400" cy="3124200"/>
          </a:xfrm>
        </p:spPr>
        <p:txBody>
          <a:bodyPr/>
          <a:lstStyle/>
          <a:p>
            <a:r>
              <a:rPr lang="en-US" dirty="0"/>
              <a:t>Two solutions can contain the same compounds but be quite different because the proportions of those compounds are different.</a:t>
            </a:r>
          </a:p>
          <a:p>
            <a:r>
              <a:rPr lang="en-US" dirty="0"/>
              <a:t>Molarity is one way to measure the concentration of a solution.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grpSp>
        <p:nvGrpSpPr>
          <p:cNvPr id="81932" name="Group 12"/>
          <p:cNvGrpSpPr>
            <a:grpSpLocks/>
          </p:cNvGrpSpPr>
          <p:nvPr/>
        </p:nvGrpSpPr>
        <p:grpSpPr bwMode="auto">
          <a:xfrm>
            <a:off x="1100138" y="4445000"/>
            <a:ext cx="6938962" cy="1052513"/>
            <a:chOff x="861" y="2800"/>
            <a:chExt cx="4371" cy="663"/>
          </a:xfrm>
        </p:grpSpPr>
        <p:grpSp>
          <p:nvGrpSpPr>
            <p:cNvPr id="81930" name="Group 10"/>
            <p:cNvGrpSpPr>
              <a:grpSpLocks/>
            </p:cNvGrpSpPr>
            <p:nvPr/>
          </p:nvGrpSpPr>
          <p:grpSpPr bwMode="auto">
            <a:xfrm>
              <a:off x="2424" y="2800"/>
              <a:ext cx="2808" cy="663"/>
              <a:chOff x="2424" y="2800"/>
              <a:chExt cx="2808" cy="663"/>
            </a:xfrm>
          </p:grpSpPr>
          <p:grpSp>
            <p:nvGrpSpPr>
              <p:cNvPr id="81927" name="Group 7"/>
              <p:cNvGrpSpPr>
                <a:grpSpLocks/>
              </p:cNvGrpSpPr>
              <p:nvPr/>
            </p:nvGrpSpPr>
            <p:grpSpPr bwMode="auto">
              <a:xfrm>
                <a:off x="2424" y="2800"/>
                <a:ext cx="2693" cy="663"/>
                <a:chOff x="1530" y="2752"/>
                <a:chExt cx="2693" cy="663"/>
              </a:xfrm>
            </p:grpSpPr>
            <p:sp>
              <p:nvSpPr>
                <p:cNvPr id="81925" name="Rectangle 5"/>
                <p:cNvSpPr>
                  <a:spLocks noChangeArrowheads="1"/>
                </p:cNvSpPr>
                <p:nvPr/>
              </p:nvSpPr>
              <p:spPr bwMode="auto">
                <a:xfrm>
                  <a:off x="2061" y="2752"/>
                  <a:ext cx="162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800">
                      <a:solidFill>
                        <a:srgbClr val="C82E32"/>
                      </a:solidFill>
                    </a:rPr>
                    <a:t>moles of solute</a:t>
                  </a:r>
                </a:p>
              </p:txBody>
            </p:sp>
            <p:sp>
              <p:nvSpPr>
                <p:cNvPr id="81926" name="Rectangle 6"/>
                <p:cNvSpPr>
                  <a:spLocks noChangeArrowheads="1"/>
                </p:cNvSpPr>
                <p:nvPr/>
              </p:nvSpPr>
              <p:spPr bwMode="auto">
                <a:xfrm>
                  <a:off x="1530" y="3088"/>
                  <a:ext cx="269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800">
                      <a:solidFill>
                        <a:srgbClr val="C82E32"/>
                      </a:solidFill>
                    </a:rPr>
                    <a:t>volume of solution in liters</a:t>
                  </a:r>
                </a:p>
              </p:txBody>
            </p:sp>
          </p:grpSp>
          <p:sp>
            <p:nvSpPr>
              <p:cNvPr id="81928" name="Line 8"/>
              <p:cNvSpPr>
                <a:spLocks noChangeShapeType="1"/>
              </p:cNvSpPr>
              <p:nvPr/>
            </p:nvSpPr>
            <p:spPr bwMode="auto">
              <a:xfrm>
                <a:off x="2448" y="3150"/>
                <a:ext cx="2784" cy="0"/>
              </a:xfrm>
              <a:prstGeom prst="line">
                <a:avLst/>
              </a:prstGeom>
              <a:noFill/>
              <a:ln w="2540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>
              <a:off x="861" y="2976"/>
              <a:ext cx="14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800">
                  <a:solidFill>
                    <a:srgbClr val="C82E32"/>
                  </a:solidFill>
                </a:rPr>
                <a:t>Molarity (</a:t>
              </a:r>
              <a:r>
                <a:rPr lang="en-US" sz="2800" i="1">
                  <a:solidFill>
                    <a:srgbClr val="C82E32"/>
                  </a:solidFill>
                </a:rPr>
                <a:t>M</a:t>
              </a:r>
              <a:r>
                <a:rPr lang="en-US" sz="2800">
                  <a:solidFill>
                    <a:srgbClr val="C82E32"/>
                  </a:solidFill>
                </a:rPr>
                <a:t>) =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598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Stoichiometric Calculations</a:t>
            </a:r>
          </a:p>
        </p:txBody>
      </p:sp>
      <p:pic>
        <p:nvPicPr>
          <p:cNvPr id="69644" name="Picture 12" descr="03_12-01UNT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6" b="6598"/>
          <a:stretch>
            <a:fillRect/>
          </a:stretch>
        </p:blipFill>
        <p:spPr>
          <a:xfrm>
            <a:off x="185738" y="1548310"/>
            <a:ext cx="8763000" cy="2552700"/>
          </a:xfrm>
        </p:spPr>
      </p:pic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1038" y="4274308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The coefficients in the balanced equation give the ratio of </a:t>
            </a:r>
            <a:r>
              <a:rPr lang="en-US" sz="2800" i="1" dirty="0"/>
              <a:t>moles</a:t>
            </a:r>
            <a:r>
              <a:rPr lang="en-US" sz="2800" dirty="0"/>
              <a:t> of reactants and products.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386595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Mixing a Solution</a:t>
            </a:r>
          </a:p>
        </p:txBody>
      </p:sp>
      <p:pic>
        <p:nvPicPr>
          <p:cNvPr id="116745" name="Picture 9" descr="04_16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457200" y="1447800"/>
            <a:ext cx="3308350" cy="4648200"/>
          </a:xfrm>
          <a:noFill/>
          <a:ln/>
        </p:spPr>
      </p:pic>
      <p:sp>
        <p:nvSpPr>
          <p:cNvPr id="11674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905000"/>
            <a:ext cx="4800600" cy="4572000"/>
          </a:xfrm>
        </p:spPr>
        <p:txBody>
          <a:bodyPr/>
          <a:lstStyle/>
          <a:p>
            <a:r>
              <a:rPr lang="en-US" sz="2800" dirty="0"/>
              <a:t>To create a solution of a known molarity, one weighs out a known mass (and, therefore, number of moles) of the solute.</a:t>
            </a:r>
          </a:p>
          <a:p>
            <a:r>
              <a:rPr lang="en-US" sz="2800" dirty="0"/>
              <a:t>The solute is added to a volumetric flask, and solvent is added to the line on the neck of the flask.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216261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350" y="0"/>
            <a:ext cx="75438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Preparing Solution of Known Concentration</a:t>
            </a:r>
            <a:endParaRPr lang="en-US" dirty="0"/>
          </a:p>
        </p:txBody>
      </p:sp>
      <p:pic>
        <p:nvPicPr>
          <p:cNvPr id="89091" name="Picture 4" descr="04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" y="1476915"/>
            <a:ext cx="885825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05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543800" cy="112776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Preparing Solutions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3505200" y="1371600"/>
            <a:ext cx="5395953" cy="4139595"/>
          </a:xfrm>
          <a:solidFill>
            <a:srgbClr val="FFFFCC"/>
          </a:solidFill>
          <a:ln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 wrap="square">
            <a:spAutoFit/>
          </a:bodyPr>
          <a:lstStyle/>
          <a:p>
            <a:pPr marL="280988" indent="-280988">
              <a:spcBef>
                <a:spcPts val="600"/>
              </a:spcBef>
              <a:defRPr/>
            </a:pPr>
            <a:r>
              <a:rPr lang="en-US" sz="3000" dirty="0" smtClean="0">
                <a:cs typeface="+mn-cs"/>
              </a:rPr>
              <a:t>Weigh out the solid solute and carefully transfer it to the volumetric flask.</a:t>
            </a:r>
          </a:p>
          <a:p>
            <a:pPr marL="280988" indent="-280988">
              <a:spcBef>
                <a:spcPts val="600"/>
              </a:spcBef>
              <a:defRPr/>
            </a:pPr>
            <a:r>
              <a:rPr lang="en-US" sz="3000" dirty="0" smtClean="0">
                <a:cs typeface="+mn-cs"/>
              </a:rPr>
              <a:t>Dissolve in a volume of solvent less than the flask volume.</a:t>
            </a:r>
          </a:p>
          <a:p>
            <a:pPr marL="280988" indent="-280988">
              <a:spcBef>
                <a:spcPts val="600"/>
              </a:spcBef>
              <a:defRPr/>
            </a:pPr>
            <a:r>
              <a:rPr lang="en-US" sz="3000" dirty="0" smtClean="0">
                <a:cs typeface="+mn-cs"/>
              </a:rPr>
              <a:t>Fill the volumetric flask to the calibration mark with solvent.</a:t>
            </a:r>
          </a:p>
          <a:p>
            <a:pPr marL="280988" indent="-280988">
              <a:spcBef>
                <a:spcPts val="600"/>
              </a:spcBef>
              <a:defRPr/>
            </a:pPr>
            <a:r>
              <a:rPr lang="en-US" sz="3000" dirty="0" smtClean="0">
                <a:cs typeface="+mn-cs"/>
              </a:rPr>
              <a:t>Invert the flask many times to ensure homogeneous mixing.</a:t>
            </a:r>
          </a:p>
        </p:txBody>
      </p:sp>
      <p:pic>
        <p:nvPicPr>
          <p:cNvPr id="6" name="Picture 5" descr="04_10.jpg"/>
          <p:cNvPicPr>
            <a:picLocks noChangeAspect="1"/>
          </p:cNvPicPr>
          <p:nvPr/>
        </p:nvPicPr>
        <p:blipFill>
          <a:blip r:embed="rId2"/>
          <a:srcRect r="76667" b="7473"/>
          <a:stretch>
            <a:fillRect/>
          </a:stretch>
        </p:blipFill>
        <p:spPr>
          <a:xfrm>
            <a:off x="304800" y="1219200"/>
            <a:ext cx="2833647" cy="487680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39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733800" y="1371600"/>
            <a:ext cx="5410200" cy="36576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Ion Concentrations in a Solution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219456" y="5181600"/>
            <a:ext cx="8695944" cy="1447800"/>
          </a:xfrm>
          <a:solidFill>
            <a:srgbClr val="FFFFCC"/>
          </a:solidFill>
          <a:ln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 marL="285750" indent="-285750" algn="ctr">
              <a:lnSpc>
                <a:spcPct val="125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[CuCl</a:t>
            </a:r>
            <a:r>
              <a:rPr lang="en-US" baseline="-25000" dirty="0" smtClean="0">
                <a:cs typeface="+mn-cs"/>
              </a:rPr>
              <a:t>2</a:t>
            </a:r>
            <a:r>
              <a:rPr lang="en-US" dirty="0" smtClean="0">
                <a:cs typeface="+mn-cs"/>
              </a:rPr>
              <a:t>] = 0.30 M = [Cu</a:t>
            </a:r>
            <a:r>
              <a:rPr lang="en-US" baseline="30000" dirty="0" smtClean="0">
                <a:cs typeface="+mn-cs"/>
              </a:rPr>
              <a:t>2+</a:t>
            </a:r>
            <a:r>
              <a:rPr lang="en-US" dirty="0" smtClean="0">
                <a:cs typeface="+mn-cs"/>
              </a:rPr>
              <a:t>] = 0.30 M</a:t>
            </a:r>
          </a:p>
          <a:p>
            <a:pPr marL="285750" indent="-285750" algn="ctr">
              <a:lnSpc>
                <a:spcPct val="125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[</a:t>
            </a:r>
            <a:r>
              <a:rPr lang="en-US" dirty="0" err="1" smtClean="0">
                <a:cs typeface="+mn-cs"/>
              </a:rPr>
              <a:t>Cl</a:t>
            </a:r>
            <a:r>
              <a:rPr lang="en-US" baseline="30000" dirty="0" smtClean="0">
                <a:cs typeface="+mn-cs"/>
              </a:rPr>
              <a:t>-</a:t>
            </a:r>
            <a:r>
              <a:rPr lang="en-US" dirty="0" smtClean="0">
                <a:cs typeface="+mn-cs"/>
              </a:rPr>
              <a:t>] = 2 </a:t>
            </a:r>
            <a:r>
              <a:rPr lang="en-US" dirty="0" smtClean="0">
                <a:cs typeface="+mn-cs"/>
                <a:sym typeface="Symbol" charset="0"/>
              </a:rPr>
              <a:t></a:t>
            </a:r>
            <a:r>
              <a:rPr lang="en-US" dirty="0" smtClean="0">
                <a:cs typeface="+mn-cs"/>
              </a:rPr>
              <a:t> 0.30 M = 0.60 M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28600" y="1143000"/>
            <a:ext cx="4191000" cy="10668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eaLnBrk="0" hangingPunct="0">
              <a:defRPr/>
            </a:pPr>
            <a:r>
              <a:rPr lang="en-US" sz="2800" dirty="0">
                <a:ea typeface="ＭＳ Ｐゴシック" charset="0"/>
              </a:rPr>
              <a:t>CuCl</a:t>
            </a:r>
            <a:r>
              <a:rPr lang="en-US" sz="2800" baseline="-25000" dirty="0">
                <a:ea typeface="ＭＳ Ｐゴシック" charset="0"/>
              </a:rPr>
              <a:t>2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aq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  <a:sym typeface="Symbol" charset="0"/>
              </a:rPr>
              <a:t> </a:t>
            </a:r>
          </a:p>
          <a:p>
            <a:pPr eaLnBrk="0" hangingPunct="0">
              <a:defRPr/>
            </a:pPr>
            <a:r>
              <a:rPr lang="en-US" sz="2800" dirty="0">
                <a:ea typeface="ＭＳ Ｐゴシック" charset="0"/>
                <a:sym typeface="Symbol" charset="0"/>
              </a:rPr>
              <a:t>         </a:t>
            </a:r>
            <a:r>
              <a:rPr lang="en-US" sz="2800" dirty="0">
                <a:ea typeface="ＭＳ Ｐゴシック" charset="0"/>
              </a:rPr>
              <a:t>Cu</a:t>
            </a:r>
            <a:r>
              <a:rPr lang="en-US" sz="2800" baseline="30000" dirty="0">
                <a:ea typeface="ＭＳ Ｐゴシック" charset="0"/>
              </a:rPr>
              <a:t>2+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aq</a:t>
            </a:r>
            <a:r>
              <a:rPr lang="en-US" sz="2800" dirty="0">
                <a:ea typeface="ＭＳ Ｐゴシック" charset="0"/>
              </a:rPr>
              <a:t>) + 2Cl</a:t>
            </a:r>
            <a:r>
              <a:rPr lang="en-US" sz="2800" baseline="30000" dirty="0">
                <a:ea typeface="ＭＳ Ｐゴシック" charset="0"/>
                <a:sym typeface="Symbol" charset="0"/>
              </a:rPr>
              <a:t>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aq</a:t>
            </a:r>
            <a:r>
              <a:rPr lang="en-US" sz="2800" dirty="0">
                <a:ea typeface="ＭＳ Ｐゴシック" charset="0"/>
              </a:rPr>
              <a:t>)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28600" y="2819400"/>
            <a:ext cx="3352800" cy="15525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ea typeface="ＭＳ Ｐゴシック" charset="0"/>
              </a:rPr>
              <a:t>For every one copper (II) ion in solution, there are two chloride ions.</a:t>
            </a:r>
          </a:p>
        </p:txBody>
      </p:sp>
    </p:spTree>
    <p:extLst>
      <p:ext uri="{BB962C8B-B14F-4D97-AF65-F5344CB8AC3E}">
        <p14:creationId xmlns:p14="http://schemas.microsoft.com/office/powerpoint/2010/main" val="156439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Dilution</a:t>
            </a:r>
          </a:p>
        </p:txBody>
      </p:sp>
      <p:sp>
        <p:nvSpPr>
          <p:cNvPr id="1177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7724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One can also dilute a more concentrated solution by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Using a pipet to deliver a volume of the solution to a new volumetric flask, and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Adding solvent to the line on the neck of the new flask. </a:t>
            </a:r>
          </a:p>
        </p:txBody>
      </p:sp>
      <p:pic>
        <p:nvPicPr>
          <p:cNvPr id="117769" name="Picture 9" descr="04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6"/>
          <a:stretch>
            <a:fillRect/>
          </a:stretch>
        </p:blipFill>
        <p:spPr>
          <a:xfrm>
            <a:off x="1828800" y="3276600"/>
            <a:ext cx="5905035" cy="2819400"/>
          </a:xfrm>
          <a:noFill/>
          <a:ln/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307938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7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Dilution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2971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The molarity of the new solution can be determined from the equation</a:t>
            </a:r>
          </a:p>
          <a:p>
            <a:pPr>
              <a:lnSpc>
                <a:spcPct val="10000"/>
              </a:lnSpc>
            </a:pPr>
            <a:endParaRPr lang="en-US" sz="28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i="1" dirty="0" smtClean="0"/>
              <a:t>M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>
                <a:sym typeface="Symbol" pitchFamily="-80" charset="2"/>
              </a:rPr>
              <a:t> </a:t>
            </a:r>
            <a:r>
              <a:rPr lang="en-US" sz="2800" i="1" dirty="0" smtClean="0">
                <a:sym typeface="Symbol" pitchFamily="-80" charset="2"/>
              </a:rPr>
              <a:t>V</a:t>
            </a:r>
            <a:r>
              <a:rPr lang="en-US" sz="2800" baseline="-25000" dirty="0" smtClean="0">
                <a:sym typeface="Symbol" pitchFamily="-80" charset="2"/>
              </a:rPr>
              <a:t>1</a:t>
            </a:r>
            <a:r>
              <a:rPr lang="en-US" sz="2800" dirty="0" smtClean="0">
                <a:sym typeface="Symbol" pitchFamily="-80" charset="2"/>
              </a:rPr>
              <a:t>  </a:t>
            </a:r>
            <a:r>
              <a:rPr lang="en-US" sz="2800" dirty="0">
                <a:sym typeface="Symbol" pitchFamily="-80" charset="2"/>
              </a:rPr>
              <a:t>=  </a:t>
            </a:r>
            <a:r>
              <a:rPr lang="en-US" sz="2800" i="1" dirty="0" smtClean="0">
                <a:sym typeface="Symbol" pitchFamily="-80" charset="2"/>
              </a:rPr>
              <a:t>M</a:t>
            </a:r>
            <a:r>
              <a:rPr lang="en-US" sz="2800" baseline="-25000" dirty="0" smtClean="0">
                <a:sym typeface="Symbol" pitchFamily="-80" charset="2"/>
              </a:rPr>
              <a:t>2</a:t>
            </a:r>
            <a:r>
              <a:rPr lang="en-US" sz="2800" dirty="0" smtClean="0">
                <a:sym typeface="Symbol" pitchFamily="-80" charset="2"/>
              </a:rPr>
              <a:t> </a:t>
            </a:r>
            <a:r>
              <a:rPr lang="en-US" sz="2800" dirty="0">
                <a:sym typeface="Symbol" pitchFamily="-80" charset="2"/>
              </a:rPr>
              <a:t> </a:t>
            </a:r>
            <a:r>
              <a:rPr lang="en-US" sz="2800" i="1" dirty="0" smtClean="0">
                <a:sym typeface="Symbol" pitchFamily="-80" charset="2"/>
              </a:rPr>
              <a:t>V</a:t>
            </a:r>
            <a:r>
              <a:rPr lang="en-US" sz="2800" baseline="-25000" dirty="0" smtClean="0">
                <a:sym typeface="Symbol" pitchFamily="-80" charset="2"/>
              </a:rPr>
              <a:t>2</a:t>
            </a:r>
            <a:endParaRPr lang="en-US" sz="2800" dirty="0">
              <a:sym typeface="Symbol" pitchFamily="-80" charset="2"/>
            </a:endParaRPr>
          </a:p>
          <a:p>
            <a:pPr algn="ctr">
              <a:lnSpc>
                <a:spcPct val="10000"/>
              </a:lnSpc>
              <a:buFontTx/>
              <a:buNone/>
            </a:pPr>
            <a:endParaRPr lang="en-US" sz="2800" dirty="0">
              <a:sym typeface="Symbol" pitchFamily="-80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400" dirty="0"/>
              <a:t>where </a:t>
            </a:r>
            <a:r>
              <a:rPr lang="en-US" sz="2400" i="1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i="1" dirty="0" smtClean="0"/>
              <a:t>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are the molarity of the concentrated and dilute solutions, respectively, and </a:t>
            </a:r>
            <a:r>
              <a:rPr lang="en-US" sz="2400" i="1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and </a:t>
            </a:r>
            <a:r>
              <a:rPr lang="en-US" sz="2400" i="1" dirty="0" smtClean="0"/>
              <a:t>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are the volumes of the two solutions.</a:t>
            </a:r>
            <a:endParaRPr lang="en-US" sz="2800" dirty="0"/>
          </a:p>
        </p:txBody>
      </p:sp>
      <p:pic>
        <p:nvPicPr>
          <p:cNvPr id="152580" name="Picture 4" descr="04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6"/>
          <a:stretch>
            <a:fillRect/>
          </a:stretch>
        </p:blipFill>
        <p:spPr>
          <a:xfrm>
            <a:off x="1905000" y="3962400"/>
            <a:ext cx="4894263" cy="2336800"/>
          </a:xfrm>
          <a:ln/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121825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Molarity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3678" y="1981200"/>
            <a:ext cx="7772400" cy="1981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Identify the mass of  sodium sulfate that would be required to make 250 mL of a 0.5M solution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314700"/>
            <a:ext cx="7772400" cy="1981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Identify the volume of this solution that would be required to prepare 100 mL of a 0.20 M solution of sodium sulfate.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648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is the concentration of the  [Na</a:t>
            </a:r>
            <a:r>
              <a:rPr lang="en-US" sz="3200" baseline="30000" dirty="0"/>
              <a:t>+</a:t>
            </a:r>
            <a:r>
              <a:rPr lang="en-US" sz="3200" dirty="0"/>
              <a:t>] and [SO</a:t>
            </a:r>
            <a:r>
              <a:rPr lang="en-US" sz="3200" baseline="-25000" dirty="0"/>
              <a:t>4</a:t>
            </a:r>
            <a:r>
              <a:rPr lang="en-US" sz="3200" baseline="30000" dirty="0"/>
              <a:t>2-</a:t>
            </a:r>
            <a:r>
              <a:rPr lang="en-US" sz="3200" dirty="0"/>
              <a:t>] in this final solution?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25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/>
              <a:t>Using Molarities in</a:t>
            </a:r>
            <a:br>
              <a:rPr lang="en-US"/>
            </a:br>
            <a:r>
              <a:rPr lang="en-US"/>
              <a:t>Stoichiometric Calculations</a:t>
            </a:r>
          </a:p>
        </p:txBody>
      </p:sp>
      <p:pic>
        <p:nvPicPr>
          <p:cNvPr id="118790" name="Picture 6" descr="04_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188560"/>
            <a:ext cx="7543800" cy="3338131"/>
          </a:xfrm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670575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cap="all" dirty="0" smtClean="0"/>
              <a:t>Practice:  Soln. </a:t>
            </a:r>
            <a:r>
              <a:rPr lang="en-US" sz="4800" cap="all" dirty="0" err="1" smtClean="0"/>
              <a:t>Stoichiometry</a:t>
            </a:r>
            <a:endParaRPr lang="en-US" sz="4800" cap="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362200"/>
            <a:ext cx="7391400" cy="3352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cap="non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What mass of </a:t>
            </a:r>
            <a:r>
              <a:rPr lang="en-US" cap="none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NaCl</a:t>
            </a:r>
            <a:r>
              <a:rPr lang="en-US" cap="non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is needed to precipitate the silver ions from 20.0 ml of a </a:t>
            </a:r>
          </a:p>
          <a:p>
            <a:pPr algn="l"/>
            <a:r>
              <a:rPr lang="en-US" cap="non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0.100M silver nitrate solution?</a:t>
            </a:r>
          </a:p>
          <a:p>
            <a:pPr algn="l"/>
            <a:endParaRPr lang="en-US" cap="none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l"/>
            <a:endParaRPr lang="en-US" cap="none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Write/balance equation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Apply </a:t>
            </a:r>
            <a:r>
              <a:rPr lang="en-US" sz="2800" dirty="0" err="1" smtClean="0">
                <a:solidFill>
                  <a:schemeClr val="tx1"/>
                </a:solidFill>
              </a:rPr>
              <a:t>stoichiometry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66900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AgNO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(</a:t>
            </a:r>
            <a:r>
              <a:rPr lang="en-US" sz="3200" dirty="0" err="1" smtClean="0"/>
              <a:t>aq</a:t>
            </a:r>
            <a:r>
              <a:rPr lang="en-US" sz="3200" dirty="0" smtClean="0"/>
              <a:t>) + </a:t>
            </a:r>
            <a:r>
              <a:rPr lang="en-US" sz="3200" dirty="0" err="1" smtClean="0"/>
              <a:t>NaCl</a:t>
            </a:r>
            <a:r>
              <a:rPr lang="en-US" sz="3200" dirty="0" smtClean="0"/>
              <a:t> (</a:t>
            </a:r>
            <a:r>
              <a:rPr lang="en-US" sz="3200" dirty="0" err="1" smtClean="0"/>
              <a:t>aq</a:t>
            </a:r>
            <a:r>
              <a:rPr lang="en-US" sz="3200" dirty="0" smtClean="0"/>
              <a:t>) </a:t>
            </a:r>
            <a:r>
              <a:rPr lang="en-US" sz="3200" dirty="0" smtClean="0">
                <a:sym typeface="Wingdings" pitchFamily="2" charset="2"/>
              </a:rPr>
              <a:t>  </a:t>
            </a:r>
            <a:r>
              <a:rPr lang="en-US" sz="3200" dirty="0" err="1" smtClean="0">
                <a:sym typeface="Wingdings" pitchFamily="2" charset="2"/>
              </a:rPr>
              <a:t>AgCl</a:t>
            </a:r>
            <a:r>
              <a:rPr lang="en-US" sz="3200" dirty="0" smtClean="0">
                <a:sym typeface="Wingdings" pitchFamily="2" charset="2"/>
              </a:rPr>
              <a:t> (s) + NaNO</a:t>
            </a:r>
            <a:r>
              <a:rPr lang="en-US" sz="3200" baseline="-25000" dirty="0" smtClean="0">
                <a:sym typeface="Wingdings" pitchFamily="2" charset="2"/>
              </a:rPr>
              <a:t>3</a:t>
            </a:r>
            <a:r>
              <a:rPr lang="en-US" sz="3200" dirty="0" smtClean="0">
                <a:sym typeface="Wingdings" pitchFamily="2" charset="2"/>
              </a:rPr>
              <a:t> (</a:t>
            </a:r>
            <a:r>
              <a:rPr lang="en-US" sz="3200" dirty="0" err="1" smtClean="0">
                <a:sym typeface="Wingdings" pitchFamily="2" charset="2"/>
              </a:rPr>
              <a:t>aq</a:t>
            </a:r>
            <a:r>
              <a:rPr lang="en-US" sz="3200" dirty="0" smtClean="0">
                <a:sym typeface="Wingdings" pitchFamily="2" charset="2"/>
              </a:rPr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Ans.    </a:t>
            </a:r>
            <a:r>
              <a:rPr lang="en-US" dirty="0" smtClean="0">
                <a:solidFill>
                  <a:srgbClr val="C00000"/>
                </a:solidFill>
              </a:rPr>
              <a:t>0.117g </a:t>
            </a:r>
            <a:r>
              <a:rPr lang="en-US" dirty="0" err="1" smtClean="0">
                <a:solidFill>
                  <a:srgbClr val="C00000"/>
                </a:solidFill>
              </a:rPr>
              <a:t>NaCl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2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Stoichiometric Calculations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3810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Starting with the mass of Substance A you can use the ratio of the coefficients of A and B to calculate the mass of Substance B formed (if it’s a product) or used (if it’s a reactant).</a:t>
            </a:r>
          </a:p>
        </p:txBody>
      </p:sp>
      <p:pic>
        <p:nvPicPr>
          <p:cNvPr id="72714" name="Picture 10" descr="03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9"/>
          <a:stretch>
            <a:fillRect/>
          </a:stretch>
        </p:blipFill>
        <p:spPr>
          <a:xfrm>
            <a:off x="3810000" y="1600200"/>
            <a:ext cx="5181600" cy="3595687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417065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Base &amp; </a:t>
            </a:r>
            <a:r>
              <a:rPr lang="en-US" dirty="0" err="1" smtClean="0"/>
              <a:t>Stoichiometry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 is the volume of 0.125M nitric acid required to react with 1.30g of barium hydroxide?</a:t>
            </a:r>
          </a:p>
          <a:p>
            <a:r>
              <a:rPr lang="en-US" sz="2400" dirty="0" smtClean="0"/>
              <a:t>Write the balance equations (watch your solubility rules)</a:t>
            </a:r>
          </a:p>
          <a:p>
            <a:r>
              <a:rPr lang="en-US" sz="2800" dirty="0" smtClean="0"/>
              <a:t>    2HNO</a:t>
            </a:r>
            <a:r>
              <a:rPr lang="en-US" sz="2800" baseline="-25000" dirty="0" smtClean="0"/>
              <a:t>3(</a:t>
            </a:r>
            <a:r>
              <a:rPr lang="en-US" sz="2800" baseline="-25000" dirty="0" err="1" smtClean="0"/>
              <a:t>aq</a:t>
            </a:r>
            <a:r>
              <a:rPr lang="en-US" sz="2800" baseline="-25000" dirty="0"/>
              <a:t>)  </a:t>
            </a:r>
            <a:r>
              <a:rPr lang="en-US" sz="2800" dirty="0"/>
              <a:t>+ Ba(OH)</a:t>
            </a:r>
            <a:r>
              <a:rPr lang="en-US" sz="2800" baseline="-25000" dirty="0"/>
              <a:t>2(s) </a:t>
            </a:r>
            <a:r>
              <a:rPr lang="en-US" sz="2800" dirty="0">
                <a:sym typeface="Wingdings" pitchFamily="2" charset="2"/>
              </a:rPr>
              <a:t> 2H</a:t>
            </a:r>
            <a:r>
              <a:rPr lang="en-US" sz="2800" baseline="-25000" dirty="0">
                <a:sym typeface="Wingdings" pitchFamily="2" charset="2"/>
              </a:rPr>
              <a:t>2</a:t>
            </a:r>
            <a:r>
              <a:rPr lang="en-US" sz="2800" dirty="0">
                <a:sym typeface="Wingdings" pitchFamily="2" charset="2"/>
              </a:rPr>
              <a:t>O(l) + Ba(NO</a:t>
            </a:r>
            <a:r>
              <a:rPr lang="en-US" sz="2800" baseline="-25000" dirty="0">
                <a:sym typeface="Wingdings" pitchFamily="2" charset="2"/>
              </a:rPr>
              <a:t>3</a:t>
            </a:r>
            <a:r>
              <a:rPr lang="en-US" sz="2800" dirty="0">
                <a:sym typeface="Wingdings" pitchFamily="2" charset="2"/>
              </a:rPr>
              <a:t>)</a:t>
            </a:r>
            <a:r>
              <a:rPr lang="en-US" sz="2800" baseline="-25000" dirty="0">
                <a:sym typeface="Wingdings" pitchFamily="2" charset="2"/>
              </a:rPr>
              <a:t>2(</a:t>
            </a:r>
            <a:r>
              <a:rPr lang="en-US" sz="2800" baseline="-25000" dirty="0" err="1">
                <a:sym typeface="Wingdings" pitchFamily="2" charset="2"/>
              </a:rPr>
              <a:t>aq</a:t>
            </a:r>
            <a:r>
              <a:rPr lang="en-US" sz="2800" baseline="-25000" dirty="0">
                <a:sym typeface="Wingdings" pitchFamily="2" charset="2"/>
              </a:rPr>
              <a:t>)</a:t>
            </a:r>
          </a:p>
          <a:p>
            <a:endParaRPr lang="en-US" sz="2800" dirty="0" smtClean="0"/>
          </a:p>
          <a:p>
            <a:r>
              <a:rPr lang="en-US" sz="2400" dirty="0" smtClean="0"/>
              <a:t>Apply stoichiometry</a:t>
            </a:r>
          </a:p>
          <a:p>
            <a:endParaRPr lang="en-US" sz="2400" dirty="0" smtClean="0"/>
          </a:p>
          <a:p>
            <a:pPr lvl="1"/>
            <a:r>
              <a:rPr lang="en-US" sz="2200" dirty="0" err="1">
                <a:sym typeface="Wingdings" pitchFamily="2" charset="2"/>
              </a:rPr>
              <a:t>Ans</a:t>
            </a:r>
            <a:r>
              <a:rPr lang="en-US" sz="2200" dirty="0">
                <a:sym typeface="Wingdings" pitchFamily="2" charset="2"/>
              </a:rPr>
              <a:t>:  </a:t>
            </a:r>
            <a:r>
              <a:rPr lang="en-US" sz="2200" dirty="0">
                <a:solidFill>
                  <a:srgbClr val="FF0000"/>
                </a:solidFill>
                <a:sym typeface="Wingdings" pitchFamily="2" charset="2"/>
              </a:rPr>
              <a:t>0. 121L</a:t>
            </a:r>
            <a:r>
              <a:rPr lang="en-US" sz="2200" dirty="0">
                <a:sym typeface="Wingdings" pitchFamily="2" charset="2"/>
              </a:rPr>
              <a:t>  (121 mL)</a:t>
            </a:r>
            <a:endParaRPr lang="en-US" sz="2200" dirty="0"/>
          </a:p>
          <a:p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9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/>
              <a:t>Using Molarities in</a:t>
            </a:r>
            <a:br>
              <a:rPr lang="en-US"/>
            </a:br>
            <a:r>
              <a:rPr lang="en-US"/>
              <a:t>Stoichiometric Calculations</a:t>
            </a:r>
          </a:p>
        </p:txBody>
      </p:sp>
      <p:pic>
        <p:nvPicPr>
          <p:cNvPr id="118790" name="Picture 6" descr="04_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188560"/>
            <a:ext cx="7543800" cy="3338131"/>
          </a:xfrm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717749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Acid/Base Neutralization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volume of a 0.115M </a:t>
            </a:r>
            <a:r>
              <a:rPr lang="en-US" dirty="0" err="1" smtClean="0"/>
              <a:t>perchloric</a:t>
            </a:r>
            <a:r>
              <a:rPr lang="en-US" dirty="0" smtClean="0"/>
              <a:t> acid solution is needed to neutralize a 50.0 ml solution of 0.0875M  sodium hydroxide?</a:t>
            </a:r>
          </a:p>
          <a:p>
            <a:endParaRPr lang="en-US" dirty="0"/>
          </a:p>
          <a:p>
            <a:r>
              <a:rPr lang="en-US" dirty="0" smtClean="0"/>
              <a:t>Write &amp; balance equation</a:t>
            </a:r>
          </a:p>
          <a:p>
            <a:r>
              <a:rPr lang="en-US" sz="2800" dirty="0"/>
              <a:t>HClO</a:t>
            </a:r>
            <a:r>
              <a:rPr lang="en-US" sz="2800" baseline="-25000" dirty="0"/>
              <a:t>4</a:t>
            </a:r>
            <a:r>
              <a:rPr lang="en-US" sz="2800" dirty="0"/>
              <a:t> (</a:t>
            </a:r>
            <a:r>
              <a:rPr lang="en-US" sz="2800" dirty="0" err="1"/>
              <a:t>aq</a:t>
            </a:r>
            <a:r>
              <a:rPr lang="en-US" sz="2800" dirty="0"/>
              <a:t>) + </a:t>
            </a:r>
            <a:r>
              <a:rPr lang="en-US" sz="2800" dirty="0" err="1"/>
              <a:t>NaOH</a:t>
            </a:r>
            <a:r>
              <a:rPr lang="en-US" sz="2800" dirty="0"/>
              <a:t> (</a:t>
            </a:r>
            <a:r>
              <a:rPr lang="en-US" sz="2800" dirty="0" err="1"/>
              <a:t>aq</a:t>
            </a:r>
            <a:r>
              <a:rPr lang="en-US" sz="2800" dirty="0"/>
              <a:t>) </a:t>
            </a:r>
            <a:r>
              <a:rPr lang="en-US" sz="2800" dirty="0">
                <a:sym typeface="Wingdings" pitchFamily="2" charset="2"/>
              </a:rPr>
              <a:t> H</a:t>
            </a:r>
            <a:r>
              <a:rPr lang="en-US" sz="2800" baseline="-25000" dirty="0">
                <a:sym typeface="Wingdings" pitchFamily="2" charset="2"/>
              </a:rPr>
              <a:t>2</a:t>
            </a:r>
            <a:r>
              <a:rPr lang="en-US" sz="2800" dirty="0">
                <a:sym typeface="Wingdings" pitchFamily="2" charset="2"/>
              </a:rPr>
              <a:t>O (l) + NaClO</a:t>
            </a:r>
            <a:r>
              <a:rPr lang="en-US" sz="2800" baseline="-25000" dirty="0">
                <a:sym typeface="Wingdings" pitchFamily="2" charset="2"/>
              </a:rPr>
              <a:t>4</a:t>
            </a:r>
            <a:r>
              <a:rPr lang="en-US" sz="2800" dirty="0">
                <a:sym typeface="Wingdings" pitchFamily="2" charset="2"/>
              </a:rPr>
              <a:t> (</a:t>
            </a:r>
            <a:r>
              <a:rPr lang="en-US" sz="2800" dirty="0" err="1">
                <a:sym typeface="Wingdings" pitchFamily="2" charset="2"/>
              </a:rPr>
              <a:t>aq</a:t>
            </a:r>
            <a:r>
              <a:rPr lang="en-US" sz="2800" dirty="0">
                <a:sym typeface="Wingdings" pitchFamily="2" charset="2"/>
              </a:rPr>
              <a:t>)</a:t>
            </a:r>
            <a:endParaRPr lang="en-US" sz="2800" dirty="0" smtClean="0"/>
          </a:p>
          <a:p>
            <a:r>
              <a:rPr lang="en-US" dirty="0" smtClean="0"/>
              <a:t>Apply stoichiometry</a:t>
            </a:r>
          </a:p>
          <a:p>
            <a:endParaRPr lang="en-US" dirty="0"/>
          </a:p>
          <a:p>
            <a:r>
              <a:rPr lang="en-US" dirty="0"/>
              <a:t>Ans.   </a:t>
            </a:r>
            <a:r>
              <a:rPr lang="en-US" dirty="0">
                <a:solidFill>
                  <a:srgbClr val="C00000"/>
                </a:solidFill>
              </a:rPr>
              <a:t>38.0 mL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7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Titration</a:t>
            </a:r>
          </a:p>
        </p:txBody>
      </p:sp>
      <p:pic>
        <p:nvPicPr>
          <p:cNvPr id="119825" name="Picture 17" descr="04_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4"/>
          <a:stretch>
            <a:fillRect/>
          </a:stretch>
        </p:blipFill>
        <p:spPr>
          <a:xfrm>
            <a:off x="762000" y="1371600"/>
            <a:ext cx="4724400" cy="2770188"/>
          </a:xfrm>
        </p:spPr>
      </p:pic>
      <p:pic>
        <p:nvPicPr>
          <p:cNvPr id="119824" name="Picture 16" descr="04_20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43120"/>
            <a:ext cx="3810000" cy="1724559"/>
          </a:xfrm>
          <a:noFill/>
          <a:ln/>
        </p:spPr>
      </p:pic>
      <p:sp>
        <p:nvSpPr>
          <p:cNvPr id="119812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638800" y="1981200"/>
            <a:ext cx="2819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Titration is an analytical technique in which one can calculate the concentration of a solute in a solution.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901696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0" y="0"/>
            <a:ext cx="80772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Setup for Titrating an Acid with a Base</a:t>
            </a:r>
          </a:p>
        </p:txBody>
      </p:sp>
      <p:pic>
        <p:nvPicPr>
          <p:cNvPr id="118787" name="Picture 5" descr="04_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77925"/>
            <a:ext cx="885825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7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0"/>
            <a:ext cx="7543800" cy="145075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Titrations</a:t>
            </a:r>
            <a:endParaRPr lang="en-US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1752600"/>
            <a:ext cx="5181600" cy="4800600"/>
          </a:xfrm>
          <a:noFill/>
          <a:ln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normAutofit lnSpcReduction="10000"/>
          </a:bodyPr>
          <a:lstStyle/>
          <a:p>
            <a:pPr marL="463550" indent="-463550">
              <a:spcBef>
                <a:spcPts val="600"/>
              </a:spcBef>
              <a:buFontTx/>
              <a:buNone/>
              <a:defRPr/>
            </a:pPr>
            <a:r>
              <a:rPr lang="en-US" sz="2600" dirty="0" smtClean="0">
                <a:cs typeface="+mn-cs"/>
              </a:rPr>
              <a:t>1.  Add solution from the </a:t>
            </a:r>
            <a:r>
              <a:rPr lang="en-US" sz="2600" dirty="0" err="1" smtClean="0">
                <a:cs typeface="+mn-cs"/>
              </a:rPr>
              <a:t>buret</a:t>
            </a:r>
            <a:r>
              <a:rPr lang="en-US" sz="2600" dirty="0" smtClean="0">
                <a:cs typeface="+mn-cs"/>
              </a:rPr>
              <a:t>.</a:t>
            </a:r>
          </a:p>
          <a:p>
            <a:pPr marL="463550" indent="-463550">
              <a:spcBef>
                <a:spcPts val="600"/>
              </a:spcBef>
              <a:buFontTx/>
              <a:buNone/>
              <a:defRPr/>
            </a:pPr>
            <a:r>
              <a:rPr lang="en-US" sz="2600" dirty="0" smtClean="0">
                <a:cs typeface="+mn-cs"/>
              </a:rPr>
              <a:t>2.  Reagent (base) reacts with compound (acid) in solution in the flask.</a:t>
            </a:r>
          </a:p>
          <a:p>
            <a:pPr marL="463550" indent="-463550">
              <a:spcBef>
                <a:spcPts val="600"/>
              </a:spcBef>
              <a:buFontTx/>
              <a:buNone/>
              <a:defRPr/>
            </a:pPr>
            <a:r>
              <a:rPr lang="en-US" sz="2600" dirty="0" smtClean="0">
                <a:cs typeface="+mn-cs"/>
              </a:rPr>
              <a:t>3.  Indicator shows when exact </a:t>
            </a:r>
            <a:r>
              <a:rPr lang="en-US" sz="2600" dirty="0" err="1" smtClean="0">
                <a:cs typeface="+mn-cs"/>
              </a:rPr>
              <a:t>stoichiometric</a:t>
            </a:r>
            <a:r>
              <a:rPr lang="en-US" sz="2600" dirty="0" smtClean="0">
                <a:cs typeface="+mn-cs"/>
              </a:rPr>
              <a:t> reaction has occurred.</a:t>
            </a:r>
          </a:p>
          <a:p>
            <a:pPr marL="463550" indent="-463550">
              <a:spcBef>
                <a:spcPts val="600"/>
              </a:spcBef>
              <a:buFontTx/>
              <a:buNone/>
              <a:defRPr/>
            </a:pPr>
            <a:r>
              <a:rPr lang="en-US" sz="2600" dirty="0" smtClean="0">
                <a:cs typeface="+mn-cs"/>
              </a:rPr>
              <a:t>4.  Net ionic equation</a:t>
            </a:r>
          </a:p>
          <a:p>
            <a:pPr marL="463550" indent="-463550">
              <a:spcBef>
                <a:spcPts val="600"/>
              </a:spcBef>
              <a:buFontTx/>
              <a:buNone/>
              <a:defRPr/>
            </a:pPr>
            <a:r>
              <a:rPr lang="en-US" sz="2600" dirty="0" smtClean="0">
                <a:cs typeface="+mn-cs"/>
              </a:rPr>
              <a:t>      H</a:t>
            </a:r>
            <a:r>
              <a:rPr lang="en-US" sz="2600" baseline="-25000" dirty="0" smtClean="0">
                <a:cs typeface="+mn-cs"/>
              </a:rPr>
              <a:t>3</a:t>
            </a:r>
            <a:r>
              <a:rPr lang="en-US" sz="2600" dirty="0" smtClean="0">
                <a:cs typeface="+mn-cs"/>
              </a:rPr>
              <a:t>O</a:t>
            </a:r>
            <a:r>
              <a:rPr lang="en-US" sz="2600" baseline="30000" dirty="0" smtClean="0">
                <a:cs typeface="+mn-cs"/>
              </a:rPr>
              <a:t>+</a:t>
            </a:r>
            <a:r>
              <a:rPr lang="en-US" sz="2600" dirty="0" smtClean="0">
                <a:cs typeface="+mn-cs"/>
              </a:rPr>
              <a:t>(</a:t>
            </a:r>
            <a:r>
              <a:rPr lang="en-US" sz="2600" dirty="0" err="1" smtClean="0">
                <a:cs typeface="+mn-cs"/>
              </a:rPr>
              <a:t>aq</a:t>
            </a:r>
            <a:r>
              <a:rPr lang="en-US" sz="2600" dirty="0" smtClean="0">
                <a:cs typeface="+mn-cs"/>
              </a:rPr>
              <a:t>)   +   OH</a:t>
            </a:r>
            <a:r>
              <a:rPr lang="en-US" sz="2600" baseline="30000" dirty="0" smtClean="0">
                <a:cs typeface="+mn-cs"/>
              </a:rPr>
              <a:t>-</a:t>
            </a:r>
            <a:r>
              <a:rPr lang="en-US" sz="2600" dirty="0" smtClean="0">
                <a:cs typeface="+mn-cs"/>
              </a:rPr>
              <a:t>(</a:t>
            </a:r>
            <a:r>
              <a:rPr lang="en-US" sz="2600" dirty="0" err="1" smtClean="0">
                <a:cs typeface="+mn-cs"/>
              </a:rPr>
              <a:t>aq</a:t>
            </a:r>
            <a:r>
              <a:rPr lang="en-US" sz="2600" dirty="0" smtClean="0">
                <a:cs typeface="+mn-cs"/>
              </a:rPr>
              <a:t>)</a:t>
            </a:r>
          </a:p>
          <a:p>
            <a:pPr marL="463550" indent="-463550">
              <a:spcBef>
                <a:spcPts val="600"/>
              </a:spcBef>
              <a:buFontTx/>
              <a:buNone/>
              <a:defRPr/>
            </a:pPr>
            <a:r>
              <a:rPr lang="en-US" sz="2600" dirty="0" smtClean="0">
                <a:cs typeface="+mn-cs"/>
              </a:rPr>
              <a:t>				</a:t>
            </a:r>
            <a:r>
              <a:rPr lang="en-US" sz="2600" dirty="0" smtClean="0">
                <a:cs typeface="+mn-cs"/>
                <a:sym typeface="Symbol" charset="0"/>
              </a:rPr>
              <a:t></a:t>
            </a:r>
            <a:r>
              <a:rPr lang="en-US" sz="2600" dirty="0" smtClean="0">
                <a:cs typeface="+mn-cs"/>
              </a:rPr>
              <a:t> 2 H</a:t>
            </a:r>
            <a:r>
              <a:rPr lang="en-US" sz="2600" baseline="-25000" dirty="0" smtClean="0">
                <a:cs typeface="+mn-cs"/>
              </a:rPr>
              <a:t>2</a:t>
            </a:r>
            <a:r>
              <a:rPr lang="en-US" sz="2600" dirty="0" smtClean="0">
                <a:cs typeface="+mn-cs"/>
              </a:rPr>
              <a:t>O (</a:t>
            </a:r>
            <a:r>
              <a:rPr lang="en-US" sz="2600" i="1" dirty="0" smtClean="0">
                <a:cs typeface="+mn-cs"/>
              </a:rPr>
              <a:t>l</a:t>
            </a:r>
            <a:r>
              <a:rPr lang="en-US" sz="2600" dirty="0" smtClean="0">
                <a:cs typeface="+mn-cs"/>
              </a:rPr>
              <a:t>)</a:t>
            </a:r>
          </a:p>
          <a:p>
            <a:pPr marL="463550" indent="-463550">
              <a:spcBef>
                <a:spcPts val="600"/>
              </a:spcBef>
              <a:buFontTx/>
              <a:buNone/>
              <a:defRPr/>
            </a:pPr>
            <a:r>
              <a:rPr lang="en-US" sz="2600" dirty="0" smtClean="0">
                <a:cs typeface="+mn-cs"/>
              </a:rPr>
              <a:t>5.  At equivalence point </a:t>
            </a:r>
          </a:p>
          <a:p>
            <a:pPr marL="463550" indent="-463550">
              <a:spcBef>
                <a:spcPts val="600"/>
              </a:spcBef>
              <a:buFontTx/>
              <a:buNone/>
              <a:defRPr/>
            </a:pPr>
            <a:r>
              <a:rPr lang="en-US" sz="2600" dirty="0" smtClean="0">
                <a:cs typeface="+mn-cs"/>
              </a:rPr>
              <a:t>     moles H</a:t>
            </a:r>
            <a:r>
              <a:rPr lang="en-US" sz="2600" baseline="-25000" dirty="0" smtClean="0">
                <a:cs typeface="+mn-cs"/>
              </a:rPr>
              <a:t>3</a:t>
            </a:r>
            <a:r>
              <a:rPr lang="en-US" sz="2600" dirty="0" smtClean="0">
                <a:cs typeface="+mn-cs"/>
              </a:rPr>
              <a:t>O</a:t>
            </a:r>
            <a:r>
              <a:rPr lang="en-US" sz="2600" baseline="30000" dirty="0" smtClean="0">
                <a:cs typeface="+mn-cs"/>
              </a:rPr>
              <a:t>+</a:t>
            </a:r>
            <a:r>
              <a:rPr lang="en-US" sz="2600" dirty="0" smtClean="0">
                <a:cs typeface="+mn-cs"/>
              </a:rPr>
              <a:t>  =  moles OH</a:t>
            </a:r>
            <a:r>
              <a:rPr lang="en-US" sz="2600" baseline="30000" dirty="0" smtClean="0">
                <a:cs typeface="+mn-cs"/>
              </a:rPr>
              <a:t>-</a:t>
            </a:r>
            <a:endParaRPr lang="en-US" sz="2600" dirty="0" smtClean="0">
              <a:cs typeface="+mn-cs"/>
            </a:endParaRPr>
          </a:p>
        </p:txBody>
      </p:sp>
      <p:pic>
        <p:nvPicPr>
          <p:cNvPr id="1402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0781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19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/>
              <a:t>Using Molarities in</a:t>
            </a:r>
            <a:br>
              <a:rPr lang="en-US"/>
            </a:br>
            <a:r>
              <a:rPr lang="en-US"/>
              <a:t>Stoichiometric Calculations</a:t>
            </a:r>
          </a:p>
        </p:txBody>
      </p:sp>
      <p:pic>
        <p:nvPicPr>
          <p:cNvPr id="118790" name="Picture 6" descr="04_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188560"/>
            <a:ext cx="7543800" cy="3338131"/>
          </a:xfrm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240297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28600" y="1106424"/>
            <a:ext cx="8695944" cy="5522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20837" name="Text Box 3"/>
          <p:cNvSpPr txBox="1">
            <a:spLocks noChangeArrowheads="1"/>
          </p:cNvSpPr>
          <p:nvPr/>
        </p:nvSpPr>
        <p:spPr bwMode="auto">
          <a:xfrm>
            <a:off x="251513" y="971921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 common standard used in base (OH</a:t>
            </a:r>
            <a:r>
              <a:rPr lang="en-US" baseline="30000" dirty="0"/>
              <a:t>–</a:t>
            </a:r>
            <a:r>
              <a:rPr lang="en-US" dirty="0"/>
              <a:t>) standardizations in the mono–</a:t>
            </a:r>
            <a:r>
              <a:rPr lang="en-US" dirty="0" err="1"/>
              <a:t>protic</a:t>
            </a:r>
            <a:r>
              <a:rPr lang="en-US" dirty="0"/>
              <a:t> acid, KHP. </a:t>
            </a:r>
          </a:p>
        </p:txBody>
      </p:sp>
      <p:graphicFrame>
        <p:nvGraphicFramePr>
          <p:cNvPr id="12083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325121"/>
              </p:ext>
            </p:extLst>
          </p:nvPr>
        </p:nvGraphicFramePr>
        <p:xfrm>
          <a:off x="5932488" y="1897062"/>
          <a:ext cx="2449512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CS ChemDraw Drawing" r:id="rId3" imgW="1819080" imgH="1599840" progId="">
                  <p:embed/>
                </p:oleObj>
              </mc:Choice>
              <mc:Fallback>
                <p:oleObj name="CS ChemDraw Drawing" r:id="rId3" imgW="1819080" imgH="1599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2488" y="1897062"/>
                        <a:ext cx="2449512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291307" y="2148603"/>
            <a:ext cx="4648200" cy="1138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a typeface="ＭＳ Ｐゴシック" charset="0"/>
              </a:rPr>
              <a:t>KHP is an acronym for:  </a:t>
            </a:r>
            <a:r>
              <a:rPr lang="en-US" b="1" i="1" dirty="0">
                <a:solidFill>
                  <a:srgbClr val="006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potassium hydrogen phthalate</a:t>
            </a:r>
          </a:p>
          <a:p>
            <a:pPr>
              <a:defRPr/>
            </a:pPr>
            <a:r>
              <a:rPr lang="en-US" sz="2000" i="1" dirty="0">
                <a:solidFill>
                  <a:srgbClr val="660066"/>
                </a:solidFill>
                <a:ea typeface="ＭＳ Ｐゴシック" charset="0"/>
              </a:rPr>
              <a:t>(not potassium hydrogen phosphorous)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120840" name="Text Box 5"/>
          <p:cNvSpPr txBox="1">
            <a:spLocks noChangeArrowheads="1"/>
          </p:cNvSpPr>
          <p:nvPr/>
        </p:nvSpPr>
        <p:spPr bwMode="auto">
          <a:xfrm>
            <a:off x="300406" y="3286840"/>
            <a:ext cx="53006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The H-atom in the upper right of the compound dissociates to yield 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</p:txBody>
      </p:sp>
      <p:sp>
        <p:nvSpPr>
          <p:cNvPr id="120841" name="Oval 6"/>
          <p:cNvSpPr>
            <a:spLocks noChangeArrowheads="1"/>
          </p:cNvSpPr>
          <p:nvPr/>
        </p:nvSpPr>
        <p:spPr bwMode="auto">
          <a:xfrm>
            <a:off x="8153400" y="2603421"/>
            <a:ext cx="228600" cy="228600"/>
          </a:xfrm>
          <a:prstGeom prst="ellipse">
            <a:avLst/>
          </a:prstGeom>
          <a:solidFill>
            <a:srgbClr val="FF3300">
              <a:alpha val="45097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0842" name="Text Box 7"/>
          <p:cNvSpPr txBox="1">
            <a:spLocks noChangeArrowheads="1"/>
          </p:cNvSpPr>
          <p:nvPr/>
        </p:nvSpPr>
        <p:spPr bwMode="auto">
          <a:xfrm>
            <a:off x="342900" y="4517196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0000CC"/>
                </a:solidFill>
              </a:rPr>
              <a:t>1 </a:t>
            </a:r>
            <a:r>
              <a:rPr lang="en-US" b="1" i="1" dirty="0" err="1">
                <a:solidFill>
                  <a:srgbClr val="0000CC"/>
                </a:solidFill>
              </a:rPr>
              <a:t>mol</a:t>
            </a:r>
            <a:r>
              <a:rPr lang="en-US" dirty="0"/>
              <a:t> of KHP yields </a:t>
            </a:r>
            <a:r>
              <a:rPr lang="en-US" b="1" i="1" dirty="0">
                <a:solidFill>
                  <a:srgbClr val="0000CC"/>
                </a:solidFill>
              </a:rPr>
              <a:t>1 </a:t>
            </a:r>
            <a:r>
              <a:rPr lang="en-US" b="1" i="1" dirty="0" err="1">
                <a:solidFill>
                  <a:srgbClr val="0000CC"/>
                </a:solidFill>
              </a:rPr>
              <a:t>mol</a:t>
            </a:r>
            <a:r>
              <a:rPr lang="en-US" dirty="0"/>
              <a:t> of H</a:t>
            </a:r>
            <a:r>
              <a:rPr lang="en-US" baseline="30000" dirty="0"/>
              <a:t>+</a:t>
            </a:r>
            <a:r>
              <a:rPr lang="en-US" dirty="0"/>
              <a:t> when dissolved in solution</a:t>
            </a:r>
          </a:p>
        </p:txBody>
      </p:sp>
      <p:sp>
        <p:nvSpPr>
          <p:cNvPr id="120843" name="Text Box 8"/>
          <p:cNvSpPr txBox="1">
            <a:spLocks noChangeArrowheads="1"/>
          </p:cNvSpPr>
          <p:nvPr/>
        </p:nvSpPr>
        <p:spPr bwMode="auto">
          <a:xfrm>
            <a:off x="2286000" y="5108899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KHP (aq) </a:t>
            </a:r>
            <a:r>
              <a:rPr lang="en-US">
                <a:sym typeface="Symbol" pitchFamily="18" charset="2"/>
              </a:rPr>
              <a:t></a:t>
            </a:r>
            <a:r>
              <a:rPr lang="en-US">
                <a:sym typeface="Wingdings" pitchFamily="2" charset="2"/>
              </a:rPr>
              <a:t> H</a:t>
            </a:r>
            <a:r>
              <a:rPr lang="en-US" baseline="30000">
                <a:sym typeface="Wingdings" pitchFamily="2" charset="2"/>
              </a:rPr>
              <a:t>+</a:t>
            </a:r>
            <a:r>
              <a:rPr lang="en-US">
                <a:sym typeface="Wingdings" pitchFamily="2" charset="2"/>
              </a:rPr>
              <a:t>(aq) + KP</a:t>
            </a:r>
            <a:r>
              <a:rPr lang="en-US" baseline="30000">
                <a:sym typeface="Wingdings" pitchFamily="2" charset="2"/>
              </a:rPr>
              <a:t>–</a:t>
            </a:r>
            <a:r>
              <a:rPr lang="en-US">
                <a:sym typeface="Wingdings" pitchFamily="2" charset="2"/>
              </a:rPr>
              <a:t>(aq)</a:t>
            </a:r>
            <a:endParaRPr lang="en-US"/>
          </a:p>
        </p:txBody>
      </p:sp>
      <p:sp>
        <p:nvSpPr>
          <p:cNvPr id="120844" name="Text Box 9"/>
          <p:cNvSpPr txBox="1">
            <a:spLocks noChangeArrowheads="1"/>
          </p:cNvSpPr>
          <p:nvPr/>
        </p:nvSpPr>
        <p:spPr bwMode="auto">
          <a:xfrm>
            <a:off x="403913" y="5731712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The molar mass of KHP is 204.22 g/mol  (C</a:t>
            </a:r>
            <a:r>
              <a:rPr lang="en-US" baseline="-25000"/>
              <a:t>8</a:t>
            </a:r>
            <a:r>
              <a:rPr lang="en-US"/>
              <a:t>H</a:t>
            </a:r>
            <a:r>
              <a:rPr lang="en-US" baseline="-25000"/>
              <a:t>5</a:t>
            </a:r>
            <a:r>
              <a:rPr lang="en-US"/>
              <a:t>O</a:t>
            </a:r>
            <a:r>
              <a:rPr lang="en-US" baseline="-25000"/>
              <a:t>4</a:t>
            </a:r>
            <a:r>
              <a:rPr lang="en-US"/>
              <a:t>K)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0" y="0"/>
            <a:ext cx="80772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ＭＳ Ｐゴシック" charset="0"/>
              </a:rPr>
              <a:t>KHP</a:t>
            </a:r>
            <a:endParaRPr lang="en-US" sz="4000" b="1" kern="0" dirty="0">
              <a:solidFill>
                <a:srgbClr val="162D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8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219075" y="152400"/>
            <a:ext cx="8705850" cy="6477000"/>
            <a:chOff x="219456" y="152400"/>
            <a:chExt cx="8705088" cy="6477000"/>
          </a:xfrm>
        </p:grpSpPr>
        <p:grpSp>
          <p:nvGrpSpPr>
            <p:cNvPr id="121859" name="Group 7"/>
            <p:cNvGrpSpPr>
              <a:grpSpLocks/>
            </p:cNvGrpSpPr>
            <p:nvPr/>
          </p:nvGrpSpPr>
          <p:grpSpPr bwMode="auto">
            <a:xfrm>
              <a:off x="219456" y="152400"/>
              <a:ext cx="8705088" cy="6477000"/>
              <a:chOff x="219456" y="152400"/>
              <a:chExt cx="8705088" cy="6477000"/>
            </a:xfrm>
          </p:grpSpPr>
          <p:sp>
            <p:nvSpPr>
              <p:cNvPr id="6" name="Rectangle 2"/>
              <p:cNvSpPr>
                <a:spLocks noChangeArrowheads="1"/>
              </p:cNvSpPr>
              <p:nvPr/>
            </p:nvSpPr>
            <p:spPr bwMode="auto">
              <a:xfrm>
                <a:off x="219456" y="152400"/>
                <a:ext cx="7781244" cy="1981200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" name="Line 7"/>
              <p:cNvSpPr>
                <a:spLocks noChangeShapeType="1"/>
              </p:cNvSpPr>
              <p:nvPr/>
            </p:nvSpPr>
            <p:spPr bwMode="auto">
              <a:xfrm>
                <a:off x="228980" y="2209800"/>
                <a:ext cx="860349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ln w="9525">
                    <a:solidFill>
                      <a:sysClr val="windowText" lastClr="000000"/>
                    </a:solidFill>
                  </a:ln>
                  <a:latin typeface="Arial" pitchFamily="34" charset="0"/>
                  <a:ea typeface="ＭＳ Ｐゴシック" charset="-128"/>
                </a:endParaRPr>
              </a:p>
            </p:txBody>
          </p:sp>
          <p:sp>
            <p:nvSpPr>
              <p:cNvPr id="8" name="Rectangle 1036"/>
              <p:cNvSpPr txBox="1">
                <a:spLocks noChangeArrowheads="1"/>
              </p:cNvSpPr>
              <p:nvPr/>
            </p:nvSpPr>
            <p:spPr>
              <a:xfrm>
                <a:off x="228600" y="2286000"/>
                <a:ext cx="8695944" cy="4343400"/>
              </a:xfrm>
              <a:prstGeom prst="rect">
                <a:avLst/>
              </a:prstGeom>
              <a:noFill/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342900" indent="-342900" eaLnBrk="0" hangingPunct="0">
                  <a:spcBef>
                    <a:spcPts val="600"/>
                  </a:spcBef>
                  <a:buSzPct val="100000"/>
                  <a:defRPr/>
                </a:pPr>
                <a:endParaRPr lang="en-US" sz="2800" kern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28980" y="152400"/>
              <a:ext cx="7771720" cy="19081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162D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 charset="-128"/>
                </a:rPr>
                <a:t>Problem: </a:t>
              </a:r>
            </a:p>
            <a:p>
              <a:pPr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Arial" pitchFamily="34" charset="0"/>
                  <a:ea typeface="ＭＳ Ｐゴシック" charset="-128"/>
                </a:rPr>
                <a:t>A student prepares a solution of approximately 0.5 M </a:t>
              </a:r>
              <a:r>
                <a:rPr lang="en-US" sz="2000" dirty="0" err="1">
                  <a:latin typeface="Arial" pitchFamily="34" charset="0"/>
                  <a:ea typeface="ＭＳ Ｐゴシック" charset="-128"/>
                </a:rPr>
                <a:t>NaOH</a:t>
              </a:r>
              <a:r>
                <a:rPr lang="en-US" sz="2000" dirty="0">
                  <a:latin typeface="Arial" pitchFamily="34" charset="0"/>
                  <a:ea typeface="ＭＳ Ｐゴシック" charset="-128"/>
                </a:rPr>
                <a:t>(</a:t>
              </a:r>
              <a:r>
                <a:rPr lang="en-US" sz="2000" dirty="0" err="1">
                  <a:latin typeface="Arial" pitchFamily="34" charset="0"/>
                  <a:ea typeface="ＭＳ Ｐゴシック" charset="-128"/>
                </a:rPr>
                <a:t>aq</a:t>
              </a:r>
              <a:r>
                <a:rPr lang="en-US" sz="2000" dirty="0">
                  <a:latin typeface="Arial" pitchFamily="34" charset="0"/>
                  <a:ea typeface="ＭＳ Ｐゴシック" charset="-128"/>
                </a:rPr>
                <a:t>). He performs a standardization of the solution using KHP as the standard to determine the exact concentration.</a:t>
              </a:r>
            </a:p>
            <a:p>
              <a:pPr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Arial" pitchFamily="34" charset="0"/>
                  <a:ea typeface="ＭＳ Ｐゴシック" charset="-128"/>
                </a:rPr>
                <a:t>Determine the [OH</a:t>
              </a:r>
              <a:r>
                <a:rPr lang="en-US" sz="2000" baseline="30000" dirty="0">
                  <a:latin typeface="Arial" pitchFamily="34" charset="0"/>
                  <a:ea typeface="ＭＳ Ｐゴシック" charset="-128"/>
                </a:rPr>
                <a:t>–</a:t>
              </a:r>
              <a:r>
                <a:rPr lang="en-US" sz="2000" dirty="0">
                  <a:latin typeface="Arial" pitchFamily="34" charset="0"/>
                  <a:ea typeface="ＭＳ Ｐゴシック" charset="-128"/>
                </a:rPr>
                <a:t>] from the data collected: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7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18"/>
          <p:cNvGrpSpPr>
            <a:grpSpLocks/>
          </p:cNvGrpSpPr>
          <p:nvPr/>
        </p:nvGrpSpPr>
        <p:grpSpPr bwMode="auto">
          <a:xfrm>
            <a:off x="219075" y="152400"/>
            <a:ext cx="8705850" cy="6477000"/>
            <a:chOff x="219456" y="152400"/>
            <a:chExt cx="8705088" cy="6477000"/>
          </a:xfrm>
        </p:grpSpPr>
        <p:grpSp>
          <p:nvGrpSpPr>
            <p:cNvPr id="122883" name="Group 12"/>
            <p:cNvGrpSpPr>
              <a:grpSpLocks/>
            </p:cNvGrpSpPr>
            <p:nvPr/>
          </p:nvGrpSpPr>
          <p:grpSpPr bwMode="auto">
            <a:xfrm>
              <a:off x="219456" y="152400"/>
              <a:ext cx="8705088" cy="6477000"/>
              <a:chOff x="219456" y="152400"/>
              <a:chExt cx="8705088" cy="6477000"/>
            </a:xfrm>
          </p:grpSpPr>
          <p:grpSp>
            <p:nvGrpSpPr>
              <p:cNvPr id="122892" name="Group 7"/>
              <p:cNvGrpSpPr>
                <a:grpSpLocks/>
              </p:cNvGrpSpPr>
              <p:nvPr/>
            </p:nvGrpSpPr>
            <p:grpSpPr bwMode="auto">
              <a:xfrm>
                <a:off x="219456" y="152400"/>
                <a:ext cx="8705088" cy="6477000"/>
                <a:chOff x="219456" y="152400"/>
                <a:chExt cx="8705088" cy="6477000"/>
              </a:xfrm>
            </p:grpSpPr>
            <p:sp>
              <p:nvSpPr>
                <p:cNvPr id="16" name="Rectangle 2"/>
                <p:cNvSpPr>
                  <a:spLocks noChangeArrowheads="1"/>
                </p:cNvSpPr>
                <p:nvPr/>
              </p:nvSpPr>
              <p:spPr bwMode="auto">
                <a:xfrm>
                  <a:off x="219456" y="152400"/>
                  <a:ext cx="7781544" cy="1981200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noFill/>
                  <a:miter lim="800000"/>
                  <a:headEnd/>
                  <a:tailEnd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>
                  <a:off x="228980" y="2209800"/>
                  <a:ext cx="860349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defRPr/>
                  </a:pPr>
                  <a:endParaRPr lang="en-US">
                    <a:ln w="9525">
                      <a:solidFill>
                        <a:sysClr val="windowText" lastClr="000000"/>
                      </a:solidFill>
                    </a:ln>
                    <a:latin typeface="Arial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18" name="Rectangle 1036"/>
                <p:cNvSpPr txBox="1">
                  <a:spLocks noChangeArrowheads="1"/>
                </p:cNvSpPr>
                <p:nvPr/>
              </p:nvSpPr>
              <p:spPr>
                <a:xfrm>
                  <a:off x="228600" y="2286000"/>
                  <a:ext cx="8695944" cy="4343400"/>
                </a:xfrm>
                <a:prstGeom prst="rect">
                  <a:avLst/>
                </a:prstGeom>
                <a:noFill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pPr marL="342900" indent="-342900" eaLnBrk="0" hangingPunct="0">
                    <a:spcBef>
                      <a:spcPts val="600"/>
                    </a:spcBef>
                    <a:buSzPct val="100000"/>
                    <a:defRPr/>
                  </a:pPr>
                  <a:endParaRPr lang="en-US" sz="2800" kern="0" dirty="0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228980" y="152400"/>
                <a:ext cx="7771720" cy="18319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2800" b="1" dirty="0">
                    <a:solidFill>
                      <a:srgbClr val="162D5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ＭＳ Ｐゴシック" charset="-128"/>
                  </a:rPr>
                  <a:t>Problem: 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Arial" pitchFamily="34" charset="0"/>
                    <a:ea typeface="ＭＳ Ｐゴシック" charset="-128"/>
                  </a:rPr>
                  <a:t>A student prepares a solution of approximately 0.5 M </a:t>
                </a:r>
                <a:r>
                  <a:rPr lang="en-US" sz="2000" dirty="0" err="1">
                    <a:latin typeface="Arial" pitchFamily="34" charset="0"/>
                    <a:ea typeface="ＭＳ Ｐゴシック" charset="-128"/>
                  </a:rPr>
                  <a:t>NaOH</a:t>
                </a:r>
                <a:r>
                  <a:rPr lang="en-US" sz="2000" dirty="0">
                    <a:latin typeface="Arial" pitchFamily="34" charset="0"/>
                    <a:ea typeface="ＭＳ Ｐゴシック" charset="-128"/>
                  </a:rPr>
                  <a:t>(</a:t>
                </a:r>
                <a:r>
                  <a:rPr lang="en-US" sz="2000" dirty="0" err="1">
                    <a:latin typeface="Arial" pitchFamily="34" charset="0"/>
                    <a:ea typeface="ＭＳ Ｐゴシック" charset="-128"/>
                  </a:rPr>
                  <a:t>aq</a:t>
                </a:r>
                <a:r>
                  <a:rPr lang="en-US" sz="2000" dirty="0">
                    <a:latin typeface="Arial" pitchFamily="34" charset="0"/>
                    <a:ea typeface="ＭＳ Ｐゴシック" charset="-128"/>
                  </a:rPr>
                  <a:t>). He performs a standardization of the solution using KHP as the standard to determine the exact concentration.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Arial" pitchFamily="34" charset="0"/>
                    <a:ea typeface="ＭＳ Ｐゴシック" charset="-128"/>
                  </a:rPr>
                  <a:t>Determine the [OH</a:t>
                </a:r>
                <a:r>
                  <a:rPr lang="en-US" sz="2000" baseline="30000" dirty="0">
                    <a:latin typeface="Arial" pitchFamily="34" charset="0"/>
                    <a:ea typeface="ＭＳ Ｐゴシック" charset="-128"/>
                  </a:rPr>
                  <a:t>–</a:t>
                </a:r>
                <a:r>
                  <a:rPr lang="en-US" sz="2000" dirty="0">
                    <a:latin typeface="Arial" pitchFamily="34" charset="0"/>
                    <a:ea typeface="ＭＳ Ｐゴシック" charset="-128"/>
                  </a:rPr>
                  <a:t>] from the data collected:</a:t>
                </a:r>
              </a:p>
            </p:txBody>
          </p:sp>
        </p:grpSp>
        <p:sp>
          <p:nvSpPr>
            <p:cNvPr id="122884" name="Text Box 4"/>
            <p:cNvSpPr txBox="1">
              <a:spLocks noChangeArrowheads="1"/>
            </p:cNvSpPr>
            <p:nvPr/>
          </p:nvSpPr>
          <p:spPr bwMode="auto">
            <a:xfrm>
              <a:off x="304800" y="2362200"/>
              <a:ext cx="2819400" cy="93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/>
                <a:t>mass KHP + flask: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200"/>
                <a:t>mass empty flask:</a:t>
              </a:r>
            </a:p>
          </p:txBody>
        </p:sp>
        <p:sp>
          <p:nvSpPr>
            <p:cNvPr id="122885" name="Text Box 5"/>
            <p:cNvSpPr txBox="1">
              <a:spLocks noChangeArrowheads="1"/>
            </p:cNvSpPr>
            <p:nvPr/>
          </p:nvSpPr>
          <p:spPr bwMode="auto">
            <a:xfrm>
              <a:off x="2971800" y="2362200"/>
              <a:ext cx="16002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/>
                <a:t>95.3641 g</a:t>
              </a:r>
            </a:p>
          </p:txBody>
        </p:sp>
        <p:sp>
          <p:nvSpPr>
            <p:cNvPr id="122886" name="Text Box 6"/>
            <p:cNvSpPr txBox="1">
              <a:spLocks noChangeArrowheads="1"/>
            </p:cNvSpPr>
            <p:nvPr/>
          </p:nvSpPr>
          <p:spPr bwMode="auto">
            <a:xfrm>
              <a:off x="2971800" y="2895600"/>
              <a:ext cx="14478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/>
                <a:t>95.0422 g</a:t>
              </a:r>
            </a:p>
          </p:txBody>
        </p:sp>
        <p:sp>
          <p:nvSpPr>
            <p:cNvPr id="122887" name="Text Box 7"/>
            <p:cNvSpPr txBox="1">
              <a:spLocks noChangeArrowheads="1"/>
            </p:cNvSpPr>
            <p:nvPr/>
          </p:nvSpPr>
          <p:spPr bwMode="auto">
            <a:xfrm>
              <a:off x="4572000" y="2362200"/>
              <a:ext cx="2819400" cy="93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/>
                <a:t>final buret reading: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200"/>
                <a:t>initial buret reading:</a:t>
              </a:r>
            </a:p>
          </p:txBody>
        </p:sp>
        <p:sp>
          <p:nvSpPr>
            <p:cNvPr id="122888" name="Text Box 8"/>
            <p:cNvSpPr txBox="1">
              <a:spLocks noChangeArrowheads="1"/>
            </p:cNvSpPr>
            <p:nvPr/>
          </p:nvSpPr>
          <p:spPr bwMode="auto">
            <a:xfrm>
              <a:off x="7162800" y="2362200"/>
              <a:ext cx="16764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/>
                <a:t>30.12 mL</a:t>
              </a:r>
            </a:p>
          </p:txBody>
        </p:sp>
        <p:sp>
          <p:nvSpPr>
            <p:cNvPr id="122889" name="Text Box 9"/>
            <p:cNvSpPr txBox="1">
              <a:spLocks noChangeArrowheads="1"/>
            </p:cNvSpPr>
            <p:nvPr/>
          </p:nvSpPr>
          <p:spPr bwMode="auto">
            <a:xfrm>
              <a:off x="7315200" y="2895600"/>
              <a:ext cx="13716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/>
                <a:t>1.56 mL</a:t>
              </a:r>
            </a:p>
          </p:txBody>
        </p:sp>
        <p:sp>
          <p:nvSpPr>
            <p:cNvPr id="122890" name="Line 12"/>
            <p:cNvSpPr>
              <a:spLocks noChangeShapeType="1"/>
            </p:cNvSpPr>
            <p:nvPr/>
          </p:nvSpPr>
          <p:spPr bwMode="auto">
            <a:xfrm>
              <a:off x="4648200" y="3429000"/>
              <a:ext cx="419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1" name="Line 20"/>
            <p:cNvSpPr>
              <a:spLocks noChangeShapeType="1"/>
            </p:cNvSpPr>
            <p:nvPr/>
          </p:nvSpPr>
          <p:spPr bwMode="auto">
            <a:xfrm>
              <a:off x="228600" y="3429000"/>
              <a:ext cx="411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38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7"/>
          <p:cNvGrpSpPr>
            <a:grpSpLocks/>
          </p:cNvGrpSpPr>
          <p:nvPr/>
        </p:nvGrpSpPr>
        <p:grpSpPr bwMode="auto">
          <a:xfrm>
            <a:off x="228600" y="1600200"/>
            <a:ext cx="8703148" cy="5065713"/>
            <a:chOff x="228600" y="1143000"/>
            <a:chExt cx="8702767" cy="5522976"/>
          </a:xfrm>
          <a:noFill/>
        </p:grpSpPr>
        <p:sp>
          <p:nvSpPr>
            <p:cNvPr id="164866" name="Rectangle 2"/>
            <p:cNvSpPr>
              <a:spLocks noChangeArrowheads="1"/>
            </p:cNvSpPr>
            <p:nvPr/>
          </p:nvSpPr>
          <p:spPr bwMode="auto">
            <a:xfrm>
              <a:off x="228600" y="1143000"/>
              <a:ext cx="8695944" cy="552297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1271" name="Text Box 2"/>
            <p:cNvSpPr txBox="1">
              <a:spLocks noChangeArrowheads="1"/>
            </p:cNvSpPr>
            <p:nvPr/>
          </p:nvSpPr>
          <p:spPr bwMode="auto">
            <a:xfrm>
              <a:off x="930367" y="2811631"/>
              <a:ext cx="8001000" cy="50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70C0"/>
                  </a:solidFill>
                  <a:cs typeface="Arial" charset="0"/>
                </a:rPr>
                <a:t>2C</a:t>
              </a:r>
              <a:r>
                <a:rPr lang="en-US" baseline="-30000" dirty="0">
                  <a:solidFill>
                    <a:srgbClr val="0070C0"/>
                  </a:solidFill>
                  <a:cs typeface="Arial" charset="0"/>
                </a:rPr>
                <a:t>2</a:t>
              </a:r>
              <a:r>
                <a:rPr lang="en-US" dirty="0">
                  <a:solidFill>
                    <a:srgbClr val="0070C0"/>
                  </a:solidFill>
                  <a:cs typeface="Arial" charset="0"/>
                </a:rPr>
                <a:t>H</a:t>
              </a:r>
              <a:r>
                <a:rPr lang="en-US" baseline="-30000" dirty="0">
                  <a:solidFill>
                    <a:srgbClr val="0070C0"/>
                  </a:solidFill>
                  <a:cs typeface="Arial" charset="0"/>
                </a:rPr>
                <a:t>6</a:t>
              </a:r>
              <a:r>
                <a:rPr lang="en-US" dirty="0">
                  <a:solidFill>
                    <a:srgbClr val="0070C0"/>
                  </a:solidFill>
                  <a:cs typeface="Arial" charset="0"/>
                </a:rPr>
                <a:t>(</a:t>
              </a:r>
              <a:r>
                <a:rPr lang="en-US" i="1" dirty="0">
                  <a:solidFill>
                    <a:srgbClr val="0070C0"/>
                  </a:solidFill>
                  <a:cs typeface="Arial" charset="0"/>
                </a:rPr>
                <a:t>l</a:t>
              </a:r>
              <a:r>
                <a:rPr lang="en-US" dirty="0">
                  <a:solidFill>
                    <a:srgbClr val="0070C0"/>
                  </a:solidFill>
                  <a:cs typeface="Arial" charset="0"/>
                </a:rPr>
                <a:t>)   +  </a:t>
              </a:r>
              <a:r>
                <a:rPr lang="en-US" dirty="0" smtClean="0">
                  <a:solidFill>
                    <a:srgbClr val="0070C0"/>
                  </a:solidFill>
                  <a:cs typeface="Arial" charset="0"/>
                </a:rPr>
                <a:t>  </a:t>
              </a:r>
              <a:r>
                <a:rPr lang="en-US" dirty="0">
                  <a:solidFill>
                    <a:srgbClr val="0070C0"/>
                  </a:solidFill>
                  <a:cs typeface="Arial" charset="0"/>
                </a:rPr>
                <a:t>7 O</a:t>
              </a:r>
              <a:r>
                <a:rPr lang="en-US" baseline="-30000" dirty="0">
                  <a:solidFill>
                    <a:srgbClr val="0070C0"/>
                  </a:solidFill>
                  <a:cs typeface="Arial" charset="0"/>
                </a:rPr>
                <a:t>2</a:t>
              </a:r>
              <a:r>
                <a:rPr lang="en-US" dirty="0">
                  <a:solidFill>
                    <a:srgbClr val="0070C0"/>
                  </a:solidFill>
                  <a:cs typeface="Arial" charset="0"/>
                </a:rPr>
                <a:t>(g)   </a:t>
              </a:r>
              <a:r>
                <a:rPr lang="en-US" dirty="0">
                  <a:solidFill>
                    <a:srgbClr val="0070C0"/>
                  </a:solidFill>
                  <a:cs typeface="Arial" charset="0"/>
                  <a:sym typeface="Symbol" pitchFamily="18" charset="2"/>
                </a:rPr>
                <a:t></a:t>
              </a:r>
              <a:r>
                <a:rPr lang="en-US" dirty="0">
                  <a:solidFill>
                    <a:srgbClr val="0070C0"/>
                  </a:solidFill>
                  <a:cs typeface="Arial" charset="0"/>
                </a:rPr>
                <a:t>	</a:t>
              </a:r>
              <a:r>
                <a:rPr lang="en-US" dirty="0" smtClean="0">
                  <a:solidFill>
                    <a:srgbClr val="0070C0"/>
                  </a:solidFill>
                  <a:cs typeface="Arial" charset="0"/>
                </a:rPr>
                <a:t> 4CO</a:t>
              </a:r>
              <a:r>
                <a:rPr lang="en-US" baseline="-30000" dirty="0" smtClean="0">
                  <a:solidFill>
                    <a:srgbClr val="0070C0"/>
                  </a:solidFill>
                  <a:cs typeface="Arial" charset="0"/>
                </a:rPr>
                <a:t>2</a:t>
              </a:r>
              <a:r>
                <a:rPr lang="en-US" dirty="0" smtClean="0">
                  <a:solidFill>
                    <a:srgbClr val="0070C0"/>
                  </a:solidFill>
                  <a:cs typeface="Arial" charset="0"/>
                </a:rPr>
                <a:t>(g</a:t>
              </a:r>
              <a:r>
                <a:rPr lang="en-US" dirty="0">
                  <a:solidFill>
                    <a:srgbClr val="0070C0"/>
                  </a:solidFill>
                  <a:cs typeface="Arial" charset="0"/>
                </a:rPr>
                <a:t>)    </a:t>
              </a:r>
              <a:r>
                <a:rPr lang="en-US" dirty="0" smtClean="0">
                  <a:solidFill>
                    <a:srgbClr val="0070C0"/>
                  </a:solidFill>
                  <a:cs typeface="Arial" charset="0"/>
                </a:rPr>
                <a:t>+   6H</a:t>
              </a:r>
              <a:r>
                <a:rPr lang="en-US" baseline="-30000" dirty="0" smtClean="0">
                  <a:solidFill>
                    <a:srgbClr val="0070C0"/>
                  </a:solidFill>
                  <a:cs typeface="Arial" charset="0"/>
                </a:rPr>
                <a:t>2</a:t>
              </a:r>
              <a:r>
                <a:rPr lang="en-US" dirty="0" smtClean="0">
                  <a:solidFill>
                    <a:srgbClr val="0070C0"/>
                  </a:solidFill>
                  <a:cs typeface="Arial" charset="0"/>
                </a:rPr>
                <a:t>O(</a:t>
              </a:r>
              <a:r>
                <a:rPr lang="en-US" i="1" dirty="0" smtClean="0">
                  <a:solidFill>
                    <a:srgbClr val="0070C0"/>
                  </a:solidFill>
                  <a:cs typeface="Arial" charset="0"/>
                </a:rPr>
                <a:t>l</a:t>
              </a:r>
              <a:r>
                <a:rPr lang="en-US" dirty="0">
                  <a:solidFill>
                    <a:srgbClr val="0070C0"/>
                  </a:solidFill>
                  <a:cs typeface="Arial" charset="0"/>
                </a:rPr>
                <a:t>)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1272" name="Text Box 3"/>
            <p:cNvSpPr txBox="1">
              <a:spLocks noChangeArrowheads="1"/>
            </p:cNvSpPr>
            <p:nvPr/>
          </p:nvSpPr>
          <p:spPr bwMode="auto">
            <a:xfrm>
              <a:off x="307596" y="1701402"/>
              <a:ext cx="6642874" cy="5704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800" dirty="0" smtClean="0"/>
                <a:t>Given </a:t>
              </a:r>
              <a:r>
                <a:rPr lang="en-US" sz="2800" dirty="0"/>
                <a:t>the following </a:t>
              </a:r>
              <a:r>
                <a:rPr lang="en-US" sz="2800" dirty="0" smtClean="0"/>
                <a:t>combustion reaction:</a:t>
              </a:r>
              <a:endParaRPr lang="en-US" sz="2800" dirty="0"/>
            </a:p>
          </p:txBody>
        </p:sp>
        <p:sp>
          <p:nvSpPr>
            <p:cNvPr id="11273" name="Text Box 4"/>
            <p:cNvSpPr txBox="1">
              <a:spLocks noChangeArrowheads="1"/>
            </p:cNvSpPr>
            <p:nvPr/>
          </p:nvSpPr>
          <p:spPr bwMode="auto">
            <a:xfrm>
              <a:off x="336358" y="3854750"/>
              <a:ext cx="8470900" cy="822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How many moles of water are produced when 3.0 </a:t>
              </a:r>
              <a:r>
                <a:rPr lang="en-US" dirty="0" err="1"/>
                <a:t>mols</a:t>
              </a:r>
              <a:r>
                <a:rPr lang="en-US" dirty="0"/>
                <a:t> of oxygen react?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2578" y="219334"/>
            <a:ext cx="75438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/>
              <a:t>Stoichiometry practice problem: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260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1"/>
          <p:cNvGrpSpPr>
            <a:grpSpLocks/>
          </p:cNvGrpSpPr>
          <p:nvPr/>
        </p:nvGrpSpPr>
        <p:grpSpPr bwMode="auto">
          <a:xfrm>
            <a:off x="182563" y="152400"/>
            <a:ext cx="8742362" cy="6477000"/>
            <a:chOff x="182757" y="152400"/>
            <a:chExt cx="8741787" cy="6477000"/>
          </a:xfrm>
        </p:grpSpPr>
        <p:grpSp>
          <p:nvGrpSpPr>
            <p:cNvPr id="124935" name="Group 17"/>
            <p:cNvGrpSpPr>
              <a:grpSpLocks/>
            </p:cNvGrpSpPr>
            <p:nvPr/>
          </p:nvGrpSpPr>
          <p:grpSpPr bwMode="auto">
            <a:xfrm>
              <a:off x="182757" y="152400"/>
              <a:ext cx="8741787" cy="6477000"/>
              <a:chOff x="182757" y="152400"/>
              <a:chExt cx="8741787" cy="6477000"/>
            </a:xfrm>
          </p:grpSpPr>
          <p:grpSp>
            <p:nvGrpSpPr>
              <p:cNvPr id="124941" name="Group 12"/>
              <p:cNvGrpSpPr>
                <a:grpSpLocks/>
              </p:cNvGrpSpPr>
              <p:nvPr/>
            </p:nvGrpSpPr>
            <p:grpSpPr bwMode="auto">
              <a:xfrm>
                <a:off x="182757" y="152400"/>
                <a:ext cx="8741787" cy="6477000"/>
                <a:chOff x="182757" y="152400"/>
                <a:chExt cx="8741787" cy="6477000"/>
              </a:xfrm>
            </p:grpSpPr>
            <p:grpSp>
              <p:nvGrpSpPr>
                <p:cNvPr id="124950" name="Group 7"/>
                <p:cNvGrpSpPr>
                  <a:grpSpLocks/>
                </p:cNvGrpSpPr>
                <p:nvPr/>
              </p:nvGrpSpPr>
              <p:grpSpPr bwMode="auto">
                <a:xfrm>
                  <a:off x="182757" y="152400"/>
                  <a:ext cx="8741787" cy="6477000"/>
                  <a:chOff x="182757" y="152400"/>
                  <a:chExt cx="8741787" cy="6477000"/>
                </a:xfrm>
              </p:grpSpPr>
              <p:sp>
                <p:nvSpPr>
                  <p:cNvPr id="40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182757" y="152400"/>
                    <a:ext cx="7703943" cy="1981200"/>
                  </a:xfrm>
                  <a:prstGeom prst="rect">
                    <a:avLst/>
                  </a:prstGeom>
                  <a:solidFill>
                    <a:srgbClr val="FFFFCC"/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28791" y="2209800"/>
                    <a:ext cx="860368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defRPr/>
                    </a:pPr>
                    <a:endParaRPr lang="en-US">
                      <a:ln w="9525">
                        <a:solidFill>
                          <a:sysClr val="windowText" lastClr="000000"/>
                        </a:solidFill>
                      </a:ln>
                      <a:ea typeface="ＭＳ Ｐゴシック" charset="-128"/>
                    </a:endParaRPr>
                  </a:p>
                </p:txBody>
              </p:sp>
              <p:sp>
                <p:nvSpPr>
                  <p:cNvPr id="42" name="Rectangle 1036"/>
                  <p:cNvSpPr txBox="1">
                    <a:spLocks noChangeArrowheads="1"/>
                  </p:cNvSpPr>
                  <p:nvPr/>
                </p:nvSpPr>
                <p:spPr>
                  <a:xfrm>
                    <a:off x="228600" y="2286000"/>
                    <a:ext cx="8695944" cy="4343400"/>
                  </a:xfrm>
                  <a:prstGeom prst="rect">
                    <a:avLst/>
                  </a:prstGeom>
                  <a:solidFill>
                    <a:srgbClr val="FFFFCC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/>
                  <a:lstStyle/>
                  <a:p>
                    <a:pPr marL="342900" indent="-342900" eaLnBrk="0" hangingPunct="0">
                      <a:spcBef>
                        <a:spcPts val="600"/>
                      </a:spcBef>
                      <a:buSzPct val="100000"/>
                      <a:defRPr/>
                    </a:pPr>
                    <a:endParaRPr lang="en-US" sz="2800" kern="0" dirty="0"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39" name="Rectangle 38"/>
                <p:cNvSpPr/>
                <p:nvPr/>
              </p:nvSpPr>
              <p:spPr>
                <a:xfrm>
                  <a:off x="228791" y="152400"/>
                  <a:ext cx="7543304" cy="186213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srgbClr val="162D5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ＭＳ Ｐゴシック" charset="-128"/>
                    </a:rPr>
                    <a:t>Problem: </a:t>
                  </a:r>
                </a:p>
                <a:p>
                  <a:pPr>
                    <a:spcBef>
                      <a:spcPts val="600"/>
                    </a:spcBef>
                    <a:spcAft>
                      <a:spcPts val="0"/>
                    </a:spcAft>
                    <a:defRPr/>
                  </a:pPr>
                  <a:r>
                    <a:rPr lang="en-US" sz="2000" dirty="0">
                      <a:ea typeface="ＭＳ Ｐゴシック" charset="-128"/>
                    </a:rPr>
                    <a:t>A student prepares a solution of approximately 0.5 M </a:t>
                  </a:r>
                  <a:r>
                    <a:rPr lang="en-US" sz="2000" dirty="0" err="1">
                      <a:ea typeface="ＭＳ Ｐゴシック" charset="-128"/>
                    </a:rPr>
                    <a:t>NaOH</a:t>
                  </a:r>
                  <a:r>
                    <a:rPr lang="en-US" sz="2000" dirty="0">
                      <a:ea typeface="ＭＳ Ｐゴシック" charset="-128"/>
                    </a:rPr>
                    <a:t>(</a:t>
                  </a:r>
                  <a:r>
                    <a:rPr lang="en-US" sz="2000" dirty="0" err="1">
                      <a:ea typeface="ＭＳ Ｐゴシック" charset="-128"/>
                    </a:rPr>
                    <a:t>aq</a:t>
                  </a:r>
                  <a:r>
                    <a:rPr lang="en-US" sz="2000" dirty="0">
                      <a:ea typeface="ＭＳ Ｐゴシック" charset="-128"/>
                    </a:rPr>
                    <a:t>). He performs a standardization of the solution using KHP as the standard to determine the exact concentration.</a:t>
                  </a:r>
                </a:p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dirty="0">
                      <a:ea typeface="ＭＳ Ｐゴシック" charset="-128"/>
                    </a:rPr>
                    <a:t>Determine the [OH</a:t>
                  </a:r>
                  <a:r>
                    <a:rPr lang="en-US" sz="2000" baseline="30000" dirty="0">
                      <a:ea typeface="ＭＳ Ｐゴシック" charset="-128"/>
                    </a:rPr>
                    <a:t>–</a:t>
                  </a:r>
                  <a:r>
                    <a:rPr lang="en-US" sz="2000" dirty="0">
                      <a:ea typeface="ＭＳ Ｐゴシック" charset="-128"/>
                    </a:rPr>
                    <a:t>] from the data collected</a:t>
                  </a:r>
                  <a:r>
                    <a:rPr lang="en-US" sz="2200" dirty="0">
                      <a:ea typeface="ＭＳ Ｐゴシック" charset="-128"/>
                    </a:rPr>
                    <a:t>:</a:t>
                  </a:r>
                </a:p>
              </p:txBody>
            </p:sp>
          </p:grpSp>
          <p:sp>
            <p:nvSpPr>
              <p:cNvPr id="12494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2362200"/>
                <a:ext cx="2819400" cy="930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200"/>
                  <a:t>mass KHP + flask: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200"/>
                  <a:t>mass empty flask:</a:t>
                </a:r>
              </a:p>
            </p:txBody>
          </p:sp>
          <p:sp>
            <p:nvSpPr>
              <p:cNvPr id="124943" name="Text Box 5"/>
              <p:cNvSpPr txBox="1">
                <a:spLocks noChangeArrowheads="1"/>
              </p:cNvSpPr>
              <p:nvPr/>
            </p:nvSpPr>
            <p:spPr bwMode="auto">
              <a:xfrm>
                <a:off x="2971800" y="2362200"/>
                <a:ext cx="16002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200"/>
                  <a:t>95.3641 g</a:t>
                </a:r>
              </a:p>
            </p:txBody>
          </p:sp>
          <p:sp>
            <p:nvSpPr>
              <p:cNvPr id="124944" name="Text Box 6"/>
              <p:cNvSpPr txBox="1">
                <a:spLocks noChangeArrowheads="1"/>
              </p:cNvSpPr>
              <p:nvPr/>
            </p:nvSpPr>
            <p:spPr bwMode="auto">
              <a:xfrm>
                <a:off x="2971800" y="2895600"/>
                <a:ext cx="14478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200"/>
                  <a:t>95.0422 g</a:t>
                </a:r>
              </a:p>
            </p:txBody>
          </p:sp>
          <p:sp>
            <p:nvSpPr>
              <p:cNvPr id="124945" name="Text Box 7"/>
              <p:cNvSpPr txBox="1">
                <a:spLocks noChangeArrowheads="1"/>
              </p:cNvSpPr>
              <p:nvPr/>
            </p:nvSpPr>
            <p:spPr bwMode="auto">
              <a:xfrm>
                <a:off x="4572000" y="2362200"/>
                <a:ext cx="2819400" cy="930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200"/>
                  <a:t>final buret reading: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200"/>
                  <a:t>initial buret reading:</a:t>
                </a:r>
              </a:p>
            </p:txBody>
          </p:sp>
          <p:sp>
            <p:nvSpPr>
              <p:cNvPr id="124946" name="Text Box 8"/>
              <p:cNvSpPr txBox="1">
                <a:spLocks noChangeArrowheads="1"/>
              </p:cNvSpPr>
              <p:nvPr/>
            </p:nvSpPr>
            <p:spPr bwMode="auto">
              <a:xfrm>
                <a:off x="7162800" y="2362200"/>
                <a:ext cx="1676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200"/>
                  <a:t>30.12 mL</a:t>
                </a:r>
              </a:p>
            </p:txBody>
          </p:sp>
          <p:sp>
            <p:nvSpPr>
              <p:cNvPr id="124947" name="Text Box 9"/>
              <p:cNvSpPr txBox="1">
                <a:spLocks noChangeArrowheads="1"/>
              </p:cNvSpPr>
              <p:nvPr/>
            </p:nvSpPr>
            <p:spPr bwMode="auto">
              <a:xfrm>
                <a:off x="7315200" y="2895600"/>
                <a:ext cx="13716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200"/>
                  <a:t>1.56 mL</a:t>
                </a:r>
              </a:p>
            </p:txBody>
          </p:sp>
          <p:sp>
            <p:nvSpPr>
              <p:cNvPr id="124948" name="Line 12"/>
              <p:cNvSpPr>
                <a:spLocks noChangeShapeType="1"/>
              </p:cNvSpPr>
              <p:nvPr/>
            </p:nvSpPr>
            <p:spPr bwMode="auto">
              <a:xfrm>
                <a:off x="4648200" y="3429000"/>
                <a:ext cx="4191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49" name="Line 20"/>
              <p:cNvSpPr>
                <a:spLocks noChangeShapeType="1"/>
              </p:cNvSpPr>
              <p:nvPr/>
            </p:nvSpPr>
            <p:spPr bwMode="auto">
              <a:xfrm>
                <a:off x="228600" y="3429000"/>
                <a:ext cx="4114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936" name="Text Box 10"/>
            <p:cNvSpPr txBox="1">
              <a:spLocks noChangeArrowheads="1"/>
            </p:cNvSpPr>
            <p:nvPr/>
          </p:nvSpPr>
          <p:spPr bwMode="auto">
            <a:xfrm>
              <a:off x="304800" y="3657600"/>
              <a:ext cx="18288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/>
                <a:t>mass KHP:</a:t>
              </a:r>
            </a:p>
          </p:txBody>
        </p:sp>
        <p:sp>
          <p:nvSpPr>
            <p:cNvPr id="124937" name="Text Box 11"/>
            <p:cNvSpPr txBox="1">
              <a:spLocks noChangeArrowheads="1"/>
            </p:cNvSpPr>
            <p:nvPr/>
          </p:nvSpPr>
          <p:spPr bwMode="auto">
            <a:xfrm>
              <a:off x="3124200" y="3657600"/>
              <a:ext cx="14478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/>
                <a:t>0.3219 g</a:t>
              </a:r>
            </a:p>
          </p:txBody>
        </p:sp>
        <p:sp>
          <p:nvSpPr>
            <p:cNvPr id="124938" name="Text Box 13"/>
            <p:cNvSpPr txBox="1">
              <a:spLocks noChangeArrowheads="1"/>
            </p:cNvSpPr>
            <p:nvPr/>
          </p:nvSpPr>
          <p:spPr bwMode="auto">
            <a:xfrm>
              <a:off x="5105400" y="3687763"/>
              <a:ext cx="1981200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/>
                <a:t>vol. NaOH:</a:t>
              </a:r>
            </a:p>
          </p:txBody>
        </p:sp>
        <p:sp>
          <p:nvSpPr>
            <p:cNvPr id="124939" name="Text Box 14"/>
            <p:cNvSpPr txBox="1">
              <a:spLocks noChangeArrowheads="1"/>
            </p:cNvSpPr>
            <p:nvPr/>
          </p:nvSpPr>
          <p:spPr bwMode="auto">
            <a:xfrm>
              <a:off x="7162800" y="3687763"/>
              <a:ext cx="1447800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/>
                <a:t>28.56 mL</a:t>
              </a:r>
            </a:p>
          </p:txBody>
        </p:sp>
        <p:sp>
          <p:nvSpPr>
            <p:cNvPr id="124940" name="Line 16"/>
            <p:cNvSpPr>
              <a:spLocks noChangeShapeType="1"/>
            </p:cNvSpPr>
            <p:nvPr/>
          </p:nvSpPr>
          <p:spPr bwMode="auto">
            <a:xfrm>
              <a:off x="228600" y="4289425"/>
              <a:ext cx="8578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24931" name="Object 15"/>
          <p:cNvGraphicFramePr>
            <a:graphicFrameLocks noChangeAspect="1"/>
          </p:cNvGraphicFramePr>
          <p:nvPr/>
        </p:nvGraphicFramePr>
        <p:xfrm>
          <a:off x="2657475" y="4835525"/>
          <a:ext cx="952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941400" imgH="356400" progId="Equation.DSMT4">
                  <p:embed/>
                </p:oleObj>
              </mc:Choice>
              <mc:Fallback>
                <p:oleObj name="Equation" r:id="rId3" imgW="941400" imgH="35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4835525"/>
                        <a:ext cx="952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2" name="Object 17"/>
          <p:cNvGraphicFramePr>
            <a:graphicFrameLocks noChangeAspect="1"/>
          </p:cNvGraphicFramePr>
          <p:nvPr/>
        </p:nvGraphicFramePr>
        <p:xfrm>
          <a:off x="3625850" y="4664075"/>
          <a:ext cx="1587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5" imgW="1572480" imgH="703800" progId="Equation.DSMT4">
                  <p:embed/>
                </p:oleObj>
              </mc:Choice>
              <mc:Fallback>
                <p:oleObj name="Equation" r:id="rId5" imgW="1572480" imgH="70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4664075"/>
                        <a:ext cx="15875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3" name="Object 18"/>
          <p:cNvGraphicFramePr>
            <a:graphicFrameLocks noChangeAspect="1"/>
          </p:cNvGraphicFramePr>
          <p:nvPr/>
        </p:nvGraphicFramePr>
        <p:xfrm>
          <a:off x="5238750" y="4676775"/>
          <a:ext cx="1409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7" imgW="1398600" imgH="676440" progId="Equation.DSMT4">
                  <p:embed/>
                </p:oleObj>
              </mc:Choice>
              <mc:Fallback>
                <p:oleObj name="Equation" r:id="rId7" imgW="1398600" imgH="676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4676775"/>
                        <a:ext cx="1409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507" name="Text Box 19"/>
          <p:cNvSpPr txBox="1">
            <a:spLocks noChangeArrowheads="1"/>
          </p:cNvSpPr>
          <p:nvPr/>
        </p:nvSpPr>
        <p:spPr bwMode="auto">
          <a:xfrm>
            <a:off x="1096963" y="5729288"/>
            <a:ext cx="72056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a typeface="ＭＳ Ｐゴシック" charset="-128"/>
              </a:rPr>
              <a:t>Remember, [OH</a:t>
            </a:r>
            <a:r>
              <a:rPr lang="en-US" baseline="30000" dirty="0">
                <a:ea typeface="ＭＳ Ｐゴシック" charset="-128"/>
              </a:rPr>
              <a:t>–</a:t>
            </a:r>
            <a:r>
              <a:rPr lang="en-US" dirty="0">
                <a:ea typeface="ＭＳ Ｐゴシック" charset="-128"/>
              </a:rPr>
              <a:t>] = [</a:t>
            </a:r>
            <a:r>
              <a:rPr lang="en-US" dirty="0" err="1">
                <a:ea typeface="ＭＳ Ｐゴシック" charset="-128"/>
              </a:rPr>
              <a:t>NaOH</a:t>
            </a:r>
            <a:r>
              <a:rPr lang="en-US" dirty="0">
                <a:ea typeface="ＭＳ Ｐゴシック" charset="-128"/>
              </a:rPr>
              <a:t>]  </a:t>
            </a:r>
            <a:r>
              <a:rPr lang="en-US" b="1" i="1" dirty="0">
                <a:solidFill>
                  <a:srgbClr val="006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Strong Electrolyte!!!</a:t>
            </a:r>
          </a:p>
        </p:txBody>
      </p:sp>
    </p:spTree>
    <p:extLst>
      <p:ext uri="{BB962C8B-B14F-4D97-AF65-F5344CB8AC3E}">
        <p14:creationId xmlns:p14="http://schemas.microsoft.com/office/powerpoint/2010/main" val="352727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12"/>
          <p:cNvGrpSpPr>
            <a:grpSpLocks/>
          </p:cNvGrpSpPr>
          <p:nvPr/>
        </p:nvGrpSpPr>
        <p:grpSpPr bwMode="auto">
          <a:xfrm>
            <a:off x="219075" y="152400"/>
            <a:ext cx="8705850" cy="6477000"/>
            <a:chOff x="219456" y="152400"/>
            <a:chExt cx="8705088" cy="6477000"/>
          </a:xfrm>
        </p:grpSpPr>
        <p:grpSp>
          <p:nvGrpSpPr>
            <p:cNvPr id="125965" name="Group 7"/>
            <p:cNvGrpSpPr>
              <a:grpSpLocks/>
            </p:cNvGrpSpPr>
            <p:nvPr/>
          </p:nvGrpSpPr>
          <p:grpSpPr bwMode="auto">
            <a:xfrm>
              <a:off x="219456" y="152400"/>
              <a:ext cx="8705088" cy="6477000"/>
              <a:chOff x="219456" y="152400"/>
              <a:chExt cx="8705088" cy="6477000"/>
            </a:xfrm>
          </p:grpSpPr>
          <p:sp>
            <p:nvSpPr>
              <p:cNvPr id="16" name="Rectangle 2"/>
              <p:cNvSpPr>
                <a:spLocks noChangeArrowheads="1"/>
              </p:cNvSpPr>
              <p:nvPr/>
            </p:nvSpPr>
            <p:spPr bwMode="auto">
              <a:xfrm>
                <a:off x="219456" y="152400"/>
                <a:ext cx="7781244" cy="1981200"/>
              </a:xfrm>
              <a:prstGeom prst="rect">
                <a:avLst/>
              </a:prstGeom>
              <a:solidFill>
                <a:srgbClr val="FFFFCC"/>
              </a:solidFill>
              <a:ln w="12700">
                <a:noFill/>
                <a:miter lim="800000"/>
                <a:headEnd/>
                <a:tailEnd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>
                <a:off x="228980" y="2209800"/>
                <a:ext cx="860349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ln w="9525">
                    <a:solidFill>
                      <a:sysClr val="windowText" lastClr="000000"/>
                    </a:solidFill>
                  </a:ln>
                  <a:ea typeface="ＭＳ Ｐゴシック" charset="-128"/>
                </a:endParaRPr>
              </a:p>
            </p:txBody>
          </p:sp>
          <p:sp>
            <p:nvSpPr>
              <p:cNvPr id="18" name="Rectangle 1036"/>
              <p:cNvSpPr txBox="1">
                <a:spLocks noChangeArrowheads="1"/>
              </p:cNvSpPr>
              <p:nvPr/>
            </p:nvSpPr>
            <p:spPr>
              <a:xfrm>
                <a:off x="228600" y="2286000"/>
                <a:ext cx="8695944" cy="4343400"/>
              </a:xfrm>
              <a:prstGeom prst="rect">
                <a:avLst/>
              </a:prstGeom>
              <a:solidFill>
                <a:srgbClr val="FFFFCC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342900" indent="-342900" eaLnBrk="0" hangingPunct="0">
                  <a:spcBef>
                    <a:spcPts val="600"/>
                  </a:spcBef>
                  <a:buSzPct val="100000"/>
                  <a:defRPr/>
                </a:pPr>
                <a:endParaRPr lang="en-US" sz="2800" kern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28980" y="152400"/>
              <a:ext cx="7847913" cy="19081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162D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-128"/>
                </a:rPr>
                <a:t>Problem: </a:t>
              </a:r>
            </a:p>
            <a:p>
              <a:pPr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2000" dirty="0">
                  <a:ea typeface="ＭＳ Ｐゴシック" charset="-128"/>
                </a:rPr>
                <a:t>A student prepares a solution of approximately 0.5 M </a:t>
              </a:r>
              <a:r>
                <a:rPr lang="en-US" sz="2000" dirty="0" err="1">
                  <a:ea typeface="ＭＳ Ｐゴシック" charset="-128"/>
                </a:rPr>
                <a:t>NaOH</a:t>
              </a:r>
              <a:r>
                <a:rPr lang="en-US" sz="2000" dirty="0">
                  <a:ea typeface="ＭＳ Ｐゴシック" charset="-128"/>
                </a:rPr>
                <a:t>(</a:t>
              </a:r>
              <a:r>
                <a:rPr lang="en-US" sz="2000" dirty="0" err="1">
                  <a:ea typeface="ＭＳ Ｐゴシック" charset="-128"/>
                </a:rPr>
                <a:t>aq</a:t>
              </a:r>
              <a:r>
                <a:rPr lang="en-US" sz="2000" dirty="0">
                  <a:ea typeface="ＭＳ Ｐゴシック" charset="-128"/>
                </a:rPr>
                <a:t>). </a:t>
              </a:r>
            </a:p>
            <a:p>
              <a:pPr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2000" dirty="0">
                  <a:ea typeface="ＭＳ Ｐゴシック" charset="-128"/>
                </a:rPr>
                <a:t>He performs a standardization of the solution using KHP as the standard to determine the exact concentration.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ea typeface="ＭＳ Ｐゴシック" charset="-128"/>
                </a:rPr>
                <a:t>Determine the [OH</a:t>
              </a:r>
              <a:r>
                <a:rPr lang="en-US" sz="2000" baseline="30000" dirty="0">
                  <a:ea typeface="ＭＳ Ｐゴシック" charset="-128"/>
                </a:rPr>
                <a:t>–</a:t>
              </a:r>
              <a:r>
                <a:rPr lang="en-US" sz="2000" dirty="0">
                  <a:ea typeface="ＭＳ Ｐゴシック" charset="-128"/>
                </a:rPr>
                <a:t>] from the data collected:</a:t>
              </a:r>
            </a:p>
          </p:txBody>
        </p:sp>
      </p:grpSp>
      <p:sp>
        <p:nvSpPr>
          <p:cNvPr id="125955" name="Rectangle 13"/>
          <p:cNvSpPr>
            <a:spLocks noChangeArrowheads="1"/>
          </p:cNvSpPr>
          <p:nvPr/>
        </p:nvSpPr>
        <p:spPr bwMode="auto">
          <a:xfrm>
            <a:off x="4229100" y="3429000"/>
            <a:ext cx="1638300" cy="1447800"/>
          </a:xfrm>
          <a:prstGeom prst="rect">
            <a:avLst/>
          </a:prstGeom>
          <a:solidFill>
            <a:schemeClr val="hlink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25956" name="Object 2"/>
          <p:cNvGraphicFramePr>
            <a:graphicFrameLocks noChangeAspect="1"/>
          </p:cNvGraphicFramePr>
          <p:nvPr/>
        </p:nvGraphicFramePr>
        <p:xfrm>
          <a:off x="304800" y="3940175"/>
          <a:ext cx="19177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943100" imgH="355600" progId="Equation.DSMT4">
                  <p:embed/>
                </p:oleObj>
              </mc:Choice>
              <mc:Fallback>
                <p:oleObj name="Equation" r:id="rId3" imgW="19431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40175"/>
                        <a:ext cx="19177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3"/>
          <p:cNvGraphicFramePr>
            <a:graphicFrameLocks noChangeAspect="1"/>
          </p:cNvGraphicFramePr>
          <p:nvPr/>
        </p:nvGraphicFramePr>
        <p:xfrm>
          <a:off x="2339975" y="3787775"/>
          <a:ext cx="16224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803400" imgH="787400" progId="Equation.DSMT4">
                  <p:embed/>
                </p:oleObj>
              </mc:Choice>
              <mc:Fallback>
                <p:oleObj name="Equation" r:id="rId5" imgW="1803400" imgH="78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787775"/>
                        <a:ext cx="16224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4"/>
          <p:cNvGraphicFramePr>
            <a:graphicFrameLocks noChangeAspect="1"/>
          </p:cNvGraphicFramePr>
          <p:nvPr/>
        </p:nvGraphicFramePr>
        <p:xfrm>
          <a:off x="4092575" y="3757613"/>
          <a:ext cx="1622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1803400" imgH="762000" progId="Equation.DSMT4">
                  <p:embed/>
                </p:oleObj>
              </mc:Choice>
              <mc:Fallback>
                <p:oleObj name="Equation" r:id="rId7" imgW="18034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5" y="3757613"/>
                        <a:ext cx="1622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5"/>
          <p:cNvGraphicFramePr>
            <a:graphicFrameLocks noChangeAspect="1"/>
          </p:cNvGraphicFramePr>
          <p:nvPr/>
        </p:nvGraphicFramePr>
        <p:xfrm>
          <a:off x="5905500" y="3776663"/>
          <a:ext cx="14859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1651000" imgH="723900" progId="Equation.DSMT4">
                  <p:embed/>
                </p:oleObj>
              </mc:Choice>
              <mc:Fallback>
                <p:oleObj name="Equation" r:id="rId9" imgW="1651000" imgH="723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3776663"/>
                        <a:ext cx="14859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6"/>
          <p:cNvGraphicFramePr>
            <a:graphicFrameLocks noChangeAspect="1"/>
          </p:cNvGraphicFramePr>
          <p:nvPr/>
        </p:nvGraphicFramePr>
        <p:xfrm>
          <a:off x="7551738" y="3757613"/>
          <a:ext cx="12112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1" imgW="1346200" imgH="762000" progId="Equation.DSMT4">
                  <p:embed/>
                </p:oleObj>
              </mc:Choice>
              <mc:Fallback>
                <p:oleObj name="Equation" r:id="rId11" imgW="13462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738" y="3757613"/>
                        <a:ext cx="12112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7"/>
          <p:cNvGraphicFramePr>
            <a:graphicFrameLocks noChangeAspect="1"/>
          </p:cNvGraphicFramePr>
          <p:nvPr/>
        </p:nvGraphicFramePr>
        <p:xfrm>
          <a:off x="5943600" y="4945063"/>
          <a:ext cx="2374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3" imgW="2374900" imgH="342900" progId="Equation.DSMT4">
                  <p:embed/>
                </p:oleObj>
              </mc:Choice>
              <mc:Fallback>
                <p:oleObj name="Equation" r:id="rId13" imgW="23749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945063"/>
                        <a:ext cx="2374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2" name="Line 8"/>
          <p:cNvSpPr>
            <a:spLocks noChangeShapeType="1"/>
          </p:cNvSpPr>
          <p:nvPr/>
        </p:nvSpPr>
        <p:spPr bwMode="auto">
          <a:xfrm>
            <a:off x="5867400" y="5414963"/>
            <a:ext cx="2438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3" name="Text Box 9"/>
          <p:cNvSpPr txBox="1">
            <a:spLocks noChangeArrowheads="1"/>
          </p:cNvSpPr>
          <p:nvPr/>
        </p:nvSpPr>
        <p:spPr bwMode="auto">
          <a:xfrm>
            <a:off x="2781300" y="5791200"/>
            <a:ext cx="3581400" cy="528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[NaOH] = 0.05519 M</a:t>
            </a:r>
          </a:p>
        </p:txBody>
      </p:sp>
      <p:sp>
        <p:nvSpPr>
          <p:cNvPr id="125964" name="Text Box 14"/>
          <p:cNvSpPr txBox="1">
            <a:spLocks noChangeArrowheads="1"/>
          </p:cNvSpPr>
          <p:nvPr/>
        </p:nvSpPr>
        <p:spPr bwMode="auto">
          <a:xfrm>
            <a:off x="2133600" y="2378075"/>
            <a:ext cx="5056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from the stoichiometry, one mole of OH</a:t>
            </a:r>
            <a:r>
              <a:rPr lang="en-US" altLang="en-US" baseline="30000">
                <a:sym typeface="Symbol" panose="05050102010706020507" pitchFamily="18" charset="2"/>
              </a:rPr>
              <a:t></a:t>
            </a:r>
            <a:r>
              <a:rPr lang="en-US" altLang="en-US"/>
              <a:t> reacts with 1 mol of KHP</a:t>
            </a:r>
          </a:p>
        </p:txBody>
      </p:sp>
    </p:spTree>
    <p:extLst>
      <p:ext uri="{BB962C8B-B14F-4D97-AF65-F5344CB8AC3E}">
        <p14:creationId xmlns:p14="http://schemas.microsoft.com/office/powerpoint/2010/main" val="418733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79248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 is defined as the negative base-10 logarithm of the concentration of hydronium ion.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 = -log [H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>
              <a:buFontTx/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acid has a higher [H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] than pure water, so its pH is &lt;7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base has a lower [H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] than pure water, so its pH is &gt;7.</a:t>
            </a:r>
          </a:p>
        </p:txBody>
      </p:sp>
      <p:pic>
        <p:nvPicPr>
          <p:cNvPr id="26634" name="Picture 10" descr="16_T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0" y="3733800"/>
            <a:ext cx="7583540" cy="1981200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7096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00288"/>
            <a:ext cx="89916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228600" y="1173163"/>
            <a:ext cx="8695944" cy="88423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a typeface="ＭＳ Ｐゴシック" charset="0"/>
              </a:rPr>
              <a:t>The pH of a solution provides a way to express the 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acidity</a:t>
            </a:r>
            <a:r>
              <a:rPr lang="en-US" dirty="0">
                <a:ea typeface="ＭＳ Ｐゴシック" charset="0"/>
              </a:rPr>
              <a:t>, or the concentration of H</a:t>
            </a:r>
            <a:r>
              <a:rPr lang="en-US" baseline="30000" dirty="0">
                <a:ea typeface="ＭＳ Ｐゴシック" charset="0"/>
              </a:rPr>
              <a:t>+</a:t>
            </a:r>
            <a:r>
              <a:rPr lang="en-US" dirty="0">
                <a:ea typeface="ＭＳ Ｐゴシック" charset="0"/>
              </a:rPr>
              <a:t> in solution:</a:t>
            </a:r>
          </a:p>
        </p:txBody>
      </p:sp>
      <p:grpSp>
        <p:nvGrpSpPr>
          <p:cNvPr id="110598" name="Group 5"/>
          <p:cNvGrpSpPr>
            <a:grpSpLocks/>
          </p:cNvGrpSpPr>
          <p:nvPr/>
        </p:nvGrpSpPr>
        <p:grpSpPr bwMode="auto">
          <a:xfrm>
            <a:off x="381000" y="4662488"/>
            <a:ext cx="3886200" cy="1209675"/>
            <a:chOff x="240" y="2832"/>
            <a:chExt cx="2448" cy="762"/>
          </a:xfrm>
        </p:grpSpPr>
        <p:sp>
          <p:nvSpPr>
            <p:cNvPr id="110604" name="AutoShape 6"/>
            <p:cNvSpPr>
              <a:spLocks noChangeArrowheads="1"/>
            </p:cNvSpPr>
            <p:nvPr/>
          </p:nvSpPr>
          <p:spPr bwMode="auto">
            <a:xfrm>
              <a:off x="240" y="2832"/>
              <a:ext cx="2448" cy="314"/>
            </a:xfrm>
            <a:prstGeom prst="leftArrow">
              <a:avLst>
                <a:gd name="adj1" fmla="val 50000"/>
                <a:gd name="adj2" fmla="val 194904"/>
              </a:avLst>
            </a:prstGeom>
            <a:gradFill rotWithShape="1">
              <a:gsLst>
                <a:gs pos="0">
                  <a:srgbClr val="FCA2F6"/>
                </a:gs>
                <a:gs pos="100000">
                  <a:srgbClr val="9900C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4135" name="Text Box 7"/>
            <p:cNvSpPr txBox="1">
              <a:spLocks noChangeArrowheads="1"/>
            </p:cNvSpPr>
            <p:nvPr/>
          </p:nvSpPr>
          <p:spPr bwMode="auto">
            <a:xfrm>
              <a:off x="879" y="3071"/>
              <a:ext cx="1674" cy="52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 pitchFamily="34" charset="0"/>
                  <a:ea typeface="ＭＳ Ｐゴシック" charset="-128"/>
                </a:rPr>
                <a:t>low pH = high [H</a:t>
              </a:r>
              <a:r>
                <a:rPr lang="en-US" baseline="30000" dirty="0">
                  <a:latin typeface="Arial" pitchFamily="34" charset="0"/>
                  <a:ea typeface="ＭＳ Ｐゴシック" charset="-128"/>
                </a:rPr>
                <a:t>+</a:t>
              </a:r>
              <a:r>
                <a:rPr lang="en-US" dirty="0">
                  <a:latin typeface="Arial" pitchFamily="34" charset="0"/>
                  <a:ea typeface="ＭＳ Ｐゴシック" charset="-128"/>
                </a:rPr>
                <a:t>]</a:t>
              </a:r>
            </a:p>
            <a:p>
              <a:pPr algn="ctr">
                <a:defRPr/>
              </a:pPr>
              <a:r>
                <a:rPr lang="en-US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 charset="-128"/>
                </a:rPr>
                <a:t>acidic</a:t>
              </a:r>
              <a:r>
                <a:rPr lang="en-US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charset="-128"/>
                </a:rPr>
                <a:t> solution</a:t>
              </a:r>
            </a:p>
          </p:txBody>
        </p:sp>
      </p:grpSp>
      <p:grpSp>
        <p:nvGrpSpPr>
          <p:cNvPr id="110599" name="Group 8"/>
          <p:cNvGrpSpPr>
            <a:grpSpLocks/>
          </p:cNvGrpSpPr>
          <p:nvPr/>
        </p:nvGrpSpPr>
        <p:grpSpPr bwMode="auto">
          <a:xfrm>
            <a:off x="4876800" y="4662488"/>
            <a:ext cx="3886200" cy="1211262"/>
            <a:chOff x="3072" y="2832"/>
            <a:chExt cx="2448" cy="763"/>
          </a:xfrm>
        </p:grpSpPr>
        <p:sp>
          <p:nvSpPr>
            <p:cNvPr id="110602" name="AutoShape 9"/>
            <p:cNvSpPr>
              <a:spLocks noChangeArrowheads="1"/>
            </p:cNvSpPr>
            <p:nvPr/>
          </p:nvSpPr>
          <p:spPr bwMode="auto">
            <a:xfrm flipH="1">
              <a:off x="3072" y="2832"/>
              <a:ext cx="2448" cy="314"/>
            </a:xfrm>
            <a:prstGeom prst="leftArrow">
              <a:avLst>
                <a:gd name="adj1" fmla="val 50000"/>
                <a:gd name="adj2" fmla="val 194904"/>
              </a:avLst>
            </a:prstGeom>
            <a:gradFill rotWithShape="1">
              <a:gsLst>
                <a:gs pos="0">
                  <a:srgbClr val="66CCFF"/>
                </a:gs>
                <a:gs pos="100000">
                  <a:srgbClr val="9900C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4138" name="Text Box 10"/>
            <p:cNvSpPr txBox="1">
              <a:spLocks noChangeArrowheads="1"/>
            </p:cNvSpPr>
            <p:nvPr/>
          </p:nvSpPr>
          <p:spPr bwMode="auto">
            <a:xfrm>
              <a:off x="3120" y="3072"/>
              <a:ext cx="1824" cy="52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ea typeface="ＭＳ Ｐゴシック" charset="0"/>
                </a:rPr>
                <a:t>high pH = low [H</a:t>
              </a:r>
              <a:r>
                <a:rPr lang="en-US" baseline="30000" dirty="0">
                  <a:ea typeface="ＭＳ Ｐゴシック" charset="0"/>
                </a:rPr>
                <a:t>+</a:t>
              </a:r>
              <a:r>
                <a:rPr lang="en-US" dirty="0">
                  <a:ea typeface="ＭＳ Ｐゴシック" charset="0"/>
                </a:rPr>
                <a:t>]</a:t>
              </a:r>
            </a:p>
            <a:p>
              <a:pPr algn="ctr">
                <a:defRPr/>
              </a:pPr>
              <a:r>
                <a:rPr lang="en-US" i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0"/>
                </a:rPr>
                <a:t>basic</a:t>
              </a:r>
              <a:r>
                <a:rPr lang="en-US" i="1" dirty="0">
                  <a:effectLst>
                    <a:outerShdw blurRad="38100" dist="38100" dir="2700000" algn="tl">
                      <a:srgbClr val="DDDDDD"/>
                    </a:outerShdw>
                  </a:effectLst>
                  <a:ea typeface="ＭＳ Ｐゴシック" charset="0"/>
                </a:rPr>
                <a:t> solution</a:t>
              </a:r>
              <a:endParaRPr lang="en-US" dirty="0">
                <a:ea typeface="ＭＳ Ｐゴシック" charset="0"/>
              </a:endParaRPr>
            </a:p>
          </p:txBody>
        </p:sp>
      </p:grpSp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1524000" y="5897563"/>
            <a:ext cx="6688138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pitchFamily="34" charset="0"/>
                <a:ea typeface="ＭＳ Ｐゴシック" charset="-128"/>
              </a:rPr>
              <a:t>a pH of 7 indicates that the solution is </a:t>
            </a:r>
            <a:r>
              <a:rPr lang="en-US" sz="3200" b="1" i="1" dirty="0">
                <a:solidFill>
                  <a:srgbClr val="006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neutral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0" y="0"/>
            <a:ext cx="80772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US" sz="4000" b="1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ＭＳ Ｐゴシック" charset="0"/>
              </a:rPr>
              <a:t>The pH Scale: 0 to 14</a:t>
            </a:r>
          </a:p>
        </p:txBody>
      </p:sp>
    </p:spTree>
    <p:extLst>
      <p:ext uri="{BB962C8B-B14F-4D97-AF65-F5344CB8AC3E}">
        <p14:creationId xmlns:p14="http://schemas.microsoft.com/office/powerpoint/2010/main" val="20841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28600" y="5244405"/>
            <a:ext cx="8695944" cy="138499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>
                <a:ea typeface="ＭＳ Ｐゴシック" charset="0"/>
              </a:rPr>
              <a:t>Spectrophotometry is the interaction between light and matter that provides quantitative </a:t>
            </a:r>
            <a:r>
              <a:rPr lang="en-US" sz="2800" dirty="0" smtClean="0">
                <a:ea typeface="ＭＳ Ｐゴシック" charset="0"/>
              </a:rPr>
              <a:t>information about </a:t>
            </a:r>
            <a:r>
              <a:rPr lang="en-US" sz="2800" dirty="0">
                <a:ea typeface="ＭＳ Ｐゴシック" charset="0"/>
              </a:rPr>
              <a:t>solution concentration.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Spectrophotometry</a:t>
            </a:r>
            <a:endParaRPr lang="en-US" dirty="0"/>
          </a:p>
        </p:txBody>
      </p:sp>
      <p:pic>
        <p:nvPicPr>
          <p:cNvPr id="6" name="Picture 5" descr="04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7" y="1102659"/>
            <a:ext cx="8964706" cy="407894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944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13" descr="04_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7" y="1300101"/>
            <a:ext cx="90011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Rectangle 22"/>
          <p:cNvSpPr>
            <a:spLocks noChangeArrowheads="1"/>
          </p:cNvSpPr>
          <p:nvPr/>
        </p:nvSpPr>
        <p:spPr bwMode="auto">
          <a:xfrm>
            <a:off x="175857" y="4803894"/>
            <a:ext cx="8695944" cy="106680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31078" name="Text Box 14"/>
          <p:cNvSpPr txBox="1">
            <a:spLocks noChangeArrowheads="1"/>
          </p:cNvSpPr>
          <p:nvPr/>
        </p:nvSpPr>
        <p:spPr bwMode="auto">
          <a:xfrm>
            <a:off x="228600" y="4840288"/>
            <a:ext cx="1387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Light Source</a:t>
            </a:r>
          </a:p>
        </p:txBody>
      </p:sp>
      <p:sp>
        <p:nvSpPr>
          <p:cNvPr id="131079" name="Text Box 15"/>
          <p:cNvSpPr txBox="1">
            <a:spLocks noChangeArrowheads="1"/>
          </p:cNvSpPr>
          <p:nvPr/>
        </p:nvSpPr>
        <p:spPr bwMode="auto">
          <a:xfrm>
            <a:off x="1812925" y="4840288"/>
            <a:ext cx="1844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/>
              <a:t>Wavelength Selection</a:t>
            </a:r>
          </a:p>
        </p:txBody>
      </p:sp>
      <p:sp>
        <p:nvSpPr>
          <p:cNvPr id="131080" name="Text Box 16"/>
          <p:cNvSpPr txBox="1">
            <a:spLocks noChangeArrowheads="1"/>
          </p:cNvSpPr>
          <p:nvPr/>
        </p:nvSpPr>
        <p:spPr bwMode="auto">
          <a:xfrm>
            <a:off x="3810000" y="4840288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Sample Container</a:t>
            </a:r>
          </a:p>
        </p:txBody>
      </p:sp>
      <p:sp>
        <p:nvSpPr>
          <p:cNvPr id="131081" name="Text Box 17"/>
          <p:cNvSpPr txBox="1">
            <a:spLocks noChangeArrowheads="1"/>
          </p:cNvSpPr>
          <p:nvPr/>
        </p:nvSpPr>
        <p:spPr bwMode="auto">
          <a:xfrm>
            <a:off x="6400800" y="50228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Spectrum</a:t>
            </a:r>
          </a:p>
        </p:txBody>
      </p:sp>
      <p:sp>
        <p:nvSpPr>
          <p:cNvPr id="131082" name="Line 18"/>
          <p:cNvSpPr>
            <a:spLocks noChangeShapeType="1"/>
          </p:cNvSpPr>
          <p:nvPr/>
        </p:nvSpPr>
        <p:spPr bwMode="auto">
          <a:xfrm flipH="1" flipV="1">
            <a:off x="669926" y="3810000"/>
            <a:ext cx="244474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3" name="Line 19"/>
          <p:cNvSpPr>
            <a:spLocks noChangeShapeType="1"/>
          </p:cNvSpPr>
          <p:nvPr/>
        </p:nvSpPr>
        <p:spPr bwMode="auto">
          <a:xfrm flipV="1">
            <a:off x="2667000" y="426085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4" name="Line 20"/>
          <p:cNvSpPr>
            <a:spLocks noChangeShapeType="1"/>
          </p:cNvSpPr>
          <p:nvPr/>
        </p:nvSpPr>
        <p:spPr bwMode="auto">
          <a:xfrm flipV="1">
            <a:off x="4495800" y="467830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5" name="Line 21"/>
          <p:cNvSpPr>
            <a:spLocks noChangeShapeType="1"/>
          </p:cNvSpPr>
          <p:nvPr/>
        </p:nvSpPr>
        <p:spPr bwMode="auto">
          <a:xfrm flipV="1">
            <a:off x="7200900" y="464185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302525" y="0"/>
            <a:ext cx="75438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An Absorption Spectrophotometer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3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1127761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Spectrophotometry</a:t>
            </a: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246888" y="1265873"/>
            <a:ext cx="8695944" cy="942975"/>
          </a:xfrm>
          <a:noFill/>
          <a:ln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cs typeface="+mn-cs"/>
              </a:rPr>
              <a:t>Amount of light absorbed by a sample depends on path length and solute concentration.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228600" y="5791200"/>
            <a:ext cx="4343400" cy="4572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a typeface="ＭＳ Ｐゴシック" charset="0"/>
                <a:cs typeface="Arial Unicode MS" charset="0"/>
              </a:rPr>
              <a:t>Different concentration of Cu</a:t>
            </a:r>
            <a:r>
              <a:rPr lang="en-US" baseline="30000" dirty="0">
                <a:ea typeface="ＭＳ Ｐゴシック" charset="0"/>
                <a:cs typeface="Arial Unicode MS" charset="0"/>
              </a:rPr>
              <a:t>2+</a:t>
            </a:r>
            <a:endParaRPr lang="en-US" dirty="0">
              <a:ea typeface="ＭＳ Ｐゴシック" charset="0"/>
              <a:cs typeface="Arial Unicode MS" charset="0"/>
            </a:endParaRP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4648200" y="5807075"/>
            <a:ext cx="4343400" cy="82232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a typeface="ＭＳ Ｐゴシック" charset="0"/>
                <a:cs typeface="Arial Unicode MS" charset="0"/>
              </a:rPr>
              <a:t>Same concentration, different </a:t>
            </a:r>
            <a:r>
              <a:rPr lang="en-US" dirty="0" err="1">
                <a:ea typeface="ＭＳ Ｐゴシック" charset="0"/>
                <a:cs typeface="Arial Unicode MS" charset="0"/>
              </a:rPr>
              <a:t>pathlengths</a:t>
            </a:r>
            <a:endParaRPr lang="en-US" dirty="0">
              <a:ea typeface="ＭＳ Ｐゴシック" charset="0"/>
              <a:cs typeface="Arial Unicode MS" charset="0"/>
            </a:endParaRPr>
          </a:p>
        </p:txBody>
      </p:sp>
      <p:pic>
        <p:nvPicPr>
          <p:cNvPr id="132108" name="Picture 7" descr="04_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67" b="8755"/>
          <a:stretch>
            <a:fillRect/>
          </a:stretch>
        </p:blipFill>
        <p:spPr bwMode="auto">
          <a:xfrm>
            <a:off x="457200" y="2133600"/>
            <a:ext cx="340995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9" name="Picture 8" descr="04_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0" b="8755"/>
          <a:stretch>
            <a:fillRect/>
          </a:stretch>
        </p:blipFill>
        <p:spPr bwMode="auto">
          <a:xfrm>
            <a:off x="5029200" y="2133600"/>
            <a:ext cx="342900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0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346" y="308255"/>
            <a:ext cx="7543800" cy="85312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Spectrophotometry</a:t>
            </a: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48056" y="1700714"/>
            <a:ext cx="8695944" cy="1371600"/>
          </a:xfrm>
          <a:noFill/>
          <a:ln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00664D"/>
                </a:solidFill>
                <a:cs typeface="+mn-cs"/>
              </a:rPr>
              <a:t>BEER-LAMBERT LAW </a:t>
            </a:r>
            <a:r>
              <a:rPr lang="en-US" sz="2800" dirty="0" smtClean="0">
                <a:cs typeface="+mn-cs"/>
              </a:rPr>
              <a:t>relates amount of light absorbed and the path length and solute concentration.</a:t>
            </a:r>
            <a:endParaRPr lang="en-US" dirty="0" smtClean="0">
              <a:cs typeface="+mn-cs"/>
            </a:endParaRP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30225" y="2667000"/>
            <a:ext cx="8083550" cy="960438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  <p:sp>
        <p:nvSpPr>
          <p:cNvPr id="133126" name="Rectangle 5"/>
          <p:cNvSpPr>
            <a:spLocks noChangeArrowheads="1"/>
          </p:cNvSpPr>
          <p:nvPr/>
        </p:nvSpPr>
        <p:spPr bwMode="auto">
          <a:xfrm>
            <a:off x="1066800" y="4114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28600" y="3749675"/>
            <a:ext cx="8695944" cy="82232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a typeface="ＭＳ Ｐゴシック" charset="0"/>
                <a:cs typeface="Arial Unicode MS" charset="0"/>
              </a:rPr>
              <a:t>A = absorbance		 </a:t>
            </a:r>
            <a:r>
              <a:rPr lang="en-US" i="1" dirty="0">
                <a:ea typeface="ＭＳ Ｐゴシック" charset="0"/>
                <a:cs typeface="Arial Unicode MS" charset="0"/>
              </a:rPr>
              <a:t>l</a:t>
            </a:r>
            <a:r>
              <a:rPr lang="en-US" dirty="0">
                <a:ea typeface="ＭＳ Ｐゴシック" charset="0"/>
                <a:cs typeface="Arial Unicode MS" charset="0"/>
              </a:rPr>
              <a:t> = path length</a:t>
            </a:r>
          </a:p>
          <a:p>
            <a:pPr eaLnBrk="0" hangingPunct="0">
              <a:defRPr/>
            </a:pPr>
            <a:r>
              <a:rPr lang="en-US" dirty="0">
                <a:latin typeface="Symbol" charset="0"/>
                <a:ea typeface="ＭＳ Ｐゴシック" charset="0"/>
                <a:cs typeface="Arial Unicode MS" charset="0"/>
                <a:sym typeface="Symbol" charset="0"/>
              </a:rPr>
              <a:t></a:t>
            </a:r>
            <a:r>
              <a:rPr lang="en-US" dirty="0">
                <a:ea typeface="ＭＳ Ｐゴシック" charset="0"/>
                <a:cs typeface="Arial Unicode MS" charset="0"/>
              </a:rPr>
              <a:t> = molar </a:t>
            </a:r>
            <a:r>
              <a:rPr lang="en-US" dirty="0" err="1">
                <a:ea typeface="ＭＳ Ｐゴシック" charset="0"/>
                <a:cs typeface="Arial Unicode MS" charset="0"/>
              </a:rPr>
              <a:t>absorptivity</a:t>
            </a:r>
            <a:r>
              <a:rPr lang="en-US" dirty="0">
                <a:ea typeface="ＭＳ Ｐゴシック" charset="0"/>
                <a:cs typeface="Arial Unicode MS" charset="0"/>
              </a:rPr>
              <a:t>	 c = concentration</a:t>
            </a:r>
          </a:p>
        </p:txBody>
      </p:sp>
      <p:sp>
        <p:nvSpPr>
          <p:cNvPr id="133130" name="Rectangle 7"/>
          <p:cNvSpPr>
            <a:spLocks noChangeArrowheads="1"/>
          </p:cNvSpPr>
          <p:nvPr/>
        </p:nvSpPr>
        <p:spPr bwMode="auto">
          <a:xfrm>
            <a:off x="1549400" y="5664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219456" y="4572000"/>
            <a:ext cx="8695944" cy="1815882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marL="280988" indent="-280988" eaLnBrk="0" hangingPunct="0">
              <a:buFontTx/>
              <a:buChar char="•"/>
              <a:defRPr/>
            </a:pPr>
            <a:r>
              <a:rPr lang="en-US" sz="2800" dirty="0">
                <a:ea typeface="ＭＳ Ｐゴシック" charset="0"/>
                <a:cs typeface="Arial Unicode MS" charset="0"/>
              </a:rPr>
              <a:t>There is a linear relation between </a:t>
            </a:r>
            <a:r>
              <a:rPr lang="en-US" sz="2800" i="1" dirty="0">
                <a:ea typeface="ＭＳ Ｐゴシック" charset="0"/>
                <a:cs typeface="Arial Unicode MS" charset="0"/>
              </a:rPr>
              <a:t>A</a:t>
            </a:r>
            <a:r>
              <a:rPr lang="en-US" sz="2800" dirty="0">
                <a:ea typeface="ＭＳ Ｐゴシック" charset="0"/>
                <a:cs typeface="Arial Unicode MS" charset="0"/>
              </a:rPr>
              <a:t> and </a:t>
            </a:r>
            <a:r>
              <a:rPr lang="en-US" sz="2800" i="1" dirty="0">
                <a:ea typeface="ＭＳ Ｐゴシック" charset="0"/>
                <a:cs typeface="Arial Unicode MS" charset="0"/>
              </a:rPr>
              <a:t>c</a:t>
            </a:r>
            <a:r>
              <a:rPr lang="en-US" sz="2800" dirty="0">
                <a:ea typeface="ＭＳ Ｐゴシック" charset="0"/>
                <a:cs typeface="Arial Unicode MS" charset="0"/>
              </a:rPr>
              <a:t> for a given path length and compound.</a:t>
            </a:r>
          </a:p>
          <a:p>
            <a:pPr marL="280988" indent="-280988" eaLnBrk="0" hangingPunct="0">
              <a:buFontTx/>
              <a:buChar char="•"/>
              <a:defRPr/>
            </a:pPr>
            <a:r>
              <a:rPr lang="en-US" sz="2800" dirty="0">
                <a:ea typeface="ＭＳ Ｐゴシック" charset="0"/>
                <a:cs typeface="Arial Unicode MS" charset="0"/>
              </a:rPr>
              <a:t>Once the instrument is calibrated, knowing absorbance one can determine concentration. </a:t>
            </a:r>
          </a:p>
        </p:txBody>
      </p:sp>
    </p:spTree>
    <p:extLst>
      <p:ext uri="{BB962C8B-B14F-4D97-AF65-F5344CB8AC3E}">
        <p14:creationId xmlns:p14="http://schemas.microsoft.com/office/powerpoint/2010/main" val="1800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543800" cy="1450757"/>
          </a:xfrm>
        </p:spPr>
        <p:txBody>
          <a:bodyPr/>
          <a:lstStyle/>
          <a:p>
            <a:r>
              <a:rPr lang="en-US" b="1" dirty="0" smtClean="0"/>
              <a:t>Beer’s Law: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857414"/>
            <a:ext cx="6858001" cy="2362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algn="ctr"/>
            <a:r>
              <a:rPr lang="en-US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“ The thicker </a:t>
            </a:r>
            <a:r>
              <a:rPr lang="en-US" sz="280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the glass </a:t>
            </a:r>
            <a:r>
              <a:rPr lang="en-US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the darker the brew, the less light that passes through”</a:t>
            </a:r>
            <a:endParaRPr lang="en-US" sz="28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06" y="1729987"/>
            <a:ext cx="5147187" cy="26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9075" y="-60961"/>
            <a:ext cx="7543800" cy="975361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Spectrophotometry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219075" y="1143000"/>
            <a:ext cx="8696325" cy="838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cs typeface="+mn-cs"/>
              </a:rPr>
              <a:t>To use the Beer-Lambert law you must first calibrate the instrument.</a:t>
            </a:r>
            <a:endParaRPr lang="en-US" sz="2800" dirty="0" smtClean="0">
              <a:cs typeface="+mn-cs"/>
            </a:endParaRP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1066800" y="4114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59748" name="Rectangle 5"/>
          <p:cNvSpPr>
            <a:spLocks noChangeArrowheads="1"/>
          </p:cNvSpPr>
          <p:nvPr/>
        </p:nvSpPr>
        <p:spPr bwMode="auto">
          <a:xfrm>
            <a:off x="5105400" y="2209800"/>
            <a:ext cx="3886200" cy="191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Arial" pitchFamily="34" charset="0"/>
                <a:ea typeface="ＭＳ Ｐゴシック" charset="-128"/>
              </a:rPr>
              <a:t>The calibration plot can be used to find the unknown concentration of a solution from a measured Absorbance.</a:t>
            </a:r>
          </a:p>
        </p:txBody>
      </p:sp>
      <p:sp>
        <p:nvSpPr>
          <p:cNvPr id="134151" name="Rectangle 6"/>
          <p:cNvSpPr>
            <a:spLocks noChangeArrowheads="1"/>
          </p:cNvSpPr>
          <p:nvPr/>
        </p:nvSpPr>
        <p:spPr bwMode="auto">
          <a:xfrm>
            <a:off x="1549400" y="5664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9" name="Picture 8" descr="04_u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0169"/>
            <a:ext cx="5000625" cy="41905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6764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1"/>
          <p:cNvGrpSpPr>
            <a:grpSpLocks/>
          </p:cNvGrpSpPr>
          <p:nvPr/>
        </p:nvGrpSpPr>
        <p:grpSpPr bwMode="auto">
          <a:xfrm>
            <a:off x="228600" y="1143000"/>
            <a:ext cx="8696325" cy="5522913"/>
            <a:chOff x="228600" y="1143000"/>
            <a:chExt cx="8695944" cy="5522976"/>
          </a:xfrm>
          <a:noFill/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228600" y="1143000"/>
              <a:ext cx="8695944" cy="552297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2299" name="Text Box 2"/>
            <p:cNvSpPr txBox="1">
              <a:spLocks noChangeArrowheads="1"/>
            </p:cNvSpPr>
            <p:nvPr/>
          </p:nvSpPr>
          <p:spPr bwMode="auto">
            <a:xfrm>
              <a:off x="762000" y="2057400"/>
              <a:ext cx="8001000" cy="4616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2C</a:t>
              </a:r>
              <a:r>
                <a:rPr lang="en-US" baseline="-30000" dirty="0">
                  <a:solidFill>
                    <a:srgbClr val="000000"/>
                  </a:solidFill>
                  <a:cs typeface="Arial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H</a:t>
              </a:r>
              <a:r>
                <a:rPr lang="en-US" baseline="-30000" dirty="0">
                  <a:solidFill>
                    <a:srgbClr val="000000"/>
                  </a:solidFill>
                  <a:cs typeface="Arial" charset="0"/>
                </a:rPr>
                <a:t>6</a:t>
              </a:r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(</a:t>
              </a:r>
              <a:r>
                <a:rPr lang="en-US" i="1" dirty="0">
                  <a:solidFill>
                    <a:srgbClr val="000000"/>
                  </a:solidFill>
                  <a:cs typeface="Arial" charset="0"/>
                </a:rPr>
                <a:t>l</a:t>
              </a:r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)   +      </a:t>
              </a:r>
              <a:r>
                <a:rPr lang="en-US" dirty="0">
                  <a:solidFill>
                    <a:srgbClr val="FF0000"/>
                  </a:solidFill>
                  <a:cs typeface="Arial" charset="0"/>
                </a:rPr>
                <a:t>7</a:t>
              </a:r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 O</a:t>
              </a:r>
              <a:r>
                <a:rPr lang="en-US" baseline="-30000" dirty="0">
                  <a:solidFill>
                    <a:srgbClr val="000000"/>
                  </a:solidFill>
                  <a:cs typeface="Arial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(g)   </a:t>
              </a:r>
              <a:r>
                <a:rPr lang="en-US" dirty="0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</a:t>
              </a:r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	4CO</a:t>
              </a:r>
              <a:r>
                <a:rPr lang="en-US" baseline="-30000" dirty="0">
                  <a:solidFill>
                    <a:srgbClr val="000000"/>
                  </a:solidFill>
                  <a:cs typeface="Arial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(g)      +	</a:t>
              </a:r>
              <a:r>
                <a:rPr lang="en-US" dirty="0">
                  <a:solidFill>
                    <a:srgbClr val="0070C0"/>
                  </a:solidFill>
                  <a:cs typeface="Arial" charset="0"/>
                </a:rPr>
                <a:t>6</a:t>
              </a:r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H</a:t>
              </a:r>
              <a:r>
                <a:rPr lang="en-US" baseline="-30000" dirty="0">
                  <a:solidFill>
                    <a:srgbClr val="000000"/>
                  </a:solidFill>
                  <a:cs typeface="Arial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O(</a:t>
              </a:r>
              <a:r>
                <a:rPr lang="en-US" i="1" dirty="0">
                  <a:solidFill>
                    <a:srgbClr val="000000"/>
                  </a:solidFill>
                  <a:cs typeface="Arial" charset="0"/>
                </a:rPr>
                <a:t>l</a:t>
              </a:r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)</a:t>
              </a:r>
              <a:endParaRPr lang="en-US" dirty="0"/>
            </a:p>
          </p:txBody>
        </p:sp>
        <p:sp>
          <p:nvSpPr>
            <p:cNvPr id="12301" name="Text Box 4"/>
            <p:cNvSpPr txBox="1">
              <a:spLocks noChangeArrowheads="1"/>
            </p:cNvSpPr>
            <p:nvPr/>
          </p:nvSpPr>
          <p:spPr bwMode="auto">
            <a:xfrm>
              <a:off x="292100" y="2819400"/>
              <a:ext cx="8470900" cy="822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How many moles of water are produced when 3.0 </a:t>
              </a:r>
              <a:r>
                <a:rPr lang="en-US" dirty="0" err="1"/>
                <a:t>mols</a:t>
              </a:r>
              <a:r>
                <a:rPr lang="en-US" dirty="0"/>
                <a:t> of oxygen react?</a:t>
              </a:r>
            </a:p>
          </p:txBody>
        </p:sp>
      </p:grpSp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5327650" y="4406900"/>
          <a:ext cx="195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Equation" r:id="rId4" imgW="1954951" imgH="355446" progId="Equation.DSMT4">
                  <p:embed/>
                </p:oleObj>
              </mc:Choice>
              <mc:Fallback>
                <p:oleObj name="Equation" r:id="rId4" imgW="1954951" imgH="3554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406900"/>
                        <a:ext cx="1955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2368550" y="4368800"/>
          <a:ext cx="1333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6" imgW="1333500" imgH="355600" progId="Equation.DSMT4">
                  <p:embed/>
                </p:oleObj>
              </mc:Choice>
              <mc:Fallback>
                <p:oleObj name="Equation" r:id="rId6" imgW="1333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368800"/>
                        <a:ext cx="1333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756025" y="4191000"/>
          <a:ext cx="1562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8" imgW="1562100" imgH="787400" progId="Equation.DSMT4">
                  <p:embed/>
                </p:oleObj>
              </mc:Choice>
              <mc:Fallback>
                <p:oleObj name="Equation" r:id="rId8" imgW="1562100" imgH="78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4191000"/>
                        <a:ext cx="1562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040"/>
          <p:cNvSpPr txBox="1">
            <a:spLocks noChangeArrowheads="1"/>
          </p:cNvSpPr>
          <p:nvPr/>
        </p:nvSpPr>
        <p:spPr bwMode="auto">
          <a:xfrm>
            <a:off x="3068638" y="3505200"/>
            <a:ext cx="300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dirty="0" err="1"/>
              <a:t>mol</a:t>
            </a:r>
            <a:r>
              <a:rPr lang="en-US" dirty="0"/>
              <a:t> O</a:t>
            </a:r>
            <a:r>
              <a:rPr lang="en-US" baseline="-25000" dirty="0"/>
              <a:t>2  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   </a:t>
            </a:r>
            <a:r>
              <a:rPr lang="en-US" dirty="0" err="1">
                <a:sym typeface="Symbol" pitchFamily="18" charset="2"/>
              </a:rPr>
              <a:t>mol</a:t>
            </a:r>
            <a:r>
              <a:rPr lang="en-US" dirty="0">
                <a:sym typeface="Symbol" pitchFamily="18" charset="2"/>
              </a:rPr>
              <a:t> H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850" y="172783"/>
            <a:ext cx="7543800" cy="116119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Answer: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823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4"/>
          <p:cNvGrpSpPr>
            <a:grpSpLocks/>
          </p:cNvGrpSpPr>
          <p:nvPr/>
        </p:nvGrpSpPr>
        <p:grpSpPr bwMode="auto">
          <a:xfrm>
            <a:off x="228600" y="1143000"/>
            <a:ext cx="8696325" cy="5522913"/>
            <a:chOff x="228600" y="1143000"/>
            <a:chExt cx="8695944" cy="5522976"/>
          </a:xfrm>
          <a:noFill/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228600" y="1143000"/>
              <a:ext cx="8695944" cy="552297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4352" name="Text Box 2"/>
            <p:cNvSpPr txBox="1">
              <a:spLocks noChangeArrowheads="1"/>
            </p:cNvSpPr>
            <p:nvPr/>
          </p:nvSpPr>
          <p:spPr bwMode="auto">
            <a:xfrm>
              <a:off x="762000" y="2057400"/>
              <a:ext cx="8001000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2C</a:t>
              </a:r>
              <a:r>
                <a:rPr lang="en-US" baseline="-30000">
                  <a:solidFill>
                    <a:srgbClr val="000000"/>
                  </a:solidFill>
                  <a:cs typeface="Arial" charset="0"/>
                </a:rPr>
                <a:t>2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H</a:t>
              </a:r>
              <a:r>
                <a:rPr lang="en-US" baseline="-30000">
                  <a:solidFill>
                    <a:srgbClr val="000000"/>
                  </a:solidFill>
                  <a:cs typeface="Arial" charset="0"/>
                </a:rPr>
                <a:t>6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(</a:t>
              </a:r>
              <a:r>
                <a:rPr lang="en-US" i="1">
                  <a:solidFill>
                    <a:srgbClr val="000000"/>
                  </a:solidFill>
                  <a:cs typeface="Arial" charset="0"/>
                </a:rPr>
                <a:t>l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)   +      7 O</a:t>
              </a:r>
              <a:r>
                <a:rPr lang="en-US" baseline="-30000">
                  <a:solidFill>
                    <a:srgbClr val="000000"/>
                  </a:solidFill>
                  <a:cs typeface="Arial" charset="0"/>
                </a:rPr>
                <a:t>2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(g)   </a:t>
              </a:r>
              <a:r>
                <a:rPr lang="en-US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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	4CO</a:t>
              </a:r>
              <a:r>
                <a:rPr lang="en-US" baseline="-30000">
                  <a:solidFill>
                    <a:srgbClr val="000000"/>
                  </a:solidFill>
                  <a:cs typeface="Arial" charset="0"/>
                </a:rPr>
                <a:t>2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(g)      +	6H</a:t>
              </a:r>
              <a:r>
                <a:rPr lang="en-US" baseline="-30000">
                  <a:solidFill>
                    <a:srgbClr val="000000"/>
                  </a:solidFill>
                  <a:cs typeface="Arial" charset="0"/>
                </a:rPr>
                <a:t>2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O(</a:t>
              </a:r>
              <a:r>
                <a:rPr lang="en-US" i="1">
                  <a:solidFill>
                    <a:srgbClr val="000000"/>
                  </a:solidFill>
                  <a:cs typeface="Arial" charset="0"/>
                </a:rPr>
                <a:t>l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)</a:t>
              </a:r>
              <a:endParaRPr lang="en-US"/>
            </a:p>
          </p:txBody>
        </p:sp>
        <p:sp>
          <p:nvSpPr>
            <p:cNvPr id="14353" name="Text Box 3"/>
            <p:cNvSpPr txBox="1">
              <a:spLocks noChangeArrowheads="1"/>
            </p:cNvSpPr>
            <p:nvPr/>
          </p:nvSpPr>
          <p:spPr bwMode="auto">
            <a:xfrm>
              <a:off x="304800" y="1295400"/>
              <a:ext cx="4703326" cy="5232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800" dirty="0"/>
                <a:t>Given the following </a:t>
              </a:r>
              <a:r>
                <a:rPr lang="en-US" sz="2800" dirty="0" smtClean="0"/>
                <a:t>reaction:</a:t>
              </a:r>
              <a:endParaRPr lang="en-US" sz="2800" dirty="0"/>
            </a:p>
          </p:txBody>
        </p:sp>
        <p:sp>
          <p:nvSpPr>
            <p:cNvPr id="14354" name="Text Box 4"/>
            <p:cNvSpPr txBox="1">
              <a:spLocks noChangeArrowheads="1"/>
            </p:cNvSpPr>
            <p:nvPr/>
          </p:nvSpPr>
          <p:spPr bwMode="auto">
            <a:xfrm>
              <a:off x="292100" y="2819400"/>
              <a:ext cx="8470900" cy="822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/>
                <a:t>How many moles of water are produced when 3.0 mols of oxygen react?</a:t>
              </a:r>
            </a:p>
          </p:txBody>
        </p:sp>
      </p:grp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5327650" y="4406900"/>
          <a:ext cx="195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Equation" r:id="rId4" imgW="1954951" imgH="355446" progId="Equation.DSMT4">
                  <p:embed/>
                </p:oleObj>
              </mc:Choice>
              <mc:Fallback>
                <p:oleObj name="Equation" r:id="rId4" imgW="1954951" imgH="3554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406900"/>
                        <a:ext cx="1955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306154"/>
              </p:ext>
            </p:extLst>
          </p:nvPr>
        </p:nvGraphicFramePr>
        <p:xfrm>
          <a:off x="2368550" y="4356100"/>
          <a:ext cx="1333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Equation" r:id="rId6" imgW="1333440" imgH="380880" progId="Equation.DSMT4">
                  <p:embed/>
                </p:oleObj>
              </mc:Choice>
              <mc:Fallback>
                <p:oleObj name="Equation" r:id="rId6" imgW="13334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356100"/>
                        <a:ext cx="1333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7"/>
          <p:cNvGraphicFramePr>
            <a:graphicFrameLocks noChangeAspect="1"/>
          </p:cNvGraphicFramePr>
          <p:nvPr/>
        </p:nvGraphicFramePr>
        <p:xfrm>
          <a:off x="3756025" y="4191000"/>
          <a:ext cx="1562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8" imgW="1562100" imgH="787400" progId="Equation.DSMT4">
                  <p:embed/>
                </p:oleObj>
              </mc:Choice>
              <mc:Fallback>
                <p:oleObj name="Equation" r:id="rId8" imgW="1562100" imgH="78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4191000"/>
                        <a:ext cx="1562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1040"/>
          <p:cNvSpPr txBox="1">
            <a:spLocks noChangeArrowheads="1"/>
          </p:cNvSpPr>
          <p:nvPr/>
        </p:nvSpPr>
        <p:spPr bwMode="auto">
          <a:xfrm>
            <a:off x="3068638" y="3505200"/>
            <a:ext cx="300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mol O</a:t>
            </a:r>
            <a:r>
              <a:rPr lang="en-US" baseline="-25000"/>
              <a:t>2  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   mol H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O</a:t>
            </a: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2787650" y="4546600"/>
            <a:ext cx="9144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4343400" y="4784725"/>
            <a:ext cx="9144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2254250" y="4987925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i="1"/>
              <a:t>2 sig. figs.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5867400" y="5029200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/>
              <a:t>2 sig. figs.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3810000" y="5013325"/>
            <a:ext cx="1892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i="1">
                <a:solidFill>
                  <a:srgbClr val="0000CC"/>
                </a:solidFill>
              </a:rPr>
              <a:t>exact conversion factor</a:t>
            </a:r>
          </a:p>
        </p:txBody>
      </p:sp>
    </p:spTree>
    <p:extLst>
      <p:ext uri="{BB962C8B-B14F-4D97-AF65-F5344CB8AC3E}">
        <p14:creationId xmlns:p14="http://schemas.microsoft.com/office/powerpoint/2010/main" val="34718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Stoichiometry</a:t>
            </a:r>
            <a:endParaRPr lang="en-US" dirty="0"/>
          </a:p>
        </p:txBody>
      </p:sp>
      <p:sp>
        <p:nvSpPr>
          <p:cNvPr id="177164" name="Rectangle 1036"/>
          <p:cNvSpPr>
            <a:spLocks noGrp="1" noChangeArrowheads="1"/>
          </p:cNvSpPr>
          <p:nvPr>
            <p:ph idx="1"/>
          </p:nvPr>
        </p:nvSpPr>
        <p:spPr>
          <a:xfrm>
            <a:off x="228600" y="5105400"/>
            <a:ext cx="8695944" cy="1524000"/>
          </a:xfrm>
          <a:solidFill>
            <a:srgbClr val="FFFFCC"/>
          </a:solidFill>
          <a:ln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800" dirty="0" smtClean="0">
                <a:cs typeface="+mn-cs"/>
              </a:rPr>
              <a:t>Mole/Mass relationships.</a:t>
            </a:r>
          </a:p>
          <a:p>
            <a:pPr>
              <a:spcBef>
                <a:spcPts val="600"/>
              </a:spcBef>
              <a:defRPr/>
            </a:pPr>
            <a:r>
              <a:rPr lang="en-US" sz="2800" dirty="0" smtClean="0">
                <a:cs typeface="+mn-cs"/>
              </a:rPr>
              <a:t>It is not possible to relate masses in reactions without going through moles.</a:t>
            </a:r>
          </a:p>
        </p:txBody>
      </p:sp>
      <p:pic>
        <p:nvPicPr>
          <p:cNvPr id="6" name="Picture 5" descr="04_u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080135"/>
            <a:ext cx="8858250" cy="372046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33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9" name="Rectangle 1033"/>
          <p:cNvSpPr>
            <a:spLocks noChangeArrowheads="1"/>
          </p:cNvSpPr>
          <p:nvPr/>
        </p:nvSpPr>
        <p:spPr bwMode="auto">
          <a:xfrm>
            <a:off x="228600" y="3886200"/>
            <a:ext cx="8695944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6869" name="Text Box 1028"/>
          <p:cNvSpPr txBox="1">
            <a:spLocks noChangeArrowheads="1"/>
          </p:cNvSpPr>
          <p:nvPr/>
        </p:nvSpPr>
        <p:spPr bwMode="auto">
          <a:xfrm>
            <a:off x="876300" y="4097338"/>
            <a:ext cx="7404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3600"/>
              <a:t>grams </a:t>
            </a:r>
            <a:r>
              <a:rPr lang="en-US" sz="3600">
                <a:sym typeface="Symbol" pitchFamily="18" charset="2"/>
              </a:rPr>
              <a:t> moles  moles  grams </a:t>
            </a:r>
          </a:p>
        </p:txBody>
      </p:sp>
      <p:sp>
        <p:nvSpPr>
          <p:cNvPr id="36870" name="Text Box 1029"/>
          <p:cNvSpPr txBox="1">
            <a:spLocks noChangeArrowheads="1"/>
          </p:cNvSpPr>
          <p:nvPr/>
        </p:nvSpPr>
        <p:spPr bwMode="auto">
          <a:xfrm>
            <a:off x="1725613" y="4848225"/>
            <a:ext cx="16462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</a:t>
            </a:r>
          </a:p>
          <a:p>
            <a:pPr algn="ctr"/>
            <a:r>
              <a:rPr lang="en-US" dirty="0">
                <a:sym typeface="Symbol" pitchFamily="18" charset="2"/>
              </a:rPr>
              <a:t>Using molar mass</a:t>
            </a:r>
          </a:p>
        </p:txBody>
      </p:sp>
      <p:sp>
        <p:nvSpPr>
          <p:cNvPr id="36871" name="Text Box 1030"/>
          <p:cNvSpPr txBox="1">
            <a:spLocks noChangeArrowheads="1"/>
          </p:cNvSpPr>
          <p:nvPr/>
        </p:nvSpPr>
        <p:spPr bwMode="auto">
          <a:xfrm>
            <a:off x="3659188" y="4848225"/>
            <a:ext cx="16462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</a:t>
            </a:r>
          </a:p>
          <a:p>
            <a:pPr algn="ctr"/>
            <a:r>
              <a:rPr lang="en-US" dirty="0">
                <a:sym typeface="Symbol" pitchFamily="18" charset="2"/>
              </a:rPr>
              <a:t>Using mole ratios</a:t>
            </a:r>
          </a:p>
        </p:txBody>
      </p:sp>
      <p:sp>
        <p:nvSpPr>
          <p:cNvPr id="36872" name="Text Box 1032"/>
          <p:cNvSpPr txBox="1">
            <a:spLocks noChangeArrowheads="1"/>
          </p:cNvSpPr>
          <p:nvPr/>
        </p:nvSpPr>
        <p:spPr bwMode="auto">
          <a:xfrm>
            <a:off x="5592763" y="4848225"/>
            <a:ext cx="16462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</a:t>
            </a:r>
          </a:p>
          <a:p>
            <a:pPr algn="ctr"/>
            <a:r>
              <a:rPr lang="en-US" dirty="0">
                <a:sym typeface="Symbol" pitchFamily="18" charset="2"/>
              </a:rPr>
              <a:t>Using molar mass</a:t>
            </a:r>
          </a:p>
        </p:txBody>
      </p:sp>
      <p:sp>
        <p:nvSpPr>
          <p:cNvPr id="204810" name="Text Box 1034"/>
          <p:cNvSpPr txBox="1">
            <a:spLocks noChangeArrowheads="1"/>
          </p:cNvSpPr>
          <p:nvPr/>
        </p:nvSpPr>
        <p:spPr bwMode="auto">
          <a:xfrm>
            <a:off x="134334" y="1664088"/>
            <a:ext cx="8695944" cy="2323713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>
            <a:lvl1pPr marL="119063" indent="-119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90513" indent="-290513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800" dirty="0" smtClean="0"/>
              <a:t>In order to solve </a:t>
            </a:r>
            <a:r>
              <a:rPr lang="en-US" sz="2800" dirty="0" err="1" smtClean="0"/>
              <a:t>stoichiometry</a:t>
            </a:r>
            <a:r>
              <a:rPr lang="en-US" sz="2800" dirty="0" smtClean="0"/>
              <a:t> problems, one must go through moles using molar masses and mole ratios as conversion factors.</a:t>
            </a:r>
          </a:p>
          <a:p>
            <a:pPr marL="290513" indent="-290513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800" dirty="0" smtClean="0"/>
              <a:t>One cannot do this without writing a balanced chemical equation first.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4672" y="18198"/>
            <a:ext cx="7543800" cy="1154154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Stoichiometry</a:t>
            </a:r>
            <a:r>
              <a:rPr lang="en-US" dirty="0" smtClean="0"/>
              <a:t>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2515</TotalTime>
  <Words>2266</Words>
  <Application>Microsoft Office PowerPoint</Application>
  <PresentationFormat>On-screen Show (4:3)</PresentationFormat>
  <Paragraphs>341</Paragraphs>
  <Slides>59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Adobe Fan Heiti Std B</vt:lpstr>
      <vt:lpstr>Arial Unicode MS</vt:lpstr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Retrospect</vt:lpstr>
      <vt:lpstr>Equation</vt:lpstr>
      <vt:lpstr>CS ChemDraw Drawing</vt:lpstr>
      <vt:lpstr>Chapter Four: Stoichiometry</vt:lpstr>
      <vt:lpstr>Just a reminder:</vt:lpstr>
      <vt:lpstr>Stoichiometric Calculations</vt:lpstr>
      <vt:lpstr>Stoichiometric Calculations</vt:lpstr>
      <vt:lpstr>Stoichiometry practice problem:</vt:lpstr>
      <vt:lpstr>Answer:</vt:lpstr>
      <vt:lpstr>PowerPoint Presentation</vt:lpstr>
      <vt:lpstr>Stoichiometry</vt:lpstr>
      <vt:lpstr>Stoichiometry Problems</vt:lpstr>
      <vt:lpstr>Stoichiometry</vt:lpstr>
      <vt:lpstr>Practice stoichiometry:</vt:lpstr>
      <vt:lpstr>Limiting Reactants</vt:lpstr>
      <vt:lpstr>Limiting Reactants</vt:lpstr>
      <vt:lpstr>Another stoichiometry problem:</vt:lpstr>
      <vt:lpstr>Excess reactant:</vt:lpstr>
      <vt:lpstr>Theoretical Yield</vt:lpstr>
      <vt:lpstr>Percent Yield</vt:lpstr>
      <vt:lpstr>Sample Problem:</vt:lpstr>
      <vt:lpstr>Compositional Analysis &amp; Stoichiometry</vt:lpstr>
      <vt:lpstr>PowerPoint Presentation</vt:lpstr>
      <vt:lpstr>Chemical Analysis</vt:lpstr>
      <vt:lpstr>Chemical Analysis</vt:lpstr>
      <vt:lpstr>Determining the Formula of a Hydrocarbon by Combustion</vt:lpstr>
      <vt:lpstr>Combustion Analysis</vt:lpstr>
      <vt:lpstr>Combustion Analysis</vt:lpstr>
      <vt:lpstr>Sample Combustion Problem:</vt:lpstr>
      <vt:lpstr>Solution Concentration &amp; Solution Stoichiometry</vt:lpstr>
      <vt:lpstr>Solution Concentration &amp; Solution Stoichiometry</vt:lpstr>
      <vt:lpstr>Molarity</vt:lpstr>
      <vt:lpstr>Mixing a Solution</vt:lpstr>
      <vt:lpstr>Preparing Solution of Known Concentration</vt:lpstr>
      <vt:lpstr>Preparing Solutions</vt:lpstr>
      <vt:lpstr>Ion Concentrations in a Solution</vt:lpstr>
      <vt:lpstr>Dilution</vt:lpstr>
      <vt:lpstr>Dilution</vt:lpstr>
      <vt:lpstr>Molarity Practice</vt:lpstr>
      <vt:lpstr>Using Molarities in Stoichiometric Calculations</vt:lpstr>
      <vt:lpstr>Practice:  Soln. Stoichiometry</vt:lpstr>
      <vt:lpstr>AgNO3 (aq) + NaCl (aq)   AgCl (s) + NaNO3 (aq)</vt:lpstr>
      <vt:lpstr>Acid Base &amp; Stoichiometry</vt:lpstr>
      <vt:lpstr>Using Molarities in Stoichiometric Calculations</vt:lpstr>
      <vt:lpstr>Acid/Base Neutralization</vt:lpstr>
      <vt:lpstr>Titration</vt:lpstr>
      <vt:lpstr>PowerPoint Presentation</vt:lpstr>
      <vt:lpstr>Titrations</vt:lpstr>
      <vt:lpstr>Using Molarities in Stoichiometric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</vt:lpstr>
      <vt:lpstr>PowerPoint Presentation</vt:lpstr>
      <vt:lpstr>Spectrophotometry</vt:lpstr>
      <vt:lpstr>An Absorption Spectrophotometer</vt:lpstr>
      <vt:lpstr>Spectrophotometry</vt:lpstr>
      <vt:lpstr>Spectrophotometry</vt:lpstr>
      <vt:lpstr>Beer’s Law:</vt:lpstr>
      <vt:lpstr>Spectrophotometry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Stoichiometry:   Quantitative Information about chemical reactions</dc:title>
  <dc:creator>Administrator</dc:creator>
  <cp:lastModifiedBy>Wilhelm, Carolyn</cp:lastModifiedBy>
  <cp:revision>56</cp:revision>
  <dcterms:created xsi:type="dcterms:W3CDTF">2013-10-10T15:47:43Z</dcterms:created>
  <dcterms:modified xsi:type="dcterms:W3CDTF">2015-10-19T13:50:02Z</dcterms:modified>
</cp:coreProperties>
</file>