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77" r:id="rId2"/>
    <p:sldId id="256" r:id="rId3"/>
    <p:sldId id="257" r:id="rId4"/>
    <p:sldId id="262" r:id="rId5"/>
    <p:sldId id="259" r:id="rId6"/>
    <p:sldId id="260" r:id="rId7"/>
    <p:sldId id="263" r:id="rId8"/>
    <p:sldId id="264" r:id="rId9"/>
    <p:sldId id="265" r:id="rId10"/>
    <p:sldId id="258" r:id="rId11"/>
    <p:sldId id="266" r:id="rId12"/>
    <p:sldId id="267" r:id="rId13"/>
    <p:sldId id="268" r:id="rId14"/>
    <p:sldId id="261" r:id="rId15"/>
    <p:sldId id="278" r:id="rId16"/>
    <p:sldId id="269" r:id="rId17"/>
    <p:sldId id="279" r:id="rId18"/>
    <p:sldId id="282" r:id="rId19"/>
    <p:sldId id="276" r:id="rId20"/>
    <p:sldId id="270" r:id="rId21"/>
    <p:sldId id="271" r:id="rId22"/>
    <p:sldId id="272" r:id="rId23"/>
    <p:sldId id="273" r:id="rId24"/>
    <p:sldId id="274" r:id="rId25"/>
    <p:sldId id="275" r:id="rId26"/>
    <p:sldId id="280" r:id="rId27"/>
    <p:sldId id="283" r:id="rId28"/>
  </p:sldIdLst>
  <p:sldSz cx="9144000" cy="6858000" type="screen4x3"/>
  <p:notesSz cx="7008813" cy="9294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94660"/>
  </p:normalViewPr>
  <p:slideViewPr>
    <p:cSldViewPr>
      <p:cViewPr varScale="1">
        <p:scale>
          <a:sx n="67" d="100"/>
          <a:sy n="67" d="100"/>
        </p:scale>
        <p:origin x="138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52" cy="464741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039" y="0"/>
            <a:ext cx="3037152" cy="464741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r">
              <a:defRPr sz="1200"/>
            </a:lvl1pPr>
          </a:lstStyle>
          <a:p>
            <a:fld id="{74D8D1EB-B721-45B2-9D92-F9DE14D36AD6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8459"/>
            <a:ext cx="3037152" cy="464741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039" y="8828459"/>
            <a:ext cx="3037152" cy="464741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r">
              <a:defRPr sz="1200"/>
            </a:lvl1pPr>
          </a:lstStyle>
          <a:p>
            <a:fld id="{AF122C29-A246-42F3-9CA7-CAA60AD20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96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52" cy="464741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039" y="0"/>
            <a:ext cx="3037152" cy="464741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r">
              <a:defRPr sz="1200"/>
            </a:lvl1pPr>
          </a:lstStyle>
          <a:p>
            <a:fld id="{61664EED-4CB0-4191-9168-1A84A961620A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6913"/>
            <a:ext cx="4649787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9" tIns="46580" rIns="93159" bIns="4658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882" y="4415036"/>
            <a:ext cx="5607050" cy="4182666"/>
          </a:xfrm>
          <a:prstGeom prst="rect">
            <a:avLst/>
          </a:prstGeom>
        </p:spPr>
        <p:txBody>
          <a:bodyPr vert="horz" lIns="93159" tIns="46580" rIns="93159" bIns="4658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8459"/>
            <a:ext cx="3037152" cy="464741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039" y="8828459"/>
            <a:ext cx="3037152" cy="464741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r">
              <a:defRPr sz="1200"/>
            </a:lvl1pPr>
          </a:lstStyle>
          <a:p>
            <a:fld id="{629D839B-C447-42E8-A0B4-E1CE5D73E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964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94D45B-02ED-44D4-B423-0BE6503F61D4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0654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BFA9B4-9C9D-4C50-9AD8-5204BDD99308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18857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56AE73-044F-47E9-A079-8FF140395CBE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22806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C42091-D19B-4C7A-BB10-2DB0351FB195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53759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CD9716-69D5-4D6F-9C41-C9EA9FEDDE8D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9456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38D944-E126-4E19-8C9B-AEEBB4B5E7FB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6053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E1F7C5-B162-4E4F-9082-A6D22EB67CCD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32902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98BBA7-C25A-4623-90C6-48528251B9BA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1722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E4F1D2-660B-4A38-AEF8-B6283483D777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83593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99D44B-A808-4FD2-BDC4-F49842F47ACE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34965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E524C1-C880-4FA3-8317-01DFBC550057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809470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1F2867-74D9-42FA-80BF-927CC340FB10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89348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9AB813-3AEE-439E-811F-60A92D250468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14010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B223F6-C593-4C55-8C2C-D248B283EE3A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9839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87E2F-A5AD-467F-B968-855A5768C69A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BD56-FA08-427D-ADC7-0675FA086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802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87E2F-A5AD-467F-B968-855A5768C69A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BD56-FA08-427D-ADC7-0675FA086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67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87E2F-A5AD-467F-B968-855A5768C69A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BD56-FA08-427D-ADC7-0675FA086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138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1C47012-0E21-4E07-854C-5C88A23ED7E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7510463" y="6629400"/>
            <a:ext cx="16764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© </a:t>
            </a:r>
            <a:r>
              <a:rPr lang="en-US" altLang="en-US" sz="1000"/>
              <a:t>2009, Prentice-Hall, Inc.</a:t>
            </a:r>
          </a:p>
        </p:txBody>
      </p:sp>
    </p:spTree>
    <p:extLst>
      <p:ext uri="{BB962C8B-B14F-4D97-AF65-F5344CB8AC3E}">
        <p14:creationId xmlns:p14="http://schemas.microsoft.com/office/powerpoint/2010/main" val="4015819092"/>
      </p:ext>
    </p:extLst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733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1FFF1A7-8686-4D99-8C74-1583462590C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7510463" y="6629400"/>
            <a:ext cx="16764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© </a:t>
            </a:r>
            <a:r>
              <a:rPr lang="en-US" altLang="en-US" sz="1000"/>
              <a:t>2009, Prentice-Hall, Inc.</a:t>
            </a:r>
          </a:p>
        </p:txBody>
      </p:sp>
    </p:spTree>
    <p:extLst>
      <p:ext uri="{BB962C8B-B14F-4D97-AF65-F5344CB8AC3E}">
        <p14:creationId xmlns:p14="http://schemas.microsoft.com/office/powerpoint/2010/main" val="2330246279"/>
      </p:ext>
    </p:extLst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00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733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D521E85-FBF7-423D-91DE-45A7C9F42FE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7510463" y="6629400"/>
            <a:ext cx="16764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© </a:t>
            </a:r>
            <a:r>
              <a:rPr lang="en-US" altLang="en-US" sz="1000"/>
              <a:t>2009, Prentice-Hall, Inc.</a:t>
            </a:r>
          </a:p>
        </p:txBody>
      </p:sp>
    </p:spTree>
    <p:extLst>
      <p:ext uri="{BB962C8B-B14F-4D97-AF65-F5344CB8AC3E}">
        <p14:creationId xmlns:p14="http://schemas.microsoft.com/office/powerpoint/2010/main" val="2897247911"/>
      </p:ext>
    </p:extLst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3DBF848-F942-41D1-960C-4DCF14969C8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7510463" y="6629400"/>
            <a:ext cx="16764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© </a:t>
            </a:r>
            <a:r>
              <a:rPr lang="en-US" altLang="en-US" sz="1000"/>
              <a:t>2009, Prentice-Hall, Inc.</a:t>
            </a:r>
          </a:p>
        </p:txBody>
      </p:sp>
    </p:spTree>
    <p:extLst>
      <p:ext uri="{BB962C8B-B14F-4D97-AF65-F5344CB8AC3E}">
        <p14:creationId xmlns:p14="http://schemas.microsoft.com/office/powerpoint/2010/main" val="4249085606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87E2F-A5AD-467F-B968-855A5768C69A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BD56-FA08-427D-ADC7-0675FA086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135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87E2F-A5AD-467F-B968-855A5768C69A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BD56-FA08-427D-ADC7-0675FA086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077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87E2F-A5AD-467F-B968-855A5768C69A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BD56-FA08-427D-ADC7-0675FA086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235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87E2F-A5AD-467F-B968-855A5768C69A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BD56-FA08-427D-ADC7-0675FA086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475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87E2F-A5AD-467F-B968-855A5768C69A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BD56-FA08-427D-ADC7-0675FA086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655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87E2F-A5AD-467F-B968-855A5768C69A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BD56-FA08-427D-ADC7-0675FA086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512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87E2F-A5AD-467F-B968-855A5768C69A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BD56-FA08-427D-ADC7-0675FA086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424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87E2F-A5AD-467F-B968-855A5768C69A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BD56-FA08-427D-ADC7-0675FA086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604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87E2F-A5AD-467F-B968-855A5768C69A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CBD56-FA08-427D-ADC7-0675FA086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430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Adobe Caslon Pro Bold" panose="0205070206050A020403" pitchFamily="18" charset="0"/>
              </a:rPr>
              <a:t>Chapter 18</a:t>
            </a:r>
            <a:endParaRPr lang="en-US" dirty="0">
              <a:latin typeface="Adobe Caslon Pro Bold" panose="0205070206050A0204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>
                <a:latin typeface="Adobe Caslon Pro Bold" panose="0205070206050A020403" pitchFamily="18" charset="0"/>
              </a:rPr>
              <a:t>Other Aspects of Aqueous </a:t>
            </a:r>
            <a:r>
              <a:rPr lang="en-US" sz="3600" dirty="0" err="1" smtClean="0">
                <a:latin typeface="Adobe Caslon Pro Bold" panose="0205070206050A020403" pitchFamily="18" charset="0"/>
              </a:rPr>
              <a:t>Equilbria</a:t>
            </a:r>
            <a:r>
              <a:rPr lang="en-US" sz="3600" dirty="0" smtClean="0">
                <a:latin typeface="Adobe Caslon Pro Bold" panose="0205070206050A020403" pitchFamily="18" charset="0"/>
              </a:rPr>
              <a:t>:</a:t>
            </a:r>
          </a:p>
          <a:p>
            <a:pPr marL="0" indent="0">
              <a:buNone/>
            </a:pPr>
            <a:endParaRPr lang="en-US" sz="2800" dirty="0">
              <a:latin typeface="Adobe Caslon Pro Bold" panose="0205070206050A020403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Adobe Caslon Pro Bold" panose="0205070206050A020403" pitchFamily="18" charset="0"/>
              </a:rPr>
              <a:t>Concepts:	Common Ion Effect</a:t>
            </a:r>
          </a:p>
          <a:p>
            <a:pPr marL="0" indent="0">
              <a:buNone/>
            </a:pPr>
            <a:r>
              <a:rPr lang="en-US" sz="2800" dirty="0">
                <a:latin typeface="Adobe Caslon Pro Bold" panose="0205070206050A020403" pitchFamily="18" charset="0"/>
              </a:rPr>
              <a:t>	</a:t>
            </a:r>
            <a:r>
              <a:rPr lang="en-US" sz="2800" dirty="0" smtClean="0">
                <a:latin typeface="Adobe Caslon Pro Bold" panose="0205070206050A020403" pitchFamily="18" charset="0"/>
              </a:rPr>
              <a:t>	Buffer solutions</a:t>
            </a:r>
          </a:p>
          <a:p>
            <a:pPr marL="0" indent="0">
              <a:buNone/>
            </a:pPr>
            <a:r>
              <a:rPr lang="en-US" sz="2800" dirty="0">
                <a:latin typeface="Adobe Caslon Pro Bold" panose="0205070206050A020403" pitchFamily="18" charset="0"/>
              </a:rPr>
              <a:t>	</a:t>
            </a:r>
            <a:r>
              <a:rPr lang="en-US" sz="2800" dirty="0" smtClean="0">
                <a:latin typeface="Adobe Caslon Pro Bold" panose="0205070206050A020403" pitchFamily="18" charset="0"/>
              </a:rPr>
              <a:t>	Acid-Base Titrations</a:t>
            </a:r>
          </a:p>
          <a:p>
            <a:pPr marL="0" indent="0">
              <a:buNone/>
            </a:pPr>
            <a:r>
              <a:rPr lang="en-US" sz="2800" dirty="0">
                <a:latin typeface="Adobe Caslon Pro Bold" panose="0205070206050A020403" pitchFamily="18" charset="0"/>
              </a:rPr>
              <a:t>	</a:t>
            </a:r>
            <a:r>
              <a:rPr lang="en-US" sz="2800" dirty="0" smtClean="0">
                <a:latin typeface="Adobe Caslon Pro Bold" panose="0205070206050A020403" pitchFamily="18" charset="0"/>
              </a:rPr>
              <a:t>	</a:t>
            </a:r>
            <a:r>
              <a:rPr lang="en-US" sz="2800" dirty="0" err="1" smtClean="0">
                <a:latin typeface="Adobe Caslon Pro Bold" panose="0205070206050A020403" pitchFamily="18" charset="0"/>
              </a:rPr>
              <a:t>Ksp</a:t>
            </a:r>
            <a:r>
              <a:rPr lang="en-US" sz="2800" dirty="0">
                <a:latin typeface="Adobe Caslon Pro Bold" panose="0205070206050A020403" pitchFamily="18" charset="0"/>
              </a:rPr>
              <a:t> </a:t>
            </a:r>
            <a:r>
              <a:rPr lang="en-US" sz="2800" dirty="0" smtClean="0">
                <a:latin typeface="Adobe Caslon Pro Bold" panose="0205070206050A020403" pitchFamily="18" charset="0"/>
              </a:rPr>
              <a:t>(solubility constant)</a:t>
            </a:r>
          </a:p>
          <a:p>
            <a:pPr marL="0" indent="0">
              <a:buNone/>
            </a:pPr>
            <a:r>
              <a:rPr lang="en-US" sz="2800" dirty="0">
                <a:latin typeface="Adobe Caslon Pro Bold" panose="0205070206050A020403" pitchFamily="18" charset="0"/>
              </a:rPr>
              <a:t>	</a:t>
            </a:r>
            <a:r>
              <a:rPr lang="en-US" sz="2800" dirty="0" smtClean="0">
                <a:latin typeface="Adobe Caslon Pro Bold" panose="0205070206050A020403" pitchFamily="18" charset="0"/>
              </a:rPr>
              <a:t>	Complex ions</a:t>
            </a:r>
            <a:endParaRPr lang="en-US" sz="2800" dirty="0">
              <a:latin typeface="Adobe Caslon Pro Bold" panose="0205070206050A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54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Buffer Solutions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buffer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a solution that can resist the change in pH brought on by the addition of a strong acid or a strong base.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Buffering is most affective when pH =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pKa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 [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weak acid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] = [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conjugate base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endParaRPr lang="en-US" sz="2400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Buffering capacity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determined by the concentration of the weak acid and its conjugate base.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This relationship is defined by the Henderson 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Hasselbalch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equation:</a:t>
            </a:r>
          </a:p>
          <a:p>
            <a:pPr marL="457200" lvl="1" indent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pH =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pKa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+ log [base]/[acid]</a:t>
            </a:r>
          </a:p>
          <a:p>
            <a:pPr marL="457200" lvl="1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5788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/>
              <a:t>© </a:t>
            </a:r>
            <a:r>
              <a:rPr lang="en-US" altLang="en-US" sz="1000"/>
              <a:t>2009, Prentice-Hall, Inc.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Buffer Calculations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1676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/>
              <a:t>	Consider the equilibrium constant expression for the dissociation of a generic acid, HA:</a:t>
            </a:r>
          </a:p>
        </p:txBody>
      </p:sp>
      <p:grpSp>
        <p:nvGrpSpPr>
          <p:cNvPr id="14344" name="Group 8"/>
          <p:cNvGrpSpPr>
            <a:grpSpLocks/>
          </p:cNvGrpSpPr>
          <p:nvPr/>
        </p:nvGrpSpPr>
        <p:grpSpPr bwMode="auto">
          <a:xfrm>
            <a:off x="3219450" y="4800600"/>
            <a:ext cx="2755900" cy="946150"/>
            <a:chOff x="1919" y="672"/>
            <a:chExt cx="1736" cy="596"/>
          </a:xfrm>
        </p:grpSpPr>
        <p:grpSp>
          <p:nvGrpSpPr>
            <p:cNvPr id="14345" name="Group 9"/>
            <p:cNvGrpSpPr>
              <a:grpSpLocks/>
            </p:cNvGrpSpPr>
            <p:nvPr/>
          </p:nvGrpSpPr>
          <p:grpSpPr bwMode="auto">
            <a:xfrm>
              <a:off x="2480" y="672"/>
              <a:ext cx="1175" cy="596"/>
              <a:chOff x="320" y="825"/>
              <a:chExt cx="1175" cy="596"/>
            </a:xfrm>
          </p:grpSpPr>
          <p:sp>
            <p:nvSpPr>
              <p:cNvPr id="14346" name="Rectangle 10"/>
              <p:cNvSpPr>
                <a:spLocks noChangeArrowheads="1"/>
              </p:cNvSpPr>
              <p:nvPr/>
            </p:nvSpPr>
            <p:spPr bwMode="auto">
              <a:xfrm>
                <a:off x="320" y="825"/>
                <a:ext cx="1175" cy="5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en-US" sz="2800">
                    <a:solidFill>
                      <a:srgbClr val="C82E32"/>
                    </a:solidFill>
                  </a:rPr>
                  <a:t>[H</a:t>
                </a:r>
                <a:r>
                  <a:rPr lang="en-US" altLang="en-US" sz="2800" baseline="-25000">
                    <a:solidFill>
                      <a:srgbClr val="C82E32"/>
                    </a:solidFill>
                  </a:rPr>
                  <a:t>3</a:t>
                </a:r>
                <a:r>
                  <a:rPr lang="en-US" altLang="en-US" sz="2800">
                    <a:solidFill>
                      <a:srgbClr val="C82E32"/>
                    </a:solidFill>
                  </a:rPr>
                  <a:t>O</a:t>
                </a:r>
                <a:r>
                  <a:rPr lang="en-US" altLang="en-US" sz="2800" baseline="30000">
                    <a:solidFill>
                      <a:srgbClr val="C82E32"/>
                    </a:solidFill>
                  </a:rPr>
                  <a:t>+</a:t>
                </a:r>
                <a:r>
                  <a:rPr lang="en-US" altLang="en-US" sz="2800">
                    <a:solidFill>
                      <a:srgbClr val="C82E32"/>
                    </a:solidFill>
                  </a:rPr>
                  <a:t>] [A</a:t>
                </a:r>
                <a:r>
                  <a:rPr lang="en-US" altLang="en-US" sz="2800" baseline="30000">
                    <a:solidFill>
                      <a:srgbClr val="C82E32"/>
                    </a:solidFill>
                    <a:cs typeface="Arial" charset="0"/>
                  </a:rPr>
                  <a:t>−</a:t>
                </a:r>
                <a:r>
                  <a:rPr lang="en-US" altLang="en-US" sz="2800">
                    <a:solidFill>
                      <a:srgbClr val="C82E32"/>
                    </a:solidFill>
                  </a:rPr>
                  <a:t>]</a:t>
                </a:r>
              </a:p>
              <a:p>
                <a:pPr algn="ctr"/>
                <a:r>
                  <a:rPr lang="en-US" altLang="en-US" sz="2800">
                    <a:solidFill>
                      <a:srgbClr val="C82E32"/>
                    </a:solidFill>
                  </a:rPr>
                  <a:t>[HA]</a:t>
                </a:r>
              </a:p>
            </p:txBody>
          </p:sp>
          <p:sp>
            <p:nvSpPr>
              <p:cNvPr id="14347" name="Line 11"/>
              <p:cNvSpPr>
                <a:spLocks noChangeShapeType="1"/>
              </p:cNvSpPr>
              <p:nvPr/>
            </p:nvSpPr>
            <p:spPr bwMode="auto">
              <a:xfrm>
                <a:off x="336" y="1144"/>
                <a:ext cx="1104" cy="0"/>
              </a:xfrm>
              <a:prstGeom prst="line">
                <a:avLst/>
              </a:prstGeom>
              <a:noFill/>
              <a:ln w="19050">
                <a:solidFill>
                  <a:srgbClr val="C82E3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348" name="Rectangle 12"/>
            <p:cNvSpPr>
              <a:spLocks noChangeArrowheads="1"/>
            </p:cNvSpPr>
            <p:nvPr/>
          </p:nvSpPr>
          <p:spPr bwMode="auto">
            <a:xfrm>
              <a:off x="1919" y="807"/>
              <a:ext cx="54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800" i="1">
                  <a:solidFill>
                    <a:srgbClr val="C82E32"/>
                  </a:solidFill>
                </a:rPr>
                <a:t>K</a:t>
              </a:r>
              <a:r>
                <a:rPr lang="en-US" altLang="en-US" sz="2800" i="1" baseline="-25000">
                  <a:solidFill>
                    <a:srgbClr val="C82E32"/>
                  </a:solidFill>
                </a:rPr>
                <a:t>a</a:t>
              </a:r>
              <a:r>
                <a:rPr lang="en-US" altLang="en-US" sz="2800">
                  <a:solidFill>
                    <a:srgbClr val="C82E32"/>
                  </a:solidFill>
                </a:rPr>
                <a:t> =</a:t>
              </a:r>
              <a:endParaRPr lang="en-US" altLang="en-US" sz="2800" i="1">
                <a:solidFill>
                  <a:srgbClr val="C82E32"/>
                </a:solidFill>
              </a:endParaRPr>
            </a:p>
          </p:txBody>
        </p:sp>
      </p:grpSp>
      <p:grpSp>
        <p:nvGrpSpPr>
          <p:cNvPr id="14351" name="Group 15"/>
          <p:cNvGrpSpPr>
            <a:grpSpLocks/>
          </p:cNvGrpSpPr>
          <p:nvPr/>
        </p:nvGrpSpPr>
        <p:grpSpPr bwMode="auto">
          <a:xfrm>
            <a:off x="1528763" y="3886200"/>
            <a:ext cx="6157912" cy="579438"/>
            <a:chOff x="963" y="2448"/>
            <a:chExt cx="3879" cy="365"/>
          </a:xfrm>
        </p:grpSpPr>
        <p:sp>
          <p:nvSpPr>
            <p:cNvPr id="14340" name="Rectangle 4"/>
            <p:cNvSpPr>
              <a:spLocks noChangeArrowheads="1"/>
            </p:cNvSpPr>
            <p:nvPr/>
          </p:nvSpPr>
          <p:spPr bwMode="auto">
            <a:xfrm>
              <a:off x="963" y="2448"/>
              <a:ext cx="1241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200">
                  <a:solidFill>
                    <a:srgbClr val="C82E32"/>
                  </a:solidFill>
                </a:rPr>
                <a:t>HA + H</a:t>
              </a:r>
              <a:r>
                <a:rPr lang="en-US" altLang="en-US" sz="3200" baseline="-25000">
                  <a:solidFill>
                    <a:srgbClr val="C82E32"/>
                  </a:solidFill>
                </a:rPr>
                <a:t>2</a:t>
              </a:r>
              <a:r>
                <a:rPr lang="en-US" altLang="en-US" sz="3200">
                  <a:solidFill>
                    <a:srgbClr val="C82E32"/>
                  </a:solidFill>
                </a:rPr>
                <a:t>O</a:t>
              </a:r>
            </a:p>
          </p:txBody>
        </p:sp>
        <p:sp>
          <p:nvSpPr>
            <p:cNvPr id="14341" name="Rectangle 5"/>
            <p:cNvSpPr>
              <a:spLocks noChangeArrowheads="1"/>
            </p:cNvSpPr>
            <p:nvPr/>
          </p:nvSpPr>
          <p:spPr bwMode="auto">
            <a:xfrm>
              <a:off x="3590" y="2448"/>
              <a:ext cx="125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200">
                  <a:solidFill>
                    <a:srgbClr val="C82E32"/>
                  </a:solidFill>
                </a:rPr>
                <a:t>H</a:t>
              </a:r>
              <a:r>
                <a:rPr lang="en-US" altLang="en-US" sz="3200" baseline="-25000">
                  <a:solidFill>
                    <a:srgbClr val="C82E32"/>
                  </a:solidFill>
                </a:rPr>
                <a:t>3</a:t>
              </a:r>
              <a:r>
                <a:rPr lang="en-US" altLang="en-US" sz="3200">
                  <a:solidFill>
                    <a:srgbClr val="C82E32"/>
                  </a:solidFill>
                </a:rPr>
                <a:t>O</a:t>
              </a:r>
              <a:r>
                <a:rPr lang="en-US" altLang="en-US" sz="3200" baseline="30000">
                  <a:solidFill>
                    <a:srgbClr val="C82E32"/>
                  </a:solidFill>
                </a:rPr>
                <a:t>+</a:t>
              </a:r>
              <a:r>
                <a:rPr lang="en-US" altLang="en-US" sz="3200">
                  <a:solidFill>
                    <a:srgbClr val="C82E32"/>
                  </a:solidFill>
                </a:rPr>
                <a:t> + A</a:t>
              </a:r>
              <a:r>
                <a:rPr lang="en-US" altLang="en-US" sz="3200" baseline="30000">
                  <a:solidFill>
                    <a:srgbClr val="C82E32"/>
                  </a:solidFill>
                  <a:cs typeface="Arial" charset="0"/>
                </a:rPr>
                <a:t>−</a:t>
              </a:r>
              <a:endParaRPr lang="en-US" altLang="en-US" sz="3200">
                <a:solidFill>
                  <a:srgbClr val="C82E32"/>
                </a:solidFill>
                <a:cs typeface="Arial" charset="0"/>
              </a:endParaRPr>
            </a:p>
          </p:txBody>
        </p:sp>
        <p:pic>
          <p:nvPicPr>
            <p:cNvPr id="14349" name="Picture 13" descr="equilibr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97" y="2554"/>
              <a:ext cx="1000" cy="1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798431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/>
              <a:t>© </a:t>
            </a:r>
            <a:r>
              <a:rPr lang="en-US" altLang="en-US" sz="1000"/>
              <a:t>2009, Prentice-Hall, Inc.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Buffer Calculations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0388" y="1981200"/>
            <a:ext cx="77724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/>
              <a:t>Rearranging slightly, this becomes</a:t>
            </a:r>
            <a:endParaRPr lang="en-US" altLang="en-US">
              <a:solidFill>
                <a:srgbClr val="00006C"/>
              </a:solidFill>
            </a:endParaRPr>
          </a:p>
        </p:txBody>
      </p:sp>
      <p:grpSp>
        <p:nvGrpSpPr>
          <p:cNvPr id="15371" name="Group 11"/>
          <p:cNvGrpSpPr>
            <a:grpSpLocks/>
          </p:cNvGrpSpPr>
          <p:nvPr/>
        </p:nvGrpSpPr>
        <p:grpSpPr bwMode="auto">
          <a:xfrm>
            <a:off x="3014663" y="2743200"/>
            <a:ext cx="3114675" cy="946150"/>
            <a:chOff x="2022" y="1862"/>
            <a:chExt cx="1962" cy="596"/>
          </a:xfrm>
        </p:grpSpPr>
        <p:grpSp>
          <p:nvGrpSpPr>
            <p:cNvPr id="15369" name="Group 9"/>
            <p:cNvGrpSpPr>
              <a:grpSpLocks/>
            </p:cNvGrpSpPr>
            <p:nvPr/>
          </p:nvGrpSpPr>
          <p:grpSpPr bwMode="auto">
            <a:xfrm>
              <a:off x="3408" y="1862"/>
              <a:ext cx="576" cy="596"/>
              <a:chOff x="2880" y="1862"/>
              <a:chExt cx="576" cy="596"/>
            </a:xfrm>
          </p:grpSpPr>
          <p:sp>
            <p:nvSpPr>
              <p:cNvPr id="15366" name="Rectangle 6"/>
              <p:cNvSpPr>
                <a:spLocks noChangeArrowheads="1"/>
              </p:cNvSpPr>
              <p:nvPr/>
            </p:nvSpPr>
            <p:spPr bwMode="auto">
              <a:xfrm>
                <a:off x="2894" y="1862"/>
                <a:ext cx="552" cy="5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en-US" sz="2800">
                    <a:solidFill>
                      <a:srgbClr val="C82E32"/>
                    </a:solidFill>
                  </a:rPr>
                  <a:t>[A</a:t>
                </a:r>
                <a:r>
                  <a:rPr lang="en-US" altLang="en-US" sz="2800" baseline="30000">
                    <a:solidFill>
                      <a:srgbClr val="C82E32"/>
                    </a:solidFill>
                    <a:cs typeface="Arial" charset="0"/>
                  </a:rPr>
                  <a:t>−</a:t>
                </a:r>
                <a:r>
                  <a:rPr lang="en-US" altLang="en-US" sz="2800">
                    <a:solidFill>
                      <a:srgbClr val="C82E32"/>
                    </a:solidFill>
                  </a:rPr>
                  <a:t>]</a:t>
                </a:r>
              </a:p>
              <a:p>
                <a:pPr algn="ctr"/>
                <a:r>
                  <a:rPr lang="en-US" altLang="en-US" sz="2800">
                    <a:solidFill>
                      <a:srgbClr val="C82E32"/>
                    </a:solidFill>
                  </a:rPr>
                  <a:t>[HA]</a:t>
                </a:r>
              </a:p>
            </p:txBody>
          </p:sp>
          <p:sp>
            <p:nvSpPr>
              <p:cNvPr id="15367" name="Line 7"/>
              <p:cNvSpPr>
                <a:spLocks noChangeShapeType="1"/>
              </p:cNvSpPr>
              <p:nvPr/>
            </p:nvSpPr>
            <p:spPr bwMode="auto">
              <a:xfrm>
                <a:off x="2880" y="2181"/>
                <a:ext cx="576" cy="0"/>
              </a:xfrm>
              <a:prstGeom prst="line">
                <a:avLst/>
              </a:prstGeom>
              <a:noFill/>
              <a:ln w="19050">
                <a:solidFill>
                  <a:srgbClr val="C82E3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368" name="Rectangle 8"/>
            <p:cNvSpPr>
              <a:spLocks noChangeArrowheads="1"/>
            </p:cNvSpPr>
            <p:nvPr/>
          </p:nvSpPr>
          <p:spPr bwMode="auto">
            <a:xfrm>
              <a:off x="2022" y="1997"/>
              <a:ext cx="54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800" i="1">
                  <a:solidFill>
                    <a:srgbClr val="C82E32"/>
                  </a:solidFill>
                </a:rPr>
                <a:t>K</a:t>
              </a:r>
              <a:r>
                <a:rPr lang="en-US" altLang="en-US" sz="2800" i="1" baseline="-25000">
                  <a:solidFill>
                    <a:srgbClr val="C82E32"/>
                  </a:solidFill>
                </a:rPr>
                <a:t>a</a:t>
              </a:r>
              <a:r>
                <a:rPr lang="en-US" altLang="en-US" sz="2800">
                  <a:solidFill>
                    <a:srgbClr val="C82E32"/>
                  </a:solidFill>
                </a:rPr>
                <a:t> =</a:t>
              </a:r>
              <a:endParaRPr lang="en-US" altLang="en-US" sz="2800" i="1">
                <a:solidFill>
                  <a:srgbClr val="C82E32"/>
                </a:solidFill>
              </a:endParaRPr>
            </a:p>
          </p:txBody>
        </p:sp>
        <p:sp>
          <p:nvSpPr>
            <p:cNvPr id="15370" name="Rectangle 10"/>
            <p:cNvSpPr>
              <a:spLocks noChangeArrowheads="1"/>
            </p:cNvSpPr>
            <p:nvPr/>
          </p:nvSpPr>
          <p:spPr bwMode="auto">
            <a:xfrm>
              <a:off x="2640" y="1996"/>
              <a:ext cx="75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800">
                  <a:solidFill>
                    <a:srgbClr val="C82E32"/>
                  </a:solidFill>
                </a:rPr>
                <a:t>[H</a:t>
              </a:r>
              <a:r>
                <a:rPr lang="en-US" altLang="en-US" sz="2800" baseline="-25000">
                  <a:solidFill>
                    <a:srgbClr val="C82E32"/>
                  </a:solidFill>
                </a:rPr>
                <a:t>3</a:t>
              </a:r>
              <a:r>
                <a:rPr lang="en-US" altLang="en-US" sz="2800">
                  <a:solidFill>
                    <a:srgbClr val="C82E32"/>
                  </a:solidFill>
                </a:rPr>
                <a:t>O</a:t>
              </a:r>
              <a:r>
                <a:rPr lang="en-US" altLang="en-US" sz="2800" baseline="30000">
                  <a:solidFill>
                    <a:srgbClr val="C82E32"/>
                  </a:solidFill>
                </a:rPr>
                <a:t>+</a:t>
              </a:r>
              <a:r>
                <a:rPr lang="en-US" altLang="en-US" sz="2800">
                  <a:solidFill>
                    <a:srgbClr val="C82E32"/>
                  </a:solidFill>
                </a:rPr>
                <a:t>]</a:t>
              </a:r>
            </a:p>
          </p:txBody>
        </p:sp>
      </p:grp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560388" y="3733800"/>
            <a:ext cx="80232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>
                <a:solidFill>
                  <a:srgbClr val="C82E32"/>
                </a:solidFill>
              </a:rPr>
              <a:t>Taking the negative log of both side, we get</a:t>
            </a:r>
            <a:endParaRPr lang="en-US" altLang="en-US" sz="3200">
              <a:solidFill>
                <a:srgbClr val="00006C"/>
              </a:solidFill>
            </a:endParaRPr>
          </a:p>
        </p:txBody>
      </p:sp>
      <p:grpSp>
        <p:nvGrpSpPr>
          <p:cNvPr id="15397" name="Group 37"/>
          <p:cNvGrpSpPr>
            <a:grpSpLocks/>
          </p:cNvGrpSpPr>
          <p:nvPr/>
        </p:nvGrpSpPr>
        <p:grpSpPr bwMode="auto">
          <a:xfrm>
            <a:off x="1524000" y="4616450"/>
            <a:ext cx="5486400" cy="946150"/>
            <a:chOff x="960" y="2908"/>
            <a:chExt cx="3456" cy="596"/>
          </a:xfrm>
        </p:grpSpPr>
        <p:sp>
          <p:nvSpPr>
            <p:cNvPr id="15375" name="Rectangle 15"/>
            <p:cNvSpPr>
              <a:spLocks noChangeArrowheads="1"/>
            </p:cNvSpPr>
            <p:nvPr/>
          </p:nvSpPr>
          <p:spPr bwMode="auto">
            <a:xfrm>
              <a:off x="3864" y="2908"/>
              <a:ext cx="552" cy="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800">
                  <a:solidFill>
                    <a:srgbClr val="C82E32"/>
                  </a:solidFill>
                </a:rPr>
                <a:t>[A</a:t>
              </a:r>
              <a:r>
                <a:rPr lang="en-US" altLang="en-US" sz="2800" baseline="30000">
                  <a:solidFill>
                    <a:srgbClr val="C82E32"/>
                  </a:solidFill>
                  <a:cs typeface="Arial" charset="0"/>
                </a:rPr>
                <a:t>−</a:t>
              </a:r>
              <a:r>
                <a:rPr lang="en-US" altLang="en-US" sz="2800">
                  <a:solidFill>
                    <a:srgbClr val="C82E32"/>
                  </a:solidFill>
                </a:rPr>
                <a:t>]</a:t>
              </a:r>
            </a:p>
            <a:p>
              <a:pPr algn="ctr"/>
              <a:r>
                <a:rPr lang="en-US" altLang="en-US" sz="2800">
                  <a:solidFill>
                    <a:srgbClr val="C82E32"/>
                  </a:solidFill>
                </a:rPr>
                <a:t>[HA]</a:t>
              </a:r>
            </a:p>
          </p:txBody>
        </p:sp>
        <p:sp>
          <p:nvSpPr>
            <p:cNvPr id="15376" name="Line 16"/>
            <p:cNvSpPr>
              <a:spLocks noChangeShapeType="1"/>
            </p:cNvSpPr>
            <p:nvPr/>
          </p:nvSpPr>
          <p:spPr bwMode="auto">
            <a:xfrm>
              <a:off x="3946" y="3227"/>
              <a:ext cx="384" cy="0"/>
            </a:xfrm>
            <a:prstGeom prst="line">
              <a:avLst/>
            </a:prstGeom>
            <a:noFill/>
            <a:ln w="19050">
              <a:solidFill>
                <a:srgbClr val="C82E3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7" name="Rectangle 17"/>
            <p:cNvSpPr>
              <a:spLocks noChangeArrowheads="1"/>
            </p:cNvSpPr>
            <p:nvPr/>
          </p:nvSpPr>
          <p:spPr bwMode="auto">
            <a:xfrm>
              <a:off x="960" y="3047"/>
              <a:ext cx="103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800">
                  <a:solidFill>
                    <a:srgbClr val="C82E32"/>
                  </a:solidFill>
                  <a:cs typeface="Arial" charset="0"/>
                </a:rPr>
                <a:t>−</a:t>
              </a:r>
              <a:r>
                <a:rPr lang="en-US" altLang="en-US" sz="2800">
                  <a:solidFill>
                    <a:srgbClr val="C82E32"/>
                  </a:solidFill>
                </a:rPr>
                <a:t>log </a:t>
              </a:r>
              <a:r>
                <a:rPr lang="en-US" altLang="en-US" sz="2800" i="1">
                  <a:solidFill>
                    <a:srgbClr val="C82E32"/>
                  </a:solidFill>
                </a:rPr>
                <a:t>K</a:t>
              </a:r>
              <a:r>
                <a:rPr lang="en-US" altLang="en-US" sz="2800" i="1" baseline="-25000">
                  <a:solidFill>
                    <a:srgbClr val="C82E32"/>
                  </a:solidFill>
                </a:rPr>
                <a:t>a</a:t>
              </a:r>
              <a:r>
                <a:rPr lang="en-US" altLang="en-US" sz="2800">
                  <a:solidFill>
                    <a:srgbClr val="C82E32"/>
                  </a:solidFill>
                </a:rPr>
                <a:t> =</a:t>
              </a:r>
              <a:endParaRPr lang="en-US" altLang="en-US" sz="2800" i="1">
                <a:solidFill>
                  <a:srgbClr val="C82E32"/>
                </a:solidFill>
              </a:endParaRPr>
            </a:p>
          </p:txBody>
        </p:sp>
        <p:sp>
          <p:nvSpPr>
            <p:cNvPr id="15378" name="Rectangle 18"/>
            <p:cNvSpPr>
              <a:spLocks noChangeArrowheads="1"/>
            </p:cNvSpPr>
            <p:nvPr/>
          </p:nvSpPr>
          <p:spPr bwMode="auto">
            <a:xfrm>
              <a:off x="1968" y="3046"/>
              <a:ext cx="192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800">
                  <a:solidFill>
                    <a:srgbClr val="C82E32"/>
                  </a:solidFill>
                  <a:cs typeface="Arial" charset="0"/>
                </a:rPr>
                <a:t>−</a:t>
              </a:r>
              <a:r>
                <a:rPr lang="en-US" altLang="en-US" sz="2800">
                  <a:solidFill>
                    <a:srgbClr val="C82E32"/>
                  </a:solidFill>
                </a:rPr>
                <a:t>log [H</a:t>
              </a:r>
              <a:r>
                <a:rPr lang="en-US" altLang="en-US" sz="2800" baseline="-25000">
                  <a:solidFill>
                    <a:srgbClr val="C82E32"/>
                  </a:solidFill>
                </a:rPr>
                <a:t>3</a:t>
              </a:r>
              <a:r>
                <a:rPr lang="en-US" altLang="en-US" sz="2800">
                  <a:solidFill>
                    <a:srgbClr val="C82E32"/>
                  </a:solidFill>
                </a:rPr>
                <a:t>O</a:t>
              </a:r>
              <a:r>
                <a:rPr lang="en-US" altLang="en-US" sz="2800" baseline="30000">
                  <a:solidFill>
                    <a:srgbClr val="C82E32"/>
                  </a:solidFill>
                </a:rPr>
                <a:t>+</a:t>
              </a:r>
              <a:r>
                <a:rPr lang="en-US" altLang="en-US" sz="2800">
                  <a:solidFill>
                    <a:srgbClr val="C82E32"/>
                  </a:solidFill>
                </a:rPr>
                <a:t>] + </a:t>
              </a:r>
              <a:r>
                <a:rPr lang="en-US" altLang="en-US">
                  <a:solidFill>
                    <a:srgbClr val="C82E32"/>
                  </a:solidFill>
                </a:rPr>
                <a:t>−</a:t>
              </a:r>
              <a:r>
                <a:rPr lang="en-US" altLang="en-US" sz="2800">
                  <a:solidFill>
                    <a:srgbClr val="C82E32"/>
                  </a:solidFill>
                </a:rPr>
                <a:t>log</a:t>
              </a:r>
            </a:p>
          </p:txBody>
        </p:sp>
      </p:grpSp>
      <p:grpSp>
        <p:nvGrpSpPr>
          <p:cNvPr id="15393" name="Group 33"/>
          <p:cNvGrpSpPr>
            <a:grpSpLocks/>
          </p:cNvGrpSpPr>
          <p:nvPr/>
        </p:nvGrpSpPr>
        <p:grpSpPr bwMode="auto">
          <a:xfrm>
            <a:off x="990600" y="5349875"/>
            <a:ext cx="1360488" cy="669925"/>
            <a:chOff x="624" y="3370"/>
            <a:chExt cx="857" cy="422"/>
          </a:xfrm>
        </p:grpSpPr>
        <p:sp>
          <p:nvSpPr>
            <p:cNvPr id="15380" name="Rectangle 20"/>
            <p:cNvSpPr>
              <a:spLocks noChangeArrowheads="1"/>
            </p:cNvSpPr>
            <p:nvPr/>
          </p:nvSpPr>
          <p:spPr bwMode="auto">
            <a:xfrm>
              <a:off x="624" y="3504"/>
              <a:ext cx="40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rgbClr val="00006C"/>
                  </a:solidFill>
                  <a:latin typeface="Times New Roman" pitchFamily="-80" charset="0"/>
                </a:rPr>
                <a:t>p</a:t>
              </a:r>
              <a:r>
                <a:rPr lang="en-US" altLang="en-US" i="1">
                  <a:solidFill>
                    <a:srgbClr val="00006C"/>
                  </a:solidFill>
                  <a:latin typeface="Times New Roman" pitchFamily="-80" charset="0"/>
                </a:rPr>
                <a:t>K</a:t>
              </a:r>
              <a:r>
                <a:rPr lang="en-US" altLang="en-US" i="1" baseline="-25000">
                  <a:solidFill>
                    <a:srgbClr val="00006C"/>
                  </a:solidFill>
                  <a:latin typeface="Times New Roman" pitchFamily="-80" charset="0"/>
                </a:rPr>
                <a:t>a</a:t>
              </a:r>
              <a:endParaRPr lang="en-US" altLang="en-US" sz="3200">
                <a:solidFill>
                  <a:srgbClr val="00006C"/>
                </a:solidFill>
              </a:endParaRPr>
            </a:p>
          </p:txBody>
        </p:sp>
        <p:cxnSp>
          <p:nvCxnSpPr>
            <p:cNvPr id="15387" name="AutoShape 27"/>
            <p:cNvCxnSpPr>
              <a:cxnSpLocks noChangeShapeType="1"/>
              <a:stCxn id="15380" idx="3"/>
              <a:endCxn id="15377" idx="2"/>
            </p:cNvCxnSpPr>
            <p:nvPr/>
          </p:nvCxnSpPr>
          <p:spPr bwMode="auto">
            <a:xfrm flipV="1">
              <a:off x="1028" y="3370"/>
              <a:ext cx="453" cy="278"/>
            </a:xfrm>
            <a:prstGeom prst="curvedConnector2">
              <a:avLst/>
            </a:prstGeom>
            <a:noFill/>
            <a:ln w="9525">
              <a:solidFill>
                <a:srgbClr val="00006C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5394" name="Group 34"/>
          <p:cNvGrpSpPr>
            <a:grpSpLocks/>
          </p:cNvGrpSpPr>
          <p:nvPr/>
        </p:nvGrpSpPr>
        <p:grpSpPr bwMode="auto">
          <a:xfrm>
            <a:off x="1828800" y="5410200"/>
            <a:ext cx="2133600" cy="1143000"/>
            <a:chOff x="1152" y="3408"/>
            <a:chExt cx="1296" cy="720"/>
          </a:xfrm>
        </p:grpSpPr>
        <p:sp>
          <p:nvSpPr>
            <p:cNvPr id="15381" name="Rectangle 21"/>
            <p:cNvSpPr>
              <a:spLocks noChangeArrowheads="1"/>
            </p:cNvSpPr>
            <p:nvPr/>
          </p:nvSpPr>
          <p:spPr bwMode="auto">
            <a:xfrm>
              <a:off x="1152" y="3840"/>
              <a:ext cx="33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rgbClr val="00006C"/>
                  </a:solidFill>
                  <a:latin typeface="Times New Roman" pitchFamily="-80" charset="0"/>
                </a:rPr>
                <a:t>pH</a:t>
              </a:r>
              <a:endParaRPr lang="en-US" altLang="en-US" sz="3200">
                <a:solidFill>
                  <a:srgbClr val="00006C"/>
                </a:solidFill>
              </a:endParaRPr>
            </a:p>
          </p:txBody>
        </p:sp>
        <p:cxnSp>
          <p:nvCxnSpPr>
            <p:cNvPr id="15390" name="AutoShape 30"/>
            <p:cNvCxnSpPr>
              <a:cxnSpLocks noChangeShapeType="1"/>
              <a:stCxn id="15381" idx="3"/>
            </p:cNvCxnSpPr>
            <p:nvPr/>
          </p:nvCxnSpPr>
          <p:spPr bwMode="auto">
            <a:xfrm flipV="1">
              <a:off x="1503" y="3408"/>
              <a:ext cx="945" cy="576"/>
            </a:xfrm>
            <a:prstGeom prst="curvedConnector3">
              <a:avLst>
                <a:gd name="adj1" fmla="val 106875"/>
              </a:avLst>
            </a:prstGeom>
            <a:noFill/>
            <a:ln w="9525">
              <a:solidFill>
                <a:srgbClr val="00006C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5395" name="Group 35"/>
          <p:cNvGrpSpPr>
            <a:grpSpLocks/>
          </p:cNvGrpSpPr>
          <p:nvPr/>
        </p:nvGrpSpPr>
        <p:grpSpPr bwMode="auto">
          <a:xfrm>
            <a:off x="6480175" y="5562600"/>
            <a:ext cx="1146175" cy="762000"/>
            <a:chOff x="4082" y="3504"/>
            <a:chExt cx="722" cy="480"/>
          </a:xfrm>
        </p:grpSpPr>
        <p:sp>
          <p:nvSpPr>
            <p:cNvPr id="15383" name="Rectangle 23"/>
            <p:cNvSpPr>
              <a:spLocks noChangeArrowheads="1"/>
            </p:cNvSpPr>
            <p:nvPr/>
          </p:nvSpPr>
          <p:spPr bwMode="auto">
            <a:xfrm>
              <a:off x="4368" y="3696"/>
              <a:ext cx="4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rgbClr val="00006C"/>
                  </a:solidFill>
                  <a:latin typeface="Times New Roman" pitchFamily="-80" charset="0"/>
                </a:rPr>
                <a:t>acid</a:t>
              </a:r>
              <a:endParaRPr lang="en-US" altLang="en-US" sz="3200">
                <a:solidFill>
                  <a:srgbClr val="00006C"/>
                </a:solidFill>
              </a:endParaRPr>
            </a:p>
          </p:txBody>
        </p:sp>
        <p:cxnSp>
          <p:nvCxnSpPr>
            <p:cNvPr id="15391" name="AutoShape 31"/>
            <p:cNvCxnSpPr>
              <a:cxnSpLocks noChangeShapeType="1"/>
              <a:stCxn id="15383" idx="1"/>
              <a:endCxn id="15375" idx="2"/>
            </p:cNvCxnSpPr>
            <p:nvPr/>
          </p:nvCxnSpPr>
          <p:spPr bwMode="auto">
            <a:xfrm rot="10800000">
              <a:off x="4082" y="3504"/>
              <a:ext cx="286" cy="336"/>
            </a:xfrm>
            <a:prstGeom prst="curvedConnector2">
              <a:avLst/>
            </a:prstGeom>
            <a:noFill/>
            <a:ln w="9525">
              <a:solidFill>
                <a:srgbClr val="00006C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5396" name="Group 36"/>
          <p:cNvGrpSpPr>
            <a:grpSpLocks/>
          </p:cNvGrpSpPr>
          <p:nvPr/>
        </p:nvGrpSpPr>
        <p:grpSpPr bwMode="auto">
          <a:xfrm>
            <a:off x="6480175" y="4495800"/>
            <a:ext cx="1636713" cy="457200"/>
            <a:chOff x="4082" y="2832"/>
            <a:chExt cx="1031" cy="288"/>
          </a:xfrm>
        </p:grpSpPr>
        <p:sp>
          <p:nvSpPr>
            <p:cNvPr id="15382" name="Rectangle 22"/>
            <p:cNvSpPr>
              <a:spLocks noChangeArrowheads="1"/>
            </p:cNvSpPr>
            <p:nvPr/>
          </p:nvSpPr>
          <p:spPr bwMode="auto">
            <a:xfrm>
              <a:off x="4656" y="2832"/>
              <a:ext cx="45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rgbClr val="00006C"/>
                  </a:solidFill>
                  <a:latin typeface="Times New Roman" pitchFamily="-80" charset="0"/>
                </a:rPr>
                <a:t>base</a:t>
              </a:r>
              <a:endParaRPr lang="en-US" altLang="en-US" sz="3200">
                <a:solidFill>
                  <a:srgbClr val="00006C"/>
                </a:solidFill>
              </a:endParaRPr>
            </a:p>
          </p:txBody>
        </p:sp>
        <p:cxnSp>
          <p:nvCxnSpPr>
            <p:cNvPr id="15392" name="AutoShape 32"/>
            <p:cNvCxnSpPr>
              <a:cxnSpLocks noChangeShapeType="1"/>
              <a:stCxn id="15382" idx="1"/>
              <a:endCxn id="15375" idx="0"/>
            </p:cNvCxnSpPr>
            <p:nvPr/>
          </p:nvCxnSpPr>
          <p:spPr bwMode="auto">
            <a:xfrm rot="10800000">
              <a:off x="4082" y="2908"/>
              <a:ext cx="574" cy="68"/>
            </a:xfrm>
            <a:prstGeom prst="curvedConnector4">
              <a:avLst>
                <a:gd name="adj1" fmla="val 25958"/>
                <a:gd name="adj2" fmla="val 311764"/>
              </a:avLst>
            </a:prstGeom>
            <a:noFill/>
            <a:ln w="9525">
              <a:solidFill>
                <a:srgbClr val="00006C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648228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5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5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5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5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5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/>
              <a:t>© </a:t>
            </a:r>
            <a:r>
              <a:rPr lang="en-US" altLang="en-US" sz="1000"/>
              <a:t>2009, Prentice-Hall, Inc.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Buffer Calculations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7772400" cy="685800"/>
          </a:xfrm>
        </p:spPr>
        <p:txBody>
          <a:bodyPr/>
          <a:lstStyle/>
          <a:p>
            <a:r>
              <a:rPr lang="en-US" altLang="en-US"/>
              <a:t>So</a:t>
            </a:r>
          </a:p>
        </p:txBody>
      </p:sp>
      <p:grpSp>
        <p:nvGrpSpPr>
          <p:cNvPr id="16400" name="Group 16"/>
          <p:cNvGrpSpPr>
            <a:grpSpLocks/>
          </p:cNvGrpSpPr>
          <p:nvPr/>
        </p:nvGrpSpPr>
        <p:grpSpPr bwMode="auto">
          <a:xfrm>
            <a:off x="2133600" y="1981200"/>
            <a:ext cx="4067175" cy="1066800"/>
            <a:chOff x="1344" y="1248"/>
            <a:chExt cx="2562" cy="672"/>
          </a:xfrm>
        </p:grpSpPr>
        <p:sp>
          <p:nvSpPr>
            <p:cNvPr id="16388" name="Rectangle 4"/>
            <p:cNvSpPr>
              <a:spLocks noChangeArrowheads="1"/>
            </p:cNvSpPr>
            <p:nvPr/>
          </p:nvSpPr>
          <p:spPr bwMode="auto">
            <a:xfrm>
              <a:off x="1344" y="1406"/>
              <a:ext cx="177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200">
                  <a:solidFill>
                    <a:srgbClr val="C82E32"/>
                  </a:solidFill>
                </a:rPr>
                <a:t>p</a:t>
              </a:r>
              <a:r>
                <a:rPr lang="en-US" altLang="en-US" sz="3200" i="1">
                  <a:solidFill>
                    <a:srgbClr val="C82E32"/>
                  </a:solidFill>
                </a:rPr>
                <a:t>K</a:t>
              </a:r>
              <a:r>
                <a:rPr lang="en-US" altLang="en-US" sz="3200" i="1" baseline="-25000">
                  <a:solidFill>
                    <a:srgbClr val="C82E32"/>
                  </a:solidFill>
                </a:rPr>
                <a:t>a</a:t>
              </a:r>
              <a:r>
                <a:rPr lang="en-US" altLang="en-US" sz="3200">
                  <a:solidFill>
                    <a:srgbClr val="C82E32"/>
                  </a:solidFill>
                </a:rPr>
                <a:t> = pH </a:t>
              </a:r>
              <a:r>
                <a:rPr lang="en-US" altLang="en-US" sz="3200">
                  <a:solidFill>
                    <a:srgbClr val="C82E32"/>
                  </a:solidFill>
                  <a:cs typeface="Arial" charset="0"/>
                </a:rPr>
                <a:t>−</a:t>
              </a:r>
              <a:r>
                <a:rPr lang="en-US" altLang="en-US" sz="3200">
                  <a:solidFill>
                    <a:srgbClr val="C82E32"/>
                  </a:solidFill>
                </a:rPr>
                <a:t> log</a:t>
              </a:r>
            </a:p>
          </p:txBody>
        </p:sp>
        <p:sp>
          <p:nvSpPr>
            <p:cNvPr id="16389" name="Rectangle 5"/>
            <p:cNvSpPr>
              <a:spLocks noChangeArrowheads="1"/>
            </p:cNvSpPr>
            <p:nvPr/>
          </p:nvSpPr>
          <p:spPr bwMode="auto">
            <a:xfrm>
              <a:off x="3093" y="1248"/>
              <a:ext cx="813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3200">
                  <a:solidFill>
                    <a:srgbClr val="C82E32"/>
                  </a:solidFill>
                </a:rPr>
                <a:t>[base]</a:t>
              </a:r>
            </a:p>
            <a:p>
              <a:pPr algn="ctr"/>
              <a:r>
                <a:rPr lang="en-US" altLang="en-US" sz="3200">
                  <a:solidFill>
                    <a:srgbClr val="C82E32"/>
                  </a:solidFill>
                </a:rPr>
                <a:t>[acid]</a:t>
              </a:r>
            </a:p>
          </p:txBody>
        </p:sp>
        <p:sp>
          <p:nvSpPr>
            <p:cNvPr id="16390" name="Line 6"/>
            <p:cNvSpPr>
              <a:spLocks noChangeShapeType="1"/>
            </p:cNvSpPr>
            <p:nvPr/>
          </p:nvSpPr>
          <p:spPr bwMode="auto">
            <a:xfrm>
              <a:off x="3120" y="1607"/>
              <a:ext cx="720" cy="0"/>
            </a:xfrm>
            <a:prstGeom prst="line">
              <a:avLst/>
            </a:prstGeom>
            <a:noFill/>
            <a:ln w="22225">
              <a:solidFill>
                <a:srgbClr val="C82E3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609600" y="3138488"/>
            <a:ext cx="5384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4488" indent="-344488"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1pPr>
            <a:lvl2pPr marL="458788"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9pPr>
          </a:lstStyle>
          <a:p>
            <a:pPr>
              <a:buFontTx/>
              <a:buChar char="•"/>
            </a:pPr>
            <a:r>
              <a:rPr lang="en-US" altLang="en-US" sz="3200">
                <a:solidFill>
                  <a:srgbClr val="C82E32"/>
                </a:solidFill>
              </a:rPr>
              <a:t>Rearranging, this becomes</a:t>
            </a:r>
          </a:p>
        </p:txBody>
      </p:sp>
      <p:grpSp>
        <p:nvGrpSpPr>
          <p:cNvPr id="16401" name="Group 17"/>
          <p:cNvGrpSpPr>
            <a:grpSpLocks/>
          </p:cNvGrpSpPr>
          <p:nvPr/>
        </p:nvGrpSpPr>
        <p:grpSpPr bwMode="auto">
          <a:xfrm>
            <a:off x="2133600" y="3810000"/>
            <a:ext cx="4067175" cy="1066800"/>
            <a:chOff x="1344" y="2400"/>
            <a:chExt cx="2562" cy="672"/>
          </a:xfrm>
        </p:grpSpPr>
        <p:sp>
          <p:nvSpPr>
            <p:cNvPr id="16395" name="Rectangle 11"/>
            <p:cNvSpPr>
              <a:spLocks noChangeArrowheads="1"/>
            </p:cNvSpPr>
            <p:nvPr/>
          </p:nvSpPr>
          <p:spPr bwMode="auto">
            <a:xfrm>
              <a:off x="1344" y="2554"/>
              <a:ext cx="177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200">
                  <a:solidFill>
                    <a:srgbClr val="C82E32"/>
                  </a:solidFill>
                </a:rPr>
                <a:t>pH = p</a:t>
              </a:r>
              <a:r>
                <a:rPr lang="en-US" altLang="en-US" sz="3200" i="1">
                  <a:solidFill>
                    <a:srgbClr val="C82E32"/>
                  </a:solidFill>
                </a:rPr>
                <a:t>K</a:t>
              </a:r>
              <a:r>
                <a:rPr lang="en-US" altLang="en-US" sz="3200" i="1" baseline="-25000">
                  <a:solidFill>
                    <a:srgbClr val="C82E32"/>
                  </a:solidFill>
                </a:rPr>
                <a:t>a</a:t>
              </a:r>
              <a:r>
                <a:rPr lang="en-US" altLang="en-US" sz="3200">
                  <a:solidFill>
                    <a:srgbClr val="C82E32"/>
                  </a:solidFill>
                </a:rPr>
                <a:t> + log</a:t>
              </a:r>
            </a:p>
          </p:txBody>
        </p:sp>
        <p:sp>
          <p:nvSpPr>
            <p:cNvPr id="16397" name="Rectangle 13"/>
            <p:cNvSpPr>
              <a:spLocks noChangeArrowheads="1"/>
            </p:cNvSpPr>
            <p:nvPr/>
          </p:nvSpPr>
          <p:spPr bwMode="auto">
            <a:xfrm>
              <a:off x="3093" y="2400"/>
              <a:ext cx="813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3200">
                  <a:solidFill>
                    <a:srgbClr val="C82E32"/>
                  </a:solidFill>
                </a:rPr>
                <a:t>[base]</a:t>
              </a:r>
            </a:p>
            <a:p>
              <a:pPr algn="ctr"/>
              <a:r>
                <a:rPr lang="en-US" altLang="en-US" sz="3200">
                  <a:solidFill>
                    <a:srgbClr val="C82E32"/>
                  </a:solidFill>
                </a:rPr>
                <a:t>[acid]</a:t>
              </a:r>
            </a:p>
          </p:txBody>
        </p:sp>
        <p:sp>
          <p:nvSpPr>
            <p:cNvPr id="16398" name="Line 14"/>
            <p:cNvSpPr>
              <a:spLocks noChangeShapeType="1"/>
            </p:cNvSpPr>
            <p:nvPr/>
          </p:nvSpPr>
          <p:spPr bwMode="auto">
            <a:xfrm>
              <a:off x="3120" y="2759"/>
              <a:ext cx="720" cy="0"/>
            </a:xfrm>
            <a:prstGeom prst="line">
              <a:avLst/>
            </a:prstGeom>
            <a:noFill/>
            <a:ln w="22225">
              <a:solidFill>
                <a:srgbClr val="C82E3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263525" y="5029200"/>
            <a:ext cx="87074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4488" indent="-344488"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1pPr>
            <a:lvl2pPr marL="458788"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9pPr>
          </a:lstStyle>
          <a:p>
            <a:pPr>
              <a:buFontTx/>
              <a:buChar char="•"/>
            </a:pPr>
            <a:r>
              <a:rPr lang="en-US" altLang="en-US" sz="3200">
                <a:solidFill>
                  <a:srgbClr val="C82E32"/>
                </a:solidFill>
              </a:rPr>
              <a:t>This is the </a:t>
            </a:r>
            <a:r>
              <a:rPr lang="en-US" altLang="en-US" sz="3200">
                <a:solidFill>
                  <a:srgbClr val="00006C"/>
                </a:solidFill>
              </a:rPr>
              <a:t>Henderson</a:t>
            </a:r>
            <a:r>
              <a:rPr lang="en-US" altLang="en-US" sz="3200">
                <a:solidFill>
                  <a:srgbClr val="00006C"/>
                </a:solidFill>
                <a:cs typeface="Arial" charset="0"/>
              </a:rPr>
              <a:t>–</a:t>
            </a:r>
            <a:r>
              <a:rPr lang="en-US" altLang="en-US" sz="3200">
                <a:solidFill>
                  <a:srgbClr val="00006C"/>
                </a:solidFill>
              </a:rPr>
              <a:t>Hasselbalch</a:t>
            </a:r>
            <a:r>
              <a:rPr lang="en-US" altLang="en-US" sz="3200">
                <a:solidFill>
                  <a:srgbClr val="C82E32"/>
                </a:solidFill>
              </a:rPr>
              <a:t> </a:t>
            </a:r>
            <a:r>
              <a:rPr lang="en-US" altLang="en-US" sz="3200">
                <a:solidFill>
                  <a:srgbClr val="00006C"/>
                </a:solidFill>
              </a:rPr>
              <a:t>equation</a:t>
            </a:r>
            <a:r>
              <a:rPr lang="en-US" altLang="en-US" sz="3200">
                <a:solidFill>
                  <a:srgbClr val="C82E32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56702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3" grpId="0"/>
      <p:bldP spid="1639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Calculating pH of a buffer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Determine the pH of an acetic acid buffer with  [HC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] = 0.700M and [C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] = 0.600M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1.8 x 10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-5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Strategy: set up ICE chart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Set up Ice Chart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Determine [H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Calculate pH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-or-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Apply Henderson-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Hasselbach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equation: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85800"/>
            <a:ext cx="7772400" cy="1470025"/>
          </a:xfrm>
        </p:spPr>
        <p:txBody>
          <a:bodyPr/>
          <a:lstStyle/>
          <a:p>
            <a:r>
              <a:rPr lang="en-US" dirty="0" smtClean="0"/>
              <a:t>Preparing a Buffer: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209800"/>
            <a:ext cx="6400800" cy="3124200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Select acid whose </a:t>
            </a:r>
            <a:r>
              <a:rPr lang="en-US" sz="2800" u="sng" dirty="0" err="1" smtClean="0">
                <a:solidFill>
                  <a:schemeClr val="tx1"/>
                </a:solidFill>
              </a:rPr>
              <a:t>pKa</a:t>
            </a:r>
            <a:r>
              <a:rPr lang="en-US" sz="2800" u="sng" dirty="0" smtClean="0">
                <a:solidFill>
                  <a:schemeClr val="tx1"/>
                </a:solidFill>
              </a:rPr>
              <a:t> is close to desired pH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Buffering capacity- </a:t>
            </a:r>
            <a:r>
              <a:rPr lang="en-US" sz="2800" dirty="0" smtClean="0">
                <a:solidFill>
                  <a:schemeClr val="tx1"/>
                </a:solidFill>
              </a:rPr>
              <a:t>means there’s adequate amt. of acid/conjugate base to  “absorb” the addition of acid/base to system.  General range is 0.1-1.0M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95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/>
              <a:t>© </a:t>
            </a:r>
            <a:r>
              <a:rPr lang="en-US" altLang="en-US" sz="1000"/>
              <a:t>2009, Prentice-Hall, Inc.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pH </a:t>
            </a:r>
            <a:r>
              <a:rPr lang="en-US" altLang="en-US" dirty="0" smtClean="0"/>
              <a:t>Range and Buffers:</a:t>
            </a:r>
            <a:endParaRPr lang="en-US" alt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The pH range is the range of pH values over which a buffer system works effectively.</a:t>
            </a:r>
          </a:p>
          <a:p>
            <a:r>
              <a:rPr lang="en-US" altLang="en-US" dirty="0" smtClean="0"/>
              <a:t>When preparing a buffer, it </a:t>
            </a:r>
            <a:r>
              <a:rPr lang="en-US" altLang="en-US" dirty="0"/>
              <a:t>is best to choose an acid with a </a:t>
            </a:r>
            <a:r>
              <a:rPr lang="en-US" altLang="en-US" dirty="0" err="1"/>
              <a:t>p</a:t>
            </a:r>
            <a:r>
              <a:rPr lang="en-US" altLang="en-US" i="1" dirty="0" err="1"/>
              <a:t>K</a:t>
            </a:r>
            <a:r>
              <a:rPr lang="en-US" altLang="en-US" i="1" baseline="-25000" dirty="0" err="1"/>
              <a:t>a</a:t>
            </a:r>
            <a:r>
              <a:rPr lang="en-US" altLang="en-US" dirty="0"/>
              <a:t> close to the desired </a:t>
            </a:r>
            <a:r>
              <a:rPr lang="en-US" altLang="en-US" dirty="0" err="1"/>
              <a:t>pH.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42894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Calculation: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Calculate the  ratio  of [NH</a:t>
            </a:r>
            <a:r>
              <a:rPr lang="en-US" baseline="-25000" dirty="0" smtClean="0"/>
              <a:t>3</a:t>
            </a:r>
            <a:r>
              <a:rPr lang="en-US" dirty="0" smtClean="0"/>
              <a:t>]/[NH</a:t>
            </a:r>
            <a:r>
              <a:rPr lang="en-US" baseline="-25000" dirty="0" smtClean="0"/>
              <a:t>4</a:t>
            </a:r>
            <a:r>
              <a:rPr lang="en-US" baseline="30000" dirty="0" smtClean="0"/>
              <a:t>+</a:t>
            </a:r>
            <a:r>
              <a:rPr lang="en-US" dirty="0" smtClean="0"/>
              <a:t>] needed to produce a buffered solution with the following pH values: (</a:t>
            </a:r>
            <a:r>
              <a:rPr lang="en-US" dirty="0" err="1" smtClean="0"/>
              <a:t>Ka</a:t>
            </a:r>
            <a:r>
              <a:rPr lang="en-US" dirty="0" smtClean="0"/>
              <a:t> = 5.6 x 10</a:t>
            </a:r>
            <a:r>
              <a:rPr lang="en-US" baseline="30000" dirty="0" smtClean="0"/>
              <a:t>-10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pPr lvl="1"/>
            <a:r>
              <a:rPr lang="en-US" dirty="0" smtClean="0"/>
              <a:t>pH = 9.00</a:t>
            </a:r>
          </a:p>
          <a:p>
            <a:pPr lvl="1"/>
            <a:r>
              <a:rPr lang="en-US" dirty="0" smtClean="0"/>
              <a:t>pH = 10.00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			  			(0.56, 5.6)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555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Preparation of a buffer: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buffered solution is made by adding 75.0g of sodium acetate to 500.0mL of 0.64M of Acetic Acid.  What is the pH of the final solution </a:t>
            </a:r>
            <a:r>
              <a:rPr lang="en-US" sz="2800" dirty="0" smtClean="0"/>
              <a:t>(assuming no volume change)</a:t>
            </a:r>
            <a:r>
              <a:rPr lang="en-US" dirty="0" smtClean="0"/>
              <a:t>.  </a:t>
            </a:r>
            <a:r>
              <a:rPr lang="en-US" sz="2800" dirty="0" err="1" smtClean="0"/>
              <a:t>Ka</a:t>
            </a:r>
            <a:r>
              <a:rPr lang="en-US" sz="2800" dirty="0" smtClean="0"/>
              <a:t>= 1.8 x 10</a:t>
            </a:r>
            <a:r>
              <a:rPr lang="en-US" sz="2800" baseline="30000" dirty="0" smtClean="0"/>
              <a:t>-5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pH = 5.20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03837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Preparation of a Buffer: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the ratio needed to prepare a buffer solution from HC</a:t>
            </a:r>
            <a:r>
              <a:rPr lang="en-US" baseline="-25000" dirty="0" smtClean="0"/>
              <a:t>2</a:t>
            </a:r>
            <a:r>
              <a:rPr lang="en-US" dirty="0" smtClean="0"/>
              <a:t>H</a:t>
            </a:r>
            <a:r>
              <a:rPr lang="en-US" baseline="-25000" dirty="0" smtClean="0"/>
              <a:t>3</a:t>
            </a:r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r>
              <a:rPr lang="en-US" dirty="0" smtClean="0"/>
              <a:t> and Na</a:t>
            </a:r>
            <a:r>
              <a:rPr lang="en-US" dirty="0"/>
              <a:t>C</a:t>
            </a:r>
            <a:r>
              <a:rPr lang="en-US" baseline="-25000" dirty="0"/>
              <a:t>2</a:t>
            </a:r>
            <a:r>
              <a:rPr lang="en-US" dirty="0"/>
              <a:t>H</a:t>
            </a:r>
            <a:r>
              <a:rPr lang="en-US" baseline="-25000" dirty="0"/>
              <a:t>3</a:t>
            </a:r>
            <a:r>
              <a:rPr lang="en-US" dirty="0"/>
              <a:t>O</a:t>
            </a:r>
            <a:r>
              <a:rPr lang="en-US" baseline="-25000" dirty="0"/>
              <a:t>2</a:t>
            </a:r>
            <a:r>
              <a:rPr lang="en-US" dirty="0" smtClean="0"/>
              <a:t> to have a pH of 5.0  (</a:t>
            </a:r>
            <a:r>
              <a:rPr lang="en-US" dirty="0" err="1" smtClean="0"/>
              <a:t>Ka</a:t>
            </a:r>
            <a:r>
              <a:rPr lang="en-US" dirty="0" smtClean="0"/>
              <a:t> = 1.8 x 10</a:t>
            </a:r>
            <a:r>
              <a:rPr lang="en-US" baseline="30000" dirty="0" smtClean="0"/>
              <a:t>-5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2400" dirty="0" smtClean="0"/>
              <a:t>Ratio </a:t>
            </a:r>
            <a:r>
              <a:rPr lang="en-US" sz="2400" dirty="0"/>
              <a:t>[</a:t>
            </a:r>
            <a:r>
              <a:rPr lang="en-US" sz="2400" dirty="0" smtClean="0"/>
              <a:t>C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H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O</a:t>
            </a:r>
            <a:r>
              <a:rPr lang="en-US" sz="2400" baseline="-25000" dirty="0" smtClean="0"/>
              <a:t>2</a:t>
            </a:r>
            <a:r>
              <a:rPr lang="en-US" sz="2400" baseline="30000" dirty="0" smtClean="0"/>
              <a:t>-</a:t>
            </a:r>
            <a:r>
              <a:rPr lang="en-US" sz="2400" dirty="0" smtClean="0"/>
              <a:t>]: [HC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H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]</a:t>
            </a:r>
          </a:p>
          <a:p>
            <a:pPr marL="0" indent="0">
              <a:buNone/>
            </a:pPr>
            <a:r>
              <a:rPr lang="en-US" sz="2400" dirty="0"/>
              <a:t>	 </a:t>
            </a:r>
            <a:r>
              <a:rPr lang="en-US" sz="2400" dirty="0" smtClean="0"/>
              <a:t>       1.82  :  1.00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37777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09601"/>
            <a:ext cx="7772400" cy="1066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Common Ion Effect: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828800"/>
            <a:ext cx="6400800" cy="17526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2400" u="sng" dirty="0" smtClean="0">
                <a:solidFill>
                  <a:schemeClr val="tx1"/>
                </a:solidFill>
              </a:rPr>
              <a:t>What is it?</a:t>
            </a:r>
          </a:p>
          <a:p>
            <a:pPr algn="l"/>
            <a:endParaRPr lang="en-US" sz="2400" dirty="0">
              <a:solidFill>
                <a:schemeClr val="tx1"/>
              </a:solidFill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Common ion effect occurs when a weak acid and its conjugate base </a:t>
            </a:r>
            <a:r>
              <a:rPr lang="en-US" sz="2400" u="sng" dirty="0" smtClean="0">
                <a:solidFill>
                  <a:schemeClr val="tx1"/>
                </a:solidFill>
              </a:rPr>
              <a:t>or</a:t>
            </a:r>
            <a:r>
              <a:rPr lang="en-US" sz="2400" dirty="0" smtClean="0">
                <a:solidFill>
                  <a:schemeClr val="tx1"/>
                </a:solidFill>
              </a:rPr>
              <a:t> a weak base/conjugate acid are </a:t>
            </a:r>
            <a:r>
              <a:rPr lang="en-US" sz="2400" b="1" dirty="0" smtClean="0">
                <a:solidFill>
                  <a:schemeClr val="tx1"/>
                </a:solidFill>
              </a:rPr>
              <a:t>both</a:t>
            </a:r>
            <a:r>
              <a:rPr lang="en-US" sz="2400" dirty="0" smtClean="0">
                <a:solidFill>
                  <a:schemeClr val="tx1"/>
                </a:solidFill>
              </a:rPr>
              <a:t> present in a solution.</a:t>
            </a:r>
          </a:p>
          <a:p>
            <a:pPr algn="l"/>
            <a:endParaRPr lang="en-US" sz="2400" dirty="0">
              <a:solidFill>
                <a:schemeClr val="tx1"/>
              </a:solidFill>
            </a:endParaRPr>
          </a:p>
          <a:p>
            <a:pPr algn="l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0" y="3962400"/>
            <a:ext cx="6553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Concepts to consider:</a:t>
            </a:r>
          </a:p>
          <a:p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General chemistry of the system being studied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Stoichiometry of the reaction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Equilibrium –ICE &amp; </a:t>
            </a:r>
            <a:r>
              <a:rPr lang="en-US" dirty="0" err="1" smtClean="0"/>
              <a:t>K</a:t>
            </a:r>
            <a:r>
              <a:rPr lang="en-US" baseline="-25000" dirty="0" err="1" smtClean="0"/>
              <a:t>a</a:t>
            </a:r>
            <a:r>
              <a:rPr lang="en-US" baseline="-25000" dirty="0" smtClean="0"/>
              <a:t>  or</a:t>
            </a:r>
            <a:r>
              <a:rPr lang="en-US" dirty="0" smtClean="0"/>
              <a:t> K</a:t>
            </a:r>
            <a:r>
              <a:rPr lang="en-US" baseline="-25000" dirty="0" smtClean="0"/>
              <a:t>b</a:t>
            </a:r>
          </a:p>
          <a:p>
            <a:endParaRPr lang="en-US" dirty="0"/>
          </a:p>
          <a:p>
            <a:r>
              <a:rPr lang="en-US" dirty="0" smtClean="0"/>
              <a:t>Any additional changes to system: consider </a:t>
            </a:r>
            <a:r>
              <a:rPr lang="en-US" dirty="0" err="1" smtClean="0"/>
              <a:t>LeChatelier’s</a:t>
            </a:r>
            <a:r>
              <a:rPr lang="en-US" dirty="0" smtClean="0"/>
              <a:t> principle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818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/>
              <a:t>© </a:t>
            </a:r>
            <a:r>
              <a:rPr lang="en-US" altLang="en-US" sz="1000"/>
              <a:t>2009, Prentice-Hall, Inc.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458200" cy="10668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en-US" dirty="0"/>
              <a:t>When Strong Acids or Bases Are Added to a Buffer…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05000"/>
            <a:ext cx="7772400" cy="1219200"/>
          </a:xfrm>
        </p:spPr>
        <p:txBody>
          <a:bodyPr/>
          <a:lstStyle/>
          <a:p>
            <a:pPr algn="r">
              <a:buFontTx/>
              <a:buNone/>
            </a:pPr>
            <a:r>
              <a:rPr lang="en-US" altLang="en-US" sz="2800" dirty="0"/>
              <a:t>…it is safe to assume that all of the strong acid or base is consumed in the reaction.</a:t>
            </a:r>
          </a:p>
        </p:txBody>
      </p:sp>
      <p:pic>
        <p:nvPicPr>
          <p:cNvPr id="21514" name="Picture 10" descr="17_0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05"/>
          <a:stretch>
            <a:fillRect/>
          </a:stretch>
        </p:blipFill>
        <p:spPr>
          <a:xfrm>
            <a:off x="958850" y="3048000"/>
            <a:ext cx="7224713" cy="2362200"/>
          </a:xfrm>
        </p:spPr>
      </p:pic>
    </p:spTree>
    <p:extLst>
      <p:ext uri="{BB962C8B-B14F-4D97-AF65-F5344CB8AC3E}">
        <p14:creationId xmlns:p14="http://schemas.microsoft.com/office/powerpoint/2010/main" val="270320460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/>
              <a:t>© </a:t>
            </a:r>
            <a:r>
              <a:rPr lang="en-US" altLang="en-US" sz="1000"/>
              <a:t>2009, Prentice-Hall, Inc.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Addition of Strong Acid or Base to a Buffer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2895600" y="1981200"/>
            <a:ext cx="6019800" cy="4114800"/>
          </a:xfrm>
        </p:spPr>
        <p:txBody>
          <a:bodyPr/>
          <a:lstStyle/>
          <a:p>
            <a:pPr marL="533400" indent="-533400">
              <a:buFontTx/>
              <a:buAutoNum type="arabicPeriod"/>
            </a:pPr>
            <a:r>
              <a:rPr lang="en-US" altLang="en-US" sz="2800"/>
              <a:t>Determine how the neutralization reaction affects the amounts of the weak acid and its conjugate base in solution.</a:t>
            </a:r>
          </a:p>
          <a:p>
            <a:pPr marL="533400" indent="-533400">
              <a:buFontTx/>
              <a:buAutoNum type="arabicPeriod"/>
            </a:pPr>
            <a:r>
              <a:rPr lang="en-US" altLang="en-US" sz="2800"/>
              <a:t>Use the Henderson</a:t>
            </a:r>
            <a:r>
              <a:rPr lang="en-US" altLang="en-US" sz="2800">
                <a:cs typeface="Arial" charset="0"/>
              </a:rPr>
              <a:t>–</a:t>
            </a:r>
            <a:r>
              <a:rPr lang="en-US" altLang="en-US" sz="2800"/>
              <a:t>Hasselbalch equation to determine the new pH of the solution.</a:t>
            </a:r>
          </a:p>
        </p:txBody>
      </p:sp>
      <p:pic>
        <p:nvPicPr>
          <p:cNvPr id="23557" name="Picture 5" descr="17_03-01UN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20"/>
          <a:stretch>
            <a:fillRect/>
          </a:stretch>
        </p:blipFill>
        <p:spPr>
          <a:xfrm>
            <a:off x="533400" y="1981200"/>
            <a:ext cx="2138363" cy="4119563"/>
          </a:xfrm>
        </p:spPr>
      </p:pic>
    </p:spTree>
    <p:extLst>
      <p:ext uri="{BB962C8B-B14F-4D97-AF65-F5344CB8AC3E}">
        <p14:creationId xmlns:p14="http://schemas.microsoft.com/office/powerpoint/2010/main" val="379318904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/>
              <a:t>© </a:t>
            </a:r>
            <a:r>
              <a:rPr lang="en-US" altLang="en-US" sz="1000"/>
              <a:t>2009, Prentice-Hall, Inc.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Calculating pH Changes in Buffers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/>
              <a:t>	A buffer is made by adding 0.300 mol HC</a:t>
            </a:r>
            <a:r>
              <a:rPr lang="en-US" altLang="en-US" baseline="-25000"/>
              <a:t>2</a:t>
            </a:r>
            <a:r>
              <a:rPr lang="en-US" altLang="en-US"/>
              <a:t>H</a:t>
            </a:r>
            <a:r>
              <a:rPr lang="en-US" altLang="en-US" baseline="-25000"/>
              <a:t>3</a:t>
            </a:r>
            <a:r>
              <a:rPr lang="en-US" altLang="en-US"/>
              <a:t>O</a:t>
            </a:r>
            <a:r>
              <a:rPr lang="en-US" altLang="en-US" baseline="-25000"/>
              <a:t>2</a:t>
            </a:r>
            <a:r>
              <a:rPr lang="en-US" altLang="en-US"/>
              <a:t> and 0.300 mol NaC</a:t>
            </a:r>
            <a:r>
              <a:rPr lang="en-US" altLang="en-US" baseline="-25000"/>
              <a:t>2</a:t>
            </a:r>
            <a:r>
              <a:rPr lang="en-US" altLang="en-US"/>
              <a:t>H</a:t>
            </a:r>
            <a:r>
              <a:rPr lang="en-US" altLang="en-US" baseline="-25000"/>
              <a:t>3</a:t>
            </a:r>
            <a:r>
              <a:rPr lang="en-US" altLang="en-US"/>
              <a:t>O</a:t>
            </a:r>
            <a:r>
              <a:rPr lang="en-US" altLang="en-US" baseline="-25000"/>
              <a:t>2</a:t>
            </a:r>
            <a:r>
              <a:rPr lang="en-US" altLang="en-US"/>
              <a:t> to enough water to make 1.00 L of solution.  The pH of the buffer is 4.74.  Calculate the pH of this solution after 0.020 mol of NaOH is added.</a:t>
            </a:r>
          </a:p>
        </p:txBody>
      </p:sp>
    </p:spTree>
    <p:extLst>
      <p:ext uri="{BB962C8B-B14F-4D97-AF65-F5344CB8AC3E}">
        <p14:creationId xmlns:p14="http://schemas.microsoft.com/office/powerpoint/2010/main" val="353288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/>
              <a:t>© </a:t>
            </a:r>
            <a:r>
              <a:rPr lang="en-US" altLang="en-US" sz="1000"/>
              <a:t>2009, Prentice-Hall, Inc.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Calculating pH Changes in Buffers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1981200"/>
            <a:ext cx="83058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/>
              <a:t>	Before the reaction, since </a:t>
            </a:r>
          </a:p>
          <a:p>
            <a:pPr algn="ctr">
              <a:buFontTx/>
              <a:buNone/>
            </a:pPr>
            <a:r>
              <a:rPr lang="en-US" altLang="en-US"/>
              <a:t>mol HC</a:t>
            </a:r>
            <a:r>
              <a:rPr lang="en-US" altLang="en-US" baseline="-25000"/>
              <a:t>2</a:t>
            </a:r>
            <a:r>
              <a:rPr lang="en-US" altLang="en-US"/>
              <a:t>H</a:t>
            </a:r>
            <a:r>
              <a:rPr lang="en-US" altLang="en-US" baseline="-25000"/>
              <a:t>3</a:t>
            </a:r>
            <a:r>
              <a:rPr lang="en-US" altLang="en-US"/>
              <a:t>O</a:t>
            </a:r>
            <a:r>
              <a:rPr lang="en-US" altLang="en-US" baseline="-25000"/>
              <a:t>2</a:t>
            </a:r>
            <a:r>
              <a:rPr lang="en-US" altLang="en-US"/>
              <a:t> = mol C</a:t>
            </a:r>
            <a:r>
              <a:rPr lang="en-US" altLang="en-US" baseline="-25000"/>
              <a:t>2</a:t>
            </a:r>
            <a:r>
              <a:rPr lang="en-US" altLang="en-US"/>
              <a:t>H</a:t>
            </a:r>
            <a:r>
              <a:rPr lang="en-US" altLang="en-US" baseline="-25000"/>
              <a:t>3</a:t>
            </a:r>
            <a:r>
              <a:rPr lang="en-US" altLang="en-US"/>
              <a:t>O</a:t>
            </a:r>
            <a:r>
              <a:rPr lang="en-US" altLang="en-US" baseline="-25000"/>
              <a:t>2</a:t>
            </a:r>
            <a:r>
              <a:rPr lang="en-US" altLang="en-US" baseline="30000"/>
              <a:t>−</a:t>
            </a:r>
            <a:endParaRPr lang="en-US" altLang="en-US">
              <a:cs typeface="Arial" charset="0"/>
            </a:endParaRPr>
          </a:p>
          <a:p>
            <a:pPr algn="ctr">
              <a:buFontTx/>
              <a:buNone/>
            </a:pPr>
            <a:endParaRPr lang="en-US" altLang="en-US"/>
          </a:p>
          <a:p>
            <a:pPr algn="ctr">
              <a:buFontTx/>
              <a:buNone/>
            </a:pPr>
            <a:r>
              <a:rPr lang="en-US" altLang="en-US"/>
              <a:t>pH = p</a:t>
            </a:r>
            <a:r>
              <a:rPr lang="en-US" altLang="en-US" i="1"/>
              <a:t>K</a:t>
            </a:r>
            <a:r>
              <a:rPr lang="en-US" altLang="en-US" i="1" baseline="-25000"/>
              <a:t>a</a:t>
            </a:r>
            <a:r>
              <a:rPr lang="en-US" altLang="en-US"/>
              <a:t> = </a:t>
            </a:r>
            <a:r>
              <a:rPr lang="en-US" altLang="en-US">
                <a:cs typeface="Arial" charset="0"/>
              </a:rPr>
              <a:t>−</a:t>
            </a:r>
            <a:r>
              <a:rPr lang="en-US" altLang="en-US"/>
              <a:t>log (1.8 </a:t>
            </a:r>
            <a:r>
              <a:rPr lang="en-US" altLang="en-US">
                <a:sym typeface="Symbol" pitchFamily="-80" charset="2"/>
              </a:rPr>
              <a:t> 10</a:t>
            </a:r>
            <a:r>
              <a:rPr lang="en-US" altLang="en-US" baseline="30000">
                <a:cs typeface="Arial" charset="0"/>
                <a:sym typeface="Symbol" pitchFamily="-80" charset="2"/>
              </a:rPr>
              <a:t>−</a:t>
            </a:r>
            <a:r>
              <a:rPr lang="en-US" altLang="en-US" baseline="30000">
                <a:sym typeface="Symbol" pitchFamily="-80" charset="2"/>
              </a:rPr>
              <a:t>5</a:t>
            </a:r>
            <a:r>
              <a:rPr lang="en-US" altLang="en-US">
                <a:sym typeface="Symbol" pitchFamily="-80" charset="2"/>
              </a:rPr>
              <a:t>) = 4.74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869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/>
              <a:t>© </a:t>
            </a:r>
            <a:r>
              <a:rPr lang="en-US" altLang="en-US" sz="1000"/>
              <a:t>2009, Prentice-Hall, Inc.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" y="228600"/>
            <a:ext cx="9067800" cy="1143000"/>
          </a:xfrm>
        </p:spPr>
        <p:txBody>
          <a:bodyPr/>
          <a:lstStyle/>
          <a:p>
            <a:r>
              <a:rPr lang="en-US" altLang="en-US"/>
              <a:t>Calculating pH Changes in Buffers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952500" y="1876425"/>
            <a:ext cx="7239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2400" dirty="0"/>
              <a:t>The 0.020 </a:t>
            </a:r>
            <a:r>
              <a:rPr lang="en-US" altLang="en-US" sz="2400" dirty="0" err="1"/>
              <a:t>mol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NaOH</a:t>
            </a:r>
            <a:r>
              <a:rPr lang="en-US" altLang="en-US" sz="2400" dirty="0"/>
              <a:t> will react with 0.020 </a:t>
            </a:r>
            <a:r>
              <a:rPr lang="en-US" altLang="en-US" sz="2400" dirty="0" err="1"/>
              <a:t>mol</a:t>
            </a:r>
            <a:r>
              <a:rPr lang="en-US" altLang="en-US" sz="2400" dirty="0"/>
              <a:t> of the acetic acid:</a:t>
            </a:r>
          </a:p>
          <a:p>
            <a:endParaRPr lang="en-US" altLang="en-US" sz="2400" dirty="0"/>
          </a:p>
          <a:p>
            <a:pPr algn="ctr"/>
            <a:r>
              <a:rPr lang="en-US" altLang="en-US" sz="2400" dirty="0"/>
              <a:t>HC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H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O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(</a:t>
            </a:r>
            <a:r>
              <a:rPr lang="en-US" altLang="en-US" sz="2400" i="1" dirty="0" err="1"/>
              <a:t>aq</a:t>
            </a:r>
            <a:r>
              <a:rPr lang="en-US" altLang="en-US" sz="2400" dirty="0"/>
              <a:t>) + OH</a:t>
            </a:r>
            <a:r>
              <a:rPr lang="en-US" altLang="en-US" sz="2400" baseline="30000" dirty="0">
                <a:cs typeface="Arial" charset="0"/>
              </a:rPr>
              <a:t>−</a:t>
            </a:r>
            <a:r>
              <a:rPr lang="en-US" altLang="en-US" sz="2400" dirty="0"/>
              <a:t>(</a:t>
            </a:r>
            <a:r>
              <a:rPr lang="en-US" altLang="en-US" sz="2400" i="1" dirty="0" err="1"/>
              <a:t>aq</a:t>
            </a:r>
            <a:r>
              <a:rPr lang="en-US" altLang="en-US" sz="2400" dirty="0"/>
              <a:t>) </a:t>
            </a:r>
            <a:r>
              <a:rPr lang="en-US" altLang="en-US" sz="2400" dirty="0">
                <a:sym typeface="Symbol" pitchFamily="-80" charset="2"/>
              </a:rPr>
              <a:t> C</a:t>
            </a:r>
            <a:r>
              <a:rPr lang="en-US" altLang="en-US" sz="2400" baseline="-25000" dirty="0">
                <a:sym typeface="Symbol" pitchFamily="-80" charset="2"/>
              </a:rPr>
              <a:t>2</a:t>
            </a:r>
            <a:r>
              <a:rPr lang="en-US" altLang="en-US" sz="2400" dirty="0">
                <a:sym typeface="Symbol" pitchFamily="-80" charset="2"/>
              </a:rPr>
              <a:t>H</a:t>
            </a:r>
            <a:r>
              <a:rPr lang="en-US" altLang="en-US" sz="2400" baseline="-25000" dirty="0">
                <a:sym typeface="Symbol" pitchFamily="-80" charset="2"/>
              </a:rPr>
              <a:t>3</a:t>
            </a:r>
            <a:r>
              <a:rPr lang="en-US" altLang="en-US" sz="2400" dirty="0">
                <a:sym typeface="Symbol" pitchFamily="-80" charset="2"/>
              </a:rPr>
              <a:t>O</a:t>
            </a:r>
            <a:r>
              <a:rPr lang="en-US" altLang="en-US" sz="2400" baseline="-25000" dirty="0">
                <a:sym typeface="Symbol" pitchFamily="-80" charset="2"/>
              </a:rPr>
              <a:t>2</a:t>
            </a:r>
            <a:r>
              <a:rPr lang="en-US" altLang="en-US" sz="2400" baseline="30000" dirty="0">
                <a:cs typeface="Arial" charset="0"/>
                <a:sym typeface="Symbol" pitchFamily="-80" charset="2"/>
              </a:rPr>
              <a:t>−</a:t>
            </a:r>
            <a:r>
              <a:rPr lang="en-US" altLang="en-US" sz="2400" dirty="0">
                <a:sym typeface="Symbol" pitchFamily="-80" charset="2"/>
              </a:rPr>
              <a:t>(</a:t>
            </a:r>
            <a:r>
              <a:rPr lang="en-US" altLang="en-US" sz="2400" i="1" dirty="0" err="1">
                <a:sym typeface="Symbol" pitchFamily="-80" charset="2"/>
              </a:rPr>
              <a:t>aq</a:t>
            </a:r>
            <a:r>
              <a:rPr lang="en-US" altLang="en-US" sz="2400" dirty="0">
                <a:sym typeface="Symbol" pitchFamily="-80" charset="2"/>
              </a:rPr>
              <a:t>) + H</a:t>
            </a:r>
            <a:r>
              <a:rPr lang="en-US" altLang="en-US" sz="2400" baseline="-25000" dirty="0">
                <a:sym typeface="Symbol" pitchFamily="-80" charset="2"/>
              </a:rPr>
              <a:t>2</a:t>
            </a:r>
            <a:r>
              <a:rPr lang="en-US" altLang="en-US" sz="2400" dirty="0">
                <a:sym typeface="Symbol" pitchFamily="-80" charset="2"/>
              </a:rPr>
              <a:t>O(</a:t>
            </a:r>
            <a:r>
              <a:rPr lang="en-US" altLang="en-US" sz="2400" i="1" dirty="0">
                <a:sym typeface="Symbol" pitchFamily="-80" charset="2"/>
              </a:rPr>
              <a:t>l</a:t>
            </a:r>
            <a:r>
              <a:rPr lang="en-US" altLang="en-US" sz="2400" dirty="0">
                <a:sym typeface="Symbol" pitchFamily="-80" charset="2"/>
              </a:rPr>
              <a:t>)</a:t>
            </a:r>
          </a:p>
        </p:txBody>
      </p:sp>
      <p:graphicFrame>
        <p:nvGraphicFramePr>
          <p:cNvPr id="26728" name="Group 104"/>
          <p:cNvGraphicFramePr>
            <a:graphicFrameLocks noGrp="1"/>
          </p:cNvGraphicFramePr>
          <p:nvPr>
            <p:ph type="tbl" idx="1"/>
          </p:nvPr>
        </p:nvGraphicFramePr>
        <p:xfrm>
          <a:off x="1066800" y="4038600"/>
          <a:ext cx="7010400" cy="1296353"/>
        </p:xfrm>
        <a:graphic>
          <a:graphicData uri="http://schemas.openxmlformats.org/drawingml/2006/table">
            <a:tbl>
              <a:tblPr/>
              <a:tblGrid>
                <a:gridCol w="2133600"/>
                <a:gridCol w="1752600"/>
                <a:gridCol w="1524000"/>
                <a:gridCol w="1600200"/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82E32"/>
                          </a:solidFill>
                          <a:latin typeface="Arial" charset="0"/>
                          <a:ea typeface="ＭＳ Ｐゴシック" pitchFamily="116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C82E32"/>
                          </a:solidFill>
                          <a:latin typeface="Arial" charset="0"/>
                          <a:ea typeface="ＭＳ Ｐゴシック" pitchFamily="116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C82E32"/>
                          </a:solidFill>
                          <a:latin typeface="Arial" charset="0"/>
                          <a:ea typeface="ＭＳ Ｐゴシック" pitchFamily="116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charset="0"/>
                          <a:ea typeface="ＭＳ Ｐゴシック" pitchFamily="116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charset="0"/>
                          <a:ea typeface="ＭＳ Ｐゴシック" pitchFamily="116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charset="0"/>
                          <a:ea typeface="ＭＳ Ｐゴシック" pitchFamily="116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charset="0"/>
                          <a:ea typeface="ＭＳ Ｐゴシック" pitchFamily="116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charset="0"/>
                          <a:ea typeface="ＭＳ Ｐゴシック" pitchFamily="116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charset="0"/>
                          <a:ea typeface="ＭＳ Ｐゴシック" pitchFamily="116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2E3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82E32"/>
                          </a:solidFill>
                          <a:latin typeface="Arial" charset="0"/>
                          <a:ea typeface="ＭＳ Ｐゴシック" pitchFamily="116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C82E32"/>
                          </a:solidFill>
                          <a:latin typeface="Arial" charset="0"/>
                          <a:ea typeface="ＭＳ Ｐゴシック" pitchFamily="116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C82E32"/>
                          </a:solidFill>
                          <a:latin typeface="Arial" charset="0"/>
                          <a:ea typeface="ＭＳ Ｐゴシック" pitchFamily="116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charset="0"/>
                          <a:ea typeface="ＭＳ Ｐゴシック" pitchFamily="116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charset="0"/>
                          <a:ea typeface="ＭＳ Ｐゴシック" pitchFamily="116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charset="0"/>
                          <a:ea typeface="ＭＳ Ｐゴシック" pitchFamily="116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charset="0"/>
                          <a:ea typeface="ＭＳ Ｐゴシック" pitchFamily="116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charset="0"/>
                          <a:ea typeface="ＭＳ Ｐゴシック" pitchFamily="116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charset="0"/>
                          <a:ea typeface="ＭＳ Ｐゴシック" pitchFamily="116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rPr>
                        <a:t>HC</a:t>
                      </a:r>
                      <a:r>
                        <a:rPr kumimoji="0" lang="en-US" alt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rPr>
                        <a:t>2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rPr>
                        <a:t>H</a:t>
                      </a:r>
                      <a:r>
                        <a:rPr kumimoji="0" lang="en-US" alt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rPr>
                        <a:t>3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rPr>
                        <a:t>O</a:t>
                      </a:r>
                      <a:r>
                        <a:rPr kumimoji="0" lang="en-US" alt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rPr>
                        <a:t>2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2E3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82E32"/>
                          </a:solidFill>
                          <a:latin typeface="Arial" charset="0"/>
                          <a:ea typeface="ＭＳ Ｐゴシック" pitchFamily="116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C82E32"/>
                          </a:solidFill>
                          <a:latin typeface="Arial" charset="0"/>
                          <a:ea typeface="ＭＳ Ｐゴシック" pitchFamily="116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C82E32"/>
                          </a:solidFill>
                          <a:latin typeface="Arial" charset="0"/>
                          <a:ea typeface="ＭＳ Ｐゴシック" pitchFamily="116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charset="0"/>
                          <a:ea typeface="ＭＳ Ｐゴシック" pitchFamily="116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charset="0"/>
                          <a:ea typeface="ＭＳ Ｐゴシック" pitchFamily="116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charset="0"/>
                          <a:ea typeface="ＭＳ Ｐゴシック" pitchFamily="116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charset="0"/>
                          <a:ea typeface="ＭＳ Ｐゴシック" pitchFamily="116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charset="0"/>
                          <a:ea typeface="ＭＳ Ｐゴシック" pitchFamily="116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charset="0"/>
                          <a:ea typeface="ＭＳ Ｐゴシック" pitchFamily="116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rPr>
                        <a:t>C</a:t>
                      </a:r>
                      <a:r>
                        <a:rPr kumimoji="0" lang="en-US" alt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rPr>
                        <a:t>2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rPr>
                        <a:t>H</a:t>
                      </a:r>
                      <a:r>
                        <a:rPr kumimoji="0" lang="en-US" alt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rPr>
                        <a:t>3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rPr>
                        <a:t>O</a:t>
                      </a:r>
                      <a:r>
                        <a:rPr kumimoji="0" lang="en-US" alt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rPr>
                        <a:t>2</a:t>
                      </a:r>
                      <a:r>
                        <a:rPr kumimoji="0" lang="en-US" alt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116" charset="-128"/>
                          <a:cs typeface="Arial" charset="0"/>
                        </a:rPr>
                        <a:t>−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116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2E3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82E32"/>
                          </a:solidFill>
                          <a:latin typeface="Arial" charset="0"/>
                          <a:ea typeface="ＭＳ Ｐゴシック" pitchFamily="116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C82E32"/>
                          </a:solidFill>
                          <a:latin typeface="Arial" charset="0"/>
                          <a:ea typeface="ＭＳ Ｐゴシック" pitchFamily="116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C82E32"/>
                          </a:solidFill>
                          <a:latin typeface="Arial" charset="0"/>
                          <a:ea typeface="ＭＳ Ｐゴシック" pitchFamily="116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charset="0"/>
                          <a:ea typeface="ＭＳ Ｐゴシック" pitchFamily="116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charset="0"/>
                          <a:ea typeface="ＭＳ Ｐゴシック" pitchFamily="116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charset="0"/>
                          <a:ea typeface="ＭＳ Ｐゴシック" pitchFamily="116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charset="0"/>
                          <a:ea typeface="ＭＳ Ｐゴシック" pitchFamily="116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charset="0"/>
                          <a:ea typeface="ＭＳ Ｐゴシック" pitchFamily="116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charset="0"/>
                          <a:ea typeface="ＭＳ Ｐゴシック" pitchFamily="116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rPr>
                        <a:t>OH</a:t>
                      </a:r>
                      <a:r>
                        <a:rPr kumimoji="0" lang="en-US" alt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116" charset="-128"/>
                          <a:cs typeface="Arial" charset="0"/>
                        </a:rPr>
                        <a:t>−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116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2E32"/>
                    </a:solidFill>
                  </a:tcPr>
                </a:tc>
              </a:tr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82E32"/>
                          </a:solidFill>
                          <a:latin typeface="Arial" charset="0"/>
                          <a:ea typeface="ＭＳ Ｐゴシック" pitchFamily="116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C82E32"/>
                          </a:solidFill>
                          <a:latin typeface="Arial" charset="0"/>
                          <a:ea typeface="ＭＳ Ｐゴシック" pitchFamily="116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C82E32"/>
                          </a:solidFill>
                          <a:latin typeface="Arial" charset="0"/>
                          <a:ea typeface="ＭＳ Ｐゴシック" pitchFamily="116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charset="0"/>
                          <a:ea typeface="ＭＳ Ｐゴシック" pitchFamily="116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charset="0"/>
                          <a:ea typeface="ＭＳ Ｐゴシック" pitchFamily="116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charset="0"/>
                          <a:ea typeface="ＭＳ Ｐゴシック" pitchFamily="116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charset="0"/>
                          <a:ea typeface="ＭＳ Ｐゴシック" pitchFamily="116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charset="0"/>
                          <a:ea typeface="ＭＳ Ｐゴシック" pitchFamily="116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charset="0"/>
                          <a:ea typeface="ＭＳ Ｐゴシック" pitchFamily="116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rPr>
                        <a:t>Before reaction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82E32"/>
                          </a:solidFill>
                          <a:latin typeface="Arial" charset="0"/>
                          <a:ea typeface="ＭＳ Ｐゴシック" pitchFamily="116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C82E32"/>
                          </a:solidFill>
                          <a:latin typeface="Arial" charset="0"/>
                          <a:ea typeface="ＭＳ Ｐゴシック" pitchFamily="116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C82E32"/>
                          </a:solidFill>
                          <a:latin typeface="Arial" charset="0"/>
                          <a:ea typeface="ＭＳ Ｐゴシック" pitchFamily="116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charset="0"/>
                          <a:ea typeface="ＭＳ Ｐゴシック" pitchFamily="116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charset="0"/>
                          <a:ea typeface="ＭＳ Ｐゴシック" pitchFamily="116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charset="0"/>
                          <a:ea typeface="ＭＳ Ｐゴシック" pitchFamily="116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charset="0"/>
                          <a:ea typeface="ＭＳ Ｐゴシック" pitchFamily="116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charset="0"/>
                          <a:ea typeface="ＭＳ Ｐゴシック" pitchFamily="116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charset="0"/>
                          <a:ea typeface="ＭＳ Ｐゴシック" pitchFamily="116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rPr>
                        <a:t>0.300 mol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82E32"/>
                          </a:solidFill>
                          <a:latin typeface="Arial" charset="0"/>
                          <a:ea typeface="ＭＳ Ｐゴシック" pitchFamily="116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C82E32"/>
                          </a:solidFill>
                          <a:latin typeface="Arial" charset="0"/>
                          <a:ea typeface="ＭＳ Ｐゴシック" pitchFamily="116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C82E32"/>
                          </a:solidFill>
                          <a:latin typeface="Arial" charset="0"/>
                          <a:ea typeface="ＭＳ Ｐゴシック" pitchFamily="116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charset="0"/>
                          <a:ea typeface="ＭＳ Ｐゴシック" pitchFamily="116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charset="0"/>
                          <a:ea typeface="ＭＳ Ｐゴシック" pitchFamily="116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charset="0"/>
                          <a:ea typeface="ＭＳ Ｐゴシック" pitchFamily="116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charset="0"/>
                          <a:ea typeface="ＭＳ Ｐゴシック" pitchFamily="116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charset="0"/>
                          <a:ea typeface="ＭＳ Ｐゴシック" pitchFamily="116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charset="0"/>
                          <a:ea typeface="ＭＳ Ｐゴシック" pitchFamily="116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rPr>
                        <a:t>0.300 mol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82E32"/>
                          </a:solidFill>
                          <a:latin typeface="Arial" charset="0"/>
                          <a:ea typeface="ＭＳ Ｐゴシック" pitchFamily="116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C82E32"/>
                          </a:solidFill>
                          <a:latin typeface="Arial" charset="0"/>
                          <a:ea typeface="ＭＳ Ｐゴシック" pitchFamily="116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C82E32"/>
                          </a:solidFill>
                          <a:latin typeface="Arial" charset="0"/>
                          <a:ea typeface="ＭＳ Ｐゴシック" pitchFamily="116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charset="0"/>
                          <a:ea typeface="ＭＳ Ｐゴシック" pitchFamily="116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charset="0"/>
                          <a:ea typeface="ＭＳ Ｐゴシック" pitchFamily="116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charset="0"/>
                          <a:ea typeface="ＭＳ Ｐゴシック" pitchFamily="116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charset="0"/>
                          <a:ea typeface="ＭＳ Ｐゴシック" pitchFamily="116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charset="0"/>
                          <a:ea typeface="ＭＳ Ｐゴシック" pitchFamily="116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charset="0"/>
                          <a:ea typeface="ＭＳ Ｐゴシック" pitchFamily="116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rPr>
                        <a:t>0.020 mol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82E32"/>
                          </a:solidFill>
                          <a:latin typeface="Arial" charset="0"/>
                          <a:ea typeface="ＭＳ Ｐゴシック" pitchFamily="116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C82E32"/>
                          </a:solidFill>
                          <a:latin typeface="Arial" charset="0"/>
                          <a:ea typeface="ＭＳ Ｐゴシック" pitchFamily="116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C82E32"/>
                          </a:solidFill>
                          <a:latin typeface="Arial" charset="0"/>
                          <a:ea typeface="ＭＳ Ｐゴシック" pitchFamily="116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charset="0"/>
                          <a:ea typeface="ＭＳ Ｐゴシック" pitchFamily="116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charset="0"/>
                          <a:ea typeface="ＭＳ Ｐゴシック" pitchFamily="116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charset="0"/>
                          <a:ea typeface="ＭＳ Ｐゴシック" pitchFamily="116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charset="0"/>
                          <a:ea typeface="ＭＳ Ｐゴシック" pitchFamily="116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charset="0"/>
                          <a:ea typeface="ＭＳ Ｐゴシック" pitchFamily="116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charset="0"/>
                          <a:ea typeface="ＭＳ Ｐゴシック" pitchFamily="116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rPr>
                        <a:t>After reaction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82E32"/>
                          </a:solidFill>
                          <a:latin typeface="Arial" charset="0"/>
                          <a:ea typeface="ＭＳ Ｐゴシック" pitchFamily="116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C82E32"/>
                          </a:solidFill>
                          <a:latin typeface="Arial" charset="0"/>
                          <a:ea typeface="ＭＳ Ｐゴシック" pitchFamily="116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C82E32"/>
                          </a:solidFill>
                          <a:latin typeface="Arial" charset="0"/>
                          <a:ea typeface="ＭＳ Ｐゴシック" pitchFamily="116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charset="0"/>
                          <a:ea typeface="ＭＳ Ｐゴシック" pitchFamily="116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charset="0"/>
                          <a:ea typeface="ＭＳ Ｐゴシック" pitchFamily="116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charset="0"/>
                          <a:ea typeface="ＭＳ Ｐゴシック" pitchFamily="116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charset="0"/>
                          <a:ea typeface="ＭＳ Ｐゴシック" pitchFamily="116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charset="0"/>
                          <a:ea typeface="ＭＳ Ｐゴシック" pitchFamily="116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charset="0"/>
                          <a:ea typeface="ＭＳ Ｐゴシック" pitchFamily="116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rPr>
                        <a:t>0.280 mol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82E32"/>
                          </a:solidFill>
                          <a:latin typeface="Arial" charset="0"/>
                          <a:ea typeface="ＭＳ Ｐゴシック" pitchFamily="116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C82E32"/>
                          </a:solidFill>
                          <a:latin typeface="Arial" charset="0"/>
                          <a:ea typeface="ＭＳ Ｐゴシック" pitchFamily="116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C82E32"/>
                          </a:solidFill>
                          <a:latin typeface="Arial" charset="0"/>
                          <a:ea typeface="ＭＳ Ｐゴシック" pitchFamily="116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charset="0"/>
                          <a:ea typeface="ＭＳ Ｐゴシック" pitchFamily="116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charset="0"/>
                          <a:ea typeface="ＭＳ Ｐゴシック" pitchFamily="116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charset="0"/>
                          <a:ea typeface="ＭＳ Ｐゴシック" pitchFamily="116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charset="0"/>
                          <a:ea typeface="ＭＳ Ｐゴシック" pitchFamily="116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charset="0"/>
                          <a:ea typeface="ＭＳ Ｐゴシック" pitchFamily="116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charset="0"/>
                          <a:ea typeface="ＭＳ Ｐゴシック" pitchFamily="116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rPr>
                        <a:t>0.320 mol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82E32"/>
                          </a:solidFill>
                          <a:latin typeface="Arial" charset="0"/>
                          <a:ea typeface="ＭＳ Ｐゴシック" pitchFamily="116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C82E32"/>
                          </a:solidFill>
                          <a:latin typeface="Arial" charset="0"/>
                          <a:ea typeface="ＭＳ Ｐゴシック" pitchFamily="116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C82E32"/>
                          </a:solidFill>
                          <a:latin typeface="Arial" charset="0"/>
                          <a:ea typeface="ＭＳ Ｐゴシック" pitchFamily="116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charset="0"/>
                          <a:ea typeface="ＭＳ Ｐゴシック" pitchFamily="116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charset="0"/>
                          <a:ea typeface="ＭＳ Ｐゴシック" pitchFamily="116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charset="0"/>
                          <a:ea typeface="ＭＳ Ｐゴシック" pitchFamily="116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charset="0"/>
                          <a:ea typeface="ＭＳ Ｐゴシック" pitchFamily="116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charset="0"/>
                          <a:ea typeface="ＭＳ Ｐゴシック" pitchFamily="116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charset="0"/>
                          <a:ea typeface="ＭＳ Ｐゴシック" pitchFamily="116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rPr>
                        <a:t>0.000 mol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729" name="Rectangle 105"/>
          <p:cNvSpPr>
            <a:spLocks noChangeArrowheads="1"/>
          </p:cNvSpPr>
          <p:nvPr/>
        </p:nvSpPr>
        <p:spPr bwMode="auto">
          <a:xfrm>
            <a:off x="3505200" y="4953000"/>
            <a:ext cx="12954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30" name="Rectangle 106"/>
          <p:cNvSpPr>
            <a:spLocks noChangeArrowheads="1"/>
          </p:cNvSpPr>
          <p:nvPr/>
        </p:nvSpPr>
        <p:spPr bwMode="auto">
          <a:xfrm>
            <a:off x="5029200" y="4953000"/>
            <a:ext cx="12954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31" name="Rectangle 107"/>
          <p:cNvSpPr>
            <a:spLocks noChangeArrowheads="1"/>
          </p:cNvSpPr>
          <p:nvPr/>
        </p:nvSpPr>
        <p:spPr bwMode="auto">
          <a:xfrm>
            <a:off x="6629400" y="4953000"/>
            <a:ext cx="12954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10572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267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267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267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9" grpId="0" animBg="1"/>
      <p:bldP spid="26730" grpId="0" animBg="1"/>
      <p:bldP spid="2673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/>
              <a:t>© </a:t>
            </a:r>
            <a:r>
              <a:rPr lang="en-US" altLang="en-US" sz="1000"/>
              <a:t>2009, Prentice-Hall, Inc.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3338" y="228600"/>
            <a:ext cx="9067800" cy="1143000"/>
          </a:xfrm>
        </p:spPr>
        <p:txBody>
          <a:bodyPr/>
          <a:lstStyle/>
          <a:p>
            <a:r>
              <a:rPr lang="en-US" altLang="en-US"/>
              <a:t>Calculating pH Changes in Buffers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533400" y="1784350"/>
            <a:ext cx="80772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2800" dirty="0"/>
              <a:t>Now use the Henderson</a:t>
            </a:r>
            <a:r>
              <a:rPr lang="en-US" altLang="en-US" sz="2800" dirty="0">
                <a:cs typeface="Arial" charset="0"/>
              </a:rPr>
              <a:t>–</a:t>
            </a:r>
            <a:r>
              <a:rPr lang="en-US" altLang="en-US" sz="2800" dirty="0" err="1"/>
              <a:t>Hasselbalch</a:t>
            </a:r>
            <a:r>
              <a:rPr lang="en-US" altLang="en-US" sz="2800" dirty="0"/>
              <a:t> equation to calculate the new pH:</a:t>
            </a:r>
            <a:endParaRPr lang="en-US" altLang="en-US" sz="2800" dirty="0">
              <a:sym typeface="Symbol" pitchFamily="-80" charset="2"/>
            </a:endParaRPr>
          </a:p>
        </p:txBody>
      </p:sp>
      <p:grpSp>
        <p:nvGrpSpPr>
          <p:cNvPr id="28705" name="Group 33"/>
          <p:cNvGrpSpPr>
            <a:grpSpLocks/>
          </p:cNvGrpSpPr>
          <p:nvPr/>
        </p:nvGrpSpPr>
        <p:grpSpPr bwMode="auto">
          <a:xfrm>
            <a:off x="2209800" y="2895601"/>
            <a:ext cx="4451350" cy="1077913"/>
            <a:chOff x="1392" y="1824"/>
            <a:chExt cx="2804" cy="679"/>
          </a:xfrm>
        </p:grpSpPr>
        <p:sp>
          <p:nvSpPr>
            <p:cNvPr id="28701" name="Rectangle 29"/>
            <p:cNvSpPr>
              <a:spLocks noChangeArrowheads="1"/>
            </p:cNvSpPr>
            <p:nvPr/>
          </p:nvSpPr>
          <p:spPr bwMode="auto">
            <a:xfrm>
              <a:off x="1392" y="1978"/>
              <a:ext cx="1684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200" dirty="0"/>
                <a:t>pH = 4.74 + log</a:t>
              </a:r>
            </a:p>
          </p:txBody>
        </p:sp>
        <p:grpSp>
          <p:nvGrpSpPr>
            <p:cNvPr id="28702" name="Group 30"/>
            <p:cNvGrpSpPr>
              <a:grpSpLocks/>
            </p:cNvGrpSpPr>
            <p:nvPr/>
          </p:nvGrpSpPr>
          <p:grpSpPr bwMode="auto">
            <a:xfrm>
              <a:off x="3331" y="1824"/>
              <a:ext cx="865" cy="679"/>
              <a:chOff x="3082" y="1561"/>
              <a:chExt cx="865" cy="679"/>
            </a:xfrm>
          </p:grpSpPr>
          <p:sp>
            <p:nvSpPr>
              <p:cNvPr id="28703" name="Rectangle 31"/>
              <p:cNvSpPr>
                <a:spLocks noChangeArrowheads="1"/>
              </p:cNvSpPr>
              <p:nvPr/>
            </p:nvSpPr>
            <p:spPr bwMode="auto">
              <a:xfrm>
                <a:off x="3082" y="1561"/>
                <a:ext cx="865" cy="6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en-US" sz="3200" dirty="0"/>
                  <a:t>(0.320)</a:t>
                </a:r>
              </a:p>
              <a:p>
                <a:pPr algn="ctr"/>
                <a:r>
                  <a:rPr lang="en-US" altLang="en-US" sz="3200" dirty="0"/>
                  <a:t>(0.200)</a:t>
                </a:r>
              </a:p>
            </p:txBody>
          </p:sp>
          <p:sp>
            <p:nvSpPr>
              <p:cNvPr id="28704" name="Line 32"/>
              <p:cNvSpPr>
                <a:spLocks noChangeShapeType="1"/>
              </p:cNvSpPr>
              <p:nvPr/>
            </p:nvSpPr>
            <p:spPr bwMode="auto">
              <a:xfrm>
                <a:off x="3100" y="1920"/>
                <a:ext cx="816" cy="0"/>
              </a:xfrm>
              <a:prstGeom prst="line">
                <a:avLst/>
              </a:prstGeom>
              <a:noFill/>
              <a:ln w="22225">
                <a:solidFill>
                  <a:srgbClr val="C82E3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8707" name="Rectangle 35"/>
          <p:cNvSpPr>
            <a:spLocks noChangeArrowheads="1"/>
          </p:cNvSpPr>
          <p:nvPr/>
        </p:nvSpPr>
        <p:spPr bwMode="auto">
          <a:xfrm>
            <a:off x="2209800" y="4283075"/>
            <a:ext cx="28985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dirty="0"/>
              <a:t>pH = 4.74 + 0.06</a:t>
            </a:r>
          </a:p>
        </p:txBody>
      </p:sp>
      <p:sp>
        <p:nvSpPr>
          <p:cNvPr id="28711" name="Rectangle 39"/>
          <p:cNvSpPr>
            <a:spLocks noChangeArrowheads="1"/>
          </p:cNvSpPr>
          <p:nvPr/>
        </p:nvSpPr>
        <p:spPr bwMode="auto">
          <a:xfrm>
            <a:off x="2209800" y="4283075"/>
            <a:ext cx="1778051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dirty="0"/>
              <a:t>pH</a:t>
            </a:r>
          </a:p>
          <a:p>
            <a:endParaRPr lang="en-US" altLang="en-US" sz="3200" dirty="0">
              <a:solidFill>
                <a:srgbClr val="C82E32"/>
              </a:solidFill>
            </a:endParaRPr>
          </a:p>
          <a:p>
            <a:r>
              <a:rPr lang="en-US" altLang="en-US" sz="3200" dirty="0"/>
              <a:t>pH = 4.80</a:t>
            </a:r>
          </a:p>
        </p:txBody>
      </p:sp>
    </p:spTree>
    <p:extLst>
      <p:ext uri="{BB962C8B-B14F-4D97-AF65-F5344CB8AC3E}">
        <p14:creationId xmlns:p14="http://schemas.microsoft.com/office/powerpoint/2010/main" val="206749685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8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8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07" grpId="0"/>
      <p:bldP spid="2871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calculation: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Calculate the pH after 0.15mole of solid </a:t>
            </a:r>
            <a:r>
              <a:rPr lang="en-US" sz="2800" dirty="0" err="1" smtClean="0"/>
              <a:t>NaOH</a:t>
            </a:r>
            <a:r>
              <a:rPr lang="en-US" sz="2800" dirty="0" smtClean="0"/>
              <a:t> is added to 1.00L of  a buffer containing 0.50M </a:t>
            </a:r>
            <a:r>
              <a:rPr lang="en-US" sz="2800" dirty="0" err="1" smtClean="0"/>
              <a:t>propanoic</a:t>
            </a:r>
            <a:r>
              <a:rPr lang="en-US" sz="2800" dirty="0" smtClean="0"/>
              <a:t> acid (HC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H</a:t>
            </a:r>
            <a:r>
              <a:rPr lang="en-US" sz="2800" baseline="-25000" dirty="0" smtClean="0"/>
              <a:t>5</a:t>
            </a:r>
            <a:r>
              <a:rPr lang="en-US" sz="2800" dirty="0" smtClean="0"/>
              <a:t>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, </a:t>
            </a:r>
            <a:r>
              <a:rPr lang="en-US" sz="2800" dirty="0" err="1" smtClean="0"/>
              <a:t>K</a:t>
            </a:r>
            <a:r>
              <a:rPr lang="en-US" sz="2800" baseline="-25000" dirty="0" err="1" smtClean="0"/>
              <a:t>a</a:t>
            </a:r>
            <a:r>
              <a:rPr lang="en-US" sz="2800" dirty="0" smtClean="0"/>
              <a:t>= 1.3 x 10</a:t>
            </a:r>
            <a:r>
              <a:rPr lang="en-US" sz="2800" baseline="30000" dirty="0" smtClean="0"/>
              <a:t>-5</a:t>
            </a:r>
            <a:r>
              <a:rPr lang="en-US" sz="2800" dirty="0" smtClean="0"/>
              <a:t>) and 0.8M sodium </a:t>
            </a:r>
            <a:r>
              <a:rPr lang="en-US" sz="2800" dirty="0" err="1" smtClean="0"/>
              <a:t>propanoate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Ans.  5.32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339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buffer problem: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You dissolve 0.425g of </a:t>
            </a:r>
            <a:r>
              <a:rPr lang="en-US" sz="2800" dirty="0" err="1" smtClean="0"/>
              <a:t>NaOH</a:t>
            </a:r>
            <a:r>
              <a:rPr lang="en-US" sz="2800" dirty="0" smtClean="0"/>
              <a:t> in 2.00L of a buffer solution that has [H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PO</a:t>
            </a:r>
            <a:r>
              <a:rPr lang="en-US" sz="2800" baseline="-25000" dirty="0" smtClean="0"/>
              <a:t>4</a:t>
            </a:r>
            <a:r>
              <a:rPr lang="en-US" sz="2800" baseline="30000" dirty="0" smtClean="0"/>
              <a:t>-</a:t>
            </a:r>
            <a:r>
              <a:rPr lang="en-US" sz="2800" smtClean="0"/>
              <a:t>]=[HPO</a:t>
            </a:r>
            <a:r>
              <a:rPr lang="en-US" sz="2800" baseline="-25000" smtClean="0"/>
              <a:t>4</a:t>
            </a:r>
            <a:r>
              <a:rPr lang="en-US" sz="2800" baseline="30000" smtClean="0"/>
              <a:t>-2</a:t>
            </a:r>
            <a:r>
              <a:rPr lang="en-US" sz="2800" dirty="0" smtClean="0"/>
              <a:t>]=0.132M.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What is the pH of the solution before adding </a:t>
            </a:r>
            <a:r>
              <a:rPr lang="en-US" sz="2800" dirty="0" err="1" smtClean="0"/>
              <a:t>NaOH</a:t>
            </a:r>
            <a:r>
              <a:rPr lang="en-US" sz="2800" dirty="0" smtClean="0"/>
              <a:t>?</a:t>
            </a:r>
          </a:p>
          <a:p>
            <a:r>
              <a:rPr lang="en-US" sz="2800" dirty="0" smtClean="0"/>
              <a:t>What is the pH of the solution after the addition of </a:t>
            </a:r>
            <a:r>
              <a:rPr lang="en-US" sz="2800" dirty="0" err="1" smtClean="0"/>
              <a:t>NaOH</a:t>
            </a:r>
            <a:r>
              <a:rPr lang="en-US" sz="2800" dirty="0" smtClean="0"/>
              <a:t>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64352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229600" cy="5867400"/>
          </a:xfrm>
        </p:spPr>
        <p:txBody>
          <a:bodyPr>
            <a:normAutofit lnSpcReduction="10000"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Weak acid/conjugate base: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(example)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HC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+ H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 ↔ C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+ H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en-US" sz="2400" baseline="30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pH determined using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of acetic acid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Addition of sodium acetate will decrease the % ionization of acetic acid, resulting in  a decrease [H</a:t>
            </a:r>
            <a:r>
              <a:rPr lang="en-US" sz="1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18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] and an increase in pH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Weak base/conjugate acid: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same concepts apply!</a:t>
            </a:r>
          </a:p>
          <a:p>
            <a:pPr marL="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(example)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 </a:t>
            </a:r>
          </a:p>
          <a:p>
            <a:pPr marL="0" indent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en-US" sz="26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+ H</a:t>
            </a:r>
            <a:r>
              <a:rPr lang="en-US" sz="2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O ↔  NH</a:t>
            </a:r>
            <a:r>
              <a:rPr lang="en-US" sz="26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6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+ OH</a:t>
            </a:r>
            <a:r>
              <a:rPr lang="en-US" sz="26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marL="0" indent="0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Addition of NH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+ will cause the equilibrium to shift towards reactants and decrease the [OH-]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Think Le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Chatalier’s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principle!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4753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/>
              <a:t>© </a:t>
            </a:r>
            <a:r>
              <a:rPr lang="en-US" altLang="en-US" sz="1000"/>
              <a:t>2009, Prentice-Hall, Inc.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Common-Ion Effect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0100" y="1600200"/>
            <a:ext cx="7543800" cy="4114800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altLang="en-US" dirty="0"/>
              <a:t>	</a:t>
            </a:r>
            <a:r>
              <a:rPr lang="en-US" altLang="en-US" dirty="0" smtClean="0"/>
              <a:t>To summarize:</a:t>
            </a:r>
          </a:p>
          <a:p>
            <a:pPr marL="0" indent="0">
              <a:buFontTx/>
              <a:buNone/>
            </a:pPr>
            <a:r>
              <a:rPr lang="en-US" altLang="en-US" dirty="0" smtClean="0"/>
              <a:t>The </a:t>
            </a:r>
            <a:r>
              <a:rPr lang="en-US" altLang="en-US" dirty="0"/>
              <a:t>extent of ionization of a weak </a:t>
            </a:r>
            <a:r>
              <a:rPr lang="en-US" altLang="en-US" dirty="0" smtClean="0"/>
              <a:t>acid (or base) </a:t>
            </a:r>
            <a:r>
              <a:rPr lang="en-US" altLang="en-US" dirty="0"/>
              <a:t>is decreased by adding to the solution a strong </a:t>
            </a:r>
            <a:r>
              <a:rPr lang="en-US" altLang="en-US" dirty="0" smtClean="0"/>
              <a:t>electrolyte (soluble salt) </a:t>
            </a:r>
            <a:r>
              <a:rPr lang="en-US" altLang="en-US" dirty="0"/>
              <a:t>that has an ion in </a:t>
            </a:r>
            <a:r>
              <a:rPr lang="en-US" altLang="en-US" u="sng" dirty="0"/>
              <a:t>common</a:t>
            </a:r>
            <a:r>
              <a:rPr lang="en-US" altLang="en-US" dirty="0"/>
              <a:t> with </a:t>
            </a:r>
            <a:r>
              <a:rPr lang="en-US" altLang="en-US" dirty="0" smtClean="0"/>
              <a:t>that weak acid or base.</a:t>
            </a:r>
          </a:p>
          <a:p>
            <a:pPr marL="0" indent="0">
              <a:buFontTx/>
              <a:buNone/>
            </a:pPr>
            <a:endParaRPr lang="en-US" altLang="en-US" dirty="0"/>
          </a:p>
          <a:p>
            <a:pPr marL="0" indent="0">
              <a:buFontTx/>
              <a:buNone/>
            </a:pPr>
            <a:r>
              <a:rPr lang="en-US" altLang="en-US" dirty="0" smtClean="0"/>
              <a:t>The system now has the presence of both the conjugate acid/base pair.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3398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Calculation:  Common Ion Effect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What is the pH of  0.15M  acetic acid  solution?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What is the new pH when 1.56g of sodium acetate is added to 500 mL of this solution?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Strategy: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Set up ICE chart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Calculate [H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],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for acetic acid : 1.8 x 10 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-5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Calculate pH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Set up similar ICE chart now with the presence of the [acetate ion].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Calculate the pH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667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Calculation: Stoichiometry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What is the pH of a solution that results from adding 25.0 mL of 0.0500M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to 25.0 mL of 0.100M Lactic acid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(HC</a:t>
            </a:r>
            <a:r>
              <a:rPr lang="en-US" sz="22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200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2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), </a:t>
            </a:r>
          </a:p>
          <a:p>
            <a:pPr marL="0" indent="0"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= 1.4 x 10</a:t>
            </a:r>
            <a:r>
              <a:rPr lang="en-US" sz="1800" baseline="30000" dirty="0" smtClean="0">
                <a:latin typeface="Times New Roman" pitchFamily="18" charset="0"/>
                <a:cs typeface="Times New Roman" pitchFamily="18" charset="0"/>
              </a:rPr>
              <a:t>-4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Strategy:</a:t>
            </a:r>
          </a:p>
          <a:p>
            <a:pPr marL="0" indent="0"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Stoichiometry to determine what species remain after the acid/base reaction.</a:t>
            </a:r>
          </a:p>
          <a:p>
            <a:pPr lvl="1"/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Determine your limiting reactant.</a:t>
            </a:r>
          </a:p>
          <a:p>
            <a:pPr lvl="1"/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Calculate the concentration [ ] for remaining species</a:t>
            </a:r>
          </a:p>
          <a:p>
            <a:pPr lvl="1"/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Construct and ICE chart</a:t>
            </a:r>
          </a:p>
          <a:p>
            <a:pPr lvl="1"/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Determine [H</a:t>
            </a:r>
            <a:r>
              <a:rPr lang="en-US" sz="19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O+] and solve for pH</a:t>
            </a:r>
          </a:p>
          <a:p>
            <a:pPr lvl="1"/>
            <a:endParaRPr lang="en-US" sz="1900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buNone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Answer:  pH = 3.85</a:t>
            </a:r>
          </a:p>
          <a:p>
            <a:pPr marL="0" indent="0"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921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/>
              <a:t>© </a:t>
            </a:r>
            <a:r>
              <a:rPr lang="en-US" altLang="en-US" sz="1000"/>
              <a:t>2009, Prentice-Hall, Inc.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Buffers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81200"/>
            <a:ext cx="3962400" cy="4114800"/>
          </a:xfrm>
        </p:spPr>
        <p:txBody>
          <a:bodyPr/>
          <a:lstStyle/>
          <a:p>
            <a:r>
              <a:rPr lang="en-US" altLang="en-US" sz="2800"/>
              <a:t>Buffers are solutions of a weak conjugate acid-base pair.</a:t>
            </a:r>
          </a:p>
          <a:p>
            <a:r>
              <a:rPr lang="en-US" altLang="en-US" sz="2800"/>
              <a:t>They are particularly resistant to pH changes, even when strong acid or base is added.</a:t>
            </a:r>
          </a:p>
        </p:txBody>
      </p:sp>
      <p:pic>
        <p:nvPicPr>
          <p:cNvPr id="9223" name="Picture 7" descr="17_01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72"/>
          <a:stretch>
            <a:fillRect/>
          </a:stretch>
        </p:blipFill>
        <p:spPr>
          <a:xfrm>
            <a:off x="228600" y="2209800"/>
            <a:ext cx="4267200" cy="3362325"/>
          </a:xfrm>
        </p:spPr>
      </p:pic>
    </p:spTree>
    <p:extLst>
      <p:ext uri="{BB962C8B-B14F-4D97-AF65-F5344CB8AC3E}">
        <p14:creationId xmlns:p14="http://schemas.microsoft.com/office/powerpoint/2010/main" val="268558986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/>
              <a:t>© </a:t>
            </a:r>
            <a:r>
              <a:rPr lang="en-US" altLang="en-US" sz="1000"/>
              <a:t>2009, Prentice-Hall, Inc.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Buffers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5105400"/>
            <a:ext cx="7772400" cy="13716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400"/>
              <a:t>	If a small amount of hydroxide is added to an equimolar solution of HF in NaF, for example, the HF reacts with the OH</a:t>
            </a:r>
            <a:r>
              <a:rPr lang="en-US" altLang="en-US" sz="2400" baseline="30000"/>
              <a:t>−</a:t>
            </a:r>
            <a:r>
              <a:rPr lang="en-US" altLang="en-US" sz="2400"/>
              <a:t> to make F</a:t>
            </a:r>
            <a:r>
              <a:rPr lang="en-US" altLang="en-US" sz="2400" baseline="30000"/>
              <a:t>−</a:t>
            </a:r>
            <a:r>
              <a:rPr lang="en-US" altLang="en-US" sz="2400"/>
              <a:t> and water.</a:t>
            </a:r>
            <a:endParaRPr lang="en-US" altLang="en-US" sz="2800"/>
          </a:p>
        </p:txBody>
      </p:sp>
      <p:pic>
        <p:nvPicPr>
          <p:cNvPr id="12294" name="Picture 6" descr="17_02base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46363" y="1598613"/>
            <a:ext cx="3848100" cy="3197225"/>
          </a:xfrm>
        </p:spPr>
      </p:pic>
    </p:spTree>
    <p:extLst>
      <p:ext uri="{BB962C8B-B14F-4D97-AF65-F5344CB8AC3E}">
        <p14:creationId xmlns:p14="http://schemas.microsoft.com/office/powerpoint/2010/main" val="121230658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/>
              <a:t>© </a:t>
            </a:r>
            <a:r>
              <a:rPr lang="en-US" altLang="en-US" sz="1000"/>
              <a:t>2009, Prentice-Hall, Inc.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Buffers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5486400"/>
            <a:ext cx="7772400" cy="685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	Similarly, if acid is added, the F</a:t>
            </a:r>
            <a:r>
              <a:rPr lang="en-US" altLang="en-US" sz="2400" baseline="30000"/>
              <a:t>−</a:t>
            </a:r>
            <a:r>
              <a:rPr lang="en-US" altLang="en-US" sz="2400"/>
              <a:t> reacts with it to form HF and water.</a:t>
            </a:r>
          </a:p>
        </p:txBody>
      </p:sp>
      <p:pic>
        <p:nvPicPr>
          <p:cNvPr id="13317" name="Picture 5" descr="17_02acid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41600" y="1598613"/>
            <a:ext cx="3857625" cy="3205162"/>
          </a:xfrm>
        </p:spPr>
      </p:pic>
    </p:spTree>
    <p:extLst>
      <p:ext uri="{BB962C8B-B14F-4D97-AF65-F5344CB8AC3E}">
        <p14:creationId xmlns:p14="http://schemas.microsoft.com/office/powerpoint/2010/main" val="205761383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2341</TotalTime>
  <Words>976</Words>
  <Application>Microsoft Office PowerPoint</Application>
  <PresentationFormat>On-screen Show (4:3)</PresentationFormat>
  <Paragraphs>223</Paragraphs>
  <Slides>27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ＭＳ Ｐゴシック</vt:lpstr>
      <vt:lpstr>Adobe Caslon Pro Bold</vt:lpstr>
      <vt:lpstr>Arial</vt:lpstr>
      <vt:lpstr>Calibri</vt:lpstr>
      <vt:lpstr>Symbol</vt:lpstr>
      <vt:lpstr>Times New Roman</vt:lpstr>
      <vt:lpstr>Office Theme</vt:lpstr>
      <vt:lpstr>Chapter 18</vt:lpstr>
      <vt:lpstr>Common Ion Effect:</vt:lpstr>
      <vt:lpstr>PowerPoint Presentation</vt:lpstr>
      <vt:lpstr>The Common-Ion Effect</vt:lpstr>
      <vt:lpstr>Calculation:  Common Ion Effect</vt:lpstr>
      <vt:lpstr>Calculation: Stoichiometry</vt:lpstr>
      <vt:lpstr>Buffers</vt:lpstr>
      <vt:lpstr>Buffers</vt:lpstr>
      <vt:lpstr>Buffers</vt:lpstr>
      <vt:lpstr>Buffer Solutions</vt:lpstr>
      <vt:lpstr>Buffer Calculations</vt:lpstr>
      <vt:lpstr>Buffer Calculations</vt:lpstr>
      <vt:lpstr>Buffer Calculations</vt:lpstr>
      <vt:lpstr>Calculating pH of a buffer</vt:lpstr>
      <vt:lpstr>Preparing a Buffer:</vt:lpstr>
      <vt:lpstr>pH Range and Buffers:</vt:lpstr>
      <vt:lpstr>Sample Calculation:</vt:lpstr>
      <vt:lpstr>Preparation of a buffer:</vt:lpstr>
      <vt:lpstr>Preparation of a Buffer:</vt:lpstr>
      <vt:lpstr>When Strong Acids or Bases Are Added to a Buffer…</vt:lpstr>
      <vt:lpstr>Addition of Strong Acid or Base to a Buffer</vt:lpstr>
      <vt:lpstr>Calculating pH Changes in Buffers</vt:lpstr>
      <vt:lpstr>Calculating pH Changes in Buffers</vt:lpstr>
      <vt:lpstr>Calculating pH Changes in Buffers</vt:lpstr>
      <vt:lpstr>Calculating pH Changes in Buffers</vt:lpstr>
      <vt:lpstr>Sample calculation:</vt:lpstr>
      <vt:lpstr>Additional buffer problem: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 Ion Effect:</dc:title>
  <dc:creator>Administrator</dc:creator>
  <cp:lastModifiedBy>Wilhelm, Carolyn</cp:lastModifiedBy>
  <cp:revision>43</cp:revision>
  <cp:lastPrinted>2016-03-03T12:49:30Z</cp:lastPrinted>
  <dcterms:created xsi:type="dcterms:W3CDTF">2013-02-22T01:19:48Z</dcterms:created>
  <dcterms:modified xsi:type="dcterms:W3CDTF">2016-03-03T12:50:48Z</dcterms:modified>
</cp:coreProperties>
</file>