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0" r:id="rId12"/>
    <p:sldId id="291" r:id="rId13"/>
    <p:sldId id="267" r:id="rId14"/>
    <p:sldId id="268" r:id="rId15"/>
    <p:sldId id="292" r:id="rId16"/>
    <p:sldId id="270" r:id="rId17"/>
    <p:sldId id="269" r:id="rId18"/>
    <p:sldId id="271" r:id="rId19"/>
    <p:sldId id="278" r:id="rId20"/>
    <p:sldId id="277" r:id="rId21"/>
    <p:sldId id="296" r:id="rId22"/>
    <p:sldId id="294" r:id="rId23"/>
    <p:sldId id="295" r:id="rId24"/>
    <p:sldId id="273" r:id="rId25"/>
    <p:sldId id="274" r:id="rId26"/>
    <p:sldId id="275" r:id="rId27"/>
    <p:sldId id="282" r:id="rId28"/>
    <p:sldId id="283" r:id="rId29"/>
    <p:sldId id="284" r:id="rId30"/>
    <p:sldId id="285" r:id="rId31"/>
    <p:sldId id="286" r:id="rId32"/>
    <p:sldId id="301" r:id="rId33"/>
    <p:sldId id="302" r:id="rId34"/>
    <p:sldId id="307" r:id="rId35"/>
    <p:sldId id="304" r:id="rId36"/>
    <p:sldId id="305" r:id="rId37"/>
    <p:sldId id="306" r:id="rId38"/>
    <p:sldId id="288" r:id="rId39"/>
    <p:sldId id="297" r:id="rId40"/>
    <p:sldId id="298" r:id="rId41"/>
    <p:sldId id="299" r:id="rId42"/>
    <p:sldId id="300" r:id="rId43"/>
    <p:sldId id="28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78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25F83-38A9-49E8-B017-C00EDEAE63F5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06A0D-3B33-4A85-8A59-C11E728C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19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E4E4B-E566-42D3-B9FC-0EBD23CD2707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4F017-D3BD-41C4-B305-B23DDC010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85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C8AA92-0569-4EF7-B77E-5A942C17036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545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46BEE-D2A0-4E34-A868-E95B02A52A51}" type="slidenum">
              <a:rPr lang="en-US"/>
              <a:pPr/>
              <a:t>11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11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D75841-7BCA-460E-9DFB-01965218CFAB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483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D17447-B70B-42D9-973E-3D7F71564BCD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177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9A4D0-9CA1-4A0D-9F93-22A288DC25DD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553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1D368C-5932-43F0-89CB-63A3DAB501ED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920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1639D-F6F6-45F9-A2A5-3354D948D159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029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2C2393-C4C2-4A69-9D30-36A61DDC2374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237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231D8-610B-425F-9795-5B605642BF56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197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6A1D11-0019-4D88-A674-DCBE970327D3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929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8058D-8863-4124-AF93-FD4DC3DA27CD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388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F00CC1-1D12-4D3E-935A-B050966E08CC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808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E72536-2E9C-4B85-9602-4EA7F2065B6E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4245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32D079-B175-4DE0-983A-8C5982EB1D75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2506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D8FB8F-762F-4A45-8A98-7F1E9071B12D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9923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D904B9-50E7-4473-9260-4B21B0F4BE10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101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DDF004-8EF0-419A-B229-35E134667704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0051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32B89E-E96B-407C-9591-C3254382FFF2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3100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53399E-CF21-4B1E-BE62-84DB9F45BC06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7347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A2EEA0-4B7C-4DE8-8FC1-F287B677ADBF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404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FFED2B-FB4E-485C-87AE-E6C630984F49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080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54C53-E24E-485D-9290-592667485DB7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732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FB0B1C-4E11-4394-89EC-B1913164C511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336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1CE835-3B1C-43A1-B3A5-559207EA5B1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545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E29DA7-0009-4245-92B0-C1152A9C278E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305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559E0B-0180-41BB-81B2-4E77DAA132A8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347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111B1-6BA0-4343-9527-70C94BF8B5D2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169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D18C-FA86-4DD1-9CD8-85D4C50C165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C480-8C97-46AF-A4DC-C96646D382B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003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D18C-FA86-4DD1-9CD8-85D4C50C165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C480-8C97-46AF-A4DC-C96646D3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44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D18C-FA86-4DD1-9CD8-85D4C50C165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C480-8C97-46AF-A4DC-C96646D3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02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4DB09A9-CE5C-4DBE-B520-5A373041F09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715152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9B9AB0A-7A6A-4FE2-A75E-855D2C59204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45730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229E712-8AEB-4B38-B534-A51B50DBDB8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964246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0FE6031-6CA7-4AB1-92E5-7E82CDCD058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290615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D18C-FA86-4DD1-9CD8-85D4C50C165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C480-8C97-46AF-A4DC-C96646D3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1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D18C-FA86-4DD1-9CD8-85D4C50C165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C480-8C97-46AF-A4DC-C96646D382B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53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D18C-FA86-4DD1-9CD8-85D4C50C165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C480-8C97-46AF-A4DC-C96646D3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7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D18C-FA86-4DD1-9CD8-85D4C50C165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C480-8C97-46AF-A4DC-C96646D3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5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D18C-FA86-4DD1-9CD8-85D4C50C165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C480-8C97-46AF-A4DC-C96646D3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5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D18C-FA86-4DD1-9CD8-85D4C50C165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C480-8C97-46AF-A4DC-C96646D3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8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0EAD18C-FA86-4DD1-9CD8-85D4C50C165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4BC480-8C97-46AF-A4DC-C96646D3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8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D18C-FA86-4DD1-9CD8-85D4C50C165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C480-8C97-46AF-A4DC-C96646D3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0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0EAD18C-FA86-4DD1-9CD8-85D4C50C165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24BC480-8C97-46AF-A4DC-C96646D382B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07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16:  </a:t>
            </a:r>
            <a:br>
              <a:rPr lang="en-US" dirty="0" smtClean="0"/>
            </a:br>
            <a:r>
              <a:rPr lang="en-US" dirty="0" smtClean="0"/>
              <a:t>Chemical Equilibrium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0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Equilibrium </a:t>
            </a:r>
            <a:r>
              <a:rPr lang="en-US" altLang="en-US" dirty="0" smtClean="0"/>
              <a:t>Constant (gases)</a:t>
            </a:r>
            <a:endParaRPr lang="en-US" alt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2133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	</a:t>
            </a:r>
            <a:r>
              <a:rPr lang="en-US" altLang="en-US" sz="2800" dirty="0"/>
              <a:t>Since pressure is proportional to concentration for gases in a closed system, the equilibrium expression can also be </a:t>
            </a:r>
            <a:r>
              <a:rPr lang="en-US" altLang="en-US" sz="2800" dirty="0" smtClean="0"/>
              <a:t>written:</a:t>
            </a:r>
            <a:endParaRPr lang="en-US" altLang="en-US" sz="2800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grpSp>
        <p:nvGrpSpPr>
          <p:cNvPr id="29709" name="Group 13"/>
          <p:cNvGrpSpPr>
            <a:grpSpLocks/>
          </p:cNvGrpSpPr>
          <p:nvPr/>
        </p:nvGrpSpPr>
        <p:grpSpPr bwMode="auto">
          <a:xfrm>
            <a:off x="2638425" y="3962400"/>
            <a:ext cx="3854450" cy="1311275"/>
            <a:chOff x="2155" y="2640"/>
            <a:chExt cx="2428" cy="826"/>
          </a:xfrm>
        </p:grpSpPr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2155" y="2832"/>
              <a:ext cx="72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000" i="1">
                  <a:solidFill>
                    <a:srgbClr val="C82E32"/>
                  </a:solidFill>
                </a:rPr>
                <a:t>K</a:t>
              </a:r>
              <a:r>
                <a:rPr lang="en-US" altLang="en-US" sz="4000" baseline="-25000">
                  <a:solidFill>
                    <a:srgbClr val="C82E32"/>
                  </a:solidFill>
                </a:rPr>
                <a:t>p</a:t>
              </a:r>
              <a:r>
                <a:rPr lang="en-US" altLang="en-US" sz="4000">
                  <a:solidFill>
                    <a:srgbClr val="C82E32"/>
                  </a:solidFill>
                </a:rPr>
                <a:t> =</a:t>
              </a:r>
            </a:p>
          </p:txBody>
        </p:sp>
        <p:grpSp>
          <p:nvGrpSpPr>
            <p:cNvPr id="29708" name="Group 12"/>
            <p:cNvGrpSpPr>
              <a:grpSpLocks/>
            </p:cNvGrpSpPr>
            <p:nvPr/>
          </p:nvGrpSpPr>
          <p:grpSpPr bwMode="auto">
            <a:xfrm>
              <a:off x="2880" y="2640"/>
              <a:ext cx="1703" cy="826"/>
              <a:chOff x="3241" y="2671"/>
              <a:chExt cx="1703" cy="826"/>
            </a:xfrm>
          </p:grpSpPr>
          <p:sp>
            <p:nvSpPr>
              <p:cNvPr id="29706" name="Rectangle 10"/>
              <p:cNvSpPr>
                <a:spLocks noChangeArrowheads="1"/>
              </p:cNvSpPr>
              <p:nvPr/>
            </p:nvSpPr>
            <p:spPr bwMode="auto">
              <a:xfrm>
                <a:off x="3241" y="2671"/>
                <a:ext cx="1703" cy="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n-US" sz="4000">
                    <a:solidFill>
                      <a:srgbClr val="C82E32"/>
                    </a:solidFill>
                  </a:rPr>
                  <a:t>(</a:t>
                </a:r>
                <a:r>
                  <a:rPr lang="en-US" altLang="en-US" sz="4000" i="1">
                    <a:solidFill>
                      <a:srgbClr val="C82E32"/>
                    </a:solidFill>
                  </a:rPr>
                  <a:t>P</a:t>
                </a:r>
                <a:r>
                  <a:rPr lang="en-US" altLang="en-US" sz="4000" baseline="-25000">
                    <a:solidFill>
                      <a:srgbClr val="C82E32"/>
                    </a:solidFill>
                  </a:rPr>
                  <a:t>C</a:t>
                </a:r>
                <a:r>
                  <a:rPr lang="en-US" altLang="en-US" sz="4000" baseline="30000">
                    <a:solidFill>
                      <a:srgbClr val="C82E32"/>
                    </a:solidFill>
                  </a:rPr>
                  <a:t>c</a:t>
                </a:r>
                <a:r>
                  <a:rPr lang="en-US" altLang="en-US" sz="4000">
                    <a:solidFill>
                      <a:srgbClr val="C82E32"/>
                    </a:solidFill>
                  </a:rPr>
                  <a:t>) (</a:t>
                </a:r>
                <a:r>
                  <a:rPr lang="en-US" altLang="en-US" sz="4000" i="1">
                    <a:solidFill>
                      <a:srgbClr val="C82E32"/>
                    </a:solidFill>
                  </a:rPr>
                  <a:t>P</a:t>
                </a:r>
                <a:r>
                  <a:rPr lang="en-US" altLang="en-US" sz="4000" baseline="-25000">
                    <a:solidFill>
                      <a:srgbClr val="C82E32"/>
                    </a:solidFill>
                  </a:rPr>
                  <a:t>D</a:t>
                </a:r>
                <a:r>
                  <a:rPr lang="en-US" altLang="en-US" sz="4000" baseline="30000">
                    <a:solidFill>
                      <a:srgbClr val="C82E32"/>
                    </a:solidFill>
                  </a:rPr>
                  <a:t>d</a:t>
                </a:r>
                <a:r>
                  <a:rPr lang="en-US" altLang="en-US" sz="4000">
                    <a:solidFill>
                      <a:srgbClr val="C82E32"/>
                    </a:solidFill>
                  </a:rPr>
                  <a:t>)</a:t>
                </a:r>
              </a:p>
              <a:p>
                <a:pPr algn="ctr"/>
                <a:r>
                  <a:rPr lang="en-US" altLang="en-US" sz="4000">
                    <a:solidFill>
                      <a:srgbClr val="C82E32"/>
                    </a:solidFill>
                  </a:rPr>
                  <a:t>(</a:t>
                </a:r>
                <a:r>
                  <a:rPr lang="en-US" altLang="en-US" sz="4000" i="1">
                    <a:solidFill>
                      <a:srgbClr val="C82E32"/>
                    </a:solidFill>
                  </a:rPr>
                  <a:t>P</a:t>
                </a:r>
                <a:r>
                  <a:rPr lang="en-US" altLang="en-US" sz="4000" baseline="-25000">
                    <a:solidFill>
                      <a:srgbClr val="C82E32"/>
                    </a:solidFill>
                  </a:rPr>
                  <a:t>A</a:t>
                </a:r>
                <a:r>
                  <a:rPr lang="en-US" altLang="en-US" sz="4000" baseline="30000">
                    <a:solidFill>
                      <a:srgbClr val="C82E32"/>
                    </a:solidFill>
                  </a:rPr>
                  <a:t>a</a:t>
                </a:r>
                <a:r>
                  <a:rPr lang="en-US" altLang="en-US" sz="4000">
                    <a:solidFill>
                      <a:srgbClr val="C82E32"/>
                    </a:solidFill>
                  </a:rPr>
                  <a:t>) (</a:t>
                </a:r>
                <a:r>
                  <a:rPr lang="en-US" altLang="en-US" sz="4000" i="1">
                    <a:solidFill>
                      <a:srgbClr val="C82E32"/>
                    </a:solidFill>
                  </a:rPr>
                  <a:t>P</a:t>
                </a:r>
                <a:r>
                  <a:rPr lang="en-US" altLang="en-US" sz="4000" baseline="-25000">
                    <a:solidFill>
                      <a:srgbClr val="C82E32"/>
                    </a:solidFill>
                  </a:rPr>
                  <a:t>B</a:t>
                </a:r>
                <a:r>
                  <a:rPr lang="en-US" altLang="en-US" sz="4000" baseline="30000">
                    <a:solidFill>
                      <a:srgbClr val="C82E32"/>
                    </a:solidFill>
                  </a:rPr>
                  <a:t>b</a:t>
                </a:r>
                <a:r>
                  <a:rPr lang="en-US" altLang="en-US" sz="4000">
                    <a:solidFill>
                      <a:srgbClr val="C82E32"/>
                    </a:solidFill>
                  </a:rPr>
                  <a:t>)</a:t>
                </a:r>
              </a:p>
            </p:txBody>
          </p:sp>
          <p:sp>
            <p:nvSpPr>
              <p:cNvPr id="29707" name="Line 11"/>
              <p:cNvSpPr>
                <a:spLocks noChangeShapeType="1"/>
              </p:cNvSpPr>
              <p:nvPr/>
            </p:nvSpPr>
            <p:spPr bwMode="auto">
              <a:xfrm>
                <a:off x="3312" y="3120"/>
                <a:ext cx="1584" cy="0"/>
              </a:xfrm>
              <a:prstGeom prst="line">
                <a:avLst/>
              </a:prstGeom>
              <a:noFill/>
              <a:ln w="28575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70738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Concentrations of Solids and Liquids Are Essentially Constant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1676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/>
              <a:t>	</a:t>
            </a:r>
            <a:r>
              <a:rPr lang="en-US" sz="2400" dirty="0" smtClean="0"/>
              <a:t>Substances with constant concentrations (</a:t>
            </a:r>
            <a:r>
              <a:rPr lang="en-US" sz="2400" dirty="0" smtClean="0">
                <a:solidFill>
                  <a:srgbClr val="FF0000"/>
                </a:solidFill>
              </a:rPr>
              <a:t>solids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pure liquids</a:t>
            </a:r>
            <a:r>
              <a:rPr lang="en-US" sz="2400" dirty="0" smtClean="0"/>
              <a:t>) are </a:t>
            </a:r>
            <a:r>
              <a:rPr lang="en-US" sz="2400" u="sng" dirty="0" smtClean="0"/>
              <a:t>not</a:t>
            </a:r>
            <a:r>
              <a:rPr lang="en-US" sz="2400" dirty="0" smtClean="0"/>
              <a:t> included in the equilibrium expression since their concentration will not change.</a:t>
            </a:r>
            <a:endParaRPr lang="en-US" sz="2400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381000" y="4611717"/>
            <a:ext cx="7772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sz="3200" i="1" dirty="0">
                <a:solidFill>
                  <a:srgbClr val="C82E32"/>
                </a:solidFill>
              </a:rPr>
              <a:t>K</a:t>
            </a:r>
            <a:r>
              <a:rPr lang="en-US" sz="3200" baseline="-25000" dirty="0">
                <a:solidFill>
                  <a:srgbClr val="C82E32"/>
                </a:solidFill>
              </a:rPr>
              <a:t>c</a:t>
            </a:r>
            <a:r>
              <a:rPr lang="en-US" sz="3200" dirty="0">
                <a:solidFill>
                  <a:srgbClr val="C82E32"/>
                </a:solidFill>
              </a:rPr>
              <a:t> = [Pb</a:t>
            </a:r>
            <a:r>
              <a:rPr lang="en-US" sz="3200" baseline="30000" dirty="0">
                <a:solidFill>
                  <a:srgbClr val="C82E32"/>
                </a:solidFill>
              </a:rPr>
              <a:t>2+</a:t>
            </a:r>
            <a:r>
              <a:rPr lang="en-US" sz="3200" dirty="0">
                <a:solidFill>
                  <a:srgbClr val="C82E32"/>
                </a:solidFill>
              </a:rPr>
              <a:t>] [Cl</a:t>
            </a:r>
            <a:r>
              <a:rPr lang="en-US" sz="3200" baseline="30000" dirty="0">
                <a:solidFill>
                  <a:srgbClr val="C82E32"/>
                </a:solidFill>
              </a:rPr>
              <a:t>-</a:t>
            </a:r>
            <a:r>
              <a:rPr lang="en-US" sz="3200" dirty="0">
                <a:solidFill>
                  <a:srgbClr val="C82E32"/>
                </a:solidFill>
              </a:rPr>
              <a:t>]</a:t>
            </a:r>
            <a:r>
              <a:rPr lang="en-US" sz="3200" baseline="30000" dirty="0">
                <a:solidFill>
                  <a:srgbClr val="C82E32"/>
                </a:solidFill>
              </a:rPr>
              <a:t>2</a:t>
            </a:r>
            <a:endParaRPr lang="en-US" sz="3200" dirty="0">
              <a:solidFill>
                <a:srgbClr val="C82E3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2080" y="3362830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Therefore:  </a:t>
            </a:r>
          </a:p>
          <a:p>
            <a:r>
              <a:rPr lang="en-US" sz="3200" dirty="0" smtClean="0"/>
              <a:t>PbCl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(s)    ↔    Pb</a:t>
            </a:r>
            <a:r>
              <a:rPr lang="en-US" sz="3200" baseline="30000" dirty="0" smtClean="0"/>
              <a:t>2+</a:t>
            </a:r>
            <a:r>
              <a:rPr lang="en-US" sz="3200" dirty="0" smtClean="0"/>
              <a:t>(</a:t>
            </a:r>
            <a:r>
              <a:rPr lang="en-US" sz="3200" dirty="0" err="1" smtClean="0"/>
              <a:t>aq</a:t>
            </a:r>
            <a:r>
              <a:rPr lang="en-US" sz="3200" dirty="0" smtClean="0"/>
              <a:t>) + 2Cl</a:t>
            </a:r>
            <a:r>
              <a:rPr lang="en-US" sz="3200" baseline="30000" dirty="0" smtClean="0"/>
              <a:t>-</a:t>
            </a:r>
            <a:r>
              <a:rPr lang="en-US" sz="3200" dirty="0" smtClean="0"/>
              <a:t>(</a:t>
            </a:r>
            <a:r>
              <a:rPr lang="en-US" sz="3200" dirty="0" err="1" smtClean="0"/>
              <a:t>aq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69062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Write the equilibrium expression for the following reversible reactions: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   4NH</a:t>
            </a:r>
            <a:r>
              <a:rPr lang="en-US" sz="3200" baseline="-25000" dirty="0" smtClean="0">
                <a:solidFill>
                  <a:schemeClr val="tx1"/>
                </a:solidFill>
              </a:rPr>
              <a:t>3</a:t>
            </a:r>
            <a:r>
              <a:rPr lang="en-US" sz="3200" dirty="0" smtClean="0">
                <a:solidFill>
                  <a:schemeClr val="tx1"/>
                </a:solidFill>
              </a:rPr>
              <a:t>(g) + 5O</a:t>
            </a:r>
            <a:r>
              <a:rPr lang="en-US" sz="3200" baseline="-25000" dirty="0" smtClean="0">
                <a:solidFill>
                  <a:schemeClr val="tx1"/>
                </a:solidFill>
              </a:rPr>
              <a:t>2</a:t>
            </a:r>
            <a:r>
              <a:rPr lang="en-US" sz="3200" dirty="0" smtClean="0">
                <a:solidFill>
                  <a:schemeClr val="tx1"/>
                </a:solidFill>
              </a:rPr>
              <a:t>(g) ↔  4NO(g) + 6H</a:t>
            </a:r>
            <a:r>
              <a:rPr lang="en-US" sz="3200" baseline="-25000" dirty="0" smtClean="0">
                <a:solidFill>
                  <a:schemeClr val="tx1"/>
                </a:solidFill>
              </a:rPr>
              <a:t>2</a:t>
            </a:r>
            <a:r>
              <a:rPr lang="en-US" sz="3200" dirty="0" smtClean="0">
                <a:solidFill>
                  <a:schemeClr val="tx1"/>
                </a:solidFill>
              </a:rPr>
              <a:t>O(g)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baseline="300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</a:rPr>
              <a:t>BaO</a:t>
            </a:r>
            <a:r>
              <a:rPr lang="en-US" sz="3200" dirty="0" smtClean="0">
                <a:solidFill>
                  <a:schemeClr val="tx1"/>
                </a:solidFill>
              </a:rPr>
              <a:t>(s) + CO</a:t>
            </a:r>
            <a:r>
              <a:rPr lang="en-US" sz="3200" baseline="-25000" dirty="0" smtClean="0">
                <a:solidFill>
                  <a:schemeClr val="tx1"/>
                </a:solidFill>
              </a:rPr>
              <a:t>2</a:t>
            </a:r>
            <a:r>
              <a:rPr lang="en-US" sz="3200" dirty="0" smtClean="0">
                <a:solidFill>
                  <a:schemeClr val="tx1"/>
                </a:solidFill>
              </a:rPr>
              <a:t>(g)  ↔ BaCO</a:t>
            </a:r>
            <a:r>
              <a:rPr lang="en-US" sz="3200" baseline="-25000" dirty="0" smtClean="0">
                <a:solidFill>
                  <a:schemeClr val="tx1"/>
                </a:solidFill>
              </a:rPr>
              <a:t>3</a:t>
            </a:r>
            <a:r>
              <a:rPr lang="en-US" sz="3200" dirty="0" smtClean="0">
                <a:solidFill>
                  <a:schemeClr val="tx1"/>
                </a:solidFill>
              </a:rPr>
              <a:t>(s)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	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03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Does the Value of </a:t>
            </a:r>
            <a:r>
              <a:rPr lang="en-US" altLang="en-US" i="1"/>
              <a:t>K</a:t>
            </a:r>
            <a:r>
              <a:rPr lang="en-US" altLang="en-US"/>
              <a:t> Mean?</a:t>
            </a:r>
          </a:p>
        </p:txBody>
      </p:sp>
      <p:pic>
        <p:nvPicPr>
          <p:cNvPr id="39943" name="Picture 7" descr="15_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54"/>
          <a:stretch>
            <a:fillRect/>
          </a:stretch>
        </p:blipFill>
        <p:spPr>
          <a:xfrm>
            <a:off x="690563" y="1447800"/>
            <a:ext cx="3744912" cy="2590800"/>
          </a:xfrm>
        </p:spPr>
      </p:pic>
      <p:sp>
        <p:nvSpPr>
          <p:cNvPr id="399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905000"/>
            <a:ext cx="4267200" cy="1905000"/>
          </a:xfrm>
        </p:spPr>
        <p:txBody>
          <a:bodyPr/>
          <a:lstStyle/>
          <a:p>
            <a:r>
              <a:rPr lang="en-US" altLang="en-US" sz="2800" dirty="0"/>
              <a:t>If </a:t>
            </a:r>
            <a:r>
              <a:rPr lang="en-US" altLang="en-US" sz="2800" i="1" dirty="0"/>
              <a:t>K</a:t>
            </a:r>
            <a:r>
              <a:rPr lang="en-US" altLang="en-US" sz="2800" dirty="0"/>
              <a:t>&gt;&gt;1, the reaction is </a:t>
            </a:r>
            <a:r>
              <a:rPr lang="en-US" altLang="en-US" sz="2800" i="1" dirty="0"/>
              <a:t>product-favored</a:t>
            </a:r>
            <a:r>
              <a:rPr lang="en-US" altLang="en-US" sz="2800" dirty="0"/>
              <a:t>; product predominates at equilibrium.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1430151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Does the Value of </a:t>
            </a:r>
            <a:r>
              <a:rPr lang="en-US" altLang="en-US" i="1"/>
              <a:t>K</a:t>
            </a:r>
            <a:r>
              <a:rPr lang="en-US" altLang="en-US"/>
              <a:t> Mean?</a:t>
            </a:r>
          </a:p>
        </p:txBody>
      </p:sp>
      <p:pic>
        <p:nvPicPr>
          <p:cNvPr id="146437" name="Picture 5" descr="15_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7"/>
          <a:stretch>
            <a:fillRect/>
          </a:stretch>
        </p:blipFill>
        <p:spPr>
          <a:xfrm>
            <a:off x="381000" y="1295400"/>
            <a:ext cx="3744912" cy="4876800"/>
          </a:xfrm>
        </p:spPr>
      </p:pic>
      <p:sp>
        <p:nvSpPr>
          <p:cNvPr id="1464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901371"/>
            <a:ext cx="4267200" cy="1905000"/>
          </a:xfrm>
        </p:spPr>
        <p:txBody>
          <a:bodyPr/>
          <a:lstStyle/>
          <a:p>
            <a:r>
              <a:rPr lang="en-US" altLang="en-US" sz="2800" dirty="0"/>
              <a:t>If </a:t>
            </a:r>
            <a:r>
              <a:rPr lang="en-US" altLang="en-US" sz="2800" i="1" dirty="0"/>
              <a:t>K</a:t>
            </a:r>
            <a:r>
              <a:rPr lang="en-US" altLang="en-US" sz="2800" dirty="0"/>
              <a:t>&gt;&gt;1, the reaction is </a:t>
            </a:r>
            <a:r>
              <a:rPr lang="en-US" altLang="en-US" sz="2800" i="1" dirty="0"/>
              <a:t>product-favored</a:t>
            </a:r>
            <a:r>
              <a:rPr lang="en-US" altLang="en-US" sz="2800" dirty="0"/>
              <a:t>; product predominates at equilibrium.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4572000" y="4114800"/>
            <a:ext cx="4343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marL="0" indent="0" eaLnBrk="1" hangingPunct="1">
              <a:buNone/>
            </a:pPr>
            <a:r>
              <a:rPr lang="en-US" altLang="en-US" dirty="0">
                <a:solidFill>
                  <a:schemeClr val="tx1"/>
                </a:solidFill>
              </a:rPr>
              <a:t>If </a:t>
            </a:r>
            <a:r>
              <a:rPr lang="en-US" altLang="en-US" i="1" dirty="0">
                <a:solidFill>
                  <a:schemeClr val="tx1"/>
                </a:solidFill>
              </a:rPr>
              <a:t>K</a:t>
            </a:r>
            <a:r>
              <a:rPr lang="en-US" altLang="en-US" dirty="0">
                <a:solidFill>
                  <a:schemeClr val="tx1"/>
                </a:solidFill>
              </a:rPr>
              <a:t>&lt;&lt;1, the reaction is </a:t>
            </a:r>
            <a:r>
              <a:rPr lang="en-US" altLang="en-US" i="1" dirty="0">
                <a:solidFill>
                  <a:schemeClr val="tx1"/>
                </a:solidFill>
              </a:rPr>
              <a:t>reactant-favored</a:t>
            </a:r>
            <a:r>
              <a:rPr lang="en-US" altLang="en-US" dirty="0">
                <a:solidFill>
                  <a:schemeClr val="tx1"/>
                </a:solidFill>
              </a:rPr>
              <a:t>; reactant predominates at equilibrium.</a:t>
            </a:r>
          </a:p>
        </p:txBody>
      </p:sp>
    </p:spTree>
    <p:extLst>
      <p:ext uri="{BB962C8B-B14F-4D97-AF65-F5344CB8AC3E}">
        <p14:creationId xmlns:p14="http://schemas.microsoft.com/office/powerpoint/2010/main" val="509190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Calculating the Equilibrium Constant: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For the following equilibrium at 25</a:t>
            </a:r>
            <a:r>
              <a:rPr lang="en-US" sz="2400" baseline="30000" dirty="0" smtClean="0"/>
              <a:t>◦</a:t>
            </a:r>
            <a:r>
              <a:rPr lang="en-US" sz="2400" dirty="0" smtClean="0"/>
              <a:t>C, </a:t>
            </a:r>
          </a:p>
          <a:p>
            <a:pPr marL="0" indent="0" algn="ctr">
              <a:buNone/>
            </a:pPr>
            <a:r>
              <a:rPr lang="en-US" sz="2400" b="1" dirty="0" smtClean="0"/>
              <a:t>N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O</a:t>
            </a:r>
            <a:r>
              <a:rPr lang="en-US" sz="2400" b="1" baseline="-25000" dirty="0" smtClean="0"/>
              <a:t>4</a:t>
            </a:r>
            <a:r>
              <a:rPr lang="en-US" sz="2400" b="1" dirty="0" smtClean="0"/>
              <a:t>(g) ↔ 2NO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(g)</a:t>
            </a:r>
          </a:p>
          <a:p>
            <a:pPr marL="0" indent="0" algn="ctr">
              <a:buNone/>
            </a:pPr>
            <a:r>
              <a:rPr lang="en-US" sz="2400" dirty="0"/>
              <a:t>It was found that the equilibrium concentration of 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N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O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/>
              <a:t>was </a:t>
            </a:r>
            <a:r>
              <a:rPr lang="en-US" sz="2400" dirty="0">
                <a:solidFill>
                  <a:srgbClr val="FF0000"/>
                </a:solidFill>
              </a:rPr>
              <a:t>0.0027M</a:t>
            </a:r>
            <a:r>
              <a:rPr lang="en-US" sz="2400" dirty="0"/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was </a:t>
            </a:r>
            <a:r>
              <a:rPr lang="en-US" sz="2400" dirty="0">
                <a:solidFill>
                  <a:srgbClr val="FF0000"/>
                </a:solidFill>
              </a:rPr>
              <a:t>0.0040M</a:t>
            </a:r>
            <a:r>
              <a:rPr lang="en-US" sz="2400" dirty="0"/>
              <a:t>.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dirty="0" smtClean="0"/>
              <a:t>Calculate the value of the equilibrium constant.</a:t>
            </a:r>
          </a:p>
          <a:p>
            <a:pPr marL="0" indent="0">
              <a:buNone/>
            </a:pPr>
            <a:r>
              <a:rPr lang="en-US" sz="2400" dirty="0" smtClean="0"/>
              <a:t>  </a:t>
            </a:r>
          </a:p>
          <a:p>
            <a:pPr marL="0" indent="0">
              <a:buNone/>
            </a:pPr>
            <a:r>
              <a:rPr lang="en-US" sz="2400" dirty="0" smtClean="0"/>
              <a:t>Does the equilibrium favor the forward or reverse reaction?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79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Manipulating Equilibrium Constants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66686"/>
            <a:ext cx="91440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	</a:t>
            </a:r>
            <a:r>
              <a:rPr lang="en-US" altLang="en-US" sz="2400" dirty="0"/>
              <a:t>The equilibrium constant of a reaction that has been </a:t>
            </a:r>
            <a:r>
              <a:rPr lang="en-US" altLang="en-US" sz="2400" b="1" dirty="0"/>
              <a:t>multiplied </a:t>
            </a:r>
            <a:r>
              <a:rPr lang="en-US" altLang="en-US" sz="2400" dirty="0"/>
              <a:t>by a number is the equilibrium constant raised to a power that is equal to that number</a:t>
            </a:r>
            <a:r>
              <a:rPr lang="en-US" altLang="en-US" sz="2400" dirty="0" smtClean="0"/>
              <a:t>.</a:t>
            </a:r>
            <a:endParaRPr lang="en-US" altLang="en-US" sz="2400" dirty="0"/>
          </a:p>
        </p:txBody>
      </p:sp>
      <p:sp>
        <p:nvSpPr>
          <p:cNvPr id="2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grpSp>
        <p:nvGrpSpPr>
          <p:cNvPr id="55339" name="Group 43"/>
          <p:cNvGrpSpPr>
            <a:grpSpLocks/>
          </p:cNvGrpSpPr>
          <p:nvPr/>
        </p:nvGrpSpPr>
        <p:grpSpPr bwMode="auto">
          <a:xfrm>
            <a:off x="1052513" y="3429002"/>
            <a:ext cx="7321551" cy="830263"/>
            <a:chOff x="611" y="2208"/>
            <a:chExt cx="4612" cy="523"/>
          </a:xfrm>
        </p:grpSpPr>
        <p:grpSp>
          <p:nvGrpSpPr>
            <p:cNvPr id="55323" name="Group 27"/>
            <p:cNvGrpSpPr>
              <a:grpSpLocks/>
            </p:cNvGrpSpPr>
            <p:nvPr/>
          </p:nvGrpSpPr>
          <p:grpSpPr bwMode="auto">
            <a:xfrm>
              <a:off x="2832" y="2208"/>
              <a:ext cx="2391" cy="523"/>
              <a:chOff x="2937" y="2160"/>
              <a:chExt cx="2391" cy="523"/>
            </a:xfrm>
          </p:grpSpPr>
          <p:sp>
            <p:nvSpPr>
              <p:cNvPr id="55324" name="Rectangle 28"/>
              <p:cNvSpPr>
                <a:spLocks noChangeArrowheads="1"/>
              </p:cNvSpPr>
              <p:nvPr/>
            </p:nvSpPr>
            <p:spPr bwMode="auto">
              <a:xfrm>
                <a:off x="2937" y="2275"/>
                <a:ext cx="239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i="1" dirty="0">
                    <a:solidFill>
                      <a:srgbClr val="C82E32"/>
                    </a:solidFill>
                  </a:rPr>
                  <a:t>K</a:t>
                </a:r>
                <a:r>
                  <a:rPr lang="en-US" altLang="en-US" baseline="-25000" dirty="0">
                    <a:solidFill>
                      <a:srgbClr val="C82E32"/>
                    </a:solidFill>
                  </a:rPr>
                  <a:t>c</a:t>
                </a:r>
                <a:r>
                  <a:rPr lang="en-US" altLang="en-US" dirty="0">
                    <a:solidFill>
                      <a:srgbClr val="C82E32"/>
                    </a:solidFill>
                  </a:rPr>
                  <a:t> = 		  </a:t>
                </a:r>
                <a:r>
                  <a:rPr lang="en-US" altLang="en-US" dirty="0" smtClean="0">
                    <a:solidFill>
                      <a:srgbClr val="C82E32"/>
                    </a:solidFill>
                  </a:rPr>
                  <a:t> = 0.212 at </a:t>
                </a:r>
                <a:r>
                  <a:rPr lang="en-US" altLang="en-US" dirty="0">
                    <a:solidFill>
                      <a:srgbClr val="C82E32"/>
                    </a:solidFill>
                  </a:rPr>
                  <a:t>100 </a:t>
                </a:r>
                <a:r>
                  <a:rPr lang="en-US" altLang="en-US" dirty="0">
                    <a:solidFill>
                      <a:srgbClr val="C82E32"/>
                    </a:solidFill>
                    <a:sym typeface="Symbol" pitchFamily="-80" charset="2"/>
                  </a:rPr>
                  <a:t>C</a:t>
                </a:r>
                <a:endParaRPr lang="en-US" altLang="en-US" dirty="0">
                  <a:solidFill>
                    <a:srgbClr val="C82E32"/>
                  </a:solidFill>
                </a:endParaRPr>
              </a:p>
            </p:txBody>
          </p:sp>
          <p:grpSp>
            <p:nvGrpSpPr>
              <p:cNvPr id="55325" name="Group 29"/>
              <p:cNvGrpSpPr>
                <a:grpSpLocks/>
              </p:cNvGrpSpPr>
              <p:nvPr/>
            </p:nvGrpSpPr>
            <p:grpSpPr bwMode="auto">
              <a:xfrm>
                <a:off x="3417" y="2160"/>
                <a:ext cx="768" cy="523"/>
                <a:chOff x="3331" y="3533"/>
                <a:chExt cx="768" cy="523"/>
              </a:xfrm>
            </p:grpSpPr>
            <p:sp>
              <p:nvSpPr>
                <p:cNvPr id="55326" name="Rectangle 30"/>
                <p:cNvSpPr>
                  <a:spLocks noChangeArrowheads="1"/>
                </p:cNvSpPr>
                <p:nvPr/>
              </p:nvSpPr>
              <p:spPr bwMode="auto">
                <a:xfrm>
                  <a:off x="3424" y="3533"/>
                  <a:ext cx="620" cy="5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400" dirty="0">
                      <a:solidFill>
                        <a:srgbClr val="C82E32"/>
                      </a:solidFill>
                    </a:rPr>
                    <a:t>[NO</a:t>
                  </a:r>
                  <a:r>
                    <a:rPr lang="en-US" altLang="en-US" sz="2400" baseline="-25000" dirty="0">
                      <a:solidFill>
                        <a:srgbClr val="C82E32"/>
                      </a:solidFill>
                    </a:rPr>
                    <a:t>2</a:t>
                  </a:r>
                  <a:r>
                    <a:rPr lang="en-US" altLang="en-US" sz="2400" dirty="0">
                      <a:solidFill>
                        <a:srgbClr val="C82E32"/>
                      </a:solidFill>
                    </a:rPr>
                    <a:t>]</a:t>
                  </a:r>
                  <a:r>
                    <a:rPr lang="en-US" altLang="en-US" sz="2400" baseline="30000" dirty="0">
                      <a:solidFill>
                        <a:srgbClr val="C82E32"/>
                      </a:solidFill>
                    </a:rPr>
                    <a:t>2</a:t>
                  </a:r>
                  <a:endParaRPr lang="en-US" altLang="en-US" sz="2400" dirty="0">
                    <a:solidFill>
                      <a:srgbClr val="C82E32"/>
                    </a:solidFill>
                  </a:endParaRPr>
                </a:p>
                <a:p>
                  <a:pPr algn="ctr"/>
                  <a:r>
                    <a:rPr lang="en-US" altLang="en-US" sz="2400" dirty="0">
                      <a:solidFill>
                        <a:srgbClr val="C82E32"/>
                      </a:solidFill>
                    </a:rPr>
                    <a:t>[N</a:t>
                  </a:r>
                  <a:r>
                    <a:rPr lang="en-US" altLang="en-US" sz="2400" baseline="-25000" dirty="0">
                      <a:solidFill>
                        <a:srgbClr val="C82E32"/>
                      </a:solidFill>
                    </a:rPr>
                    <a:t>2</a:t>
                  </a:r>
                  <a:r>
                    <a:rPr lang="en-US" altLang="en-US" sz="2400" dirty="0">
                      <a:solidFill>
                        <a:srgbClr val="C82E32"/>
                      </a:solidFill>
                    </a:rPr>
                    <a:t>O</a:t>
                  </a:r>
                  <a:r>
                    <a:rPr lang="en-US" altLang="en-US" sz="2400" baseline="-25000" dirty="0">
                      <a:solidFill>
                        <a:srgbClr val="C82E32"/>
                      </a:solidFill>
                    </a:rPr>
                    <a:t>4</a:t>
                  </a:r>
                  <a:r>
                    <a:rPr lang="en-US" altLang="en-US" sz="2400" dirty="0">
                      <a:solidFill>
                        <a:srgbClr val="C82E32"/>
                      </a:solidFill>
                    </a:rPr>
                    <a:t>]</a:t>
                  </a:r>
                </a:p>
              </p:txBody>
            </p:sp>
            <p:sp>
              <p:nvSpPr>
                <p:cNvPr id="55327" name="Line 31"/>
                <p:cNvSpPr>
                  <a:spLocks noChangeShapeType="1"/>
                </p:cNvSpPr>
                <p:nvPr/>
              </p:nvSpPr>
              <p:spPr bwMode="auto">
                <a:xfrm>
                  <a:off x="3331" y="3792"/>
                  <a:ext cx="768" cy="0"/>
                </a:xfrm>
                <a:prstGeom prst="line">
                  <a:avLst/>
                </a:prstGeom>
                <a:noFill/>
                <a:ln w="19050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5328" name="Group 32"/>
            <p:cNvGrpSpPr>
              <a:grpSpLocks/>
            </p:cNvGrpSpPr>
            <p:nvPr/>
          </p:nvGrpSpPr>
          <p:grpSpPr bwMode="auto">
            <a:xfrm>
              <a:off x="611" y="2303"/>
              <a:ext cx="2170" cy="402"/>
              <a:chOff x="707" y="2448"/>
              <a:chExt cx="2170" cy="402"/>
            </a:xfrm>
          </p:grpSpPr>
          <p:sp>
            <p:nvSpPr>
              <p:cNvPr id="55329" name="Rectangle 33"/>
              <p:cNvSpPr>
                <a:spLocks noChangeArrowheads="1"/>
              </p:cNvSpPr>
              <p:nvPr/>
            </p:nvSpPr>
            <p:spPr bwMode="auto">
              <a:xfrm>
                <a:off x="707" y="2523"/>
                <a:ext cx="80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800" dirty="0">
                    <a:solidFill>
                      <a:srgbClr val="C82E32"/>
                    </a:solidFill>
                  </a:rPr>
                  <a:t>N</a:t>
                </a:r>
                <a:r>
                  <a:rPr lang="en-US" altLang="en-US" sz="2800" baseline="-25000" dirty="0">
                    <a:solidFill>
                      <a:srgbClr val="C82E32"/>
                    </a:solidFill>
                  </a:rPr>
                  <a:t>2</a:t>
                </a:r>
                <a:r>
                  <a:rPr lang="en-US" altLang="en-US" sz="2800" dirty="0">
                    <a:solidFill>
                      <a:srgbClr val="C82E32"/>
                    </a:solidFill>
                  </a:rPr>
                  <a:t>O</a:t>
                </a:r>
                <a:r>
                  <a:rPr lang="en-US" altLang="en-US" sz="2800" baseline="-25000" dirty="0">
                    <a:solidFill>
                      <a:srgbClr val="C82E32"/>
                    </a:solidFill>
                  </a:rPr>
                  <a:t>4(</a:t>
                </a:r>
                <a:r>
                  <a:rPr lang="en-US" altLang="en-US" sz="2800" i="1" baseline="-25000" dirty="0">
                    <a:solidFill>
                      <a:srgbClr val="C82E32"/>
                    </a:solidFill>
                  </a:rPr>
                  <a:t>g</a:t>
                </a:r>
                <a:r>
                  <a:rPr lang="en-US" altLang="en-US" sz="2800" baseline="-25000" dirty="0">
                    <a:solidFill>
                      <a:srgbClr val="C82E32"/>
                    </a:solidFill>
                  </a:rPr>
                  <a:t>)</a:t>
                </a:r>
                <a:endParaRPr lang="en-US" altLang="en-US" sz="2800" dirty="0">
                  <a:solidFill>
                    <a:srgbClr val="C82E32"/>
                  </a:solidFill>
                </a:endParaRPr>
              </a:p>
            </p:txBody>
          </p:sp>
          <p:sp>
            <p:nvSpPr>
              <p:cNvPr id="55331" name="Rectangle 35"/>
              <p:cNvSpPr>
                <a:spLocks noChangeArrowheads="1"/>
              </p:cNvSpPr>
              <p:nvPr/>
            </p:nvSpPr>
            <p:spPr bwMode="auto">
              <a:xfrm>
                <a:off x="1968" y="2448"/>
                <a:ext cx="90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C82E32"/>
                    </a:solidFill>
                  </a:rPr>
                  <a:t>2 NO</a:t>
                </a:r>
                <a:r>
                  <a:rPr lang="en-US" altLang="en-US" sz="2800" baseline="-25000">
                    <a:solidFill>
                      <a:srgbClr val="C82E32"/>
                    </a:solidFill>
                  </a:rPr>
                  <a:t>2(</a:t>
                </a:r>
                <a:r>
                  <a:rPr lang="en-US" altLang="en-US" sz="2800" i="1" baseline="-25000">
                    <a:solidFill>
                      <a:srgbClr val="C82E32"/>
                    </a:solidFill>
                  </a:rPr>
                  <a:t>g</a:t>
                </a:r>
                <a:r>
                  <a:rPr lang="en-US" altLang="en-US" sz="2800" baseline="-25000">
                    <a:solidFill>
                      <a:srgbClr val="C82E32"/>
                    </a:solidFill>
                  </a:rPr>
                  <a:t>)</a:t>
                </a:r>
                <a:endParaRPr lang="en-US" altLang="en-US" sz="2800">
                  <a:solidFill>
                    <a:srgbClr val="C82E32"/>
                  </a:solidFill>
                </a:endParaRPr>
              </a:p>
            </p:txBody>
          </p:sp>
        </p:grpSp>
      </p:grpSp>
      <p:grpSp>
        <p:nvGrpSpPr>
          <p:cNvPr id="55340" name="Group 44"/>
          <p:cNvGrpSpPr>
            <a:grpSpLocks/>
          </p:cNvGrpSpPr>
          <p:nvPr/>
        </p:nvGrpSpPr>
        <p:grpSpPr bwMode="auto">
          <a:xfrm>
            <a:off x="574675" y="4740278"/>
            <a:ext cx="8575675" cy="830263"/>
            <a:chOff x="362" y="2986"/>
            <a:chExt cx="5402" cy="523"/>
          </a:xfrm>
        </p:grpSpPr>
        <p:grpSp>
          <p:nvGrpSpPr>
            <p:cNvPr id="55313" name="Group 17"/>
            <p:cNvGrpSpPr>
              <a:grpSpLocks/>
            </p:cNvGrpSpPr>
            <p:nvPr/>
          </p:nvGrpSpPr>
          <p:grpSpPr bwMode="auto">
            <a:xfrm>
              <a:off x="2688" y="2986"/>
              <a:ext cx="3076" cy="523"/>
              <a:chOff x="2937" y="2160"/>
              <a:chExt cx="3076" cy="523"/>
            </a:xfrm>
          </p:grpSpPr>
          <p:sp>
            <p:nvSpPr>
              <p:cNvPr id="55314" name="Rectangle 18"/>
              <p:cNvSpPr>
                <a:spLocks noChangeArrowheads="1"/>
              </p:cNvSpPr>
              <p:nvPr/>
            </p:nvSpPr>
            <p:spPr bwMode="auto">
              <a:xfrm>
                <a:off x="2937" y="2275"/>
                <a:ext cx="30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i="1" dirty="0">
                    <a:solidFill>
                      <a:srgbClr val="C82E32"/>
                    </a:solidFill>
                  </a:rPr>
                  <a:t>K</a:t>
                </a:r>
                <a:r>
                  <a:rPr lang="en-US" altLang="en-US" baseline="-25000" dirty="0">
                    <a:solidFill>
                      <a:srgbClr val="C82E32"/>
                    </a:solidFill>
                  </a:rPr>
                  <a:t>c</a:t>
                </a:r>
                <a:r>
                  <a:rPr lang="en-US" altLang="en-US" dirty="0">
                    <a:solidFill>
                      <a:srgbClr val="C82E32"/>
                    </a:solidFill>
                  </a:rPr>
                  <a:t> = </a:t>
                </a:r>
                <a:r>
                  <a:rPr lang="en-US" altLang="en-US" dirty="0" smtClean="0">
                    <a:solidFill>
                      <a:srgbClr val="C82E32"/>
                    </a:solidFill>
                  </a:rPr>
                  <a:t>	</a:t>
                </a:r>
                <a:r>
                  <a:rPr lang="en-US" altLang="en-US" dirty="0">
                    <a:solidFill>
                      <a:srgbClr val="C82E32"/>
                    </a:solidFill>
                  </a:rPr>
                  <a:t>	  = </a:t>
                </a:r>
                <a:r>
                  <a:rPr lang="en-US" altLang="en-US" dirty="0" smtClean="0">
                    <a:solidFill>
                      <a:srgbClr val="C82E32"/>
                    </a:solidFill>
                  </a:rPr>
                  <a:t>(0.212)</a:t>
                </a:r>
                <a:r>
                  <a:rPr lang="en-US" altLang="en-US" baseline="30000" dirty="0" smtClean="0">
                    <a:solidFill>
                      <a:srgbClr val="C82E32"/>
                    </a:solidFill>
                  </a:rPr>
                  <a:t>2</a:t>
                </a:r>
                <a:r>
                  <a:rPr lang="en-US" altLang="en-US" dirty="0" smtClean="0">
                    <a:solidFill>
                      <a:srgbClr val="C82E32"/>
                    </a:solidFill>
                  </a:rPr>
                  <a:t> </a:t>
                </a:r>
                <a:r>
                  <a:rPr lang="en-US" altLang="en-US" dirty="0">
                    <a:solidFill>
                      <a:srgbClr val="C82E32"/>
                    </a:solidFill>
                  </a:rPr>
                  <a:t>at 100 </a:t>
                </a:r>
                <a:r>
                  <a:rPr lang="en-US" altLang="en-US" dirty="0">
                    <a:solidFill>
                      <a:srgbClr val="C82E32"/>
                    </a:solidFill>
                    <a:sym typeface="Symbol" pitchFamily="-80" charset="2"/>
                  </a:rPr>
                  <a:t>C</a:t>
                </a:r>
                <a:endParaRPr lang="en-US" altLang="en-US" dirty="0">
                  <a:solidFill>
                    <a:srgbClr val="C82E32"/>
                  </a:solidFill>
                </a:endParaRPr>
              </a:p>
            </p:txBody>
          </p:sp>
          <p:grpSp>
            <p:nvGrpSpPr>
              <p:cNvPr id="55315" name="Group 19"/>
              <p:cNvGrpSpPr>
                <a:grpSpLocks/>
              </p:cNvGrpSpPr>
              <p:nvPr/>
            </p:nvGrpSpPr>
            <p:grpSpPr bwMode="auto">
              <a:xfrm>
                <a:off x="3471" y="2160"/>
                <a:ext cx="756" cy="523"/>
                <a:chOff x="3385" y="3533"/>
                <a:chExt cx="756" cy="523"/>
              </a:xfrm>
            </p:grpSpPr>
            <p:sp>
              <p:nvSpPr>
                <p:cNvPr id="55316" name="Rectangle 20"/>
                <p:cNvSpPr>
                  <a:spLocks noChangeArrowheads="1"/>
                </p:cNvSpPr>
                <p:nvPr/>
              </p:nvSpPr>
              <p:spPr bwMode="auto">
                <a:xfrm>
                  <a:off x="3399" y="3533"/>
                  <a:ext cx="670" cy="5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400" dirty="0">
                      <a:solidFill>
                        <a:srgbClr val="C82E32"/>
                      </a:solidFill>
                    </a:rPr>
                    <a:t>[NO</a:t>
                  </a:r>
                  <a:r>
                    <a:rPr lang="en-US" altLang="en-US" sz="2400" baseline="-25000" dirty="0">
                      <a:solidFill>
                        <a:srgbClr val="C82E32"/>
                      </a:solidFill>
                    </a:rPr>
                    <a:t>2</a:t>
                  </a:r>
                  <a:r>
                    <a:rPr lang="en-US" altLang="en-US" sz="2400" dirty="0">
                      <a:solidFill>
                        <a:srgbClr val="C82E32"/>
                      </a:solidFill>
                    </a:rPr>
                    <a:t>]</a:t>
                  </a:r>
                  <a:r>
                    <a:rPr lang="en-US" altLang="en-US" sz="2400" baseline="30000" dirty="0">
                      <a:solidFill>
                        <a:srgbClr val="C82E32"/>
                      </a:solidFill>
                    </a:rPr>
                    <a:t>4</a:t>
                  </a:r>
                  <a:endParaRPr lang="en-US" altLang="en-US" sz="2400" dirty="0">
                    <a:solidFill>
                      <a:srgbClr val="C82E32"/>
                    </a:solidFill>
                  </a:endParaRPr>
                </a:p>
                <a:p>
                  <a:pPr algn="ctr"/>
                  <a:r>
                    <a:rPr lang="en-US" altLang="en-US" sz="2400" dirty="0">
                      <a:solidFill>
                        <a:srgbClr val="C82E32"/>
                      </a:solidFill>
                    </a:rPr>
                    <a:t>[N</a:t>
                  </a:r>
                  <a:r>
                    <a:rPr lang="en-US" altLang="en-US" sz="2400" baseline="-25000" dirty="0">
                      <a:solidFill>
                        <a:srgbClr val="C82E32"/>
                      </a:solidFill>
                    </a:rPr>
                    <a:t>2</a:t>
                  </a:r>
                  <a:r>
                    <a:rPr lang="en-US" altLang="en-US" sz="2400" dirty="0">
                      <a:solidFill>
                        <a:srgbClr val="C82E32"/>
                      </a:solidFill>
                    </a:rPr>
                    <a:t>O</a:t>
                  </a:r>
                  <a:r>
                    <a:rPr lang="en-US" altLang="en-US" sz="2400" baseline="-25000" dirty="0">
                      <a:solidFill>
                        <a:srgbClr val="C82E32"/>
                      </a:solidFill>
                    </a:rPr>
                    <a:t>4</a:t>
                  </a:r>
                  <a:r>
                    <a:rPr lang="en-US" altLang="en-US" sz="2400" dirty="0">
                      <a:solidFill>
                        <a:srgbClr val="C82E32"/>
                      </a:solidFill>
                    </a:rPr>
                    <a:t>]</a:t>
                  </a:r>
                  <a:r>
                    <a:rPr lang="en-US" altLang="en-US" baseline="30000" dirty="0">
                      <a:solidFill>
                        <a:srgbClr val="C82E32"/>
                      </a:solidFill>
                    </a:rPr>
                    <a:t>2</a:t>
                  </a:r>
                  <a:endParaRPr lang="en-US" altLang="en-US" dirty="0">
                    <a:solidFill>
                      <a:srgbClr val="C82E32"/>
                    </a:solidFill>
                  </a:endParaRPr>
                </a:p>
              </p:txBody>
            </p:sp>
            <p:sp>
              <p:nvSpPr>
                <p:cNvPr id="55317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3385" y="3786"/>
                  <a:ext cx="756" cy="0"/>
                </a:xfrm>
                <a:prstGeom prst="line">
                  <a:avLst/>
                </a:prstGeom>
                <a:noFill/>
                <a:ln w="19050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5337" name="Group 41"/>
            <p:cNvGrpSpPr>
              <a:grpSpLocks/>
            </p:cNvGrpSpPr>
            <p:nvPr/>
          </p:nvGrpSpPr>
          <p:grpSpPr bwMode="auto">
            <a:xfrm>
              <a:off x="362" y="3081"/>
              <a:ext cx="2392" cy="348"/>
              <a:chOff x="389" y="3072"/>
              <a:chExt cx="2392" cy="348"/>
            </a:xfrm>
          </p:grpSpPr>
          <p:sp>
            <p:nvSpPr>
              <p:cNvPr id="55333" name="Rectangle 37"/>
              <p:cNvSpPr>
                <a:spLocks noChangeArrowheads="1"/>
              </p:cNvSpPr>
              <p:nvPr/>
            </p:nvSpPr>
            <p:spPr bwMode="auto">
              <a:xfrm>
                <a:off x="389" y="3093"/>
                <a:ext cx="99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800" dirty="0">
                    <a:solidFill>
                      <a:srgbClr val="C82E32"/>
                    </a:solidFill>
                  </a:rPr>
                  <a:t>2 N</a:t>
                </a:r>
                <a:r>
                  <a:rPr lang="en-US" altLang="en-US" sz="2800" baseline="-25000" dirty="0">
                    <a:solidFill>
                      <a:srgbClr val="C82E32"/>
                    </a:solidFill>
                  </a:rPr>
                  <a:t>2</a:t>
                </a:r>
                <a:r>
                  <a:rPr lang="en-US" altLang="en-US" sz="2800" dirty="0">
                    <a:solidFill>
                      <a:srgbClr val="C82E32"/>
                    </a:solidFill>
                  </a:rPr>
                  <a:t>O</a:t>
                </a:r>
                <a:r>
                  <a:rPr lang="en-US" altLang="en-US" sz="2800" baseline="-25000" dirty="0">
                    <a:solidFill>
                      <a:srgbClr val="C82E32"/>
                    </a:solidFill>
                  </a:rPr>
                  <a:t>4(</a:t>
                </a:r>
                <a:r>
                  <a:rPr lang="en-US" altLang="en-US" sz="2800" i="1" baseline="-25000" dirty="0">
                    <a:solidFill>
                      <a:srgbClr val="C82E32"/>
                    </a:solidFill>
                  </a:rPr>
                  <a:t>g</a:t>
                </a:r>
                <a:r>
                  <a:rPr lang="en-US" altLang="en-US" sz="2800" baseline="-25000" dirty="0">
                    <a:solidFill>
                      <a:srgbClr val="C82E32"/>
                    </a:solidFill>
                  </a:rPr>
                  <a:t>)</a:t>
                </a:r>
                <a:endParaRPr lang="en-US" altLang="en-US" sz="2800" dirty="0">
                  <a:solidFill>
                    <a:srgbClr val="C82E32"/>
                  </a:solidFill>
                </a:endParaRPr>
              </a:p>
            </p:txBody>
          </p:sp>
          <p:sp>
            <p:nvSpPr>
              <p:cNvPr id="55335" name="Rectangle 39"/>
              <p:cNvSpPr>
                <a:spLocks noChangeArrowheads="1"/>
              </p:cNvSpPr>
              <p:nvPr/>
            </p:nvSpPr>
            <p:spPr bwMode="auto">
              <a:xfrm>
                <a:off x="1872" y="3072"/>
                <a:ext cx="90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C82E32"/>
                    </a:solidFill>
                  </a:rPr>
                  <a:t>4 NO</a:t>
                </a:r>
                <a:r>
                  <a:rPr lang="en-US" altLang="en-US" sz="2800" baseline="-25000">
                    <a:solidFill>
                      <a:srgbClr val="C82E32"/>
                    </a:solidFill>
                  </a:rPr>
                  <a:t>2(</a:t>
                </a:r>
                <a:r>
                  <a:rPr lang="en-US" altLang="en-US" sz="2800" i="1" baseline="-25000">
                    <a:solidFill>
                      <a:srgbClr val="C82E32"/>
                    </a:solidFill>
                  </a:rPr>
                  <a:t>g</a:t>
                </a:r>
                <a:r>
                  <a:rPr lang="en-US" altLang="en-US" sz="2800" baseline="-25000">
                    <a:solidFill>
                      <a:srgbClr val="C82E32"/>
                    </a:solidFill>
                  </a:rPr>
                  <a:t>)</a:t>
                </a:r>
                <a:endParaRPr lang="en-US" altLang="en-US" sz="2800">
                  <a:solidFill>
                    <a:srgbClr val="C82E32"/>
                  </a:solidFill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2333624" y="369943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ym typeface="Euclid Extra"/>
              </a:rPr>
              <a:t>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198090" y="4858256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ym typeface="Euclid Extra"/>
              </a:rPr>
              <a:t>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094956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Manipulating Equilibrium Constants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615950" y="2206765"/>
            <a:ext cx="7772400" cy="2133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	</a:t>
            </a:r>
            <a:r>
              <a:rPr lang="en-US" altLang="en-US" sz="2400" dirty="0"/>
              <a:t>The equilibrium constant of a reaction in the </a:t>
            </a:r>
            <a:r>
              <a:rPr lang="en-US" altLang="en-US" sz="2400" b="1" dirty="0"/>
              <a:t>reverse</a:t>
            </a:r>
            <a:r>
              <a:rPr lang="en-US" altLang="en-US" sz="2400" dirty="0"/>
              <a:t> reaction is the reciprocal of the equilibrium constant of the forward reaction.</a:t>
            </a:r>
          </a:p>
        </p:txBody>
      </p:sp>
      <p:sp>
        <p:nvSpPr>
          <p:cNvPr id="2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grpSp>
        <p:nvGrpSpPr>
          <p:cNvPr id="54335" name="Group 63"/>
          <p:cNvGrpSpPr>
            <a:grpSpLocks/>
          </p:cNvGrpSpPr>
          <p:nvPr/>
        </p:nvGrpSpPr>
        <p:grpSpPr bwMode="auto">
          <a:xfrm>
            <a:off x="742950" y="3673475"/>
            <a:ext cx="8324850" cy="822325"/>
            <a:chOff x="468" y="2314"/>
            <a:chExt cx="5244" cy="518"/>
          </a:xfrm>
        </p:grpSpPr>
        <p:grpSp>
          <p:nvGrpSpPr>
            <p:cNvPr id="54287" name="Group 15"/>
            <p:cNvGrpSpPr>
              <a:grpSpLocks/>
            </p:cNvGrpSpPr>
            <p:nvPr/>
          </p:nvGrpSpPr>
          <p:grpSpPr bwMode="auto">
            <a:xfrm>
              <a:off x="2836" y="2314"/>
              <a:ext cx="2876" cy="518"/>
              <a:chOff x="2937" y="2160"/>
              <a:chExt cx="2876" cy="518"/>
            </a:xfrm>
          </p:grpSpPr>
          <p:sp>
            <p:nvSpPr>
              <p:cNvPr id="54283" name="Rectangle 11"/>
              <p:cNvSpPr>
                <a:spLocks noChangeArrowheads="1"/>
              </p:cNvSpPr>
              <p:nvPr/>
            </p:nvSpPr>
            <p:spPr bwMode="auto">
              <a:xfrm>
                <a:off x="2937" y="2275"/>
                <a:ext cx="28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i="1" dirty="0">
                    <a:solidFill>
                      <a:srgbClr val="C82E32"/>
                    </a:solidFill>
                  </a:rPr>
                  <a:t>K</a:t>
                </a:r>
                <a:r>
                  <a:rPr lang="en-US" altLang="en-US" baseline="-25000" dirty="0">
                    <a:solidFill>
                      <a:srgbClr val="C82E32"/>
                    </a:solidFill>
                  </a:rPr>
                  <a:t>c</a:t>
                </a:r>
                <a:r>
                  <a:rPr lang="en-US" altLang="en-US" dirty="0">
                    <a:solidFill>
                      <a:srgbClr val="C82E32"/>
                    </a:solidFill>
                  </a:rPr>
                  <a:t> = 		  = </a:t>
                </a:r>
                <a:r>
                  <a:rPr lang="en-US" altLang="en-US" dirty="0" smtClean="0">
                    <a:solidFill>
                      <a:srgbClr val="C82E32"/>
                    </a:solidFill>
                  </a:rPr>
                  <a:t>0.212 at 100 </a:t>
                </a:r>
                <a:r>
                  <a:rPr lang="en-US" altLang="en-US" dirty="0">
                    <a:solidFill>
                      <a:srgbClr val="C82E32"/>
                    </a:solidFill>
                    <a:sym typeface="Symbol" pitchFamily="-80" charset="2"/>
                  </a:rPr>
                  <a:t>C</a:t>
                </a:r>
                <a:endParaRPr lang="en-US" altLang="en-US" dirty="0">
                  <a:solidFill>
                    <a:srgbClr val="C82E32"/>
                  </a:solidFill>
                </a:endParaRPr>
              </a:p>
            </p:txBody>
          </p:sp>
          <p:grpSp>
            <p:nvGrpSpPr>
              <p:cNvPr id="54286" name="Group 14"/>
              <p:cNvGrpSpPr>
                <a:grpSpLocks/>
              </p:cNvGrpSpPr>
              <p:nvPr/>
            </p:nvGrpSpPr>
            <p:grpSpPr bwMode="auto">
              <a:xfrm>
                <a:off x="3426" y="2160"/>
                <a:ext cx="768" cy="518"/>
                <a:chOff x="3340" y="3533"/>
                <a:chExt cx="768" cy="518"/>
              </a:xfrm>
            </p:grpSpPr>
            <p:sp>
              <p:nvSpPr>
                <p:cNvPr id="54284" name="Rectangle 12"/>
                <p:cNvSpPr>
                  <a:spLocks noChangeArrowheads="1"/>
                </p:cNvSpPr>
                <p:nvPr/>
              </p:nvSpPr>
              <p:spPr bwMode="auto">
                <a:xfrm>
                  <a:off x="3408" y="3533"/>
                  <a:ext cx="653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>
                      <a:solidFill>
                        <a:srgbClr val="C82E32"/>
                      </a:solidFill>
                    </a:rPr>
                    <a:t>[NO</a:t>
                  </a:r>
                  <a:r>
                    <a:rPr lang="en-US" altLang="en-US" baseline="-25000">
                      <a:solidFill>
                        <a:srgbClr val="C82E32"/>
                      </a:solidFill>
                    </a:rPr>
                    <a:t>2</a:t>
                  </a:r>
                  <a:r>
                    <a:rPr lang="en-US" altLang="en-US">
                      <a:solidFill>
                        <a:srgbClr val="C82E32"/>
                      </a:solidFill>
                    </a:rPr>
                    <a:t>]</a:t>
                  </a:r>
                  <a:r>
                    <a:rPr lang="en-US" altLang="en-US" baseline="30000">
                      <a:solidFill>
                        <a:srgbClr val="C82E32"/>
                      </a:solidFill>
                    </a:rPr>
                    <a:t>2</a:t>
                  </a:r>
                  <a:endParaRPr lang="en-US" altLang="en-US">
                    <a:solidFill>
                      <a:srgbClr val="C82E32"/>
                    </a:solidFill>
                  </a:endParaRPr>
                </a:p>
                <a:p>
                  <a:pPr algn="ctr"/>
                  <a:r>
                    <a:rPr lang="en-US" altLang="en-US">
                      <a:solidFill>
                        <a:srgbClr val="C82E32"/>
                      </a:solidFill>
                    </a:rPr>
                    <a:t>[N</a:t>
                  </a:r>
                  <a:r>
                    <a:rPr lang="en-US" altLang="en-US" baseline="-25000">
                      <a:solidFill>
                        <a:srgbClr val="C82E32"/>
                      </a:solidFill>
                    </a:rPr>
                    <a:t>2</a:t>
                  </a:r>
                  <a:r>
                    <a:rPr lang="en-US" altLang="en-US">
                      <a:solidFill>
                        <a:srgbClr val="C82E32"/>
                      </a:solidFill>
                    </a:rPr>
                    <a:t>O</a:t>
                  </a:r>
                  <a:r>
                    <a:rPr lang="en-US" altLang="en-US" baseline="-25000">
                      <a:solidFill>
                        <a:srgbClr val="C82E32"/>
                      </a:solidFill>
                    </a:rPr>
                    <a:t>4</a:t>
                  </a:r>
                  <a:r>
                    <a:rPr lang="en-US" altLang="en-US">
                      <a:solidFill>
                        <a:srgbClr val="C82E32"/>
                      </a:solidFill>
                    </a:rPr>
                    <a:t>]</a:t>
                  </a:r>
                </a:p>
              </p:txBody>
            </p:sp>
            <p:sp>
              <p:nvSpPr>
                <p:cNvPr id="54285" name="Line 13"/>
                <p:cNvSpPr>
                  <a:spLocks noChangeShapeType="1"/>
                </p:cNvSpPr>
                <p:nvPr/>
              </p:nvSpPr>
              <p:spPr bwMode="auto">
                <a:xfrm>
                  <a:off x="3340" y="3725"/>
                  <a:ext cx="768" cy="0"/>
                </a:xfrm>
                <a:prstGeom prst="line">
                  <a:avLst/>
                </a:prstGeom>
                <a:noFill/>
                <a:ln w="19050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325" name="Group 53"/>
            <p:cNvGrpSpPr>
              <a:grpSpLocks/>
            </p:cNvGrpSpPr>
            <p:nvPr/>
          </p:nvGrpSpPr>
          <p:grpSpPr bwMode="auto">
            <a:xfrm>
              <a:off x="468" y="2409"/>
              <a:ext cx="2375" cy="375"/>
              <a:chOff x="564" y="2448"/>
              <a:chExt cx="2375" cy="375"/>
            </a:xfrm>
          </p:grpSpPr>
          <p:sp>
            <p:nvSpPr>
              <p:cNvPr id="54322" name="Rectangle 50"/>
              <p:cNvSpPr>
                <a:spLocks noChangeArrowheads="1"/>
              </p:cNvSpPr>
              <p:nvPr/>
            </p:nvSpPr>
            <p:spPr bwMode="auto">
              <a:xfrm>
                <a:off x="564" y="2496"/>
                <a:ext cx="86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800" dirty="0">
                    <a:solidFill>
                      <a:srgbClr val="C82E32"/>
                    </a:solidFill>
                  </a:rPr>
                  <a:t>N</a:t>
                </a:r>
                <a:r>
                  <a:rPr lang="en-US" altLang="en-US" sz="2800" baseline="-25000" dirty="0">
                    <a:solidFill>
                      <a:srgbClr val="C82E32"/>
                    </a:solidFill>
                  </a:rPr>
                  <a:t>2</a:t>
                </a:r>
                <a:r>
                  <a:rPr lang="en-US" altLang="en-US" sz="2800" dirty="0">
                    <a:solidFill>
                      <a:srgbClr val="C82E32"/>
                    </a:solidFill>
                  </a:rPr>
                  <a:t>O</a:t>
                </a:r>
                <a:r>
                  <a:rPr lang="en-US" altLang="en-US" sz="2800" baseline="-25000" dirty="0">
                    <a:solidFill>
                      <a:srgbClr val="C82E32"/>
                    </a:solidFill>
                  </a:rPr>
                  <a:t>4</a:t>
                </a:r>
                <a:r>
                  <a:rPr lang="en-US" altLang="en-US" sz="2800" dirty="0">
                    <a:solidFill>
                      <a:srgbClr val="C82E32"/>
                    </a:solidFill>
                  </a:rPr>
                  <a:t> </a:t>
                </a:r>
                <a:r>
                  <a:rPr lang="en-US" altLang="en-US" sz="2800" baseline="-25000" dirty="0">
                    <a:solidFill>
                      <a:srgbClr val="C82E32"/>
                    </a:solidFill>
                  </a:rPr>
                  <a:t>(</a:t>
                </a:r>
                <a:r>
                  <a:rPr lang="en-US" altLang="en-US" sz="2800" i="1" baseline="-25000" dirty="0">
                    <a:solidFill>
                      <a:srgbClr val="C82E32"/>
                    </a:solidFill>
                  </a:rPr>
                  <a:t>g</a:t>
                </a:r>
                <a:r>
                  <a:rPr lang="en-US" altLang="en-US" sz="2800" baseline="-25000" dirty="0">
                    <a:solidFill>
                      <a:srgbClr val="C82E32"/>
                    </a:solidFill>
                  </a:rPr>
                  <a:t>)</a:t>
                </a:r>
                <a:endParaRPr lang="en-US" altLang="en-US" sz="2800" dirty="0">
                  <a:solidFill>
                    <a:srgbClr val="C82E32"/>
                  </a:solidFill>
                </a:endParaRPr>
              </a:p>
            </p:txBody>
          </p:sp>
          <p:sp>
            <p:nvSpPr>
              <p:cNvPr id="54324" name="Rectangle 52"/>
              <p:cNvSpPr>
                <a:spLocks noChangeArrowheads="1"/>
              </p:cNvSpPr>
              <p:nvPr/>
            </p:nvSpPr>
            <p:spPr bwMode="auto">
              <a:xfrm>
                <a:off x="1968" y="2448"/>
                <a:ext cx="97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800" dirty="0">
                    <a:solidFill>
                      <a:srgbClr val="C82E32"/>
                    </a:solidFill>
                  </a:rPr>
                  <a:t>2 NO</a:t>
                </a:r>
                <a:r>
                  <a:rPr lang="en-US" altLang="en-US" sz="2800" baseline="-25000" dirty="0">
                    <a:solidFill>
                      <a:srgbClr val="C82E32"/>
                    </a:solidFill>
                  </a:rPr>
                  <a:t>2</a:t>
                </a:r>
                <a:r>
                  <a:rPr lang="en-US" altLang="en-US" sz="2800" dirty="0">
                    <a:solidFill>
                      <a:srgbClr val="C82E32"/>
                    </a:solidFill>
                  </a:rPr>
                  <a:t> </a:t>
                </a:r>
                <a:r>
                  <a:rPr lang="en-US" altLang="en-US" sz="2800" baseline="-25000" dirty="0">
                    <a:solidFill>
                      <a:srgbClr val="C82E32"/>
                    </a:solidFill>
                  </a:rPr>
                  <a:t>(</a:t>
                </a:r>
                <a:r>
                  <a:rPr lang="en-US" altLang="en-US" sz="2800" i="1" baseline="-25000" dirty="0">
                    <a:solidFill>
                      <a:srgbClr val="C82E32"/>
                    </a:solidFill>
                  </a:rPr>
                  <a:t>g</a:t>
                </a:r>
                <a:r>
                  <a:rPr lang="en-US" altLang="en-US" sz="2800" baseline="-25000" dirty="0">
                    <a:solidFill>
                      <a:srgbClr val="C82E32"/>
                    </a:solidFill>
                  </a:rPr>
                  <a:t>)</a:t>
                </a:r>
                <a:endParaRPr lang="en-US" altLang="en-US" sz="2800" dirty="0">
                  <a:solidFill>
                    <a:srgbClr val="C82E32"/>
                  </a:solidFill>
                </a:endParaRPr>
              </a:p>
            </p:txBody>
          </p:sp>
        </p:grpSp>
      </p:grpSp>
      <p:grpSp>
        <p:nvGrpSpPr>
          <p:cNvPr id="54334" name="Group 62"/>
          <p:cNvGrpSpPr>
            <a:grpSpLocks/>
          </p:cNvGrpSpPr>
          <p:nvPr/>
        </p:nvGrpSpPr>
        <p:grpSpPr bwMode="auto">
          <a:xfrm>
            <a:off x="742950" y="4495800"/>
            <a:ext cx="8302626" cy="822325"/>
            <a:chOff x="468" y="2928"/>
            <a:chExt cx="5230" cy="518"/>
          </a:xfrm>
        </p:grpSpPr>
        <p:grpSp>
          <p:nvGrpSpPr>
            <p:cNvPr id="54289" name="Group 17"/>
            <p:cNvGrpSpPr>
              <a:grpSpLocks/>
            </p:cNvGrpSpPr>
            <p:nvPr/>
          </p:nvGrpSpPr>
          <p:grpSpPr bwMode="auto">
            <a:xfrm>
              <a:off x="2928" y="2928"/>
              <a:ext cx="2770" cy="518"/>
              <a:chOff x="2937" y="2160"/>
              <a:chExt cx="2770" cy="518"/>
            </a:xfrm>
          </p:grpSpPr>
          <p:sp>
            <p:nvSpPr>
              <p:cNvPr id="54290" name="Rectangle 18"/>
              <p:cNvSpPr>
                <a:spLocks noChangeArrowheads="1"/>
              </p:cNvSpPr>
              <p:nvPr/>
            </p:nvSpPr>
            <p:spPr bwMode="auto">
              <a:xfrm>
                <a:off x="2937" y="2275"/>
                <a:ext cx="27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i="1" dirty="0">
                    <a:solidFill>
                      <a:srgbClr val="C82E32"/>
                    </a:solidFill>
                  </a:rPr>
                  <a:t>K</a:t>
                </a:r>
                <a:r>
                  <a:rPr lang="en-US" altLang="en-US" baseline="-25000" dirty="0">
                    <a:solidFill>
                      <a:srgbClr val="C82E32"/>
                    </a:solidFill>
                  </a:rPr>
                  <a:t>c</a:t>
                </a:r>
                <a:r>
                  <a:rPr lang="en-US" altLang="en-US" dirty="0">
                    <a:solidFill>
                      <a:srgbClr val="C82E32"/>
                    </a:solidFill>
                  </a:rPr>
                  <a:t> = </a:t>
                </a:r>
                <a:r>
                  <a:rPr lang="en-US" altLang="en-US" dirty="0" smtClean="0">
                    <a:solidFill>
                      <a:srgbClr val="C82E32"/>
                    </a:solidFill>
                  </a:rPr>
                  <a:t>	</a:t>
                </a:r>
                <a:r>
                  <a:rPr lang="en-US" altLang="en-US" dirty="0">
                    <a:solidFill>
                      <a:srgbClr val="C82E32"/>
                    </a:solidFill>
                  </a:rPr>
                  <a:t>	  = </a:t>
                </a:r>
                <a:r>
                  <a:rPr lang="en-US" altLang="en-US" dirty="0" smtClean="0">
                    <a:solidFill>
                      <a:srgbClr val="C82E32"/>
                    </a:solidFill>
                  </a:rPr>
                  <a:t>4.72 </a:t>
                </a:r>
                <a:r>
                  <a:rPr lang="en-US" altLang="en-US" dirty="0">
                    <a:solidFill>
                      <a:srgbClr val="C82E32"/>
                    </a:solidFill>
                  </a:rPr>
                  <a:t>at 100 </a:t>
                </a:r>
                <a:r>
                  <a:rPr lang="en-US" altLang="en-US" dirty="0">
                    <a:solidFill>
                      <a:srgbClr val="C82E32"/>
                    </a:solidFill>
                    <a:sym typeface="Symbol" pitchFamily="-80" charset="2"/>
                  </a:rPr>
                  <a:t>C</a:t>
                </a:r>
                <a:endParaRPr lang="en-US" altLang="en-US" dirty="0">
                  <a:solidFill>
                    <a:srgbClr val="C82E32"/>
                  </a:solidFill>
                </a:endParaRPr>
              </a:p>
            </p:txBody>
          </p:sp>
          <p:grpSp>
            <p:nvGrpSpPr>
              <p:cNvPr id="54291" name="Group 19"/>
              <p:cNvGrpSpPr>
                <a:grpSpLocks/>
              </p:cNvGrpSpPr>
              <p:nvPr/>
            </p:nvGrpSpPr>
            <p:grpSpPr bwMode="auto">
              <a:xfrm>
                <a:off x="3417" y="2160"/>
                <a:ext cx="768" cy="518"/>
                <a:chOff x="3331" y="3533"/>
                <a:chExt cx="768" cy="518"/>
              </a:xfrm>
            </p:grpSpPr>
            <p:sp>
              <p:nvSpPr>
                <p:cNvPr id="54292" name="Rectangle 20"/>
                <p:cNvSpPr>
                  <a:spLocks noChangeArrowheads="1"/>
                </p:cNvSpPr>
                <p:nvPr/>
              </p:nvSpPr>
              <p:spPr bwMode="auto">
                <a:xfrm>
                  <a:off x="3408" y="3533"/>
                  <a:ext cx="653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dirty="0">
                      <a:solidFill>
                        <a:srgbClr val="C82E32"/>
                      </a:solidFill>
                    </a:rPr>
                    <a:t>[N</a:t>
                  </a:r>
                  <a:r>
                    <a:rPr lang="en-US" altLang="en-US" baseline="-25000" dirty="0">
                      <a:solidFill>
                        <a:srgbClr val="C82E32"/>
                      </a:solidFill>
                    </a:rPr>
                    <a:t>2</a:t>
                  </a:r>
                  <a:r>
                    <a:rPr lang="en-US" altLang="en-US" dirty="0">
                      <a:solidFill>
                        <a:srgbClr val="C82E32"/>
                      </a:solidFill>
                    </a:rPr>
                    <a:t>O</a:t>
                  </a:r>
                  <a:r>
                    <a:rPr lang="en-US" altLang="en-US" baseline="-25000" dirty="0">
                      <a:solidFill>
                        <a:srgbClr val="C82E32"/>
                      </a:solidFill>
                    </a:rPr>
                    <a:t>4</a:t>
                  </a:r>
                  <a:r>
                    <a:rPr lang="en-US" altLang="en-US" dirty="0">
                      <a:solidFill>
                        <a:srgbClr val="C82E32"/>
                      </a:solidFill>
                    </a:rPr>
                    <a:t>]</a:t>
                  </a:r>
                </a:p>
                <a:p>
                  <a:pPr algn="ctr"/>
                  <a:r>
                    <a:rPr lang="en-US" altLang="en-US" dirty="0">
                      <a:solidFill>
                        <a:srgbClr val="C82E32"/>
                      </a:solidFill>
                    </a:rPr>
                    <a:t>[NO</a:t>
                  </a:r>
                  <a:r>
                    <a:rPr lang="en-US" altLang="en-US" baseline="-25000" dirty="0">
                      <a:solidFill>
                        <a:srgbClr val="C82E32"/>
                      </a:solidFill>
                    </a:rPr>
                    <a:t>2</a:t>
                  </a:r>
                  <a:r>
                    <a:rPr lang="en-US" altLang="en-US" dirty="0">
                      <a:solidFill>
                        <a:srgbClr val="C82E32"/>
                      </a:solidFill>
                    </a:rPr>
                    <a:t>]</a:t>
                  </a:r>
                  <a:r>
                    <a:rPr lang="en-US" altLang="en-US" baseline="30000" dirty="0">
                      <a:solidFill>
                        <a:srgbClr val="C82E32"/>
                      </a:solidFill>
                    </a:rPr>
                    <a:t>2</a:t>
                  </a:r>
                  <a:endParaRPr lang="en-US" altLang="en-US" dirty="0">
                    <a:solidFill>
                      <a:srgbClr val="C82E32"/>
                    </a:solidFill>
                  </a:endParaRPr>
                </a:p>
              </p:txBody>
            </p:sp>
            <p:sp>
              <p:nvSpPr>
                <p:cNvPr id="54293" name="Line 21"/>
                <p:cNvSpPr>
                  <a:spLocks noChangeShapeType="1"/>
                </p:cNvSpPr>
                <p:nvPr/>
              </p:nvSpPr>
              <p:spPr bwMode="auto">
                <a:xfrm>
                  <a:off x="3331" y="3739"/>
                  <a:ext cx="768" cy="0"/>
                </a:xfrm>
                <a:prstGeom prst="line">
                  <a:avLst/>
                </a:prstGeom>
                <a:noFill/>
                <a:ln w="19050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332" name="Group 60"/>
            <p:cNvGrpSpPr>
              <a:grpSpLocks/>
            </p:cNvGrpSpPr>
            <p:nvPr/>
          </p:nvGrpSpPr>
          <p:grpSpPr bwMode="auto">
            <a:xfrm>
              <a:off x="468" y="3024"/>
              <a:ext cx="2363" cy="345"/>
              <a:chOff x="378" y="3024"/>
              <a:chExt cx="2363" cy="345"/>
            </a:xfrm>
          </p:grpSpPr>
          <p:sp>
            <p:nvSpPr>
              <p:cNvPr id="54328" name="Rectangle 56"/>
              <p:cNvSpPr>
                <a:spLocks noChangeArrowheads="1"/>
              </p:cNvSpPr>
              <p:nvPr/>
            </p:nvSpPr>
            <p:spPr bwMode="auto">
              <a:xfrm>
                <a:off x="1872" y="3024"/>
                <a:ext cx="86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800" dirty="0">
                    <a:solidFill>
                      <a:srgbClr val="C82E32"/>
                    </a:solidFill>
                  </a:rPr>
                  <a:t>N</a:t>
                </a:r>
                <a:r>
                  <a:rPr lang="en-US" altLang="en-US" sz="2800" baseline="-25000" dirty="0">
                    <a:solidFill>
                      <a:srgbClr val="C82E32"/>
                    </a:solidFill>
                  </a:rPr>
                  <a:t>2</a:t>
                </a:r>
                <a:r>
                  <a:rPr lang="en-US" altLang="en-US" sz="2800" dirty="0">
                    <a:solidFill>
                      <a:srgbClr val="C82E32"/>
                    </a:solidFill>
                  </a:rPr>
                  <a:t>O</a:t>
                </a:r>
                <a:r>
                  <a:rPr lang="en-US" altLang="en-US" sz="2800" baseline="-25000" dirty="0">
                    <a:solidFill>
                      <a:srgbClr val="C82E32"/>
                    </a:solidFill>
                  </a:rPr>
                  <a:t>4</a:t>
                </a:r>
                <a:r>
                  <a:rPr lang="en-US" altLang="en-US" sz="2800" dirty="0">
                    <a:solidFill>
                      <a:srgbClr val="C82E32"/>
                    </a:solidFill>
                  </a:rPr>
                  <a:t> </a:t>
                </a:r>
                <a:r>
                  <a:rPr lang="en-US" altLang="en-US" sz="2800" baseline="-25000" dirty="0">
                    <a:solidFill>
                      <a:srgbClr val="C82E32"/>
                    </a:solidFill>
                  </a:rPr>
                  <a:t>(</a:t>
                </a:r>
                <a:r>
                  <a:rPr lang="en-US" altLang="en-US" sz="2800" i="1" baseline="-25000" dirty="0">
                    <a:solidFill>
                      <a:srgbClr val="C82E32"/>
                    </a:solidFill>
                  </a:rPr>
                  <a:t>g</a:t>
                </a:r>
                <a:r>
                  <a:rPr lang="en-US" altLang="en-US" sz="2800" baseline="-25000" dirty="0">
                    <a:solidFill>
                      <a:srgbClr val="C82E32"/>
                    </a:solidFill>
                  </a:rPr>
                  <a:t>)</a:t>
                </a:r>
                <a:endParaRPr lang="en-US" altLang="en-US" sz="2800" dirty="0">
                  <a:solidFill>
                    <a:srgbClr val="C82E32"/>
                  </a:solidFill>
                </a:endParaRPr>
              </a:p>
            </p:txBody>
          </p:sp>
          <p:sp>
            <p:nvSpPr>
              <p:cNvPr id="54330" name="Rectangle 58"/>
              <p:cNvSpPr>
                <a:spLocks noChangeArrowheads="1"/>
              </p:cNvSpPr>
              <p:nvPr/>
            </p:nvSpPr>
            <p:spPr bwMode="auto">
              <a:xfrm>
                <a:off x="378" y="3042"/>
                <a:ext cx="97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800" dirty="0">
                    <a:solidFill>
                      <a:srgbClr val="C82E32"/>
                    </a:solidFill>
                  </a:rPr>
                  <a:t>2 NO</a:t>
                </a:r>
                <a:r>
                  <a:rPr lang="en-US" altLang="en-US" sz="2800" baseline="-25000" dirty="0">
                    <a:solidFill>
                      <a:srgbClr val="C82E32"/>
                    </a:solidFill>
                  </a:rPr>
                  <a:t>2</a:t>
                </a:r>
                <a:r>
                  <a:rPr lang="en-US" altLang="en-US" sz="2800" dirty="0">
                    <a:solidFill>
                      <a:srgbClr val="C82E32"/>
                    </a:solidFill>
                  </a:rPr>
                  <a:t> </a:t>
                </a:r>
                <a:r>
                  <a:rPr lang="en-US" altLang="en-US" sz="2800" baseline="-25000" dirty="0">
                    <a:solidFill>
                      <a:srgbClr val="C82E32"/>
                    </a:solidFill>
                  </a:rPr>
                  <a:t>(</a:t>
                </a:r>
                <a:r>
                  <a:rPr lang="en-US" altLang="en-US" sz="2800" i="1" baseline="-25000" dirty="0">
                    <a:solidFill>
                      <a:srgbClr val="C82E32"/>
                    </a:solidFill>
                  </a:rPr>
                  <a:t>g</a:t>
                </a:r>
                <a:r>
                  <a:rPr lang="en-US" altLang="en-US" sz="2800" baseline="-25000" dirty="0">
                    <a:solidFill>
                      <a:srgbClr val="C82E32"/>
                    </a:solidFill>
                  </a:rPr>
                  <a:t>)</a:t>
                </a:r>
                <a:endParaRPr lang="en-US" altLang="en-US" sz="2800" dirty="0">
                  <a:solidFill>
                    <a:srgbClr val="C82E32"/>
                  </a:solidFill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2122488" y="3911025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ym typeface="Euclid Extra"/>
              </a:rPr>
              <a:t>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417763" y="4654272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ym typeface="Euclid Extra"/>
              </a:rPr>
              <a:t>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116350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Manipulating Equilibrium Constants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605246" y="2133600"/>
            <a:ext cx="7772400" cy="1295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	</a:t>
            </a:r>
            <a:r>
              <a:rPr lang="en-US" altLang="en-US" sz="2400" dirty="0"/>
              <a:t>The equilibrium constant for a net reaction made up of two or more steps is the product of the equilibrium constants for the individual steps.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074359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Relationship Between </a:t>
            </a:r>
            <a:r>
              <a:rPr lang="en-US" altLang="en-US" i="1"/>
              <a:t>K</a:t>
            </a:r>
            <a:r>
              <a:rPr lang="en-US" altLang="en-US" baseline="-25000"/>
              <a:t>c</a:t>
            </a:r>
            <a:r>
              <a:rPr lang="en-US" altLang="en-US"/>
              <a:t> and </a:t>
            </a:r>
            <a:r>
              <a:rPr lang="en-US" altLang="en-US" i="1"/>
              <a:t>K</a:t>
            </a:r>
            <a:r>
              <a:rPr lang="en-US" altLang="en-US" baseline="-25000"/>
              <a:t>p</a:t>
            </a:r>
            <a:endParaRPr lang="en-US" alt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594360" y="2094450"/>
            <a:ext cx="7772400" cy="1676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	</a:t>
            </a:r>
            <a:r>
              <a:rPr lang="en-US" altLang="en-US" sz="2800" dirty="0"/>
              <a:t>Plugging this into the expression for </a:t>
            </a:r>
            <a:r>
              <a:rPr lang="en-US" altLang="en-US" sz="2800" i="1" dirty="0" err="1"/>
              <a:t>K</a:t>
            </a:r>
            <a:r>
              <a:rPr lang="en-US" altLang="en-US" sz="2800" baseline="-25000" dirty="0" err="1"/>
              <a:t>p</a:t>
            </a:r>
            <a:r>
              <a:rPr lang="en-US" altLang="en-US" sz="2800" dirty="0"/>
              <a:t> for each su</a:t>
            </a:r>
            <a:r>
              <a:rPr lang="en-US" altLang="en-US" dirty="0"/>
              <a:t>bstance, the relationship between </a:t>
            </a:r>
            <a:r>
              <a:rPr lang="en-US" altLang="en-US" i="1" dirty="0"/>
              <a:t>K</a:t>
            </a:r>
            <a:r>
              <a:rPr lang="en-US" altLang="en-US" baseline="-25000" dirty="0"/>
              <a:t>c</a:t>
            </a:r>
            <a:r>
              <a:rPr lang="en-US" altLang="en-US" dirty="0"/>
              <a:t> and </a:t>
            </a:r>
            <a:r>
              <a:rPr lang="en-US" altLang="en-US" i="1" dirty="0" err="1"/>
              <a:t>K</a:t>
            </a:r>
            <a:r>
              <a:rPr lang="en-US" altLang="en-US" baseline="-25000" dirty="0" err="1"/>
              <a:t>p</a:t>
            </a:r>
            <a:r>
              <a:rPr lang="en-US" altLang="en-US" dirty="0"/>
              <a:t> becomes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2882900" y="3717925"/>
            <a:ext cx="33766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600" i="1" dirty="0" err="1">
                <a:solidFill>
                  <a:srgbClr val="C82E32"/>
                </a:solidFill>
              </a:rPr>
              <a:t>K</a:t>
            </a:r>
            <a:r>
              <a:rPr lang="en-US" altLang="en-US" sz="3600" baseline="-25000" dirty="0" err="1">
                <a:solidFill>
                  <a:srgbClr val="C82E32"/>
                </a:solidFill>
              </a:rPr>
              <a:t>p</a:t>
            </a:r>
            <a:r>
              <a:rPr lang="en-US" altLang="en-US" sz="3600" dirty="0">
                <a:solidFill>
                  <a:srgbClr val="C82E32"/>
                </a:solidFill>
              </a:rPr>
              <a:t> = </a:t>
            </a:r>
            <a:r>
              <a:rPr lang="en-US" altLang="en-US" sz="3600" i="1" dirty="0">
                <a:solidFill>
                  <a:srgbClr val="C82E32"/>
                </a:solidFill>
              </a:rPr>
              <a:t>K</a:t>
            </a:r>
            <a:r>
              <a:rPr lang="en-US" altLang="en-US" sz="3600" baseline="-25000" dirty="0">
                <a:solidFill>
                  <a:srgbClr val="C82E32"/>
                </a:solidFill>
              </a:rPr>
              <a:t>c</a:t>
            </a:r>
            <a:r>
              <a:rPr lang="en-US" altLang="en-US" sz="3600" dirty="0">
                <a:solidFill>
                  <a:srgbClr val="C82E32"/>
                </a:solidFill>
              </a:rPr>
              <a:t> (</a:t>
            </a:r>
            <a:r>
              <a:rPr lang="en-US" altLang="en-US" sz="3600" i="1" dirty="0">
                <a:solidFill>
                  <a:srgbClr val="C82E32"/>
                </a:solidFill>
              </a:rPr>
              <a:t>RT</a:t>
            </a:r>
            <a:r>
              <a:rPr lang="en-US" altLang="en-US" sz="3600" dirty="0">
                <a:solidFill>
                  <a:srgbClr val="C82E32"/>
                </a:solidFill>
              </a:rPr>
              <a:t>)</a:t>
            </a:r>
            <a:r>
              <a:rPr lang="en-US" altLang="en-US" sz="3600" baseline="30000" dirty="0">
                <a:solidFill>
                  <a:srgbClr val="C82E32"/>
                </a:solidFill>
                <a:latin typeface="Symbol" pitchFamily="-80" charset="2"/>
                <a:sym typeface="Symbol" pitchFamily="-80" charset="2"/>
              </a:rPr>
              <a:t></a:t>
            </a:r>
            <a:r>
              <a:rPr lang="en-US" altLang="en-US" sz="3600" i="1" baseline="30000" dirty="0">
                <a:solidFill>
                  <a:srgbClr val="C82E32"/>
                </a:solidFill>
              </a:rPr>
              <a:t>n</a:t>
            </a:r>
            <a:endParaRPr lang="en-US" altLang="en-US" sz="3600" dirty="0">
              <a:solidFill>
                <a:srgbClr val="C82E32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276224" y="4802832"/>
            <a:ext cx="7890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C82E32"/>
                </a:solidFill>
                <a:latin typeface="Symbol" pitchFamily="-80" charset="2"/>
                <a:sym typeface="Symbol" pitchFamily="-80" charset="2"/>
              </a:rPr>
              <a:t></a:t>
            </a:r>
            <a:r>
              <a:rPr lang="en-US" altLang="en-US" sz="2400" i="1" dirty="0">
                <a:solidFill>
                  <a:srgbClr val="C82E32"/>
                </a:solidFill>
              </a:rPr>
              <a:t>n</a:t>
            </a:r>
            <a:r>
              <a:rPr lang="en-US" altLang="en-US" sz="2400" dirty="0">
                <a:solidFill>
                  <a:srgbClr val="C82E32"/>
                </a:solidFill>
              </a:rPr>
              <a:t> = (moles of gaseous product) - (moles of gaseous reactant)</a:t>
            </a:r>
          </a:p>
        </p:txBody>
      </p:sp>
    </p:spTree>
    <p:extLst>
      <p:ext uri="{BB962C8B-B14F-4D97-AF65-F5344CB8AC3E}">
        <p14:creationId xmlns:p14="http://schemas.microsoft.com/office/powerpoint/2010/main" val="22027851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4" grpId="0"/>
      <p:bldP spid="419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Concept of Equilibrium</a:t>
            </a:r>
          </a:p>
        </p:txBody>
      </p:sp>
      <p:pic>
        <p:nvPicPr>
          <p:cNvPr id="3083" name="Picture 11" descr="15_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4" y="1385737"/>
            <a:ext cx="3857625" cy="3491063"/>
          </a:xfrm>
        </p:spPr>
      </p:pic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5181600"/>
            <a:ext cx="7391400" cy="1676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/>
              <a:t>	Chemical equilibrium occurs when a reaction and its reverse reaction proceed at the same rate.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9351794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Relationship Between </a:t>
            </a:r>
            <a:r>
              <a:rPr lang="en-US" altLang="en-US" i="1"/>
              <a:t>K</a:t>
            </a:r>
            <a:r>
              <a:rPr lang="en-US" altLang="en-US" baseline="-25000"/>
              <a:t>c</a:t>
            </a:r>
            <a:r>
              <a:rPr lang="en-US" altLang="en-US"/>
              <a:t> and </a:t>
            </a:r>
            <a:r>
              <a:rPr lang="en-US" altLang="en-US" i="1"/>
              <a:t>K</a:t>
            </a:r>
            <a:r>
              <a:rPr lang="en-US" altLang="en-US" baseline="-25000"/>
              <a:t>p</a:t>
            </a:r>
            <a:endParaRPr lang="en-US" alt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677863" y="1946275"/>
            <a:ext cx="7772400" cy="7620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From the Ideal Gas Law we know that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685800" y="32004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altLang="en-US" dirty="0"/>
              <a:t>Rearranging it, we get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3482975" y="2286000"/>
            <a:ext cx="2178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i="1">
                <a:solidFill>
                  <a:srgbClr val="C82E32"/>
                </a:solidFill>
              </a:rPr>
              <a:t>PV</a:t>
            </a:r>
            <a:r>
              <a:rPr lang="en-US" altLang="en-US" sz="3600">
                <a:solidFill>
                  <a:srgbClr val="C82E32"/>
                </a:solidFill>
              </a:rPr>
              <a:t> = </a:t>
            </a:r>
            <a:r>
              <a:rPr lang="en-US" altLang="en-US" sz="3600" i="1">
                <a:solidFill>
                  <a:srgbClr val="C82E32"/>
                </a:solidFill>
              </a:rPr>
              <a:t>nRT</a:t>
            </a:r>
            <a:endParaRPr lang="en-US" altLang="en-US" sz="3600">
              <a:solidFill>
                <a:srgbClr val="C82E32"/>
              </a:solidFill>
            </a:endParaRPr>
          </a:p>
        </p:txBody>
      </p:sp>
      <p:grpSp>
        <p:nvGrpSpPr>
          <p:cNvPr id="40972" name="Group 12"/>
          <p:cNvGrpSpPr>
            <a:grpSpLocks/>
          </p:cNvGrpSpPr>
          <p:nvPr/>
        </p:nvGrpSpPr>
        <p:grpSpPr bwMode="auto">
          <a:xfrm>
            <a:off x="3494088" y="4038600"/>
            <a:ext cx="2508250" cy="1190625"/>
            <a:chOff x="2377" y="3273"/>
            <a:chExt cx="1580" cy="750"/>
          </a:xfrm>
        </p:grpSpPr>
        <p:sp>
          <p:nvSpPr>
            <p:cNvPr id="40968" name="Rectangle 8"/>
            <p:cNvSpPr>
              <a:spLocks noChangeArrowheads="1"/>
            </p:cNvSpPr>
            <p:nvPr/>
          </p:nvSpPr>
          <p:spPr bwMode="auto">
            <a:xfrm>
              <a:off x="2377" y="3441"/>
              <a:ext cx="15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 i="1" dirty="0">
                  <a:solidFill>
                    <a:srgbClr val="C82E32"/>
                  </a:solidFill>
                </a:rPr>
                <a:t>P</a:t>
              </a:r>
              <a:r>
                <a:rPr lang="en-US" altLang="en-US" sz="3600" dirty="0">
                  <a:solidFill>
                    <a:srgbClr val="C82E32"/>
                  </a:solidFill>
                </a:rPr>
                <a:t> =        </a:t>
              </a:r>
              <a:r>
                <a:rPr lang="en-US" altLang="en-US" sz="3600" i="1" dirty="0">
                  <a:solidFill>
                    <a:srgbClr val="C82E32"/>
                  </a:solidFill>
                </a:rPr>
                <a:t>RT</a:t>
              </a:r>
              <a:endParaRPr lang="en-US" altLang="en-US" sz="3600" dirty="0">
                <a:solidFill>
                  <a:srgbClr val="C82E32"/>
                </a:solidFill>
              </a:endParaRPr>
            </a:p>
          </p:txBody>
        </p:sp>
        <p:sp>
          <p:nvSpPr>
            <p:cNvPr id="40969" name="Rectangle 9"/>
            <p:cNvSpPr>
              <a:spLocks noChangeArrowheads="1"/>
            </p:cNvSpPr>
            <p:nvPr/>
          </p:nvSpPr>
          <p:spPr bwMode="auto">
            <a:xfrm>
              <a:off x="2949" y="3273"/>
              <a:ext cx="308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3600" i="1">
                  <a:solidFill>
                    <a:srgbClr val="C82E32"/>
                  </a:solidFill>
                </a:rPr>
                <a:t>n</a:t>
              </a:r>
              <a:endParaRPr lang="en-US" altLang="en-US" sz="3600">
                <a:solidFill>
                  <a:srgbClr val="C82E32"/>
                </a:solidFill>
              </a:endParaRPr>
            </a:p>
            <a:p>
              <a:pPr algn="ctr"/>
              <a:r>
                <a:rPr lang="en-US" altLang="en-US" sz="3600" i="1">
                  <a:solidFill>
                    <a:srgbClr val="C82E32"/>
                  </a:solidFill>
                </a:rPr>
                <a:t>V</a:t>
              </a:r>
              <a:endParaRPr lang="en-US" altLang="en-US" sz="3600">
                <a:solidFill>
                  <a:srgbClr val="C82E32"/>
                </a:solidFill>
              </a:endParaRPr>
            </a:p>
          </p:txBody>
        </p:sp>
        <p:sp>
          <p:nvSpPr>
            <p:cNvPr id="40970" name="Line 10"/>
            <p:cNvSpPr>
              <a:spLocks noChangeShapeType="1"/>
            </p:cNvSpPr>
            <p:nvPr/>
          </p:nvSpPr>
          <p:spPr bwMode="auto">
            <a:xfrm>
              <a:off x="2880" y="3643"/>
              <a:ext cx="377" cy="14"/>
            </a:xfrm>
            <a:prstGeom prst="line">
              <a:avLst/>
            </a:prstGeom>
            <a:noFill/>
            <a:ln w="38100">
              <a:solidFill>
                <a:srgbClr val="C82E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0216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4096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Kc</a:t>
            </a:r>
            <a:r>
              <a:rPr lang="en-US" dirty="0" smtClean="0"/>
              <a:t> and </a:t>
            </a:r>
            <a:r>
              <a:rPr lang="en-US" dirty="0" err="1" smtClean="0"/>
              <a:t>Kp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8016241" cy="4023360"/>
          </a:xfrm>
        </p:spPr>
        <p:txBody>
          <a:bodyPr/>
          <a:lstStyle/>
          <a:p>
            <a:r>
              <a:rPr lang="en-US" sz="2400" dirty="0" err="1" smtClean="0"/>
              <a:t>K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- describes equilibrium concentrations</a:t>
            </a:r>
          </a:p>
          <a:p>
            <a:r>
              <a:rPr lang="en-US" sz="2400" dirty="0" err="1" smtClean="0"/>
              <a:t>K</a:t>
            </a:r>
            <a:r>
              <a:rPr lang="en-US" sz="2400" baseline="-25000" dirty="0" err="1" smtClean="0"/>
              <a:t>p</a:t>
            </a:r>
            <a:r>
              <a:rPr lang="en-US" sz="2400" dirty="0" smtClean="0"/>
              <a:t> – describes equilibrium based on partial pressure of gases</a:t>
            </a:r>
          </a:p>
          <a:p>
            <a:r>
              <a:rPr lang="en-US" sz="2400" dirty="0" smtClean="0"/>
              <a:t>The two are related using the following equation:  </a:t>
            </a:r>
          </a:p>
          <a:p>
            <a:pPr algn="ctr"/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p</a:t>
            </a:r>
            <a:r>
              <a:rPr lang="en-US" sz="2400" b="1" dirty="0" smtClean="0"/>
              <a:t> = K</a:t>
            </a:r>
            <a:r>
              <a:rPr lang="en-US" sz="2400" b="1" baseline="-25000" dirty="0" smtClean="0"/>
              <a:t>c</a:t>
            </a:r>
            <a:r>
              <a:rPr lang="en-US" sz="2400" b="1" dirty="0" smtClean="0"/>
              <a:t>(RT) </a:t>
            </a:r>
            <a:r>
              <a:rPr lang="el-GR" sz="2400" b="1" baseline="30000" dirty="0" smtClean="0"/>
              <a:t>Δ</a:t>
            </a:r>
            <a:r>
              <a:rPr lang="en-US" sz="2400" b="1" baseline="30000" dirty="0" smtClean="0"/>
              <a:t>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R = 0.08206 l </a:t>
            </a:r>
            <a:r>
              <a:rPr lang="en-US" sz="2400" dirty="0" err="1" smtClean="0"/>
              <a:t>atm</a:t>
            </a:r>
            <a:r>
              <a:rPr lang="en-US" sz="2400" dirty="0" smtClean="0"/>
              <a:t>/</a:t>
            </a:r>
            <a:r>
              <a:rPr lang="en-US" sz="2400" dirty="0" err="1" smtClean="0"/>
              <a:t>mol</a:t>
            </a:r>
            <a:r>
              <a:rPr lang="en-US" sz="2400" dirty="0" smtClean="0"/>
              <a:t> K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l-GR" sz="2400" dirty="0" smtClean="0"/>
              <a:t>Δ</a:t>
            </a:r>
            <a:r>
              <a:rPr lang="en-US" sz="2400" dirty="0" smtClean="0"/>
              <a:t>n = moles of product – moles reactant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709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Relating </a:t>
            </a:r>
            <a:r>
              <a:rPr lang="en-US" dirty="0" err="1" smtClean="0"/>
              <a:t>Kc</a:t>
            </a:r>
            <a:r>
              <a:rPr lang="en-US" dirty="0" smtClean="0"/>
              <a:t> &amp; </a:t>
            </a:r>
            <a:r>
              <a:rPr lang="en-US" dirty="0" err="1" smtClean="0"/>
              <a:t>Kp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Calculate the </a:t>
            </a:r>
            <a:r>
              <a:rPr lang="en-US" sz="2800" dirty="0" err="1" smtClean="0"/>
              <a:t>Kc</a:t>
            </a:r>
            <a:r>
              <a:rPr lang="en-US" sz="2800" dirty="0" smtClean="0"/>
              <a:t> for the following reaction, based on the equilibrium partial pressures  at 25C.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b="1" dirty="0" smtClean="0"/>
              <a:t>2NO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(g) ↔ N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</a:t>
            </a:r>
            <a:r>
              <a:rPr lang="en-US" sz="2800" b="1" baseline="-25000" dirty="0" smtClean="0"/>
              <a:t>4</a:t>
            </a:r>
            <a:r>
              <a:rPr lang="en-US" sz="2800" b="1" dirty="0" smtClean="0"/>
              <a:t> (g)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P</a:t>
            </a:r>
            <a:r>
              <a:rPr lang="en-US" sz="2800" baseline="-25000" dirty="0" smtClean="0"/>
              <a:t>NO2</a:t>
            </a:r>
            <a:r>
              <a:rPr lang="en-US" sz="2800" dirty="0" smtClean="0"/>
              <a:t> = 0.30 </a:t>
            </a:r>
            <a:r>
              <a:rPr lang="en-US" sz="2800" dirty="0" err="1" smtClean="0"/>
              <a:t>atm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P</a:t>
            </a:r>
            <a:r>
              <a:rPr lang="en-US" sz="2800" baseline="-25000" dirty="0" smtClean="0"/>
              <a:t>N2O4</a:t>
            </a:r>
            <a:r>
              <a:rPr lang="en-US" sz="2800" dirty="0" smtClean="0"/>
              <a:t> = 0.60 </a:t>
            </a:r>
            <a:r>
              <a:rPr lang="en-US" sz="2800" dirty="0" err="1" smtClean="0"/>
              <a:t>atm</a:t>
            </a:r>
            <a:endParaRPr lang="en-US" sz="28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					Ans.  1.6 x 10</a:t>
            </a:r>
            <a:r>
              <a:rPr lang="en-US" sz="2400" baseline="30000" dirty="0" smtClean="0"/>
              <a:t>2</a:t>
            </a:r>
            <a:endParaRPr lang="en-US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89502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Quotient (Q)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The reaction quotient (Q) identifies the current state of the concentration of a reaction that may not be at equilibrium.</a:t>
            </a:r>
          </a:p>
          <a:p>
            <a:pPr marL="0" indent="0">
              <a:buNone/>
            </a:pPr>
            <a:r>
              <a:rPr lang="en-US" altLang="en-US" sz="2400" dirty="0"/>
              <a:t>To calculate </a:t>
            </a:r>
            <a:r>
              <a:rPr lang="en-US" altLang="en-US" sz="2400" i="1" dirty="0"/>
              <a:t>Q</a:t>
            </a:r>
            <a:r>
              <a:rPr lang="en-US" altLang="en-US" sz="2400" dirty="0"/>
              <a:t>, one substitutes the initial concentrations on reactants and products into the equilibrium expression.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 smtClean="0"/>
              <a:t>Q=K</a:t>
            </a:r>
            <a:r>
              <a:rPr lang="en-US" sz="2800" dirty="0" smtClean="0"/>
              <a:t> equilibrium has been established</a:t>
            </a:r>
          </a:p>
          <a:p>
            <a:pPr marL="0" indent="0">
              <a:buNone/>
            </a:pPr>
            <a:r>
              <a:rPr lang="en-US" sz="2800" b="1" dirty="0" smtClean="0"/>
              <a:t>Q&gt;K</a:t>
            </a:r>
            <a:r>
              <a:rPr lang="en-US" sz="2800" dirty="0" smtClean="0"/>
              <a:t>  reaction must move reverse direction (R</a:t>
            </a:r>
            <a:r>
              <a:rPr lang="en-US" sz="2800" dirty="0" smtClean="0">
                <a:sym typeface="Euclid Symbol"/>
              </a:rPr>
              <a:t></a:t>
            </a:r>
            <a:r>
              <a:rPr lang="en-US" sz="2800" dirty="0" smtClean="0"/>
              <a:t>P)</a:t>
            </a:r>
          </a:p>
          <a:p>
            <a:pPr marL="0" indent="0">
              <a:buNone/>
            </a:pPr>
            <a:r>
              <a:rPr lang="en-US" sz="2800" b="1" dirty="0" smtClean="0"/>
              <a:t>Q&lt; K </a:t>
            </a:r>
            <a:r>
              <a:rPr lang="en-US" sz="2800" dirty="0" smtClean="0"/>
              <a:t>reaction must move forward direction (R</a:t>
            </a:r>
            <a:r>
              <a:rPr lang="en-US" sz="2800" dirty="0" smtClean="0">
                <a:sym typeface="Euclid Symbol"/>
              </a:rPr>
              <a:t> </a:t>
            </a:r>
            <a:r>
              <a:rPr lang="en-US" sz="2800" dirty="0" smtClean="0"/>
              <a:t> P)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105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If </a:t>
            </a:r>
            <a:r>
              <a:rPr lang="en-US" altLang="en-US" sz="4000" b="1" i="1" dirty="0"/>
              <a:t>Q</a:t>
            </a:r>
            <a:r>
              <a:rPr lang="en-US" altLang="en-US" sz="4000" b="1" dirty="0"/>
              <a:t> = </a:t>
            </a:r>
            <a:r>
              <a:rPr lang="en-US" altLang="en-US" sz="4000" b="1" i="1" dirty="0"/>
              <a:t>K</a:t>
            </a:r>
            <a:r>
              <a:rPr lang="en-US" altLang="en-US" sz="4000" b="1" dirty="0"/>
              <a:t>,</a:t>
            </a:r>
          </a:p>
        </p:txBody>
      </p:sp>
      <p:pic>
        <p:nvPicPr>
          <p:cNvPr id="135196" name="Picture 28" descr="15_0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149" y="1795079"/>
            <a:ext cx="3367702" cy="4022725"/>
          </a:xfrm>
        </p:spPr>
      </p:pic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0" y="6858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1pPr>
            <a:lvl2pPr algn="ctr">
              <a:defRPr sz="4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2pPr>
            <a:lvl3pPr algn="ctr">
              <a:defRPr sz="4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3pPr>
            <a:lvl4pPr algn="ctr">
              <a:defRPr sz="4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4pPr>
            <a:lvl5pPr algn="ctr">
              <a:defRPr sz="4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 eaLnBrk="1" hangingPunct="1"/>
            <a:r>
              <a:rPr lang="en-US" altLang="en-US" sz="3600" dirty="0">
                <a:solidFill>
                  <a:schemeClr val="tx1"/>
                </a:solidFill>
              </a:rPr>
              <a:t>the system is at equilibrium.</a:t>
            </a:r>
            <a:endParaRPr lang="en-US" altLang="en-US" dirty="0">
              <a:solidFill>
                <a:schemeClr val="tx1"/>
              </a:solidFill>
            </a:endParaRPr>
          </a:p>
        </p:txBody>
      </p:sp>
      <p:grpSp>
        <p:nvGrpSpPr>
          <p:cNvPr id="135193" name="Group 25"/>
          <p:cNvGrpSpPr>
            <a:grpSpLocks/>
          </p:cNvGrpSpPr>
          <p:nvPr/>
        </p:nvGrpSpPr>
        <p:grpSpPr bwMode="auto">
          <a:xfrm>
            <a:off x="2424113" y="2028825"/>
            <a:ext cx="4281487" cy="4348163"/>
            <a:chOff x="1527" y="1278"/>
            <a:chExt cx="2697" cy="2739"/>
          </a:xfrm>
        </p:grpSpPr>
        <p:sp>
          <p:nvSpPr>
            <p:cNvPr id="135182" name="Rectangle 14"/>
            <p:cNvSpPr>
              <a:spLocks noChangeArrowheads="1"/>
            </p:cNvSpPr>
            <p:nvPr/>
          </p:nvSpPr>
          <p:spPr bwMode="auto">
            <a:xfrm>
              <a:off x="1584" y="1863"/>
              <a:ext cx="970" cy="145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4" name="Rectangle 16"/>
            <p:cNvSpPr>
              <a:spLocks noChangeArrowheads="1"/>
            </p:cNvSpPr>
            <p:nvPr/>
          </p:nvSpPr>
          <p:spPr bwMode="auto">
            <a:xfrm>
              <a:off x="1527" y="3360"/>
              <a:ext cx="816" cy="65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5187" name="Group 19"/>
            <p:cNvGrpSpPr>
              <a:grpSpLocks/>
            </p:cNvGrpSpPr>
            <p:nvPr/>
          </p:nvGrpSpPr>
          <p:grpSpPr bwMode="auto">
            <a:xfrm>
              <a:off x="3254" y="1278"/>
              <a:ext cx="970" cy="2688"/>
              <a:chOff x="3254" y="1200"/>
              <a:chExt cx="970" cy="2784"/>
            </a:xfrm>
          </p:grpSpPr>
          <p:sp>
            <p:nvSpPr>
              <p:cNvPr id="135181" name="Rectangle 13"/>
              <p:cNvSpPr>
                <a:spLocks noChangeArrowheads="1"/>
              </p:cNvSpPr>
              <p:nvPr/>
            </p:nvSpPr>
            <p:spPr bwMode="auto">
              <a:xfrm>
                <a:off x="3254" y="1200"/>
                <a:ext cx="922" cy="2112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186" name="Rectangle 18"/>
              <p:cNvSpPr>
                <a:spLocks noChangeArrowheads="1"/>
              </p:cNvSpPr>
              <p:nvPr/>
            </p:nvSpPr>
            <p:spPr bwMode="auto">
              <a:xfrm>
                <a:off x="3408" y="3360"/>
                <a:ext cx="816" cy="62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5199" name="Group 31"/>
          <p:cNvGrpSpPr>
            <a:grpSpLocks/>
          </p:cNvGrpSpPr>
          <p:nvPr/>
        </p:nvGrpSpPr>
        <p:grpSpPr bwMode="auto">
          <a:xfrm>
            <a:off x="2255043" y="1631745"/>
            <a:ext cx="4633913" cy="4540456"/>
            <a:chOff x="1440" y="1104"/>
            <a:chExt cx="2919" cy="3023"/>
          </a:xfrm>
        </p:grpSpPr>
        <p:sp>
          <p:nvSpPr>
            <p:cNvPr id="135197" name="Rectangle 29"/>
            <p:cNvSpPr>
              <a:spLocks noChangeArrowheads="1"/>
            </p:cNvSpPr>
            <p:nvPr/>
          </p:nvSpPr>
          <p:spPr bwMode="auto">
            <a:xfrm>
              <a:off x="3207" y="1104"/>
              <a:ext cx="1152" cy="3023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8" name="Rectangle 30"/>
            <p:cNvSpPr>
              <a:spLocks noChangeArrowheads="1"/>
            </p:cNvSpPr>
            <p:nvPr/>
          </p:nvSpPr>
          <p:spPr bwMode="auto">
            <a:xfrm>
              <a:off x="1440" y="1153"/>
              <a:ext cx="1152" cy="2813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71016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-241300"/>
            <a:ext cx="9144000" cy="1143000"/>
          </a:xfrm>
        </p:spPr>
        <p:txBody>
          <a:bodyPr/>
          <a:lstStyle/>
          <a:p>
            <a:r>
              <a:rPr lang="en-US" altLang="en-US" sz="3600" b="1" dirty="0"/>
              <a:t>If </a:t>
            </a:r>
            <a:r>
              <a:rPr lang="en-US" altLang="en-US" sz="3600" b="1" i="1" dirty="0"/>
              <a:t>Q</a:t>
            </a:r>
            <a:r>
              <a:rPr lang="en-US" altLang="en-US" sz="3600" b="1" dirty="0"/>
              <a:t> &gt; </a:t>
            </a:r>
            <a:r>
              <a:rPr lang="en-US" altLang="en-US" sz="3600" b="1" i="1" dirty="0"/>
              <a:t>K</a:t>
            </a:r>
            <a:r>
              <a:rPr lang="en-US" altLang="en-US" sz="3600" b="1" dirty="0"/>
              <a:t>,</a:t>
            </a:r>
            <a:endParaRPr lang="en-US" altLang="en-US" b="1" dirty="0"/>
          </a:p>
        </p:txBody>
      </p:sp>
      <p:pic>
        <p:nvPicPr>
          <p:cNvPr id="161802" name="Picture 10" descr="15_0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374" y="1846263"/>
            <a:ext cx="3367702" cy="4022725"/>
          </a:xfrm>
        </p:spPr>
      </p:pic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1pPr>
            <a:lvl2pPr algn="ctr">
              <a:defRPr sz="4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2pPr>
            <a:lvl3pPr algn="ctr">
              <a:defRPr sz="4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3pPr>
            <a:lvl4pPr algn="ctr">
              <a:defRPr sz="4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4pPr>
            <a:lvl5pPr algn="ctr">
              <a:defRPr sz="4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 eaLnBrk="1" hangingPunct="1"/>
            <a:r>
              <a:rPr lang="en-US" altLang="en-US" sz="2800" dirty="0">
                <a:solidFill>
                  <a:schemeClr val="tx1"/>
                </a:solidFill>
              </a:rPr>
              <a:t>there is too much product, and the equilibrium shifts to the left.</a:t>
            </a:r>
          </a:p>
        </p:txBody>
      </p:sp>
      <p:grpSp>
        <p:nvGrpSpPr>
          <p:cNvPr id="161796" name="Group 4"/>
          <p:cNvGrpSpPr>
            <a:grpSpLocks/>
          </p:cNvGrpSpPr>
          <p:nvPr/>
        </p:nvGrpSpPr>
        <p:grpSpPr bwMode="auto">
          <a:xfrm>
            <a:off x="769630" y="1912937"/>
            <a:ext cx="4281487" cy="4348163"/>
            <a:chOff x="1527" y="1278"/>
            <a:chExt cx="2697" cy="2739"/>
          </a:xfrm>
        </p:grpSpPr>
        <p:sp>
          <p:nvSpPr>
            <p:cNvPr id="161797" name="Rectangle 5"/>
            <p:cNvSpPr>
              <a:spLocks noChangeArrowheads="1"/>
            </p:cNvSpPr>
            <p:nvPr/>
          </p:nvSpPr>
          <p:spPr bwMode="auto">
            <a:xfrm>
              <a:off x="1584" y="1863"/>
              <a:ext cx="970" cy="145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798" name="Rectangle 6"/>
            <p:cNvSpPr>
              <a:spLocks noChangeArrowheads="1"/>
            </p:cNvSpPr>
            <p:nvPr/>
          </p:nvSpPr>
          <p:spPr bwMode="auto">
            <a:xfrm>
              <a:off x="1527" y="3360"/>
              <a:ext cx="816" cy="65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1799" name="Group 7"/>
            <p:cNvGrpSpPr>
              <a:grpSpLocks/>
            </p:cNvGrpSpPr>
            <p:nvPr/>
          </p:nvGrpSpPr>
          <p:grpSpPr bwMode="auto">
            <a:xfrm>
              <a:off x="3254" y="1278"/>
              <a:ext cx="970" cy="2688"/>
              <a:chOff x="3254" y="1200"/>
              <a:chExt cx="970" cy="2784"/>
            </a:xfrm>
          </p:grpSpPr>
          <p:sp>
            <p:nvSpPr>
              <p:cNvPr id="161800" name="Rectangle 8"/>
              <p:cNvSpPr>
                <a:spLocks noChangeArrowheads="1"/>
              </p:cNvSpPr>
              <p:nvPr/>
            </p:nvSpPr>
            <p:spPr bwMode="auto">
              <a:xfrm>
                <a:off x="3254" y="1200"/>
                <a:ext cx="922" cy="2112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01" name="Rectangle 9"/>
              <p:cNvSpPr>
                <a:spLocks noChangeArrowheads="1"/>
              </p:cNvSpPr>
              <p:nvPr/>
            </p:nvSpPr>
            <p:spPr bwMode="auto">
              <a:xfrm>
                <a:off x="3408" y="3360"/>
                <a:ext cx="816" cy="62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61806" name="Group 14"/>
          <p:cNvGrpSpPr>
            <a:grpSpLocks/>
          </p:cNvGrpSpPr>
          <p:nvPr/>
        </p:nvGrpSpPr>
        <p:grpSpPr bwMode="auto">
          <a:xfrm>
            <a:off x="1763714" y="1830388"/>
            <a:ext cx="3287403" cy="3884612"/>
            <a:chOff x="1111" y="1153"/>
            <a:chExt cx="2345" cy="3023"/>
          </a:xfrm>
        </p:grpSpPr>
        <p:sp>
          <p:nvSpPr>
            <p:cNvPr id="161803" name="Rectangle 11"/>
            <p:cNvSpPr>
              <a:spLocks noChangeArrowheads="1"/>
            </p:cNvSpPr>
            <p:nvPr/>
          </p:nvSpPr>
          <p:spPr bwMode="auto">
            <a:xfrm>
              <a:off x="2256" y="1153"/>
              <a:ext cx="1152" cy="3023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4" name="Rectangle 12"/>
            <p:cNvSpPr>
              <a:spLocks noChangeArrowheads="1"/>
            </p:cNvSpPr>
            <p:nvPr/>
          </p:nvSpPr>
          <p:spPr bwMode="auto">
            <a:xfrm>
              <a:off x="1111" y="1153"/>
              <a:ext cx="1152" cy="3023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5" name="Rectangle 13"/>
            <p:cNvSpPr>
              <a:spLocks noChangeArrowheads="1"/>
            </p:cNvSpPr>
            <p:nvPr/>
          </p:nvSpPr>
          <p:spPr bwMode="auto">
            <a:xfrm>
              <a:off x="3408" y="2640"/>
              <a:ext cx="48" cy="144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6908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-18143" y="-42320"/>
            <a:ext cx="9144000" cy="1143000"/>
          </a:xfrm>
        </p:spPr>
        <p:txBody>
          <a:bodyPr/>
          <a:lstStyle/>
          <a:p>
            <a:r>
              <a:rPr lang="en-US" altLang="en-US" sz="3600" b="1" dirty="0"/>
              <a:t>If </a:t>
            </a:r>
            <a:r>
              <a:rPr lang="en-US" altLang="en-US" sz="3600" b="1" i="1" dirty="0"/>
              <a:t>Q</a:t>
            </a:r>
            <a:r>
              <a:rPr lang="en-US" altLang="en-US" sz="3600" b="1" dirty="0"/>
              <a:t> &lt; </a:t>
            </a:r>
            <a:r>
              <a:rPr lang="en-US" altLang="en-US" sz="3600" b="1" i="1" dirty="0"/>
              <a:t>K</a:t>
            </a:r>
            <a:r>
              <a:rPr lang="en-US" altLang="en-US" sz="3600" b="1" dirty="0"/>
              <a:t>,</a:t>
            </a:r>
            <a:endParaRPr lang="en-US" altLang="en-US" b="1" dirty="0"/>
          </a:p>
        </p:txBody>
      </p:sp>
      <p:pic>
        <p:nvPicPr>
          <p:cNvPr id="163850" name="Picture 10" descr="15_0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374" y="1846263"/>
            <a:ext cx="3367702" cy="4022725"/>
          </a:xfrm>
        </p:spPr>
      </p:pic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-36286" y="818746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1pPr>
            <a:lvl2pPr algn="ctr">
              <a:defRPr sz="4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2pPr>
            <a:lvl3pPr algn="ctr">
              <a:defRPr sz="4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3pPr>
            <a:lvl4pPr algn="ctr">
              <a:defRPr sz="4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4pPr>
            <a:lvl5pPr algn="ctr">
              <a:defRPr sz="4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 eaLnBrk="1" hangingPunct="1"/>
            <a:r>
              <a:rPr lang="en-US" altLang="en-US" sz="2800" dirty="0">
                <a:solidFill>
                  <a:schemeClr val="tx1"/>
                </a:solidFill>
              </a:rPr>
              <a:t>there is too much reactant, </a:t>
            </a:r>
            <a:endParaRPr lang="en-US" altLang="en-US" sz="2800" dirty="0" smtClean="0">
              <a:solidFill>
                <a:schemeClr val="tx1"/>
              </a:solidFill>
            </a:endParaRPr>
          </a:p>
          <a:p>
            <a:pPr algn="l" eaLnBrk="1" hangingPunct="1"/>
            <a:r>
              <a:rPr lang="en-US" altLang="en-US" sz="2800" dirty="0" smtClean="0">
                <a:solidFill>
                  <a:schemeClr val="tx1"/>
                </a:solidFill>
              </a:rPr>
              <a:t>and </a:t>
            </a:r>
            <a:r>
              <a:rPr lang="en-US" altLang="en-US" sz="2800" dirty="0">
                <a:solidFill>
                  <a:schemeClr val="tx1"/>
                </a:solidFill>
              </a:rPr>
              <a:t>the equilibrium shifts to the right.</a:t>
            </a:r>
          </a:p>
        </p:txBody>
      </p:sp>
      <p:grpSp>
        <p:nvGrpSpPr>
          <p:cNvPr id="163844" name="Group 4"/>
          <p:cNvGrpSpPr>
            <a:grpSpLocks/>
          </p:cNvGrpSpPr>
          <p:nvPr/>
        </p:nvGrpSpPr>
        <p:grpSpPr bwMode="auto">
          <a:xfrm>
            <a:off x="4205774" y="1638980"/>
            <a:ext cx="3961913" cy="4348163"/>
            <a:chOff x="1527" y="1278"/>
            <a:chExt cx="2697" cy="2739"/>
          </a:xfrm>
        </p:grpSpPr>
        <p:sp>
          <p:nvSpPr>
            <p:cNvPr id="163845" name="Rectangle 5"/>
            <p:cNvSpPr>
              <a:spLocks noChangeArrowheads="1"/>
            </p:cNvSpPr>
            <p:nvPr/>
          </p:nvSpPr>
          <p:spPr bwMode="auto">
            <a:xfrm>
              <a:off x="1584" y="1863"/>
              <a:ext cx="970" cy="145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46" name="Rectangle 6"/>
            <p:cNvSpPr>
              <a:spLocks noChangeArrowheads="1"/>
            </p:cNvSpPr>
            <p:nvPr/>
          </p:nvSpPr>
          <p:spPr bwMode="auto">
            <a:xfrm>
              <a:off x="1527" y="3360"/>
              <a:ext cx="816" cy="65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847" name="Group 7"/>
            <p:cNvGrpSpPr>
              <a:grpSpLocks/>
            </p:cNvGrpSpPr>
            <p:nvPr/>
          </p:nvGrpSpPr>
          <p:grpSpPr bwMode="auto">
            <a:xfrm>
              <a:off x="3254" y="1278"/>
              <a:ext cx="970" cy="2688"/>
              <a:chOff x="3254" y="1200"/>
              <a:chExt cx="970" cy="2784"/>
            </a:xfrm>
          </p:grpSpPr>
          <p:sp>
            <p:nvSpPr>
              <p:cNvPr id="163848" name="Rectangle 8"/>
              <p:cNvSpPr>
                <a:spLocks noChangeArrowheads="1"/>
              </p:cNvSpPr>
              <p:nvPr/>
            </p:nvSpPr>
            <p:spPr bwMode="auto">
              <a:xfrm>
                <a:off x="3254" y="1200"/>
                <a:ext cx="922" cy="2112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49" name="Rectangle 9"/>
              <p:cNvSpPr>
                <a:spLocks noChangeArrowheads="1"/>
              </p:cNvSpPr>
              <p:nvPr/>
            </p:nvSpPr>
            <p:spPr bwMode="auto">
              <a:xfrm>
                <a:off x="3408" y="3360"/>
                <a:ext cx="816" cy="62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63855" name="Group 15"/>
          <p:cNvGrpSpPr>
            <a:grpSpLocks/>
          </p:cNvGrpSpPr>
          <p:nvPr/>
        </p:nvGrpSpPr>
        <p:grpSpPr bwMode="auto">
          <a:xfrm>
            <a:off x="4205774" y="1785938"/>
            <a:ext cx="3261826" cy="4233862"/>
            <a:chOff x="2290" y="1125"/>
            <a:chExt cx="2414" cy="3051"/>
          </a:xfrm>
        </p:grpSpPr>
        <p:sp>
          <p:nvSpPr>
            <p:cNvPr id="163851" name="Rectangle 11"/>
            <p:cNvSpPr>
              <a:spLocks noChangeArrowheads="1"/>
            </p:cNvSpPr>
            <p:nvPr/>
          </p:nvSpPr>
          <p:spPr bwMode="auto">
            <a:xfrm>
              <a:off x="3552" y="1125"/>
              <a:ext cx="1152" cy="3023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2" name="Rectangle 12"/>
            <p:cNvSpPr>
              <a:spLocks noChangeArrowheads="1"/>
            </p:cNvSpPr>
            <p:nvPr/>
          </p:nvSpPr>
          <p:spPr bwMode="auto">
            <a:xfrm>
              <a:off x="2400" y="1153"/>
              <a:ext cx="1152" cy="3023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4" name="Rectangle 14"/>
            <p:cNvSpPr>
              <a:spLocks noChangeArrowheads="1"/>
            </p:cNvSpPr>
            <p:nvPr/>
          </p:nvSpPr>
          <p:spPr bwMode="auto">
            <a:xfrm>
              <a:off x="2290" y="2640"/>
              <a:ext cx="110" cy="144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9969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1" y="-215682"/>
            <a:ext cx="7543800" cy="1450757"/>
          </a:xfrm>
        </p:spPr>
        <p:txBody>
          <a:bodyPr/>
          <a:lstStyle/>
          <a:p>
            <a:r>
              <a:rPr lang="en-US" altLang="en-US" dirty="0"/>
              <a:t>An Equilibrium Problem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610790" y="1931782"/>
            <a:ext cx="7924800" cy="3733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	</a:t>
            </a:r>
            <a:r>
              <a:rPr lang="en-US" altLang="en-US" sz="2400" dirty="0"/>
              <a:t>A closed system initially containing 1.000 x 10</a:t>
            </a:r>
            <a:r>
              <a:rPr lang="en-US" altLang="en-US" sz="2400" baseline="30000" dirty="0"/>
              <a:t>-3</a:t>
            </a:r>
            <a:r>
              <a:rPr lang="en-US" altLang="en-US" sz="2400" dirty="0"/>
              <a:t> </a:t>
            </a:r>
            <a:r>
              <a:rPr lang="en-US" altLang="en-US" sz="2400" i="1" dirty="0"/>
              <a:t>M</a:t>
            </a:r>
            <a:r>
              <a:rPr lang="en-US" altLang="en-US" sz="2400" dirty="0"/>
              <a:t> H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and 2.000 x 10</a:t>
            </a:r>
            <a:r>
              <a:rPr lang="en-US" altLang="en-US" sz="2400" baseline="30000" dirty="0"/>
              <a:t>-3</a:t>
            </a:r>
            <a:r>
              <a:rPr lang="en-US" altLang="en-US" sz="2400" dirty="0"/>
              <a:t> </a:t>
            </a:r>
            <a:r>
              <a:rPr lang="en-US" altLang="en-US" sz="2400" i="1" dirty="0"/>
              <a:t>M</a:t>
            </a:r>
            <a:r>
              <a:rPr lang="en-US" altLang="en-US" sz="2400" dirty="0"/>
              <a:t> I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at 	448 </a:t>
            </a:r>
            <a:r>
              <a:rPr lang="en-US" altLang="en-US" sz="2400" dirty="0">
                <a:sym typeface="Symbol" pitchFamily="-80" charset="2"/>
              </a:rPr>
              <a:t>C is allowed to reach equilibrium.  </a:t>
            </a:r>
            <a:endParaRPr lang="en-US" altLang="en-US" sz="2400" dirty="0" smtClean="0">
              <a:sym typeface="Symbol" pitchFamily="-80" charset="2"/>
            </a:endParaRPr>
          </a:p>
          <a:p>
            <a:pPr>
              <a:buFontTx/>
              <a:buNone/>
            </a:pPr>
            <a:r>
              <a:rPr lang="en-US" altLang="en-US" sz="2400" dirty="0" smtClean="0">
                <a:sym typeface="Symbol" pitchFamily="-80" charset="2"/>
              </a:rPr>
              <a:t>Analysis </a:t>
            </a:r>
            <a:r>
              <a:rPr lang="en-US" altLang="en-US" sz="2400" dirty="0">
                <a:sym typeface="Symbol" pitchFamily="-80" charset="2"/>
              </a:rPr>
              <a:t>of the equilibrium mixture shows that the concentration of HI is 1.87 x 10</a:t>
            </a:r>
            <a:r>
              <a:rPr lang="en-US" altLang="en-US" sz="2400" baseline="30000" dirty="0">
                <a:sym typeface="Symbol" pitchFamily="-80" charset="2"/>
              </a:rPr>
              <a:t>-3</a:t>
            </a:r>
            <a:r>
              <a:rPr lang="en-US" altLang="en-US" sz="2400" dirty="0">
                <a:sym typeface="Symbol" pitchFamily="-80" charset="2"/>
              </a:rPr>
              <a:t> </a:t>
            </a:r>
            <a:r>
              <a:rPr lang="en-US" altLang="en-US" sz="2400" i="1" dirty="0">
                <a:sym typeface="Symbol" pitchFamily="-80" charset="2"/>
              </a:rPr>
              <a:t>M</a:t>
            </a:r>
            <a:r>
              <a:rPr lang="en-US" altLang="en-US" sz="2400" dirty="0">
                <a:sym typeface="Symbol" pitchFamily="-80" charset="2"/>
              </a:rPr>
              <a:t>.  </a:t>
            </a:r>
            <a:endParaRPr lang="en-US" altLang="en-US" sz="2400" dirty="0" smtClean="0">
              <a:sym typeface="Symbol" pitchFamily="-80" charset="2"/>
            </a:endParaRPr>
          </a:p>
          <a:p>
            <a:pPr>
              <a:buFontTx/>
              <a:buNone/>
            </a:pPr>
            <a:r>
              <a:rPr lang="en-US" altLang="en-US" sz="2400" dirty="0" smtClean="0">
                <a:sym typeface="Symbol" pitchFamily="-80" charset="2"/>
              </a:rPr>
              <a:t>Calculate </a:t>
            </a:r>
            <a:r>
              <a:rPr lang="en-US" altLang="en-US" sz="2400" i="1" dirty="0">
                <a:sym typeface="Symbol" pitchFamily="-80" charset="2"/>
              </a:rPr>
              <a:t>K</a:t>
            </a:r>
            <a:r>
              <a:rPr lang="en-US" altLang="en-US" sz="2400" baseline="-25000" dirty="0">
                <a:sym typeface="Symbol" pitchFamily="-80" charset="2"/>
              </a:rPr>
              <a:t>c</a:t>
            </a:r>
            <a:r>
              <a:rPr lang="en-US" altLang="en-US" sz="2400" dirty="0">
                <a:sym typeface="Symbol" pitchFamily="-80" charset="2"/>
              </a:rPr>
              <a:t> at 448 C for the reaction taking place, which is</a:t>
            </a:r>
            <a:endParaRPr lang="en-US" altLang="en-US" sz="2400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grpSp>
        <p:nvGrpSpPr>
          <p:cNvPr id="72715" name="Group 11"/>
          <p:cNvGrpSpPr>
            <a:grpSpLocks/>
          </p:cNvGrpSpPr>
          <p:nvPr/>
        </p:nvGrpSpPr>
        <p:grpSpPr bwMode="auto">
          <a:xfrm>
            <a:off x="1635919" y="4782552"/>
            <a:ext cx="5097463" cy="660400"/>
            <a:chOff x="1069" y="3656"/>
            <a:chExt cx="3211" cy="416"/>
          </a:xfrm>
        </p:grpSpPr>
        <p:sp>
          <p:nvSpPr>
            <p:cNvPr id="72711" name="Rectangle 7"/>
            <p:cNvSpPr>
              <a:spLocks noChangeArrowheads="1"/>
            </p:cNvSpPr>
            <p:nvPr/>
          </p:nvSpPr>
          <p:spPr bwMode="auto">
            <a:xfrm>
              <a:off x="1069" y="3656"/>
              <a:ext cx="136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 dirty="0">
                  <a:solidFill>
                    <a:srgbClr val="C82E32"/>
                  </a:solidFill>
                </a:rPr>
                <a:t>H</a:t>
              </a:r>
              <a:r>
                <a:rPr lang="en-US" altLang="en-US" sz="3600" baseline="-25000" dirty="0">
                  <a:solidFill>
                    <a:srgbClr val="C82E32"/>
                  </a:solidFill>
                </a:rPr>
                <a:t>2 (</a:t>
              </a:r>
              <a:r>
                <a:rPr lang="en-US" altLang="en-US" sz="3600" i="1" baseline="-25000" dirty="0">
                  <a:solidFill>
                    <a:srgbClr val="C82E32"/>
                  </a:solidFill>
                </a:rPr>
                <a:t>g</a:t>
              </a:r>
              <a:r>
                <a:rPr lang="en-US" altLang="en-US" sz="3600" baseline="-25000" dirty="0">
                  <a:solidFill>
                    <a:srgbClr val="C82E32"/>
                  </a:solidFill>
                </a:rPr>
                <a:t>)</a:t>
              </a:r>
              <a:r>
                <a:rPr lang="en-US" altLang="en-US" sz="3600" dirty="0">
                  <a:solidFill>
                    <a:srgbClr val="C82E32"/>
                  </a:solidFill>
                </a:rPr>
                <a:t> + I</a:t>
              </a:r>
              <a:r>
                <a:rPr lang="en-US" altLang="en-US" sz="3600" baseline="-25000" dirty="0">
                  <a:solidFill>
                    <a:srgbClr val="C82E32"/>
                  </a:solidFill>
                </a:rPr>
                <a:t>2 </a:t>
              </a:r>
              <a:r>
                <a:rPr lang="en-US" altLang="en-US" sz="3600" baseline="-25000" dirty="0" smtClean="0">
                  <a:solidFill>
                    <a:srgbClr val="C82E32"/>
                  </a:solidFill>
                </a:rPr>
                <a:t>(</a:t>
              </a:r>
              <a:r>
                <a:rPr lang="en-US" altLang="en-US" sz="3600" i="1" baseline="-25000" dirty="0" smtClean="0">
                  <a:solidFill>
                    <a:srgbClr val="C82E32"/>
                  </a:solidFill>
                </a:rPr>
                <a:t>g</a:t>
              </a:r>
              <a:r>
                <a:rPr lang="en-US" altLang="en-US" sz="3600" baseline="-25000" dirty="0" smtClean="0">
                  <a:solidFill>
                    <a:srgbClr val="C82E32"/>
                  </a:solidFill>
                </a:rPr>
                <a:t>)</a:t>
              </a:r>
              <a:endParaRPr lang="en-US" altLang="en-US" sz="3200" dirty="0">
                <a:solidFill>
                  <a:srgbClr val="C82E32"/>
                </a:solidFill>
              </a:endParaRPr>
            </a:p>
          </p:txBody>
        </p:sp>
        <p:sp>
          <p:nvSpPr>
            <p:cNvPr id="72713" name="Rectangle 9"/>
            <p:cNvSpPr>
              <a:spLocks noChangeArrowheads="1"/>
            </p:cNvSpPr>
            <p:nvPr/>
          </p:nvSpPr>
          <p:spPr bwMode="auto">
            <a:xfrm>
              <a:off x="3348" y="3668"/>
              <a:ext cx="93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 dirty="0">
                  <a:solidFill>
                    <a:srgbClr val="C82E32"/>
                  </a:solidFill>
                </a:rPr>
                <a:t>2 HI</a:t>
              </a:r>
              <a:r>
                <a:rPr lang="en-US" altLang="en-US" sz="3600" baseline="-25000" dirty="0">
                  <a:solidFill>
                    <a:srgbClr val="C82E32"/>
                  </a:solidFill>
                </a:rPr>
                <a:t> (</a:t>
              </a:r>
              <a:r>
                <a:rPr lang="en-US" altLang="en-US" sz="3600" i="1" baseline="-25000" dirty="0">
                  <a:solidFill>
                    <a:srgbClr val="C82E32"/>
                  </a:solidFill>
                </a:rPr>
                <a:t>g</a:t>
              </a:r>
              <a:r>
                <a:rPr lang="en-US" altLang="en-US" sz="3600" baseline="-25000" dirty="0">
                  <a:solidFill>
                    <a:srgbClr val="C82E32"/>
                  </a:solidFill>
                </a:rPr>
                <a:t>)</a:t>
              </a:r>
              <a:endParaRPr lang="en-US" altLang="en-US" sz="3200" dirty="0">
                <a:solidFill>
                  <a:srgbClr val="C82E32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127784" y="4801602"/>
            <a:ext cx="91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ym typeface="Euclid Extra"/>
              </a:rPr>
              <a:t>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79139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What Do We Know?</a:t>
            </a:r>
            <a:endParaRPr lang="en-US" altLang="en-US"/>
          </a:p>
        </p:txBody>
      </p:sp>
      <p:graphicFrame>
        <p:nvGraphicFramePr>
          <p:cNvPr id="73849" name="Group 121"/>
          <p:cNvGraphicFramePr>
            <a:graphicFrameLocks noGrp="1"/>
          </p:cNvGraphicFramePr>
          <p:nvPr>
            <p:ph type="tbl" idx="1"/>
          </p:nvPr>
        </p:nvGraphicFramePr>
        <p:xfrm>
          <a:off x="304800" y="1981200"/>
          <a:ext cx="8534400" cy="2971800"/>
        </p:xfrm>
        <a:graphic>
          <a:graphicData uri="http://schemas.openxmlformats.org/drawingml/2006/table">
            <a:tbl>
              <a:tblPr/>
              <a:tblGrid>
                <a:gridCol w="2174875"/>
                <a:gridCol w="2092325"/>
                <a:gridCol w="2133600"/>
                <a:gridCol w="2133600"/>
              </a:tblGrid>
              <a:tr h="742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[H</a:t>
                      </a:r>
                      <a:r>
                        <a:rPr kumimoji="0" lang="en-US" alt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2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], </a:t>
                      </a:r>
                      <a:r>
                        <a:rPr kumimoji="0" lang="en-US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M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[I</a:t>
                      </a:r>
                      <a:r>
                        <a:rPr kumimoji="0" lang="en-US" alt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2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], </a:t>
                      </a:r>
                      <a:r>
                        <a:rPr kumimoji="0" lang="en-US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M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[HI], </a:t>
                      </a:r>
                      <a:r>
                        <a:rPr kumimoji="0" lang="en-US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M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Initially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1.000 x 10</a:t>
                      </a:r>
                      <a:r>
                        <a:rPr kumimoji="0" lang="en-US" alt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-3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2.000 x 10</a:t>
                      </a:r>
                      <a:r>
                        <a:rPr kumimoji="0" lang="en-US" alt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-3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Change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At equilibrium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1.87 x 10</a:t>
                      </a:r>
                      <a:r>
                        <a:rPr kumimoji="0" lang="en-US" alt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-3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795745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[HI] Increases by 1.87 x 10</a:t>
            </a:r>
            <a:r>
              <a:rPr lang="en-US" altLang="en-US" sz="3600" baseline="30000"/>
              <a:t>-3</a:t>
            </a:r>
            <a:r>
              <a:rPr lang="en-US" altLang="en-US" sz="3600"/>
              <a:t> </a:t>
            </a:r>
            <a:r>
              <a:rPr lang="en-US" altLang="en-US" sz="3600" i="1"/>
              <a:t>M</a:t>
            </a:r>
            <a:endParaRPr lang="en-US" altLang="en-US" sz="3600"/>
          </a:p>
        </p:txBody>
      </p:sp>
      <p:graphicFrame>
        <p:nvGraphicFramePr>
          <p:cNvPr id="76831" name="Group 31"/>
          <p:cNvGraphicFramePr>
            <a:graphicFrameLocks noGrp="1"/>
          </p:cNvGraphicFramePr>
          <p:nvPr>
            <p:ph type="tbl" idx="1"/>
          </p:nvPr>
        </p:nvGraphicFramePr>
        <p:xfrm>
          <a:off x="304800" y="1981200"/>
          <a:ext cx="8534400" cy="2971800"/>
        </p:xfrm>
        <a:graphic>
          <a:graphicData uri="http://schemas.openxmlformats.org/drawingml/2006/table">
            <a:tbl>
              <a:tblPr/>
              <a:tblGrid>
                <a:gridCol w="2174875"/>
                <a:gridCol w="2092325"/>
                <a:gridCol w="2133600"/>
                <a:gridCol w="2133600"/>
              </a:tblGrid>
              <a:tr h="742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[H</a:t>
                      </a:r>
                      <a:r>
                        <a:rPr kumimoji="0" lang="en-US" alt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2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], </a:t>
                      </a:r>
                      <a:r>
                        <a:rPr kumimoji="0" lang="en-US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M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[I</a:t>
                      </a:r>
                      <a:r>
                        <a:rPr kumimoji="0" lang="en-US" alt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2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], </a:t>
                      </a:r>
                      <a:r>
                        <a:rPr kumimoji="0" lang="en-US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M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[HI], </a:t>
                      </a:r>
                      <a:r>
                        <a:rPr kumimoji="0" lang="en-US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M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Initially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1.000 x 10</a:t>
                      </a:r>
                      <a:r>
                        <a:rPr kumimoji="0" lang="en-US" alt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-3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2.000 x 10</a:t>
                      </a:r>
                      <a:r>
                        <a:rPr kumimoji="0" lang="en-US" alt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-3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Change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+1.87 x 10</a:t>
                      </a:r>
                      <a:r>
                        <a:rPr kumimoji="0" lang="en-US" alt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-3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At equilibrium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1.87 x 10</a:t>
                      </a:r>
                      <a:r>
                        <a:rPr kumimoji="0" lang="en-US" alt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-3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3575726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Concept of Equilibrium</a:t>
            </a:r>
          </a:p>
        </p:txBody>
      </p:sp>
      <p:pic>
        <p:nvPicPr>
          <p:cNvPr id="5127" name="Picture 7" descr="15_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28" b="9723"/>
          <a:stretch>
            <a:fillRect/>
          </a:stretch>
        </p:blipFill>
        <p:spPr>
          <a:xfrm>
            <a:off x="265113" y="1433513"/>
            <a:ext cx="3925887" cy="3011487"/>
          </a:xfrm>
        </p:spPr>
      </p:pic>
      <p:sp>
        <p:nvSpPr>
          <p:cNvPr id="51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95400"/>
            <a:ext cx="4343400" cy="4648200"/>
          </a:xfrm>
        </p:spPr>
        <p:txBody>
          <a:bodyPr/>
          <a:lstStyle/>
          <a:p>
            <a:r>
              <a:rPr lang="en-US" altLang="en-US" sz="2800"/>
              <a:t>As a system approaches equilibrium, both the forward and reverse reactions are occurring.</a:t>
            </a:r>
          </a:p>
          <a:p>
            <a:r>
              <a:rPr lang="en-US" altLang="en-US" sz="2800"/>
              <a:t>At equilibrium, the forward and reverse reactions are proceeding </a:t>
            </a:r>
            <a:r>
              <a:rPr lang="en-US" altLang="en-US" sz="2800" i="1"/>
              <a:t>at the same rate</a:t>
            </a:r>
            <a:r>
              <a:rPr lang="en-US" altLang="en-US" sz="2800"/>
              <a:t>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2305050" y="1876425"/>
            <a:ext cx="1806575" cy="2122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281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Stoichiometry tells us [H</a:t>
            </a:r>
            <a:r>
              <a:rPr lang="en-US" altLang="en-US" sz="3600" baseline="-25000" dirty="0"/>
              <a:t>2</a:t>
            </a:r>
            <a:r>
              <a:rPr lang="en-US" altLang="en-US" sz="3600" dirty="0"/>
              <a:t>] and [I</a:t>
            </a:r>
            <a:r>
              <a:rPr lang="en-US" altLang="en-US" sz="3600" baseline="-25000" dirty="0"/>
              <a:t>2</a:t>
            </a:r>
            <a:r>
              <a:rPr lang="en-US" altLang="en-US" sz="3600" dirty="0"/>
              <a:t>] decrease by half as much.</a:t>
            </a:r>
          </a:p>
        </p:txBody>
      </p:sp>
      <p:graphicFrame>
        <p:nvGraphicFramePr>
          <p:cNvPr id="123934" name="Group 30"/>
          <p:cNvGraphicFramePr>
            <a:graphicFrameLocks noGrp="1"/>
          </p:cNvGraphicFramePr>
          <p:nvPr>
            <p:ph type="tbl" idx="1"/>
          </p:nvPr>
        </p:nvGraphicFramePr>
        <p:xfrm>
          <a:off x="304800" y="1981200"/>
          <a:ext cx="8534400" cy="2971800"/>
        </p:xfrm>
        <a:graphic>
          <a:graphicData uri="http://schemas.openxmlformats.org/drawingml/2006/table">
            <a:tbl>
              <a:tblPr/>
              <a:tblGrid>
                <a:gridCol w="2174875"/>
                <a:gridCol w="2092325"/>
                <a:gridCol w="2133600"/>
                <a:gridCol w="2133600"/>
              </a:tblGrid>
              <a:tr h="742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[H</a:t>
                      </a:r>
                      <a:r>
                        <a:rPr kumimoji="0" lang="en-US" alt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2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], </a:t>
                      </a:r>
                      <a:r>
                        <a:rPr kumimoji="0" lang="en-US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M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[I</a:t>
                      </a:r>
                      <a:r>
                        <a:rPr kumimoji="0" lang="en-US" alt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2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], </a:t>
                      </a:r>
                      <a:r>
                        <a:rPr kumimoji="0" lang="en-US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M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[HI], </a:t>
                      </a:r>
                      <a:r>
                        <a:rPr kumimoji="0" lang="en-US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M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Initially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1.000 x 10</a:t>
                      </a:r>
                      <a:r>
                        <a:rPr kumimoji="0" lang="en-US" alt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-3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2.000 x 10</a:t>
                      </a:r>
                      <a:r>
                        <a:rPr kumimoji="0" lang="en-US" alt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-3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Change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-9.35 x 10</a:t>
                      </a:r>
                      <a:r>
                        <a:rPr kumimoji="0" lang="en-US" alt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-4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-9.35 x 10</a:t>
                      </a:r>
                      <a:r>
                        <a:rPr kumimoji="0" lang="en-US" alt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-4</a:t>
                      </a:r>
                      <a:endParaRPr kumimoji="0" lang="en-US" alt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+1.87 x 10</a:t>
                      </a:r>
                      <a:r>
                        <a:rPr kumimoji="0" lang="en-US" alt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-3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At equilibrium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1.87 x 10</a:t>
                      </a:r>
                      <a:r>
                        <a:rPr kumimoji="0" lang="en-US" alt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-3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8070826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We can now calculate the equilibrium concentrations of all three compounds…</a:t>
            </a:r>
            <a:endParaRPr lang="en-US" altLang="en-US" dirty="0"/>
          </a:p>
        </p:txBody>
      </p:sp>
      <p:graphicFrame>
        <p:nvGraphicFramePr>
          <p:cNvPr id="121886" name="Group 30"/>
          <p:cNvGraphicFramePr>
            <a:graphicFrameLocks noGrp="1"/>
          </p:cNvGraphicFramePr>
          <p:nvPr>
            <p:ph type="tbl" idx="1"/>
          </p:nvPr>
        </p:nvGraphicFramePr>
        <p:xfrm>
          <a:off x="304800" y="1981200"/>
          <a:ext cx="8534400" cy="2971800"/>
        </p:xfrm>
        <a:graphic>
          <a:graphicData uri="http://schemas.openxmlformats.org/drawingml/2006/table">
            <a:tbl>
              <a:tblPr/>
              <a:tblGrid>
                <a:gridCol w="2174875"/>
                <a:gridCol w="2092325"/>
                <a:gridCol w="2133600"/>
                <a:gridCol w="2133600"/>
              </a:tblGrid>
              <a:tr h="742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[H</a:t>
                      </a:r>
                      <a:r>
                        <a:rPr kumimoji="0" lang="en-US" alt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2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], </a:t>
                      </a:r>
                      <a:r>
                        <a:rPr kumimoji="0" lang="en-US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M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[I</a:t>
                      </a:r>
                      <a:r>
                        <a:rPr kumimoji="0" lang="en-US" alt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2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], </a:t>
                      </a:r>
                      <a:r>
                        <a:rPr kumimoji="0" lang="en-US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M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[HI], </a:t>
                      </a:r>
                      <a:r>
                        <a:rPr kumimoji="0" lang="en-US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M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Initially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1.000 x 10</a:t>
                      </a:r>
                      <a:r>
                        <a:rPr kumimoji="0" lang="en-US" alt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-3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2.000 x 10</a:t>
                      </a:r>
                      <a:r>
                        <a:rPr kumimoji="0" lang="en-US" alt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-3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Change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-9.35 x 10</a:t>
                      </a:r>
                      <a:r>
                        <a:rPr kumimoji="0" lang="en-US" alt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-4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-9.35 x 10</a:t>
                      </a:r>
                      <a:r>
                        <a:rPr kumimoji="0" lang="en-US" alt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+1.87 x 10</a:t>
                      </a:r>
                      <a:r>
                        <a:rPr kumimoji="0" lang="en-US" alt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-3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At equilibrium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6.5 x 10</a:t>
                      </a:r>
                      <a:r>
                        <a:rPr kumimoji="0" lang="en-US" alt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-5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1.065 x 10</a:t>
                      </a:r>
                      <a:r>
                        <a:rPr kumimoji="0" lang="en-US" alt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-3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1.87 x 10</a:t>
                      </a:r>
                      <a:r>
                        <a:rPr kumimoji="0" lang="en-US" alt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-3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0" y="51816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Since Kc =    </a:t>
            </a:r>
            <a:r>
              <a:rPr lang="en-US" u="sng" dirty="0" smtClean="0"/>
              <a:t>[HI]</a:t>
            </a:r>
            <a:r>
              <a:rPr lang="en-US" u="sng" baseline="30000" dirty="0" smtClean="0"/>
              <a:t>2</a:t>
            </a:r>
            <a:r>
              <a:rPr lang="en-US" u="sng" dirty="0" smtClean="0"/>
              <a:t>   </a:t>
            </a:r>
            <a:r>
              <a:rPr lang="en-US" dirty="0" smtClean="0"/>
              <a:t>                therefore:  Kc =  50.5</a:t>
            </a:r>
          </a:p>
          <a:p>
            <a:r>
              <a:rPr lang="en-US" dirty="0" smtClean="0"/>
              <a:t>	   [ H</a:t>
            </a:r>
            <a:r>
              <a:rPr lang="en-US" baseline="-25000" dirty="0" smtClean="0"/>
              <a:t>2</a:t>
            </a:r>
            <a:r>
              <a:rPr lang="en-US" dirty="0" smtClean="0"/>
              <a:t>] [ I</a:t>
            </a:r>
            <a:r>
              <a:rPr lang="en-US" baseline="-25000" dirty="0" smtClean="0"/>
              <a:t>2</a:t>
            </a:r>
            <a:r>
              <a:rPr lang="en-US" dirty="0" smtClean="0"/>
              <a:t>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0126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-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b="1" dirty="0"/>
              <a:t>Equilibrium:  ICE practice problems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7086600" cy="4267200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0070C0"/>
                </a:solidFill>
              </a:rPr>
              <a:t>Problem #1:  Calculating K</a:t>
            </a:r>
          </a:p>
          <a:p>
            <a:pPr lvl="0"/>
            <a:endParaRPr lang="en-US" dirty="0" smtClean="0">
              <a:solidFill>
                <a:schemeClr val="tx1"/>
              </a:solidFill>
            </a:endParaRPr>
          </a:p>
          <a:p>
            <a:pPr lvl="0" algn="l"/>
            <a:r>
              <a:rPr lang="en-US" cap="none" dirty="0" smtClean="0">
                <a:solidFill>
                  <a:schemeClr val="tx1"/>
                </a:solidFill>
                <a:latin typeface="+mn-lt"/>
              </a:rPr>
              <a:t>A </a:t>
            </a:r>
            <a:r>
              <a:rPr lang="en-US" cap="none" dirty="0">
                <a:solidFill>
                  <a:schemeClr val="tx1"/>
                </a:solidFill>
                <a:latin typeface="+mn-lt"/>
              </a:rPr>
              <a:t>10.0L vessel at 1000K, 0.250 mol SO</a:t>
            </a:r>
            <a:r>
              <a:rPr lang="en-US" cap="none" baseline="-25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cap="none" dirty="0">
                <a:solidFill>
                  <a:schemeClr val="tx1"/>
                </a:solidFill>
                <a:latin typeface="+mn-lt"/>
              </a:rPr>
              <a:t>(g) and 0.200 mol O</a:t>
            </a:r>
            <a:r>
              <a:rPr lang="en-US" cap="none" baseline="-25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cap="none" dirty="0">
                <a:solidFill>
                  <a:schemeClr val="tx1"/>
                </a:solidFill>
                <a:latin typeface="+mn-lt"/>
              </a:rPr>
              <a:t>(g) react to form </a:t>
            </a:r>
            <a:r>
              <a:rPr lang="en-US" cap="none" dirty="0" smtClean="0">
                <a:solidFill>
                  <a:schemeClr val="tx1"/>
                </a:solidFill>
                <a:latin typeface="+mn-lt"/>
              </a:rPr>
              <a:t>0.162 mol </a:t>
            </a:r>
            <a:r>
              <a:rPr lang="en-US" cap="none" dirty="0">
                <a:solidFill>
                  <a:schemeClr val="tx1"/>
                </a:solidFill>
                <a:latin typeface="+mn-lt"/>
              </a:rPr>
              <a:t>SO</a:t>
            </a:r>
            <a:r>
              <a:rPr lang="en-US" cap="none" baseline="-2500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cap="none" dirty="0">
                <a:solidFill>
                  <a:schemeClr val="tx1"/>
                </a:solidFill>
                <a:latin typeface="+mn-lt"/>
              </a:rPr>
              <a:t>(g) at equilibrium.  </a:t>
            </a:r>
            <a:endParaRPr lang="en-US" cap="none" dirty="0" smtClean="0">
              <a:solidFill>
                <a:schemeClr val="tx1"/>
              </a:solidFill>
              <a:latin typeface="+mn-lt"/>
            </a:endParaRPr>
          </a:p>
          <a:p>
            <a:pPr lvl="0" algn="l"/>
            <a:r>
              <a:rPr lang="en-US" cap="none" dirty="0" smtClean="0">
                <a:solidFill>
                  <a:schemeClr val="tx1"/>
                </a:solidFill>
                <a:latin typeface="+mn-lt"/>
              </a:rPr>
              <a:t>What </a:t>
            </a:r>
            <a:r>
              <a:rPr lang="en-US" cap="none" dirty="0">
                <a:solidFill>
                  <a:schemeClr val="tx1"/>
                </a:solidFill>
                <a:latin typeface="+mn-lt"/>
              </a:rPr>
              <a:t>is the </a:t>
            </a:r>
            <a:r>
              <a:rPr lang="en-US" cap="none" dirty="0" err="1">
                <a:solidFill>
                  <a:schemeClr val="tx1"/>
                </a:solidFill>
                <a:latin typeface="+mn-lt"/>
              </a:rPr>
              <a:t>K</a:t>
            </a:r>
            <a:r>
              <a:rPr lang="en-US" cap="none" baseline="-25000" dirty="0" err="1">
                <a:solidFill>
                  <a:schemeClr val="tx1"/>
                </a:solidFill>
                <a:latin typeface="+mn-lt"/>
              </a:rPr>
              <a:t>c</a:t>
            </a:r>
            <a:r>
              <a:rPr lang="en-US" cap="none" dirty="0">
                <a:solidFill>
                  <a:schemeClr val="tx1"/>
                </a:solidFill>
                <a:latin typeface="+mn-lt"/>
              </a:rPr>
              <a:t> at 1000K for this reaction?</a:t>
            </a:r>
          </a:p>
          <a:p>
            <a:r>
              <a:rPr lang="en-US" cap="none" dirty="0">
                <a:solidFill>
                  <a:schemeClr val="tx1"/>
                </a:solidFill>
                <a:latin typeface="+mn-lt"/>
              </a:rPr>
              <a:t> </a:t>
            </a:r>
            <a:endParaRPr lang="en-US" cap="none" dirty="0" smtClean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n-US" cap="none" dirty="0" smtClean="0">
                <a:solidFill>
                  <a:schemeClr val="tx1"/>
                </a:solidFill>
                <a:latin typeface="+mn-lt"/>
              </a:rPr>
              <a:t>Balanced </a:t>
            </a:r>
            <a:r>
              <a:rPr lang="en-US" cap="none" dirty="0">
                <a:solidFill>
                  <a:schemeClr val="tx1"/>
                </a:solidFill>
                <a:latin typeface="+mn-lt"/>
              </a:rPr>
              <a:t>equation:   </a:t>
            </a:r>
            <a:endParaRPr lang="en-US" cap="none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cap="none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cap="none" dirty="0">
                <a:solidFill>
                  <a:schemeClr val="tx1"/>
                </a:solidFill>
                <a:latin typeface="+mn-lt"/>
              </a:rPr>
              <a:t>_</a:t>
            </a:r>
            <a:r>
              <a:rPr lang="en-US" cap="none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cap="none" dirty="0">
                <a:solidFill>
                  <a:schemeClr val="tx1"/>
                </a:solidFill>
                <a:latin typeface="+mn-lt"/>
              </a:rPr>
              <a:t>SO</a:t>
            </a:r>
            <a:r>
              <a:rPr lang="en-US" cap="none" baseline="-25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cap="none" dirty="0">
                <a:solidFill>
                  <a:schemeClr val="tx1"/>
                </a:solidFill>
                <a:latin typeface="+mn-lt"/>
              </a:rPr>
              <a:t>(g) + </a:t>
            </a:r>
            <a:r>
              <a:rPr lang="en-US" cap="none" dirty="0" smtClean="0">
                <a:solidFill>
                  <a:schemeClr val="tx1"/>
                </a:solidFill>
                <a:latin typeface="+mn-lt"/>
              </a:rPr>
              <a:t>_ </a:t>
            </a:r>
            <a:r>
              <a:rPr lang="en-US" cap="none" dirty="0">
                <a:solidFill>
                  <a:schemeClr val="tx1"/>
                </a:solidFill>
                <a:latin typeface="+mn-lt"/>
              </a:rPr>
              <a:t>O</a:t>
            </a:r>
            <a:r>
              <a:rPr lang="en-US" cap="none" baseline="-25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cap="none" dirty="0">
                <a:solidFill>
                  <a:schemeClr val="tx1"/>
                </a:solidFill>
                <a:latin typeface="+mn-lt"/>
              </a:rPr>
              <a:t>(g)   </a:t>
            </a:r>
            <a:r>
              <a:rPr lang="en-US" b="1" cap="none" dirty="0">
                <a:solidFill>
                  <a:schemeClr val="tx1"/>
                </a:solidFill>
                <a:latin typeface="+mn-lt"/>
              </a:rPr>
              <a:t>↔   </a:t>
            </a:r>
            <a:r>
              <a:rPr lang="en-US" cap="none" dirty="0" smtClean="0">
                <a:solidFill>
                  <a:schemeClr val="tx1"/>
                </a:solidFill>
                <a:latin typeface="+mn-lt"/>
              </a:rPr>
              <a:t>_ </a:t>
            </a:r>
            <a:r>
              <a:rPr lang="en-US" cap="none" dirty="0">
                <a:solidFill>
                  <a:schemeClr val="tx1"/>
                </a:solidFill>
                <a:latin typeface="+mn-lt"/>
              </a:rPr>
              <a:t>SO</a:t>
            </a:r>
            <a:r>
              <a:rPr lang="en-US" cap="none" baseline="-2500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cap="none" dirty="0">
                <a:solidFill>
                  <a:schemeClr val="tx1"/>
                </a:solidFill>
                <a:latin typeface="+mn-lt"/>
              </a:rPr>
              <a:t> (g)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3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609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2</a:t>
            </a:r>
            <a:r>
              <a:rPr lang="en-US" sz="3600" dirty="0" smtClean="0"/>
              <a:t>SO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(g) +  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(g)   </a:t>
            </a:r>
            <a:r>
              <a:rPr lang="en-US" sz="3600" b="1" dirty="0" smtClean="0"/>
              <a:t>↔   </a:t>
            </a:r>
            <a:r>
              <a:rPr lang="en-US" sz="3600" dirty="0" smtClean="0">
                <a:solidFill>
                  <a:srgbClr val="FF0000"/>
                </a:solidFill>
              </a:rPr>
              <a:t>2</a:t>
            </a:r>
            <a:r>
              <a:rPr lang="en-US" sz="3600" dirty="0" smtClean="0"/>
              <a:t>SO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 (g)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3810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3200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SO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2SO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.025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.020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-2X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-X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+2X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Problem #2</a:t>
            </a:r>
            <a:br>
              <a:rPr lang="en-US" sz="3200" dirty="0"/>
            </a:br>
            <a:r>
              <a:rPr lang="en-US" sz="3200" dirty="0"/>
              <a:t> </a:t>
            </a:r>
            <a:r>
              <a:rPr lang="en-US" sz="3200" dirty="0">
                <a:solidFill>
                  <a:srgbClr val="0070C0"/>
                </a:solidFill>
              </a:rPr>
              <a:t>Calculating the equilibrium constant</a:t>
            </a:r>
            <a:br>
              <a:rPr lang="en-US" sz="3200" dirty="0">
                <a:solidFill>
                  <a:srgbClr val="0070C0"/>
                </a:solidFill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At a certain temperature, 2.0 mole NH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is introduced into a 2.0 L container, and the NH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partially dissociates into  hydrogen and nitrogen gas by the following reaction:</a:t>
            </a:r>
          </a:p>
          <a:p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2NH</a:t>
            </a:r>
            <a:r>
              <a:rPr lang="en-US" sz="2800" baseline="-25000" dirty="0">
                <a:solidFill>
                  <a:schemeClr val="tx1"/>
                </a:solidFill>
              </a:rPr>
              <a:t>3</a:t>
            </a:r>
            <a:r>
              <a:rPr lang="en-US" sz="2800" dirty="0">
                <a:solidFill>
                  <a:schemeClr val="tx1"/>
                </a:solidFill>
              </a:rPr>
              <a:t> (g) </a:t>
            </a:r>
            <a:r>
              <a:rPr lang="en-US" sz="2800" dirty="0">
                <a:solidFill>
                  <a:schemeClr val="tx1"/>
                </a:solidFill>
                <a:sym typeface="Euclid Math One"/>
              </a:rPr>
              <a:t></a:t>
            </a:r>
            <a:r>
              <a:rPr lang="en-US" sz="2800" dirty="0">
                <a:solidFill>
                  <a:schemeClr val="tx1"/>
                </a:solidFill>
              </a:rPr>
              <a:t>  N</a:t>
            </a:r>
            <a:r>
              <a:rPr lang="en-US" sz="2800" baseline="-25000" dirty="0">
                <a:solidFill>
                  <a:schemeClr val="tx1"/>
                </a:solidFill>
              </a:rPr>
              <a:t>2</a:t>
            </a:r>
            <a:r>
              <a:rPr lang="en-US" sz="2800" dirty="0">
                <a:solidFill>
                  <a:schemeClr val="tx1"/>
                </a:solidFill>
              </a:rPr>
              <a:t>(g) + 3 H</a:t>
            </a:r>
            <a:r>
              <a:rPr lang="en-US" sz="2800" baseline="-25000" dirty="0">
                <a:solidFill>
                  <a:schemeClr val="tx1"/>
                </a:solidFill>
              </a:rPr>
              <a:t>2</a:t>
            </a:r>
            <a:r>
              <a:rPr lang="en-US" sz="2800" dirty="0">
                <a:solidFill>
                  <a:schemeClr val="tx1"/>
                </a:solidFill>
              </a:rPr>
              <a:t>(g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At equilibrium, 1.0 </a:t>
            </a:r>
            <a:r>
              <a:rPr lang="en-US" dirty="0" err="1">
                <a:solidFill>
                  <a:schemeClr val="tx1"/>
                </a:solidFill>
              </a:rPr>
              <a:t>mol</a:t>
            </a:r>
            <a:r>
              <a:rPr lang="en-US" dirty="0">
                <a:solidFill>
                  <a:schemeClr val="tx1"/>
                </a:solidFill>
              </a:rPr>
              <a:t> NH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remains, what is the value of K for this reaction?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08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Problem #3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0070C0"/>
                </a:solidFill>
              </a:rPr>
              <a:t>Using K to determine equilibrium concentrations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dirty="0" smtClean="0"/>
              <a:t>At 500K, the dissociation of Iodine gas </a:t>
            </a:r>
            <a:r>
              <a:rPr lang="en-US" sz="2800" smtClean="0"/>
              <a:t>has an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equilibrium constant of 5.6x10</a:t>
            </a:r>
            <a:r>
              <a:rPr lang="en-US" sz="2800" baseline="30000" dirty="0" smtClean="0"/>
              <a:t>-12</a:t>
            </a:r>
            <a:r>
              <a:rPr lang="en-US" sz="2800" dirty="0" smtClean="0"/>
              <a:t>.  </a:t>
            </a:r>
          </a:p>
          <a:p>
            <a:pPr algn="ctr">
              <a:buNone/>
            </a:pPr>
            <a:r>
              <a:rPr lang="en-US" sz="2800" dirty="0" smtClean="0"/>
              <a:t>I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(g)  </a:t>
            </a:r>
            <a:r>
              <a:rPr lang="en-US" sz="2800" dirty="0" smtClean="0">
                <a:sym typeface="Euclid Math One"/>
              </a:rPr>
              <a:t></a:t>
            </a:r>
            <a:r>
              <a:rPr lang="en-US" sz="2800" dirty="0" smtClean="0"/>
              <a:t> 2I(g)</a:t>
            </a:r>
          </a:p>
          <a:p>
            <a:pPr>
              <a:buNone/>
            </a:pPr>
            <a:r>
              <a:rPr lang="en-US" sz="2800" dirty="0" smtClean="0"/>
              <a:t>If 0.05moles of I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is  introduced to a 2.0L vessel, what</a:t>
            </a:r>
          </a:p>
          <a:p>
            <a:pPr>
              <a:buNone/>
            </a:pPr>
            <a:r>
              <a:rPr lang="en-US" sz="2800" dirty="0" smtClean="0"/>
              <a:t>will be the  equilibrium concentrations of the iodine gas</a:t>
            </a:r>
          </a:p>
          <a:p>
            <a:pPr>
              <a:buNone/>
            </a:pPr>
            <a:r>
              <a:rPr lang="en-US" sz="2800" dirty="0" smtClean="0"/>
              <a:t>and atomic iodine?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000" dirty="0" smtClean="0"/>
              <a:t>Set up ICE Box</a:t>
            </a:r>
          </a:p>
          <a:p>
            <a:r>
              <a:rPr lang="en-US" sz="2000" dirty="0" smtClean="0"/>
              <a:t>Evaluate (K), can we simplify the equation?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701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43" y="-152400"/>
            <a:ext cx="7543800" cy="145075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Problem #4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0070C0"/>
                </a:solidFill>
              </a:rPr>
              <a:t>Problem involving a perfect square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8229600" cy="4648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dirty="0" smtClean="0"/>
              <a:t>At 986°C, </a:t>
            </a:r>
            <a:r>
              <a:rPr lang="en-US" sz="2800" dirty="0" err="1" smtClean="0"/>
              <a:t>Kc</a:t>
            </a:r>
            <a:r>
              <a:rPr lang="en-US" sz="2800" dirty="0" smtClean="0"/>
              <a:t> = 1.6 for the reaction:</a:t>
            </a:r>
          </a:p>
          <a:p>
            <a:pPr algn="ctr">
              <a:buNone/>
            </a:pPr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(g) +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(g) </a:t>
            </a:r>
            <a:r>
              <a:rPr lang="en-US" sz="2800" dirty="0" smtClean="0">
                <a:sym typeface="Euclid Math One"/>
              </a:rPr>
              <a:t></a:t>
            </a:r>
            <a:r>
              <a:rPr lang="en-US" sz="2800" dirty="0" smtClean="0"/>
              <a:t>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O(g) + CO(g)</a:t>
            </a:r>
          </a:p>
          <a:p>
            <a:pPr>
              <a:buNone/>
            </a:pPr>
            <a:r>
              <a:rPr lang="en-US" sz="2800" dirty="0" smtClean="0"/>
              <a:t>0.100 moles each of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and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are added to a 1.0L container.  What will be the equilibrium concentrations of the reactants and products?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000" dirty="0" smtClean="0"/>
              <a:t>Set up ICE Box</a:t>
            </a:r>
          </a:p>
          <a:p>
            <a:r>
              <a:rPr lang="en-US" sz="2000" dirty="0" smtClean="0"/>
              <a:t>Identify Equilibrium expression, substitute final relationships of reactant/products into expression.</a:t>
            </a:r>
          </a:p>
          <a:p>
            <a:r>
              <a:rPr lang="en-US" sz="2000" dirty="0" smtClean="0"/>
              <a:t>Evaluate K</a:t>
            </a:r>
          </a:p>
          <a:p>
            <a:r>
              <a:rPr lang="en-US" sz="2000" dirty="0" smtClean="0"/>
              <a:t>Simplify by taking the square root of both sides.</a:t>
            </a:r>
          </a:p>
          <a:p>
            <a:r>
              <a:rPr lang="en-US" sz="2000" dirty="0" smtClean="0"/>
              <a:t>Evaluate the (+) (-) square root for most probable answer.</a:t>
            </a:r>
          </a:p>
        </p:txBody>
      </p:sp>
    </p:spTree>
    <p:extLst>
      <p:ext uri="{BB962C8B-B14F-4D97-AF65-F5344CB8AC3E}">
        <p14:creationId xmlns:p14="http://schemas.microsoft.com/office/powerpoint/2010/main" val="289727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Problem #5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0070C0"/>
                </a:solidFill>
              </a:rPr>
              <a:t>Solving with the Quadratic Equation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 smtClean="0"/>
              <a:t>At 25°C, 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p</a:t>
            </a:r>
            <a:r>
              <a:rPr lang="en-US" sz="2400" dirty="0" smtClean="0"/>
              <a:t> = 6.8 for the following reaction:</a:t>
            </a:r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2NO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(g) </a:t>
            </a:r>
            <a:r>
              <a:rPr lang="en-US" sz="2400" dirty="0" smtClean="0">
                <a:sym typeface="Euclid Math One"/>
              </a:rPr>
              <a:t></a:t>
            </a:r>
            <a:r>
              <a:rPr lang="en-US" sz="2400" dirty="0" smtClean="0"/>
              <a:t>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(g)</a:t>
            </a:r>
          </a:p>
          <a:p>
            <a:pPr algn="ctr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is introduced to the flask at a partial pressure of 1 atm.</a:t>
            </a:r>
          </a:p>
          <a:p>
            <a:pPr>
              <a:buNone/>
            </a:pPr>
            <a:r>
              <a:rPr lang="en-US" sz="2400" dirty="0" smtClean="0"/>
              <a:t>What will be the equilibrium partial pressure of 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?</a:t>
            </a:r>
          </a:p>
          <a:p>
            <a:r>
              <a:rPr lang="en-US" sz="2000" dirty="0" smtClean="0"/>
              <a:t>Write Equilibrium expression</a:t>
            </a:r>
          </a:p>
          <a:p>
            <a:r>
              <a:rPr lang="en-US" sz="2000" dirty="0" smtClean="0"/>
              <a:t>Set up ICE</a:t>
            </a:r>
          </a:p>
          <a:p>
            <a:r>
              <a:rPr lang="en-US" sz="2000" dirty="0" smtClean="0"/>
              <a:t>Plug equilibrium relationship into expression.  If not a perfect square, solve using the quadratic equation.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149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 Châtelier’s Principle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dirty="0"/>
              <a:t>	</a:t>
            </a:r>
            <a:r>
              <a:rPr lang="en-US" altLang="en-US" sz="2400" dirty="0"/>
              <a:t>“If a </a:t>
            </a:r>
            <a:r>
              <a:rPr lang="en-US" altLang="en-US" sz="2400" dirty="0" smtClean="0"/>
              <a:t>dynamic equilibrium </a:t>
            </a:r>
            <a:r>
              <a:rPr lang="en-US" altLang="en-US" sz="2400" dirty="0"/>
              <a:t>is disturbed by a change in </a:t>
            </a:r>
            <a:r>
              <a:rPr lang="en-US" altLang="en-US" sz="2400" dirty="0">
                <a:solidFill>
                  <a:srgbClr val="FF0000"/>
                </a:solidFill>
              </a:rPr>
              <a:t>temperature</a:t>
            </a:r>
            <a:r>
              <a:rPr lang="en-US" altLang="en-US" sz="2400" dirty="0"/>
              <a:t>, </a:t>
            </a:r>
            <a:r>
              <a:rPr lang="en-US" altLang="en-US" sz="2400" dirty="0">
                <a:solidFill>
                  <a:srgbClr val="FF0000"/>
                </a:solidFill>
              </a:rPr>
              <a:t>pressure</a:t>
            </a:r>
            <a:r>
              <a:rPr lang="en-US" altLang="en-US" sz="2400" dirty="0"/>
              <a:t>, or the </a:t>
            </a:r>
            <a:r>
              <a:rPr lang="en-US" altLang="en-US" sz="2400" dirty="0">
                <a:solidFill>
                  <a:srgbClr val="FF0000"/>
                </a:solidFill>
              </a:rPr>
              <a:t>concentration</a:t>
            </a:r>
            <a:r>
              <a:rPr lang="en-US" altLang="en-US" sz="2400" dirty="0"/>
              <a:t> of one of the components, the system will shift its equilibrium position so as to counteract the effect of the disturbance</a:t>
            </a:r>
            <a:r>
              <a:rPr lang="en-US" altLang="en-US" sz="2400" dirty="0" smtClean="0"/>
              <a:t>.”</a:t>
            </a:r>
          </a:p>
          <a:p>
            <a:pPr>
              <a:buFontTx/>
              <a:buNone/>
            </a:pPr>
            <a:endParaRPr lang="en-US" altLang="en-US" baseline="30000" dirty="0"/>
          </a:p>
          <a:p>
            <a:pPr>
              <a:buFontTx/>
              <a:buNone/>
            </a:pPr>
            <a:endParaRPr lang="en-US" altLang="en-US" baseline="30000" dirty="0" smtClean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105" y="3733800"/>
            <a:ext cx="4106008" cy="213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30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 of stresses on an equilibrium: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in Concentration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274735"/>
              </p:ext>
            </p:extLst>
          </p:nvPr>
        </p:nvGraphicFramePr>
        <p:xfrm>
          <a:off x="914400" y="2819400"/>
          <a:ext cx="6629400" cy="1975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4700"/>
                <a:gridCol w="33147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Concentration</a:t>
                      </a:r>
                      <a:r>
                        <a:rPr lang="en-US" b="1" baseline="0" dirty="0" smtClean="0"/>
                        <a:t> change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Observed Effect</a:t>
                      </a:r>
                      <a:endParaRPr lang="en-US" b="1" dirty="0"/>
                    </a:p>
                  </a:txBody>
                  <a:tcPr/>
                </a:tc>
              </a:tr>
              <a:tr h="402336"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</a:t>
                      </a:r>
                      <a:r>
                        <a:rPr lang="en-US" baseline="0" dirty="0" smtClean="0"/>
                        <a:t> reactant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Favors</a:t>
                      </a:r>
                      <a:r>
                        <a:rPr lang="en-US" baseline="0" dirty="0" smtClean="0"/>
                        <a:t> product   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en-US" dirty="0"/>
                    </a:p>
                  </a:txBody>
                  <a:tcPr/>
                </a:tc>
              </a:tr>
              <a:tr h="402336">
                <a:tc>
                  <a:txBody>
                    <a:bodyPr/>
                    <a:lstStyle/>
                    <a:p>
                      <a:r>
                        <a:rPr lang="en-US" dirty="0" smtClean="0"/>
                        <a:t>Decrease</a:t>
                      </a:r>
                      <a:r>
                        <a:rPr lang="en-US" baseline="0" dirty="0" smtClean="0"/>
                        <a:t> reactant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Favors reactant 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</a:t>
                      </a:r>
                      <a:endParaRPr lang="en-US" dirty="0"/>
                    </a:p>
                  </a:txBody>
                  <a:tcPr/>
                </a:tc>
              </a:tr>
              <a:tr h="402336"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 product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Favors reactant 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en-US" dirty="0"/>
                    </a:p>
                  </a:txBody>
                  <a:tcPr/>
                </a:tc>
              </a:tr>
              <a:tr h="402336">
                <a:tc>
                  <a:txBody>
                    <a:bodyPr/>
                    <a:lstStyle/>
                    <a:p>
                      <a:r>
                        <a:rPr lang="en-US" dirty="0" smtClean="0"/>
                        <a:t>Decrease product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Favors product 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48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System at Equilibrium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381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/>
              <a:t>	Once equilibrium is achieved, the </a:t>
            </a:r>
            <a:r>
              <a:rPr lang="en-US" altLang="en-US" sz="2800" i="1"/>
              <a:t>amount</a:t>
            </a:r>
            <a:r>
              <a:rPr lang="en-US" altLang="en-US" sz="2800"/>
              <a:t> of each reactant and product remains constant.</a:t>
            </a:r>
          </a:p>
        </p:txBody>
      </p:sp>
      <p:pic>
        <p:nvPicPr>
          <p:cNvPr id="11271" name="Picture 7" descr="15_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59"/>
          <a:stretch>
            <a:fillRect/>
          </a:stretch>
        </p:blipFill>
        <p:spPr>
          <a:xfrm>
            <a:off x="4038600" y="1735138"/>
            <a:ext cx="4724400" cy="3370262"/>
          </a:xfrm>
        </p:spPr>
      </p:pic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3622149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stress on an equilibrium: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 of Pressure on a </a:t>
            </a:r>
            <a:r>
              <a:rPr lang="en-US" b="1" dirty="0" smtClean="0"/>
              <a:t>gaseous</a:t>
            </a:r>
            <a:r>
              <a:rPr lang="en-US" dirty="0" smtClean="0"/>
              <a:t> reaction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184000"/>
              </p:ext>
            </p:extLst>
          </p:nvPr>
        </p:nvGraphicFramePr>
        <p:xfrm>
          <a:off x="914400" y="2743200"/>
          <a:ext cx="7315200" cy="283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0"/>
                <a:gridCol w="2438400"/>
                <a:gridCol w="2438400"/>
              </a:tblGrid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Value of </a:t>
                      </a:r>
                      <a:r>
                        <a:rPr lang="en-US" b="1" dirty="0" smtClean="0">
                          <a:sym typeface="Mathematica1" panose="05000502060100000001" pitchFamily="2" charset="2"/>
                        </a:rPr>
                        <a:t></a:t>
                      </a:r>
                      <a:r>
                        <a:rPr lang="en-US" b="1" dirty="0" smtClean="0"/>
                        <a:t>n</a:t>
                      </a:r>
                      <a:r>
                        <a:rPr lang="en-US" b="1" baseline="-25000" dirty="0" smtClean="0"/>
                        <a:t>g</a:t>
                      </a:r>
                      <a:endParaRPr lang="en-US" b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Increasing pressure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Decreasing pressure</a:t>
                      </a:r>
                      <a:endParaRPr lang="en-US" b="1" dirty="0"/>
                    </a:p>
                  </a:txBody>
                  <a:tcPr anchor="ctr"/>
                </a:tc>
              </a:tr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Positive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Favors reactants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Favors products</a:t>
                      </a:r>
                      <a:endParaRPr lang="en-US" dirty="0"/>
                    </a:p>
                  </a:txBody>
                  <a:tcPr anchor="ctr"/>
                </a:tc>
              </a:tr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Zero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effect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effect</a:t>
                      </a:r>
                      <a:endParaRPr lang="en-US" dirty="0"/>
                    </a:p>
                  </a:txBody>
                  <a:tcPr anchor="ctr"/>
                </a:tc>
              </a:tr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Negative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Favors product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Favors reactants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9200" y="584706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Mathematica1" panose="05000502060100000001" pitchFamily="2" charset="2"/>
              </a:rPr>
              <a:t></a:t>
            </a:r>
            <a:r>
              <a:rPr lang="en-US" b="1" dirty="0" smtClean="0"/>
              <a:t>n</a:t>
            </a:r>
            <a:r>
              <a:rPr lang="en-US" b="1" baseline="-25000" dirty="0" smtClean="0"/>
              <a:t>g </a:t>
            </a:r>
            <a:r>
              <a:rPr lang="en-US" b="1" dirty="0" smtClean="0"/>
              <a:t> = Total moles of product</a:t>
            </a:r>
            <a:r>
              <a:rPr lang="en-US" b="1" dirty="0"/>
              <a:t> </a:t>
            </a:r>
            <a:r>
              <a:rPr lang="en-US" b="1" dirty="0" smtClean="0"/>
              <a:t>– total moles of reactant</a:t>
            </a:r>
            <a:endParaRPr lang="en-US" b="1" baseline="-25000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19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stress on an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 of temperature changes: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48842"/>
              </p:ext>
            </p:extLst>
          </p:nvPr>
        </p:nvGraphicFramePr>
        <p:xfrm>
          <a:off x="457200" y="2286000"/>
          <a:ext cx="78486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2150"/>
                <a:gridCol w="1962150"/>
                <a:gridCol w="1962150"/>
                <a:gridCol w="196215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Temperature change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Reaction Type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Effect on Reaction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Effect on K</a:t>
                      </a:r>
                      <a:endParaRPr lang="en-US" b="1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Increase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Exothermic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Favors reactant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Decreases</a:t>
                      </a:r>
                      <a:endParaRPr lang="en-US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Increase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Endothermic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Favors product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Increase</a:t>
                      </a:r>
                      <a:endParaRPr lang="en-US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Decrease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Exothermic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Favors product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Increase</a:t>
                      </a:r>
                      <a:endParaRPr lang="en-US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Decrease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Endothermic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Favors</a:t>
                      </a:r>
                      <a:r>
                        <a:rPr lang="en-US" baseline="0" dirty="0" smtClean="0"/>
                        <a:t> reactant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Decrease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5791200"/>
            <a:ext cx="838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Temperature</a:t>
            </a:r>
            <a:r>
              <a:rPr lang="en-US" sz="1600" dirty="0" smtClean="0"/>
              <a:t> is the only experimental variable that changes the </a:t>
            </a:r>
            <a:r>
              <a:rPr lang="en-US" sz="1600" u="sng" dirty="0" smtClean="0"/>
              <a:t>value</a:t>
            </a:r>
            <a:r>
              <a:rPr lang="en-US" sz="1600" dirty="0" smtClean="0"/>
              <a:t> of the equilibrium constant.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344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LeChatelier’s</a:t>
            </a:r>
            <a:r>
              <a:rPr lang="en-US" dirty="0" smtClean="0"/>
              <a:t> Principle and</a:t>
            </a:r>
            <a:br>
              <a:rPr lang="en-US" dirty="0" smtClean="0"/>
            </a:br>
            <a:r>
              <a:rPr lang="en-US" dirty="0" smtClean="0"/>
              <a:t> Cobalt Chloride (demo)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800" dirty="0" smtClean="0"/>
              <a:t>Co(H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O)</a:t>
            </a:r>
            <a:r>
              <a:rPr lang="en-US" sz="2800" baseline="-25000" dirty="0" smtClean="0"/>
              <a:t>6</a:t>
            </a:r>
            <a:r>
              <a:rPr lang="en-US" sz="2800" baseline="30000" dirty="0" smtClean="0"/>
              <a:t>2+</a:t>
            </a:r>
            <a:r>
              <a:rPr lang="en-US" sz="2800" dirty="0" smtClean="0"/>
              <a:t> +4Cl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 + heat  </a:t>
            </a:r>
            <a:r>
              <a:rPr lang="en-US" sz="2800" dirty="0" smtClean="0">
                <a:sym typeface="Mathematica1" panose="05000502060100000001" pitchFamily="2" charset="2"/>
              </a:rPr>
              <a:t></a:t>
            </a:r>
            <a:r>
              <a:rPr lang="en-US" sz="2800" dirty="0" smtClean="0"/>
              <a:t>   CoCl</a:t>
            </a:r>
            <a:r>
              <a:rPr lang="en-US" sz="2800" baseline="-25000" dirty="0" smtClean="0"/>
              <a:t>4</a:t>
            </a:r>
            <a:r>
              <a:rPr lang="en-US" sz="2800" baseline="30000" dirty="0" smtClean="0"/>
              <a:t>2-</a:t>
            </a:r>
            <a:r>
              <a:rPr lang="en-US" sz="2800" dirty="0" smtClean="0"/>
              <a:t>+ 6H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sz="2400" dirty="0" smtClean="0">
                <a:solidFill>
                  <a:srgbClr val="FF0000"/>
                </a:solidFill>
              </a:rPr>
              <a:t>Pink	</a:t>
            </a:r>
            <a:r>
              <a:rPr lang="en-US" dirty="0" smtClean="0"/>
              <a:t>	   </a:t>
            </a:r>
            <a:r>
              <a:rPr lang="en-US" dirty="0" smtClean="0">
                <a:sym typeface="Mathematica1" panose="05000502060100000001" pitchFamily="2" charset="2"/>
              </a:rPr>
              <a:t>		</a:t>
            </a:r>
            <a:r>
              <a:rPr lang="en-US" sz="2400" dirty="0" smtClean="0">
                <a:solidFill>
                  <a:srgbClr val="0070C0"/>
                </a:solidFill>
                <a:sym typeface="Mathematica1" panose="05000502060100000001" pitchFamily="2" charset="2"/>
              </a:rPr>
              <a:t>Blue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sym typeface="Mathematica1" panose="05000502060100000001" pitchFamily="2" charset="2"/>
            </a:endParaRPr>
          </a:p>
          <a:p>
            <a:pPr marL="0" indent="0">
              <a:buNone/>
            </a:pPr>
            <a:r>
              <a:rPr lang="en-US" dirty="0">
                <a:sym typeface="Mathematica1" panose="05000502060100000001" pitchFamily="2" charset="2"/>
              </a:rPr>
              <a:t> </a:t>
            </a:r>
            <a:r>
              <a:rPr lang="en-US" dirty="0" smtClean="0">
                <a:sym typeface="Mathematica1" panose="05000502060100000001" pitchFamily="2" charset="2"/>
              </a:rPr>
              <a:t> Variables tested:	 </a:t>
            </a:r>
            <a:r>
              <a:rPr lang="en-US" sz="2800" dirty="0" smtClean="0">
                <a:sym typeface="Mathematica1" panose="05000502060100000001" pitchFamily="2" charset="2"/>
              </a:rPr>
              <a:t>Cl</a:t>
            </a:r>
            <a:r>
              <a:rPr lang="en-US" sz="2800" baseline="30000" dirty="0" smtClean="0">
                <a:sym typeface="Mathematica1" panose="05000502060100000001" pitchFamily="2" charset="2"/>
              </a:rPr>
              <a:t>-</a:t>
            </a:r>
            <a:r>
              <a:rPr lang="en-US" sz="2800" dirty="0" smtClean="0">
                <a:sym typeface="Mathematica1" panose="05000502060100000001" pitchFamily="2" charset="2"/>
              </a:rPr>
              <a:t> concentration</a:t>
            </a:r>
          </a:p>
          <a:p>
            <a:pPr marL="0" indent="0">
              <a:buNone/>
            </a:pPr>
            <a:r>
              <a:rPr lang="en-US" sz="2800" dirty="0">
                <a:sym typeface="Mathematica1" panose="05000502060100000001" pitchFamily="2" charset="2"/>
              </a:rPr>
              <a:t>	</a:t>
            </a:r>
            <a:r>
              <a:rPr lang="en-US" sz="2800" dirty="0" smtClean="0">
                <a:sym typeface="Mathematica1" panose="05000502060100000001" pitchFamily="2" charset="2"/>
              </a:rPr>
              <a:t>		</a:t>
            </a:r>
            <a:r>
              <a:rPr lang="en-US" sz="2800" dirty="0" smtClean="0">
                <a:sym typeface="Mathematica1" panose="05000502060100000001" pitchFamily="2" charset="2"/>
              </a:rPr>
              <a:t>H</a:t>
            </a:r>
            <a:r>
              <a:rPr lang="en-US" sz="2800" baseline="-25000" dirty="0" smtClean="0">
                <a:sym typeface="Mathematica1" panose="05000502060100000001" pitchFamily="2" charset="2"/>
              </a:rPr>
              <a:t>2</a:t>
            </a:r>
            <a:r>
              <a:rPr lang="en-US" sz="2800" dirty="0" smtClean="0">
                <a:sym typeface="Mathematica1" panose="05000502060100000001" pitchFamily="2" charset="2"/>
              </a:rPr>
              <a:t>O </a:t>
            </a:r>
            <a:r>
              <a:rPr lang="en-US" sz="2800" dirty="0" smtClean="0">
                <a:sym typeface="Mathematica1" panose="05000502060100000001" pitchFamily="2" charset="2"/>
              </a:rPr>
              <a:t>concentration</a:t>
            </a:r>
          </a:p>
          <a:p>
            <a:pPr marL="0" indent="0">
              <a:buNone/>
            </a:pPr>
            <a:r>
              <a:rPr lang="en-US" sz="2800" dirty="0">
                <a:sym typeface="Mathematica1" panose="05000502060100000001" pitchFamily="2" charset="2"/>
              </a:rPr>
              <a:t>	</a:t>
            </a:r>
            <a:r>
              <a:rPr lang="en-US" sz="2800" dirty="0" smtClean="0">
                <a:sym typeface="Mathematica1" panose="05000502060100000001" pitchFamily="2" charset="2"/>
              </a:rPr>
              <a:t>		</a:t>
            </a:r>
            <a:r>
              <a:rPr lang="en-US" sz="2800" dirty="0" smtClean="0">
                <a:sym typeface="Mathematica1" panose="05000502060100000001" pitchFamily="2" charset="2"/>
              </a:rPr>
              <a:t>Temperature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146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Catalysts</a:t>
            </a:r>
          </a:p>
        </p:txBody>
      </p:sp>
      <p:pic>
        <p:nvPicPr>
          <p:cNvPr id="159750" name="Picture 6" descr="15_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5" y="2344882"/>
            <a:ext cx="3807229" cy="3387436"/>
          </a:xfrm>
          <a:noFill/>
          <a:ln/>
        </p:spPr>
      </p:pic>
      <p:sp>
        <p:nvSpPr>
          <p:cNvPr id="1597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2800" dirty="0"/>
              <a:t>	Catalysts increase the rate of both the forward </a:t>
            </a:r>
            <a:r>
              <a:rPr lang="en-US" altLang="en-US" sz="2800" i="1" dirty="0"/>
              <a:t>and</a:t>
            </a:r>
            <a:r>
              <a:rPr lang="en-US" altLang="en-US" sz="2800" dirty="0"/>
              <a:t> reverse reactions</a:t>
            </a:r>
            <a:r>
              <a:rPr lang="en-US" altLang="en-US" sz="2800" dirty="0" smtClean="0"/>
              <a:t>.</a:t>
            </a:r>
          </a:p>
          <a:p>
            <a:pPr>
              <a:buFontTx/>
              <a:buNone/>
            </a:pPr>
            <a:endParaRPr lang="en-US" altLang="en-US" sz="2800" dirty="0"/>
          </a:p>
          <a:p>
            <a:pPr>
              <a:buNone/>
            </a:pPr>
            <a:r>
              <a:rPr lang="en-US" altLang="en-US" sz="2800" dirty="0"/>
              <a:t>When one uses a catalyst, equilibrium is achieved faster, but the equilibrium composition remains unaltered.</a:t>
            </a:r>
          </a:p>
          <a:p>
            <a:pPr>
              <a:buFontTx/>
              <a:buNone/>
            </a:pPr>
            <a:endParaRPr lang="en-US" altLang="en-US" sz="2800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60457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Depicting Equilibrium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2207509"/>
            <a:ext cx="8001000" cy="2133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	</a:t>
            </a:r>
            <a:r>
              <a:rPr lang="en-US" altLang="en-US" sz="2800" dirty="0"/>
              <a:t>Since, in a system at equilibrium, both the forward and reverse reactions are being carried out, we write its equation with a double arrow.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grpSp>
        <p:nvGrpSpPr>
          <p:cNvPr id="13332" name="Group 20"/>
          <p:cNvGrpSpPr>
            <a:grpSpLocks/>
          </p:cNvGrpSpPr>
          <p:nvPr/>
        </p:nvGrpSpPr>
        <p:grpSpPr bwMode="auto">
          <a:xfrm>
            <a:off x="2243138" y="4343400"/>
            <a:ext cx="4652962" cy="579438"/>
            <a:chOff x="1440" y="3504"/>
            <a:chExt cx="2931" cy="365"/>
          </a:xfrm>
        </p:grpSpPr>
        <p:sp>
          <p:nvSpPr>
            <p:cNvPr id="13328" name="Rectangle 16"/>
            <p:cNvSpPr>
              <a:spLocks noChangeArrowheads="1"/>
            </p:cNvSpPr>
            <p:nvPr/>
          </p:nvSpPr>
          <p:spPr bwMode="auto">
            <a:xfrm>
              <a:off x="1440" y="3504"/>
              <a:ext cx="93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dirty="0">
                  <a:solidFill>
                    <a:srgbClr val="C82E32"/>
                  </a:solidFill>
                </a:rPr>
                <a:t>N</a:t>
              </a:r>
              <a:r>
                <a:rPr lang="en-US" altLang="en-US" sz="3200" baseline="-25000" dirty="0">
                  <a:solidFill>
                    <a:srgbClr val="C82E32"/>
                  </a:solidFill>
                </a:rPr>
                <a:t>2</a:t>
              </a:r>
              <a:r>
                <a:rPr lang="en-US" altLang="en-US" sz="3200" dirty="0">
                  <a:solidFill>
                    <a:srgbClr val="C82E32"/>
                  </a:solidFill>
                </a:rPr>
                <a:t>O</a:t>
              </a:r>
              <a:r>
                <a:rPr lang="en-US" altLang="en-US" sz="3200" baseline="-25000" dirty="0">
                  <a:solidFill>
                    <a:srgbClr val="C82E32"/>
                  </a:solidFill>
                </a:rPr>
                <a:t>4 (</a:t>
              </a:r>
              <a:r>
                <a:rPr lang="en-US" altLang="en-US" sz="3200" i="1" baseline="-25000" dirty="0">
                  <a:solidFill>
                    <a:srgbClr val="C82E32"/>
                  </a:solidFill>
                </a:rPr>
                <a:t>g</a:t>
              </a:r>
              <a:r>
                <a:rPr lang="en-US" altLang="en-US" sz="3200" baseline="-25000" dirty="0">
                  <a:solidFill>
                    <a:srgbClr val="C82E32"/>
                  </a:solidFill>
                </a:rPr>
                <a:t>)</a:t>
              </a:r>
              <a:endParaRPr lang="en-US" altLang="en-US" sz="3200" dirty="0">
                <a:solidFill>
                  <a:srgbClr val="C82E32"/>
                </a:solidFill>
              </a:endParaRPr>
            </a:p>
          </p:txBody>
        </p:sp>
        <p:pic>
          <p:nvPicPr>
            <p:cNvPr id="13330" name="Picture 18" descr="equilibr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3" y="3627"/>
              <a:ext cx="784" cy="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31" name="Rectangle 19"/>
            <p:cNvSpPr>
              <a:spLocks noChangeArrowheads="1"/>
            </p:cNvSpPr>
            <p:nvPr/>
          </p:nvSpPr>
          <p:spPr bwMode="auto">
            <a:xfrm>
              <a:off x="3312" y="3504"/>
              <a:ext cx="105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dirty="0">
                  <a:solidFill>
                    <a:srgbClr val="C82E32"/>
                  </a:solidFill>
                </a:rPr>
                <a:t>2 NO</a:t>
              </a:r>
              <a:r>
                <a:rPr lang="en-US" altLang="en-US" sz="3200" baseline="-25000" dirty="0">
                  <a:solidFill>
                    <a:srgbClr val="C82E32"/>
                  </a:solidFill>
                </a:rPr>
                <a:t>2 (</a:t>
              </a:r>
              <a:r>
                <a:rPr lang="en-US" altLang="en-US" sz="3200" i="1" baseline="-25000" dirty="0">
                  <a:solidFill>
                    <a:srgbClr val="C82E32"/>
                  </a:solidFill>
                </a:rPr>
                <a:t>g</a:t>
              </a:r>
              <a:r>
                <a:rPr lang="en-US" altLang="en-US" sz="3200" baseline="-25000" dirty="0">
                  <a:solidFill>
                    <a:srgbClr val="C82E32"/>
                  </a:solidFill>
                </a:rPr>
                <a:t>)</a:t>
              </a:r>
              <a:endParaRPr lang="en-US" altLang="en-US" sz="3200" dirty="0">
                <a:solidFill>
                  <a:srgbClr val="C82E32"/>
                </a:solidFill>
              </a:endParaRPr>
            </a:p>
          </p:txBody>
        </p:sp>
      </p:grp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2263377" y="4729163"/>
            <a:ext cx="3122613" cy="1541465"/>
            <a:chOff x="1461" y="3504"/>
            <a:chExt cx="1967" cy="971"/>
          </a:xfrm>
        </p:grpSpPr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461" y="4107"/>
              <a:ext cx="11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lang="en-US" altLang="en-US" sz="3200" dirty="0">
                <a:solidFill>
                  <a:srgbClr val="C82E32"/>
                </a:solidFill>
              </a:endParaRPr>
            </a:p>
          </p:txBody>
        </p:sp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3312" y="3504"/>
              <a:ext cx="11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lang="en-US" altLang="en-US" sz="3200" dirty="0">
                <a:solidFill>
                  <a:srgbClr val="C82E3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36597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5351" y="36627"/>
            <a:ext cx="7543800" cy="1450757"/>
          </a:xfrm>
        </p:spPr>
        <p:txBody>
          <a:bodyPr/>
          <a:lstStyle/>
          <a:p>
            <a:r>
              <a:rPr lang="en-US" altLang="en-US" dirty="0"/>
              <a:t>T</a:t>
            </a:r>
            <a:r>
              <a:rPr lang="en-US" altLang="en-US" dirty="0" smtClean="0"/>
              <a:t>he </a:t>
            </a:r>
            <a:r>
              <a:rPr lang="en-US" altLang="en-US" dirty="0"/>
              <a:t>Equilibrium </a:t>
            </a:r>
            <a:r>
              <a:rPr lang="en-US" altLang="en-US" dirty="0" smtClean="0"/>
              <a:t>Constant</a:t>
            </a:r>
            <a:br>
              <a:rPr lang="en-US" altLang="en-US" dirty="0" smtClean="0"/>
            </a:br>
            <a:endParaRPr lang="en-US" alt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81891" y="2233313"/>
            <a:ext cx="3703320" cy="736282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Forward reaction: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1521" y="2609644"/>
            <a:ext cx="3703320" cy="3286760"/>
          </a:xfrm>
        </p:spPr>
        <p:txBody>
          <a:bodyPr>
            <a:normAutofit/>
          </a:bodyPr>
          <a:lstStyle/>
          <a:p>
            <a:pPr lvl="1" algn="ctr">
              <a:buFontTx/>
              <a:buNone/>
            </a:pPr>
            <a:r>
              <a:rPr lang="en-US" altLang="en-US" sz="2400" dirty="0" smtClean="0"/>
              <a:t>N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O</a:t>
            </a:r>
            <a:r>
              <a:rPr lang="en-US" altLang="en-US" sz="2400" baseline="-25000" dirty="0" smtClean="0"/>
              <a:t>4 </a:t>
            </a:r>
            <a:r>
              <a:rPr lang="en-US" altLang="en-US" sz="2400" baseline="-25000" dirty="0"/>
              <a:t>(g)</a:t>
            </a:r>
            <a:r>
              <a:rPr lang="en-US" altLang="en-US" sz="2400" dirty="0"/>
              <a:t>  </a:t>
            </a:r>
            <a:r>
              <a:rPr lang="en-US" altLang="en-US" sz="2400" dirty="0">
                <a:sym typeface="Symbol" pitchFamily="-80" charset="2"/>
              </a:rPr>
              <a:t> 2 NO</a:t>
            </a:r>
            <a:r>
              <a:rPr lang="en-US" altLang="en-US" sz="2400" baseline="-25000" dirty="0">
                <a:sym typeface="Symbol" pitchFamily="-80" charset="2"/>
              </a:rPr>
              <a:t>2 (g)</a:t>
            </a:r>
          </a:p>
          <a:p>
            <a:pPr lvl="1" algn="ctr">
              <a:buFontTx/>
              <a:buNone/>
            </a:pPr>
            <a:endParaRPr lang="en-US" altLang="en-US" sz="2400" baseline="-25000" dirty="0">
              <a:sym typeface="Symbol" pitchFamily="-80" charset="2"/>
            </a:endParaRPr>
          </a:p>
          <a:p>
            <a:pPr algn="ctr"/>
            <a:r>
              <a:rPr lang="en-US" altLang="en-US" sz="2400" dirty="0"/>
              <a:t>Rate Law:</a:t>
            </a:r>
          </a:p>
          <a:p>
            <a:pPr lvl="1" algn="ctr">
              <a:buFontTx/>
              <a:buNone/>
            </a:pPr>
            <a:r>
              <a:rPr lang="en-US" altLang="en-US" sz="2400" dirty="0"/>
              <a:t>Rate = </a:t>
            </a:r>
            <a:r>
              <a:rPr lang="en-US" altLang="en-US" sz="2400" i="1" dirty="0" err="1"/>
              <a:t>k</a:t>
            </a:r>
            <a:r>
              <a:rPr lang="en-US" altLang="en-US" sz="2400" baseline="-25000" dirty="0" err="1"/>
              <a:t>f</a:t>
            </a:r>
            <a:r>
              <a:rPr lang="en-US" altLang="en-US" sz="2400" dirty="0"/>
              <a:t> [N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O</a:t>
            </a:r>
            <a:r>
              <a:rPr lang="en-US" altLang="en-US" sz="2400" baseline="-25000" dirty="0"/>
              <a:t>4</a:t>
            </a:r>
            <a:r>
              <a:rPr lang="en-US" altLang="en-US" sz="2400" dirty="0" smtClean="0"/>
              <a:t>]</a:t>
            </a:r>
          </a:p>
          <a:p>
            <a:pPr lvl="1">
              <a:buFontTx/>
              <a:buNone/>
            </a:pPr>
            <a:endParaRPr lang="en-US" altLang="en-US" dirty="0" smtClean="0"/>
          </a:p>
          <a:p>
            <a:pPr lvl="1">
              <a:buFontTx/>
              <a:buNone/>
            </a:pPr>
            <a:endParaRPr lang="en-US" altLang="en-US" dirty="0" smtClean="0"/>
          </a:p>
          <a:p>
            <a:pPr lvl="1">
              <a:buFontTx/>
              <a:buNone/>
            </a:pPr>
            <a:endParaRPr lang="en-US" altLang="en-US" dirty="0"/>
          </a:p>
          <a:p>
            <a:pPr lvl="1">
              <a:buFontTx/>
              <a:buNone/>
            </a:pPr>
            <a:endParaRPr lang="en-US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953000" y="2268758"/>
            <a:ext cx="3703320" cy="736282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Reverse reaction: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497251" y="2621556"/>
            <a:ext cx="3703320" cy="3286760"/>
          </a:xfrm>
        </p:spPr>
        <p:txBody>
          <a:bodyPr>
            <a:normAutofit/>
          </a:bodyPr>
          <a:lstStyle/>
          <a:p>
            <a:pPr lvl="1" algn="ctr">
              <a:buFontTx/>
              <a:buNone/>
            </a:pPr>
            <a:r>
              <a:rPr lang="en-US" altLang="en-US" sz="2400" dirty="0" smtClean="0"/>
              <a:t>2 </a:t>
            </a:r>
            <a:r>
              <a:rPr lang="en-US" altLang="en-US" sz="2400" dirty="0"/>
              <a:t>NO</a:t>
            </a:r>
            <a:r>
              <a:rPr lang="en-US" altLang="en-US" sz="2400" baseline="-25000" dirty="0"/>
              <a:t>2 (g)</a:t>
            </a:r>
            <a:r>
              <a:rPr lang="en-US" altLang="en-US" sz="2400" dirty="0"/>
              <a:t>  </a:t>
            </a:r>
            <a:r>
              <a:rPr lang="en-US" altLang="en-US" sz="2400" dirty="0">
                <a:sym typeface="Symbol" pitchFamily="-80" charset="2"/>
              </a:rPr>
              <a:t> N</a:t>
            </a:r>
            <a:r>
              <a:rPr lang="en-US" altLang="en-US" sz="2400" baseline="-25000" dirty="0">
                <a:sym typeface="Symbol" pitchFamily="-80" charset="2"/>
              </a:rPr>
              <a:t>2</a:t>
            </a:r>
            <a:r>
              <a:rPr lang="en-US" altLang="en-US" sz="2400" dirty="0">
                <a:sym typeface="Symbol" pitchFamily="-80" charset="2"/>
              </a:rPr>
              <a:t>O</a:t>
            </a:r>
            <a:r>
              <a:rPr lang="en-US" altLang="en-US" sz="2400" baseline="-25000" dirty="0">
                <a:sym typeface="Symbol" pitchFamily="-80" charset="2"/>
              </a:rPr>
              <a:t>4 (g)</a:t>
            </a:r>
          </a:p>
          <a:p>
            <a:pPr lvl="1" algn="ctr">
              <a:buFontTx/>
              <a:buNone/>
            </a:pPr>
            <a:endParaRPr lang="en-US" altLang="en-US" sz="2400" baseline="-25000" dirty="0">
              <a:sym typeface="Symbol" pitchFamily="-80" charset="2"/>
            </a:endParaRPr>
          </a:p>
          <a:p>
            <a:pPr algn="ctr"/>
            <a:r>
              <a:rPr lang="en-US" altLang="en-US" sz="2400" dirty="0"/>
              <a:t>Rate Law:</a:t>
            </a:r>
          </a:p>
          <a:p>
            <a:pPr lvl="1" algn="ctr">
              <a:buFontTx/>
              <a:buNone/>
            </a:pPr>
            <a:r>
              <a:rPr lang="en-US" altLang="en-US" sz="2400" dirty="0"/>
              <a:t>Rate = </a:t>
            </a:r>
            <a:r>
              <a:rPr lang="en-US" altLang="en-US" sz="2400" i="1" dirty="0" err="1"/>
              <a:t>k</a:t>
            </a:r>
            <a:r>
              <a:rPr lang="en-US" altLang="en-US" sz="2400" baseline="-25000" dirty="0" err="1"/>
              <a:t>r</a:t>
            </a:r>
            <a:r>
              <a:rPr lang="en-US" altLang="en-US" sz="2400" dirty="0"/>
              <a:t> [NO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]</a:t>
            </a:r>
            <a:r>
              <a:rPr lang="en-US" altLang="en-US" sz="2400" baseline="30000" dirty="0"/>
              <a:t>2</a:t>
            </a:r>
            <a:endParaRPr lang="en-US" altLang="en-US" sz="2400" dirty="0"/>
          </a:p>
          <a:p>
            <a:pPr algn="ctr"/>
            <a:endParaRPr lang="en-US" sz="240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0" y="1019281"/>
            <a:ext cx="1430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solidFill>
                  <a:srgbClr val="C82E32"/>
                </a:solidFill>
              </a:rPr>
              <a:t>2 NO</a:t>
            </a:r>
            <a:r>
              <a:rPr lang="en-US" altLang="en-US" sz="2400" baseline="-25000" dirty="0">
                <a:solidFill>
                  <a:srgbClr val="C82E32"/>
                </a:solidFill>
              </a:rPr>
              <a:t>2 (</a:t>
            </a:r>
            <a:r>
              <a:rPr lang="en-US" altLang="en-US" sz="2400" i="1" baseline="-25000" dirty="0">
                <a:solidFill>
                  <a:srgbClr val="C82E32"/>
                </a:solidFill>
              </a:rPr>
              <a:t>g</a:t>
            </a:r>
            <a:r>
              <a:rPr lang="en-US" altLang="en-US" sz="2400" baseline="-25000" dirty="0">
                <a:solidFill>
                  <a:srgbClr val="C82E32"/>
                </a:solidFill>
              </a:rPr>
              <a:t>)</a:t>
            </a:r>
            <a:endParaRPr lang="en-US" altLang="en-US" sz="2400" dirty="0">
              <a:solidFill>
                <a:srgbClr val="C82E32"/>
              </a:solidFill>
            </a:endParaRPr>
          </a:p>
        </p:txBody>
      </p:sp>
      <p:pic>
        <p:nvPicPr>
          <p:cNvPr id="9" name="Picture 18" descr="equilibr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770" y="1158887"/>
            <a:ext cx="12446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92767" y="1038596"/>
            <a:ext cx="11929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solidFill>
                  <a:srgbClr val="C82E32"/>
                </a:solidFill>
              </a:rPr>
              <a:t>2 NO</a:t>
            </a:r>
            <a:r>
              <a:rPr lang="en-US" altLang="en-US" sz="2400" baseline="-25000" dirty="0">
                <a:solidFill>
                  <a:srgbClr val="C82E32"/>
                </a:solidFill>
              </a:rPr>
              <a:t>2 (</a:t>
            </a:r>
            <a:r>
              <a:rPr lang="en-US" altLang="en-US" sz="2400" i="1" baseline="-25000" dirty="0">
                <a:solidFill>
                  <a:srgbClr val="C82E32"/>
                </a:solidFill>
              </a:rPr>
              <a:t>g</a:t>
            </a:r>
            <a:r>
              <a:rPr lang="en-US" altLang="en-US" sz="2400" baseline="-25000" dirty="0">
                <a:solidFill>
                  <a:srgbClr val="C82E32"/>
                </a:solidFill>
              </a:rPr>
              <a:t>)</a:t>
            </a:r>
            <a:endParaRPr lang="en-US" altLang="en-US" sz="2400" dirty="0">
              <a:solidFill>
                <a:srgbClr val="C82E3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930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Equilibrium Constant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2362200"/>
          </a:xfrm>
        </p:spPr>
        <p:txBody>
          <a:bodyPr/>
          <a:lstStyle/>
          <a:p>
            <a:r>
              <a:rPr lang="en-US" altLang="en-US"/>
              <a:t>Therefore, at equilibrium</a:t>
            </a:r>
          </a:p>
          <a:p>
            <a:pPr algn="ctr">
              <a:buFontTx/>
              <a:buNone/>
            </a:pPr>
            <a:r>
              <a:rPr lang="en-US" altLang="en-US"/>
              <a:t>Rate</a:t>
            </a:r>
            <a:r>
              <a:rPr lang="en-US" altLang="en-US" baseline="-25000"/>
              <a:t>f</a:t>
            </a:r>
            <a:r>
              <a:rPr lang="en-US" altLang="en-US"/>
              <a:t> = Rate</a:t>
            </a:r>
            <a:r>
              <a:rPr lang="en-US" altLang="en-US" baseline="-25000"/>
              <a:t>r</a:t>
            </a:r>
            <a:endParaRPr lang="en-US" altLang="en-US"/>
          </a:p>
          <a:p>
            <a:pPr algn="ctr">
              <a:buFontTx/>
              <a:buNone/>
            </a:pPr>
            <a:r>
              <a:rPr lang="en-US" altLang="en-US" i="1"/>
              <a:t>k</a:t>
            </a:r>
            <a:r>
              <a:rPr lang="en-US" altLang="en-US" baseline="-25000"/>
              <a:t>f</a:t>
            </a:r>
            <a:r>
              <a:rPr lang="en-US" altLang="en-US"/>
              <a:t> [N</a:t>
            </a:r>
            <a:r>
              <a:rPr lang="en-US" altLang="en-US" baseline="-25000"/>
              <a:t>2</a:t>
            </a:r>
            <a:r>
              <a:rPr lang="en-US" altLang="en-US"/>
              <a:t>O</a:t>
            </a:r>
            <a:r>
              <a:rPr lang="en-US" altLang="en-US" baseline="-25000"/>
              <a:t>4</a:t>
            </a:r>
            <a:r>
              <a:rPr lang="en-US" altLang="en-US"/>
              <a:t>] = </a:t>
            </a:r>
            <a:r>
              <a:rPr lang="en-US" altLang="en-US" i="1"/>
              <a:t>k</a:t>
            </a:r>
            <a:r>
              <a:rPr lang="en-US" altLang="en-US" baseline="-25000"/>
              <a:t>r</a:t>
            </a:r>
            <a:r>
              <a:rPr lang="en-US" altLang="en-US"/>
              <a:t> [NO</a:t>
            </a:r>
            <a:r>
              <a:rPr lang="en-US" altLang="en-US" baseline="-25000"/>
              <a:t>2</a:t>
            </a:r>
            <a:r>
              <a:rPr lang="en-US" altLang="en-US"/>
              <a:t>]</a:t>
            </a:r>
            <a:r>
              <a:rPr lang="en-US" altLang="en-US" baseline="30000"/>
              <a:t>2</a:t>
            </a:r>
            <a:endParaRPr lang="en-US" altLang="en-US"/>
          </a:p>
          <a:p>
            <a:r>
              <a:rPr lang="en-US" altLang="en-US"/>
              <a:t>Rewriting this, it becomes</a:t>
            </a: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grpSp>
        <p:nvGrpSpPr>
          <p:cNvPr id="21518" name="Group 14"/>
          <p:cNvGrpSpPr>
            <a:grpSpLocks/>
          </p:cNvGrpSpPr>
          <p:nvPr/>
        </p:nvGrpSpPr>
        <p:grpSpPr bwMode="auto">
          <a:xfrm>
            <a:off x="3033713" y="4343400"/>
            <a:ext cx="3052762" cy="1311275"/>
            <a:chOff x="1911" y="2736"/>
            <a:chExt cx="1923" cy="826"/>
          </a:xfrm>
        </p:grpSpPr>
        <p:grpSp>
          <p:nvGrpSpPr>
            <p:cNvPr id="21512" name="Group 8"/>
            <p:cNvGrpSpPr>
              <a:grpSpLocks/>
            </p:cNvGrpSpPr>
            <p:nvPr/>
          </p:nvGrpSpPr>
          <p:grpSpPr bwMode="auto">
            <a:xfrm>
              <a:off x="1911" y="2736"/>
              <a:ext cx="482" cy="826"/>
              <a:chOff x="1971" y="2976"/>
              <a:chExt cx="482" cy="826"/>
            </a:xfrm>
          </p:grpSpPr>
          <p:sp>
            <p:nvSpPr>
              <p:cNvPr id="21510" name="Rectangle 6"/>
              <p:cNvSpPr>
                <a:spLocks noChangeArrowheads="1"/>
              </p:cNvSpPr>
              <p:nvPr/>
            </p:nvSpPr>
            <p:spPr bwMode="auto">
              <a:xfrm>
                <a:off x="2016" y="2976"/>
                <a:ext cx="437" cy="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en-US" sz="4000" i="1">
                    <a:solidFill>
                      <a:srgbClr val="C82E32"/>
                    </a:solidFill>
                  </a:rPr>
                  <a:t>k</a:t>
                </a:r>
                <a:r>
                  <a:rPr lang="en-US" altLang="en-US" sz="4000" i="1" baseline="-25000">
                    <a:solidFill>
                      <a:srgbClr val="C82E32"/>
                    </a:solidFill>
                  </a:rPr>
                  <a:t>f</a:t>
                </a:r>
                <a:endParaRPr lang="en-US" altLang="en-US" sz="4000">
                  <a:solidFill>
                    <a:srgbClr val="C82E32"/>
                  </a:solidFill>
                </a:endParaRPr>
              </a:p>
              <a:p>
                <a:r>
                  <a:rPr lang="en-US" altLang="en-US" sz="4000" i="1">
                    <a:solidFill>
                      <a:srgbClr val="C82E32"/>
                    </a:solidFill>
                  </a:rPr>
                  <a:t>k</a:t>
                </a:r>
                <a:r>
                  <a:rPr lang="en-US" altLang="en-US" sz="4000" i="1" baseline="-25000">
                    <a:solidFill>
                      <a:srgbClr val="C82E32"/>
                    </a:solidFill>
                  </a:rPr>
                  <a:t>r</a:t>
                </a:r>
                <a:r>
                  <a:rPr lang="en-US" altLang="en-US" sz="4000">
                    <a:solidFill>
                      <a:srgbClr val="C82E32"/>
                    </a:solidFill>
                  </a:rPr>
                  <a:t> </a:t>
                </a:r>
                <a:endParaRPr lang="en-US" altLang="en-US" sz="3600">
                  <a:solidFill>
                    <a:srgbClr val="C82E32"/>
                  </a:solidFill>
                </a:endParaRPr>
              </a:p>
            </p:txBody>
          </p:sp>
          <p:sp>
            <p:nvSpPr>
              <p:cNvPr id="21511" name="Line 7"/>
              <p:cNvSpPr>
                <a:spLocks noChangeShapeType="1"/>
              </p:cNvSpPr>
              <p:nvPr/>
            </p:nvSpPr>
            <p:spPr bwMode="auto">
              <a:xfrm>
                <a:off x="1971" y="3429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15" name="Group 11"/>
            <p:cNvGrpSpPr>
              <a:grpSpLocks/>
            </p:cNvGrpSpPr>
            <p:nvPr/>
          </p:nvGrpSpPr>
          <p:grpSpPr bwMode="auto">
            <a:xfrm>
              <a:off x="2820" y="2736"/>
              <a:ext cx="1014" cy="826"/>
              <a:chOff x="2695" y="2869"/>
              <a:chExt cx="1014" cy="826"/>
            </a:xfrm>
          </p:grpSpPr>
          <p:sp>
            <p:nvSpPr>
              <p:cNvPr id="21513" name="Rectangle 9"/>
              <p:cNvSpPr>
                <a:spLocks noChangeArrowheads="1"/>
              </p:cNvSpPr>
              <p:nvPr/>
            </p:nvSpPr>
            <p:spPr bwMode="auto">
              <a:xfrm>
                <a:off x="2695" y="2869"/>
                <a:ext cx="1014" cy="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en-US" sz="4000">
                    <a:solidFill>
                      <a:srgbClr val="C82E32"/>
                    </a:solidFill>
                  </a:rPr>
                  <a:t>[NO</a:t>
                </a:r>
                <a:r>
                  <a:rPr lang="en-US" altLang="en-US" sz="4000" baseline="-25000">
                    <a:solidFill>
                      <a:srgbClr val="C82E32"/>
                    </a:solidFill>
                  </a:rPr>
                  <a:t>2</a:t>
                </a:r>
                <a:r>
                  <a:rPr lang="en-US" altLang="en-US" sz="4000">
                    <a:solidFill>
                      <a:srgbClr val="C82E32"/>
                    </a:solidFill>
                  </a:rPr>
                  <a:t>]</a:t>
                </a:r>
                <a:r>
                  <a:rPr lang="en-US" altLang="en-US" sz="4000" baseline="30000">
                    <a:solidFill>
                      <a:srgbClr val="C82E32"/>
                    </a:solidFill>
                  </a:rPr>
                  <a:t>2</a:t>
                </a:r>
                <a:endParaRPr lang="en-US" altLang="en-US" sz="4000">
                  <a:solidFill>
                    <a:srgbClr val="C82E32"/>
                  </a:solidFill>
                </a:endParaRPr>
              </a:p>
              <a:p>
                <a:pPr algn="ctr"/>
                <a:r>
                  <a:rPr lang="en-US" altLang="en-US" sz="4000">
                    <a:solidFill>
                      <a:srgbClr val="C82E32"/>
                    </a:solidFill>
                  </a:rPr>
                  <a:t>[N</a:t>
                </a:r>
                <a:r>
                  <a:rPr lang="en-US" altLang="en-US" sz="4000" baseline="-25000">
                    <a:solidFill>
                      <a:srgbClr val="C82E32"/>
                    </a:solidFill>
                  </a:rPr>
                  <a:t>2</a:t>
                </a:r>
                <a:r>
                  <a:rPr lang="en-US" altLang="en-US" sz="4000">
                    <a:solidFill>
                      <a:srgbClr val="C82E32"/>
                    </a:solidFill>
                  </a:rPr>
                  <a:t>O</a:t>
                </a:r>
                <a:r>
                  <a:rPr lang="en-US" altLang="en-US" sz="4000" baseline="-25000">
                    <a:solidFill>
                      <a:srgbClr val="C82E32"/>
                    </a:solidFill>
                  </a:rPr>
                  <a:t>4</a:t>
                </a:r>
                <a:r>
                  <a:rPr lang="en-US" altLang="en-US" sz="4000">
                    <a:solidFill>
                      <a:srgbClr val="C82E32"/>
                    </a:solidFill>
                  </a:rPr>
                  <a:t>]</a:t>
                </a:r>
              </a:p>
            </p:txBody>
          </p:sp>
          <p:sp>
            <p:nvSpPr>
              <p:cNvPr id="21514" name="Line 10"/>
              <p:cNvSpPr>
                <a:spLocks noChangeShapeType="1"/>
              </p:cNvSpPr>
              <p:nvPr/>
            </p:nvSpPr>
            <p:spPr bwMode="auto">
              <a:xfrm>
                <a:off x="2706" y="3312"/>
                <a:ext cx="960" cy="0"/>
              </a:xfrm>
              <a:prstGeom prst="line">
                <a:avLst/>
              </a:prstGeom>
              <a:noFill/>
              <a:ln w="28575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16" name="Rectangle 12"/>
            <p:cNvSpPr>
              <a:spLocks noChangeArrowheads="1"/>
            </p:cNvSpPr>
            <p:nvPr/>
          </p:nvSpPr>
          <p:spPr bwMode="auto">
            <a:xfrm>
              <a:off x="2448" y="2952"/>
              <a:ext cx="30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4000">
                  <a:solidFill>
                    <a:srgbClr val="C82E32"/>
                  </a:solidFill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1356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Equilibrium Constant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1600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	The ratio of the rate constants is a constant at that temperature, and the expression becomes</a:t>
            </a: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grpSp>
        <p:nvGrpSpPr>
          <p:cNvPr id="23567" name="Group 15"/>
          <p:cNvGrpSpPr>
            <a:grpSpLocks/>
          </p:cNvGrpSpPr>
          <p:nvPr/>
        </p:nvGrpSpPr>
        <p:grpSpPr bwMode="auto">
          <a:xfrm>
            <a:off x="2133600" y="2925762"/>
            <a:ext cx="4622800" cy="1311275"/>
            <a:chOff x="1891" y="2736"/>
            <a:chExt cx="2912" cy="826"/>
          </a:xfrm>
        </p:grpSpPr>
        <p:sp>
          <p:nvSpPr>
            <p:cNvPr id="23558" name="Rectangle 6"/>
            <p:cNvSpPr>
              <a:spLocks noChangeArrowheads="1"/>
            </p:cNvSpPr>
            <p:nvPr/>
          </p:nvSpPr>
          <p:spPr bwMode="auto">
            <a:xfrm>
              <a:off x="1891" y="2928"/>
              <a:ext cx="84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000" i="1">
                  <a:solidFill>
                    <a:srgbClr val="C82E32"/>
                  </a:solidFill>
                </a:rPr>
                <a:t>K</a:t>
              </a:r>
              <a:r>
                <a:rPr lang="en-US" altLang="en-US" sz="4000" baseline="-25000">
                  <a:solidFill>
                    <a:srgbClr val="C82E32"/>
                  </a:solidFill>
                </a:rPr>
                <a:t>eq</a:t>
              </a:r>
              <a:r>
                <a:rPr lang="en-US" altLang="en-US" sz="4000">
                  <a:solidFill>
                    <a:srgbClr val="C82E32"/>
                  </a:solidFill>
                </a:rPr>
                <a:t> =</a:t>
              </a:r>
            </a:p>
          </p:txBody>
        </p:sp>
        <p:grpSp>
          <p:nvGrpSpPr>
            <p:cNvPr id="23559" name="Group 7"/>
            <p:cNvGrpSpPr>
              <a:grpSpLocks/>
            </p:cNvGrpSpPr>
            <p:nvPr/>
          </p:nvGrpSpPr>
          <p:grpSpPr bwMode="auto">
            <a:xfrm>
              <a:off x="2880" y="2736"/>
              <a:ext cx="1923" cy="826"/>
              <a:chOff x="1971" y="2976"/>
              <a:chExt cx="1923" cy="826"/>
            </a:xfrm>
          </p:grpSpPr>
          <p:grpSp>
            <p:nvGrpSpPr>
              <p:cNvPr id="23560" name="Group 8"/>
              <p:cNvGrpSpPr>
                <a:grpSpLocks/>
              </p:cNvGrpSpPr>
              <p:nvPr/>
            </p:nvGrpSpPr>
            <p:grpSpPr bwMode="auto">
              <a:xfrm>
                <a:off x="1971" y="2976"/>
                <a:ext cx="482" cy="826"/>
                <a:chOff x="1971" y="2976"/>
                <a:chExt cx="482" cy="826"/>
              </a:xfrm>
            </p:grpSpPr>
            <p:sp>
              <p:nvSpPr>
                <p:cNvPr id="23561" name="Rectangle 9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437" cy="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altLang="en-US" sz="4000" i="1">
                      <a:solidFill>
                        <a:srgbClr val="C82E32"/>
                      </a:solidFill>
                    </a:rPr>
                    <a:t>k</a:t>
                  </a:r>
                  <a:r>
                    <a:rPr lang="en-US" altLang="en-US" sz="4000" i="1" baseline="-25000">
                      <a:solidFill>
                        <a:srgbClr val="C82E32"/>
                      </a:solidFill>
                    </a:rPr>
                    <a:t>f</a:t>
                  </a:r>
                  <a:endParaRPr lang="en-US" altLang="en-US" sz="4000">
                    <a:solidFill>
                      <a:srgbClr val="C82E32"/>
                    </a:solidFill>
                  </a:endParaRPr>
                </a:p>
                <a:p>
                  <a:r>
                    <a:rPr lang="en-US" altLang="en-US" sz="4000" i="1">
                      <a:solidFill>
                        <a:srgbClr val="C82E32"/>
                      </a:solidFill>
                    </a:rPr>
                    <a:t>k</a:t>
                  </a:r>
                  <a:r>
                    <a:rPr lang="en-US" altLang="en-US" sz="4000" i="1" baseline="-25000">
                      <a:solidFill>
                        <a:srgbClr val="C82E32"/>
                      </a:solidFill>
                    </a:rPr>
                    <a:t>r</a:t>
                  </a:r>
                  <a:r>
                    <a:rPr lang="en-US" altLang="en-US" sz="4000">
                      <a:solidFill>
                        <a:srgbClr val="C82E32"/>
                      </a:solidFill>
                    </a:rPr>
                    <a:t> </a:t>
                  </a:r>
                  <a:endParaRPr lang="en-US" altLang="en-US" sz="3600">
                    <a:solidFill>
                      <a:srgbClr val="C82E32"/>
                    </a:solidFill>
                  </a:endParaRPr>
                </a:p>
              </p:txBody>
            </p:sp>
            <p:sp>
              <p:nvSpPr>
                <p:cNvPr id="23562" name="Line 10"/>
                <p:cNvSpPr>
                  <a:spLocks noChangeShapeType="1"/>
                </p:cNvSpPr>
                <p:nvPr/>
              </p:nvSpPr>
              <p:spPr bwMode="auto">
                <a:xfrm>
                  <a:off x="1971" y="3429"/>
                  <a:ext cx="432" cy="0"/>
                </a:xfrm>
                <a:prstGeom prst="line">
                  <a:avLst/>
                </a:prstGeom>
                <a:noFill/>
                <a:ln w="28575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563" name="Group 11"/>
              <p:cNvGrpSpPr>
                <a:grpSpLocks/>
              </p:cNvGrpSpPr>
              <p:nvPr/>
            </p:nvGrpSpPr>
            <p:grpSpPr bwMode="auto">
              <a:xfrm>
                <a:off x="2880" y="2976"/>
                <a:ext cx="1014" cy="826"/>
                <a:chOff x="2695" y="2869"/>
                <a:chExt cx="1014" cy="826"/>
              </a:xfrm>
            </p:grpSpPr>
            <p:sp>
              <p:nvSpPr>
                <p:cNvPr id="23564" name="Rectangle 12"/>
                <p:cNvSpPr>
                  <a:spLocks noChangeArrowheads="1"/>
                </p:cNvSpPr>
                <p:nvPr/>
              </p:nvSpPr>
              <p:spPr bwMode="auto">
                <a:xfrm>
                  <a:off x="2695" y="2869"/>
                  <a:ext cx="1014" cy="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en-US" sz="4000">
                      <a:solidFill>
                        <a:srgbClr val="C82E32"/>
                      </a:solidFill>
                    </a:rPr>
                    <a:t>[NO</a:t>
                  </a:r>
                  <a:r>
                    <a:rPr lang="en-US" altLang="en-US" sz="4000" baseline="-25000">
                      <a:solidFill>
                        <a:srgbClr val="C82E32"/>
                      </a:solidFill>
                    </a:rPr>
                    <a:t>2</a:t>
                  </a:r>
                  <a:r>
                    <a:rPr lang="en-US" altLang="en-US" sz="4000">
                      <a:solidFill>
                        <a:srgbClr val="C82E32"/>
                      </a:solidFill>
                    </a:rPr>
                    <a:t>]</a:t>
                  </a:r>
                  <a:r>
                    <a:rPr lang="en-US" altLang="en-US" sz="4000" baseline="30000">
                      <a:solidFill>
                        <a:srgbClr val="C82E32"/>
                      </a:solidFill>
                    </a:rPr>
                    <a:t>2</a:t>
                  </a:r>
                  <a:endParaRPr lang="en-US" altLang="en-US" sz="4000">
                    <a:solidFill>
                      <a:srgbClr val="C82E32"/>
                    </a:solidFill>
                  </a:endParaRPr>
                </a:p>
                <a:p>
                  <a:pPr algn="ctr"/>
                  <a:r>
                    <a:rPr lang="en-US" altLang="en-US" sz="4000">
                      <a:solidFill>
                        <a:srgbClr val="C82E32"/>
                      </a:solidFill>
                    </a:rPr>
                    <a:t>[N</a:t>
                  </a:r>
                  <a:r>
                    <a:rPr lang="en-US" altLang="en-US" sz="4000" baseline="-25000">
                      <a:solidFill>
                        <a:srgbClr val="C82E32"/>
                      </a:solidFill>
                    </a:rPr>
                    <a:t>2</a:t>
                  </a:r>
                  <a:r>
                    <a:rPr lang="en-US" altLang="en-US" sz="4000">
                      <a:solidFill>
                        <a:srgbClr val="C82E32"/>
                      </a:solidFill>
                    </a:rPr>
                    <a:t>O</a:t>
                  </a:r>
                  <a:r>
                    <a:rPr lang="en-US" altLang="en-US" sz="4000" baseline="-25000">
                      <a:solidFill>
                        <a:srgbClr val="C82E32"/>
                      </a:solidFill>
                    </a:rPr>
                    <a:t>4</a:t>
                  </a:r>
                  <a:r>
                    <a:rPr lang="en-US" altLang="en-US" sz="4000">
                      <a:solidFill>
                        <a:srgbClr val="C82E32"/>
                      </a:solidFill>
                    </a:rPr>
                    <a:t>]</a:t>
                  </a:r>
                </a:p>
              </p:txBody>
            </p:sp>
            <p:sp>
              <p:nvSpPr>
                <p:cNvPr id="23565" name="Line 13"/>
                <p:cNvSpPr>
                  <a:spLocks noChangeShapeType="1"/>
                </p:cNvSpPr>
                <p:nvPr/>
              </p:nvSpPr>
              <p:spPr bwMode="auto">
                <a:xfrm>
                  <a:off x="2706" y="3312"/>
                  <a:ext cx="960" cy="0"/>
                </a:xfrm>
                <a:prstGeom prst="line">
                  <a:avLst/>
                </a:prstGeom>
                <a:noFill/>
                <a:ln w="28575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566" name="Rectangle 14"/>
              <p:cNvSpPr>
                <a:spLocks noChangeArrowheads="1"/>
              </p:cNvSpPr>
              <p:nvPr/>
            </p:nvSpPr>
            <p:spPr bwMode="auto">
              <a:xfrm>
                <a:off x="2577" y="3168"/>
                <a:ext cx="30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en-US" sz="4000">
                    <a:solidFill>
                      <a:srgbClr val="C82E32"/>
                    </a:solidFill>
                  </a:rPr>
                  <a:t>=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3026910" y="4631793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</a:t>
            </a:r>
            <a:r>
              <a:rPr lang="en-US" sz="2800" dirty="0" err="1" smtClean="0"/>
              <a:t>K</a:t>
            </a:r>
            <a:r>
              <a:rPr lang="en-US" sz="2800" baseline="-25000" dirty="0" err="1" smtClean="0"/>
              <a:t>eq</a:t>
            </a:r>
            <a:r>
              <a:rPr lang="en-US" sz="2800" dirty="0" smtClean="0"/>
              <a:t> =  </a:t>
            </a:r>
            <a:r>
              <a:rPr lang="en-US" sz="2800" u="sng" dirty="0" smtClean="0"/>
              <a:t>[Products</a:t>
            </a:r>
            <a:r>
              <a:rPr lang="en-US" sz="2800" dirty="0" smtClean="0"/>
              <a:t>]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    [Reactants]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2869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Equilibrium Constant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1219200"/>
          </a:xfrm>
        </p:spPr>
        <p:txBody>
          <a:bodyPr/>
          <a:lstStyle/>
          <a:p>
            <a:r>
              <a:rPr lang="en-US" altLang="en-US"/>
              <a:t>Consider the generalized reaction</a:t>
            </a: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573088" y="3597945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The equilibrium expression for this reaction would be</a:t>
            </a:r>
          </a:p>
        </p:txBody>
      </p:sp>
      <p:grpSp>
        <p:nvGrpSpPr>
          <p:cNvPr id="25613" name="Group 13"/>
          <p:cNvGrpSpPr>
            <a:grpSpLocks/>
          </p:cNvGrpSpPr>
          <p:nvPr/>
        </p:nvGrpSpPr>
        <p:grpSpPr bwMode="auto">
          <a:xfrm>
            <a:off x="3684588" y="4695642"/>
            <a:ext cx="3190875" cy="1311275"/>
            <a:chOff x="2078" y="3168"/>
            <a:chExt cx="2010" cy="826"/>
          </a:xfrm>
        </p:grpSpPr>
        <p:sp>
          <p:nvSpPr>
            <p:cNvPr id="25609" name="Rectangle 9"/>
            <p:cNvSpPr>
              <a:spLocks noChangeArrowheads="1"/>
            </p:cNvSpPr>
            <p:nvPr/>
          </p:nvSpPr>
          <p:spPr bwMode="auto">
            <a:xfrm>
              <a:off x="2078" y="3360"/>
              <a:ext cx="80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000" i="1">
                  <a:solidFill>
                    <a:srgbClr val="C82E32"/>
                  </a:solidFill>
                </a:rPr>
                <a:t>K</a:t>
              </a:r>
              <a:r>
                <a:rPr lang="en-US" altLang="en-US" sz="4000" baseline="-25000">
                  <a:solidFill>
                    <a:srgbClr val="C82E32"/>
                  </a:solidFill>
                </a:rPr>
                <a:t>c</a:t>
              </a:r>
              <a:r>
                <a:rPr lang="en-US" altLang="en-US" sz="4000">
                  <a:solidFill>
                    <a:srgbClr val="C82E32"/>
                  </a:solidFill>
                </a:rPr>
                <a:t> = </a:t>
              </a:r>
            </a:p>
          </p:txBody>
        </p:sp>
        <p:grpSp>
          <p:nvGrpSpPr>
            <p:cNvPr id="25612" name="Group 12"/>
            <p:cNvGrpSpPr>
              <a:grpSpLocks/>
            </p:cNvGrpSpPr>
            <p:nvPr/>
          </p:nvGrpSpPr>
          <p:grpSpPr bwMode="auto">
            <a:xfrm>
              <a:off x="2880" y="3168"/>
              <a:ext cx="1208" cy="826"/>
              <a:chOff x="3312" y="3156"/>
              <a:chExt cx="1208" cy="826"/>
            </a:xfrm>
          </p:grpSpPr>
          <p:sp>
            <p:nvSpPr>
              <p:cNvPr id="25610" name="Rectangle 10"/>
              <p:cNvSpPr>
                <a:spLocks noChangeArrowheads="1"/>
              </p:cNvSpPr>
              <p:nvPr/>
            </p:nvSpPr>
            <p:spPr bwMode="auto">
              <a:xfrm>
                <a:off x="3358" y="3156"/>
                <a:ext cx="1162" cy="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4000">
                    <a:solidFill>
                      <a:srgbClr val="C82E32"/>
                    </a:solidFill>
                  </a:rPr>
                  <a:t>[C]</a:t>
                </a:r>
                <a:r>
                  <a:rPr lang="en-US" altLang="en-US" sz="4000" baseline="30000">
                    <a:solidFill>
                      <a:srgbClr val="C82E32"/>
                    </a:solidFill>
                  </a:rPr>
                  <a:t>c</a:t>
                </a:r>
                <a:r>
                  <a:rPr lang="en-US" altLang="en-US" sz="4000">
                    <a:solidFill>
                      <a:srgbClr val="C82E32"/>
                    </a:solidFill>
                  </a:rPr>
                  <a:t>[D]</a:t>
                </a:r>
                <a:r>
                  <a:rPr lang="en-US" altLang="en-US" sz="4000" baseline="30000">
                    <a:solidFill>
                      <a:srgbClr val="C82E32"/>
                    </a:solidFill>
                  </a:rPr>
                  <a:t>d</a:t>
                </a:r>
                <a:endParaRPr lang="en-US" altLang="en-US" sz="4000">
                  <a:solidFill>
                    <a:srgbClr val="C82E32"/>
                  </a:solidFill>
                </a:endParaRPr>
              </a:p>
              <a:p>
                <a:r>
                  <a:rPr lang="en-US" altLang="en-US" sz="4000">
                    <a:solidFill>
                      <a:srgbClr val="C82E32"/>
                    </a:solidFill>
                  </a:rPr>
                  <a:t>[A]</a:t>
                </a:r>
                <a:r>
                  <a:rPr lang="en-US" altLang="en-US" sz="4000" baseline="30000">
                    <a:solidFill>
                      <a:srgbClr val="C82E32"/>
                    </a:solidFill>
                  </a:rPr>
                  <a:t>a</a:t>
                </a:r>
                <a:r>
                  <a:rPr lang="en-US" altLang="en-US" sz="4000">
                    <a:solidFill>
                      <a:srgbClr val="C82E32"/>
                    </a:solidFill>
                  </a:rPr>
                  <a:t>[B]</a:t>
                </a:r>
                <a:r>
                  <a:rPr lang="en-US" altLang="en-US" sz="4000" baseline="30000">
                    <a:solidFill>
                      <a:srgbClr val="C82E32"/>
                    </a:solidFill>
                  </a:rPr>
                  <a:t>b</a:t>
                </a:r>
                <a:endParaRPr lang="en-US" altLang="en-US" sz="4000">
                  <a:solidFill>
                    <a:srgbClr val="C82E32"/>
                  </a:solidFill>
                </a:endParaRPr>
              </a:p>
            </p:txBody>
          </p:sp>
          <p:sp>
            <p:nvSpPr>
              <p:cNvPr id="25611" name="Line 11"/>
              <p:cNvSpPr>
                <a:spLocks noChangeShapeType="1"/>
              </p:cNvSpPr>
              <p:nvPr/>
            </p:nvSpPr>
            <p:spPr bwMode="auto">
              <a:xfrm>
                <a:off x="3312" y="3591"/>
                <a:ext cx="1200" cy="0"/>
              </a:xfrm>
              <a:prstGeom prst="line">
                <a:avLst/>
              </a:prstGeom>
              <a:noFill/>
              <a:ln w="28575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5619" name="Group 19"/>
          <p:cNvGrpSpPr>
            <a:grpSpLocks/>
          </p:cNvGrpSpPr>
          <p:nvPr/>
        </p:nvGrpSpPr>
        <p:grpSpPr bwMode="auto">
          <a:xfrm>
            <a:off x="1924050" y="2577626"/>
            <a:ext cx="4787900" cy="579438"/>
            <a:chOff x="1344" y="1978"/>
            <a:chExt cx="3016" cy="365"/>
          </a:xfrm>
        </p:grpSpPr>
        <p:sp>
          <p:nvSpPr>
            <p:cNvPr id="25616" name="Rectangle 16"/>
            <p:cNvSpPr>
              <a:spLocks noChangeArrowheads="1"/>
            </p:cNvSpPr>
            <p:nvPr/>
          </p:nvSpPr>
          <p:spPr bwMode="auto">
            <a:xfrm>
              <a:off x="1344" y="1978"/>
              <a:ext cx="103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dirty="0" err="1">
                  <a:solidFill>
                    <a:srgbClr val="C82E32"/>
                  </a:solidFill>
                </a:rPr>
                <a:t>aA</a:t>
              </a:r>
              <a:r>
                <a:rPr lang="en-US" altLang="en-US" sz="3200" dirty="0">
                  <a:solidFill>
                    <a:srgbClr val="C82E32"/>
                  </a:solidFill>
                </a:rPr>
                <a:t> + </a:t>
              </a:r>
              <a:r>
                <a:rPr lang="en-US" altLang="en-US" sz="3200" dirty="0" err="1">
                  <a:solidFill>
                    <a:srgbClr val="C82E32"/>
                  </a:solidFill>
                </a:rPr>
                <a:t>bB</a:t>
              </a:r>
              <a:endParaRPr lang="en-US" altLang="en-US" sz="3200" dirty="0">
                <a:solidFill>
                  <a:srgbClr val="C82E32"/>
                </a:solidFill>
              </a:endParaRPr>
            </a:p>
          </p:txBody>
        </p:sp>
        <p:sp>
          <p:nvSpPr>
            <p:cNvPr id="25617" name="Rectangle 17"/>
            <p:cNvSpPr>
              <a:spLocks noChangeArrowheads="1"/>
            </p:cNvSpPr>
            <p:nvPr/>
          </p:nvSpPr>
          <p:spPr bwMode="auto">
            <a:xfrm>
              <a:off x="3312" y="1978"/>
              <a:ext cx="10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C82E32"/>
                  </a:solidFill>
                </a:rPr>
                <a:t>cC + dD</a:t>
              </a:r>
            </a:p>
          </p:txBody>
        </p:sp>
        <p:pic>
          <p:nvPicPr>
            <p:cNvPr id="25618" name="Picture 18" descr="equilibr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3" y="2101"/>
              <a:ext cx="784" cy="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8" descr="equilibr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" y="2197"/>
              <a:ext cx="784" cy="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22420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1680</TotalTime>
  <Words>1603</Words>
  <Application>Microsoft Office PowerPoint</Application>
  <PresentationFormat>On-screen Show (4:3)</PresentationFormat>
  <Paragraphs>392</Paragraphs>
  <Slides>43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ＭＳ Ｐゴシック</vt:lpstr>
      <vt:lpstr>Arial</vt:lpstr>
      <vt:lpstr>Calibri</vt:lpstr>
      <vt:lpstr>Calibri Light</vt:lpstr>
      <vt:lpstr>Euclid Extra</vt:lpstr>
      <vt:lpstr>Euclid Math One</vt:lpstr>
      <vt:lpstr>Euclid Symbol</vt:lpstr>
      <vt:lpstr>Mathematica1</vt:lpstr>
      <vt:lpstr>Symbol</vt:lpstr>
      <vt:lpstr>Wingdings</vt:lpstr>
      <vt:lpstr>Retrospect</vt:lpstr>
      <vt:lpstr>Chapter 16:   Chemical Equilibrium</vt:lpstr>
      <vt:lpstr>The Concept of Equilibrium</vt:lpstr>
      <vt:lpstr>The Concept of Equilibrium</vt:lpstr>
      <vt:lpstr>A System at Equilibrium</vt:lpstr>
      <vt:lpstr>Depicting Equilibrium</vt:lpstr>
      <vt:lpstr>The Equilibrium Constant </vt:lpstr>
      <vt:lpstr>The Equilibrium Constant</vt:lpstr>
      <vt:lpstr>The Equilibrium Constant</vt:lpstr>
      <vt:lpstr>The Equilibrium Constant</vt:lpstr>
      <vt:lpstr>The Equilibrium Constant (gases)</vt:lpstr>
      <vt:lpstr>The Concentrations of Solids and Liquids Are Essentially Constant</vt:lpstr>
      <vt:lpstr>Write the equilibrium expression for the following reversible reactions:</vt:lpstr>
      <vt:lpstr>What Does the Value of K Mean?</vt:lpstr>
      <vt:lpstr>What Does the Value of K Mean?</vt:lpstr>
      <vt:lpstr>Calculating the Equilibrium Constant:</vt:lpstr>
      <vt:lpstr>Manipulating Equilibrium Constants</vt:lpstr>
      <vt:lpstr>Manipulating Equilibrium Constants</vt:lpstr>
      <vt:lpstr>Manipulating Equilibrium Constants</vt:lpstr>
      <vt:lpstr>Relationship Between Kc and Kp</vt:lpstr>
      <vt:lpstr>Relationship Between Kc and Kp</vt:lpstr>
      <vt:lpstr>Kc and Kp</vt:lpstr>
      <vt:lpstr>Relating Kc &amp; Kp:</vt:lpstr>
      <vt:lpstr>Reaction Quotient (Q)</vt:lpstr>
      <vt:lpstr>If Q = K,</vt:lpstr>
      <vt:lpstr>If Q &gt; K,</vt:lpstr>
      <vt:lpstr>If Q &lt; K,</vt:lpstr>
      <vt:lpstr>An Equilibrium Problem</vt:lpstr>
      <vt:lpstr>What Do We Know?</vt:lpstr>
      <vt:lpstr>[HI] Increases by 1.87 x 10-3 M</vt:lpstr>
      <vt:lpstr>Stoichiometry tells us [H2] and [I2] decrease by half as much.</vt:lpstr>
      <vt:lpstr>We can now calculate the equilibrium concentrations of all three compounds…</vt:lpstr>
      <vt:lpstr>Equilibrium:  ICE practice problems</vt:lpstr>
      <vt:lpstr> 2SO2(g) +  O2(g)   ↔   2SO3 (g) </vt:lpstr>
      <vt:lpstr>Problem #2  Calculating the equilibrium constant </vt:lpstr>
      <vt:lpstr>Problem #3 Using K to determine equilibrium concentrations</vt:lpstr>
      <vt:lpstr>Problem #4 Problem involving a perfect square</vt:lpstr>
      <vt:lpstr>Problem #5 Solving with the Quadratic Equation</vt:lpstr>
      <vt:lpstr>Le Châtelier’s Principle</vt:lpstr>
      <vt:lpstr>Effect of stresses on an equilibrium:</vt:lpstr>
      <vt:lpstr>Effect of stress on an equilibrium:</vt:lpstr>
      <vt:lpstr>Effect of stress on an equilibrium</vt:lpstr>
      <vt:lpstr>LeChatelier’s Principle and  Cobalt Chloride (demo)</vt:lpstr>
      <vt:lpstr>Catalysts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16:  Equilibria</dc:title>
  <dc:creator>Administrator</dc:creator>
  <cp:lastModifiedBy>Wilhelm, Carolyn</cp:lastModifiedBy>
  <cp:revision>37</cp:revision>
  <cp:lastPrinted>2014-02-19T13:47:34Z</cp:lastPrinted>
  <dcterms:created xsi:type="dcterms:W3CDTF">2014-02-19T00:31:48Z</dcterms:created>
  <dcterms:modified xsi:type="dcterms:W3CDTF">2016-02-10T17:42:45Z</dcterms:modified>
</cp:coreProperties>
</file>