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81" r:id="rId13"/>
    <p:sldId id="283" r:id="rId14"/>
    <p:sldId id="266" r:id="rId15"/>
    <p:sldId id="284" r:id="rId16"/>
    <p:sldId id="267" r:id="rId17"/>
    <p:sldId id="268" r:id="rId18"/>
    <p:sldId id="269" r:id="rId19"/>
    <p:sldId id="285" r:id="rId20"/>
    <p:sldId id="270" r:id="rId21"/>
    <p:sldId id="271" r:id="rId22"/>
    <p:sldId id="272" r:id="rId23"/>
    <p:sldId id="286" r:id="rId24"/>
    <p:sldId id="275" r:id="rId25"/>
    <p:sldId id="287" r:id="rId26"/>
    <p:sldId id="276" r:id="rId27"/>
    <p:sldId id="277" r:id="rId28"/>
    <p:sldId id="273" r:id="rId29"/>
    <p:sldId id="278" r:id="rId30"/>
    <p:sldId id="280" r:id="rId31"/>
    <p:sldId id="279" r:id="rId32"/>
    <p:sldId id="288" r:id="rId33"/>
    <p:sldId id="274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298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54FC-1418-4230-9497-59559A5E329C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D16C1-4B6B-4354-AB99-0036E3023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0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31E80-8096-4E2C-A726-20C3C94161F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78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45370-873C-4B7A-8033-44A551A5478B}" type="slidenum">
              <a:rPr lang="en-US"/>
              <a:pPr/>
              <a:t>14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73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1C39B-F40B-49C3-8C9A-73F2742DF7AE}" type="slidenum">
              <a:rPr lang="en-US"/>
              <a:pPr/>
              <a:t>16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69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1AC31-E82B-4B59-B703-B41112618716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09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417A4-8497-42E8-957C-E15FCBB136FE}" type="slidenum">
              <a:rPr lang="en-US"/>
              <a:pPr/>
              <a:t>18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11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C9F8F-3F8C-46D3-B86C-319BD57A1813}" type="slidenum">
              <a:rPr lang="en-US"/>
              <a:pPr/>
              <a:t>20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4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51935-936C-4869-AC16-145DE775714D}" type="slidenum">
              <a:rPr lang="en-US"/>
              <a:pPr/>
              <a:t>21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94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3B646-313E-428D-BA91-71C4BE3C3AA3}" type="slidenum">
              <a:rPr lang="en-US"/>
              <a:pPr/>
              <a:t>22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61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EF7EE-396A-42F8-AFBF-0221BDBD6AA6}" type="slidenum">
              <a:rPr lang="en-US"/>
              <a:pPr/>
              <a:t>28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01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B3B4BF-AFA1-4DC6-A9A2-A5F2EEA2D9D5}" type="slidenum">
              <a:rPr lang="en-US"/>
              <a:pPr/>
              <a:t>33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07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D1DF9-ED04-4F49-B870-84D523EC35AE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92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02F59-19F9-4D02-A982-C20B84EE737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6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6A7DD-E14B-41C2-A932-726F4452AFA0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586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501B3-FCD8-4CC3-B26D-D9396906954B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399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F39DF-F00F-4658-9D00-C5B861A7AF35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334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832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049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514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797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See Chapter 11 Video Presentation Slide 11</a:t>
            </a:r>
          </a:p>
        </p:txBody>
      </p:sp>
    </p:spTree>
    <p:extLst>
      <p:ext uri="{BB962C8B-B14F-4D97-AF65-F5344CB8AC3E}">
        <p14:creationId xmlns:p14="http://schemas.microsoft.com/office/powerpoint/2010/main" val="452419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See Chapter 11 Video Presentation Slide 13</a:t>
            </a:r>
          </a:p>
        </p:txBody>
      </p:sp>
    </p:spTree>
    <p:extLst>
      <p:ext uri="{BB962C8B-B14F-4D97-AF65-F5344CB8AC3E}">
        <p14:creationId xmlns:p14="http://schemas.microsoft.com/office/powerpoint/2010/main" val="3065905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5DC79-3341-4565-8468-38049758856B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191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198C-A449-4181-8AA1-0B81CE88EE99}" type="slidenum">
              <a:rPr lang="en-US"/>
              <a:pPr/>
              <a:t>4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4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66E1C5-84D2-419B-BA51-72985A895B3A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2255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F1DA4-66D0-43AC-B3CA-A385043D0CEF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00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DC27D-8D5E-4A95-906F-55A8D4A23AEA}" type="slidenum">
              <a:rPr lang="en-US"/>
              <a:pPr/>
              <a:t>5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86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34EAD-2930-41D4-9085-A3A816CEB4CA}" type="slidenum">
              <a:rPr lang="en-US"/>
              <a:pPr/>
              <a:t>6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4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D16C1-4B6B-4354-AB99-0036E30232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53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95467-EF2A-4983-80FE-386DC7959ECE}" type="slidenum">
              <a:rPr lang="en-US"/>
              <a:pPr/>
              <a:t>8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07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05A00-FD39-4373-A298-3250C409C4A1}" type="slidenum">
              <a:rPr lang="en-US"/>
              <a:pPr/>
              <a:t>9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82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2C313-683F-43C4-82EB-3BBB4FAEC1C6}" type="slidenum">
              <a:rPr lang="en-US"/>
              <a:pPr/>
              <a:t>10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7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B58F3DC-6571-4342-B33D-142BBDCBD458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885043D-94E0-461F-B46F-3A5A8EE076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01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F3DC-6571-4342-B33D-142BBDCBD458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043D-94E0-461F-B46F-3A5A8EE0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6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F3DC-6571-4342-B33D-142BBDCBD458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043D-94E0-461F-B46F-3A5A8EE076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934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F3DC-6571-4342-B33D-142BBDCBD458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043D-94E0-461F-B46F-3A5A8EE076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808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F3DC-6571-4342-B33D-142BBDCBD458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043D-94E0-461F-B46F-3A5A8EE0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84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F3DC-6571-4342-B33D-142BBDCBD458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043D-94E0-461F-B46F-3A5A8EE076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136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F3DC-6571-4342-B33D-142BBDCBD458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043D-94E0-461F-B46F-3A5A8EE076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723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F3DC-6571-4342-B33D-142BBDCBD458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043D-94E0-461F-B46F-3A5A8EE076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33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F3DC-6571-4342-B33D-142BBDCBD458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043D-94E0-461F-B46F-3A5A8EE076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275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B282C-23F2-4A5B-B0EC-20D51E2057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>
                <a:latin typeface="Times" pitchFamily="-80" charset="0"/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299576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E9489F-F0A7-46BD-8B88-D67C7C6135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>
                <a:latin typeface="Times" pitchFamily="-80" charset="0"/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69789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F3DC-6571-4342-B33D-142BBDCBD458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043D-94E0-461F-B46F-3A5A8EE0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84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FCAF7C-775A-4A7C-AE8E-5FB0EDAF81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>
                <a:latin typeface="Times" pitchFamily="-80" charset="0"/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005789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13A6B39-476E-41E1-9009-5FB4D6E03A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>
                <a:latin typeface="Times" pitchFamily="-80" charset="0"/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211031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F20B4A-C801-4631-B266-378F8AB327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>
                <a:latin typeface="Times" pitchFamily="-80" charset="0"/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905287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F9F9BF-EFF5-4BFD-B4A5-B5A002DA4D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>
                <a:latin typeface="Times" pitchFamily="-80" charset="0"/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581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F3DC-6571-4342-B33D-142BBDCBD458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043D-94E0-461F-B46F-3A5A8EE076A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65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F3DC-6571-4342-B33D-142BBDCBD458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043D-94E0-461F-B46F-3A5A8EE0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2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F3DC-6571-4342-B33D-142BBDCBD458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043D-94E0-461F-B46F-3A5A8EE076A4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17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F3DC-6571-4342-B33D-142BBDCBD458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043D-94E0-461F-B46F-3A5A8EE076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04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F3DC-6571-4342-B33D-142BBDCBD458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043D-94E0-461F-B46F-3A5A8EE0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5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F3DC-6571-4342-B33D-142BBDCBD458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043D-94E0-461F-B46F-3A5A8EE076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97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F3DC-6571-4342-B33D-142BBDCBD458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043D-94E0-461F-B46F-3A5A8EE0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7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58F3DC-6571-4342-B33D-142BBDCBD458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85043D-94E0-461F-B46F-3A5A8EE0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7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E8okMwiSkQ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35.wmf"/><Relationship Id="rId18" Type="http://schemas.openxmlformats.org/officeDocument/2006/relationships/image" Target="../media/image44.e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1.emf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.bin"/><Relationship Id="rId20" Type="http://schemas.openxmlformats.org/officeDocument/2006/relationships/image" Target="../media/image46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emf"/><Relationship Id="rId11" Type="http://schemas.openxmlformats.org/officeDocument/2006/relationships/image" Target="../media/image34.wmf"/><Relationship Id="rId5" Type="http://schemas.openxmlformats.org/officeDocument/2006/relationships/image" Target="../media/image39.emf"/><Relationship Id="rId15" Type="http://schemas.openxmlformats.org/officeDocument/2006/relationships/image" Target="../media/image36.emf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45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Relationship Id="rId14" Type="http://schemas.openxmlformats.org/officeDocument/2006/relationships/oleObject" Target="../embeddings/oleObject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en/simulation/gas-propertie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3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11:  Gases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Charles’s Law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495800" cy="29860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given amount of gas is held at a constant pressure, its volume is directly proportional to the Kelvin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of a fixed amount of gas at constant pressure is directly proportional to its absolute temperature.</a:t>
            </a:r>
          </a:p>
        </p:txBody>
      </p:sp>
      <p:pic>
        <p:nvPicPr>
          <p:cNvPr id="66588" name="Picture 28" descr="10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6"/>
          <a:stretch>
            <a:fillRect/>
          </a:stretch>
        </p:blipFill>
        <p:spPr>
          <a:xfrm>
            <a:off x="4648200" y="1416050"/>
            <a:ext cx="4191000" cy="3522662"/>
          </a:xfrm>
        </p:spPr>
      </p:pic>
      <p:sp>
        <p:nvSpPr>
          <p:cNvPr id="14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>
                <a:latin typeface="Times" pitchFamily="-80" charset="0"/>
              </a:rPr>
              <a:t>2009, Prentice-Hall, Inc.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33400" y="5794610"/>
            <a:ext cx="6737165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A plot of </a:t>
            </a:r>
            <a:r>
              <a:rPr lang="en-US" sz="2800" i="1" dirty="0">
                <a:latin typeface="Arial" charset="0"/>
              </a:rPr>
              <a:t>V</a:t>
            </a:r>
            <a:r>
              <a:rPr lang="en-US" sz="2800" dirty="0">
                <a:latin typeface="Arial" charset="0"/>
              </a:rPr>
              <a:t> versus </a:t>
            </a:r>
            <a:r>
              <a:rPr lang="en-US" sz="2800" i="1" dirty="0">
                <a:latin typeface="Arial" charset="0"/>
              </a:rPr>
              <a:t>T</a:t>
            </a:r>
            <a:r>
              <a:rPr lang="en-US" sz="2800" dirty="0">
                <a:latin typeface="Arial" charset="0"/>
              </a:rPr>
              <a:t> will be a straight line</a:t>
            </a:r>
            <a:r>
              <a:rPr lang="en-US" sz="2800" dirty="0" smtClean="0">
                <a:latin typeface="Arial" charset="0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dirty="0" smtClean="0">
                <a:solidFill>
                  <a:srgbClr val="C82E32"/>
                </a:solidFill>
                <a:latin typeface="Arial" charset="0"/>
              </a:rPr>
              <a:t>           </a:t>
            </a:r>
            <a:endParaRPr lang="en-US" sz="2800" baseline="-25000" dirty="0">
              <a:solidFill>
                <a:srgbClr val="C82E32"/>
              </a:solidFill>
            </a:endParaRPr>
          </a:p>
        </p:txBody>
      </p:sp>
      <p:grpSp>
        <p:nvGrpSpPr>
          <p:cNvPr id="66582" name="Group 22"/>
          <p:cNvGrpSpPr>
            <a:grpSpLocks/>
          </p:cNvGrpSpPr>
          <p:nvPr/>
        </p:nvGrpSpPr>
        <p:grpSpPr bwMode="auto">
          <a:xfrm>
            <a:off x="152399" y="4297362"/>
            <a:ext cx="3886201" cy="1190625"/>
            <a:chOff x="192" y="2736"/>
            <a:chExt cx="1776" cy="750"/>
          </a:xfrm>
        </p:grpSpPr>
        <p:sp>
          <p:nvSpPr>
            <p:cNvPr id="66573" name="Rectangle 13"/>
            <p:cNvSpPr>
              <a:spLocks noChangeArrowheads="1"/>
            </p:cNvSpPr>
            <p:nvPr/>
          </p:nvSpPr>
          <p:spPr bwMode="auto">
            <a:xfrm>
              <a:off x="192" y="2925"/>
              <a:ext cx="76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buFontTx/>
                <a:buChar char="•"/>
              </a:pPr>
              <a:r>
                <a:rPr lang="en-US" sz="2800" dirty="0">
                  <a:solidFill>
                    <a:srgbClr val="C82E32"/>
                  </a:solidFill>
                  <a:latin typeface="Arial" charset="0"/>
                </a:rPr>
                <a:t>i.e.,</a:t>
              </a:r>
              <a:endParaRPr lang="en-US" sz="2800" dirty="0">
                <a:solidFill>
                  <a:srgbClr val="000080"/>
                </a:solidFill>
                <a:latin typeface="Arial" charset="0"/>
              </a:endParaRPr>
            </a:p>
          </p:txBody>
        </p:sp>
        <p:grpSp>
          <p:nvGrpSpPr>
            <p:cNvPr id="66581" name="Group 21"/>
            <p:cNvGrpSpPr>
              <a:grpSpLocks/>
            </p:cNvGrpSpPr>
            <p:nvPr/>
          </p:nvGrpSpPr>
          <p:grpSpPr bwMode="auto">
            <a:xfrm>
              <a:off x="1109" y="2736"/>
              <a:ext cx="859" cy="750"/>
              <a:chOff x="1920" y="2705"/>
              <a:chExt cx="859" cy="750"/>
            </a:xfrm>
          </p:grpSpPr>
          <p:grpSp>
            <p:nvGrpSpPr>
              <p:cNvPr id="66579" name="Group 19"/>
              <p:cNvGrpSpPr>
                <a:grpSpLocks/>
              </p:cNvGrpSpPr>
              <p:nvPr/>
            </p:nvGrpSpPr>
            <p:grpSpPr bwMode="auto">
              <a:xfrm>
                <a:off x="1920" y="2705"/>
                <a:ext cx="336" cy="750"/>
                <a:chOff x="2352" y="2647"/>
                <a:chExt cx="336" cy="750"/>
              </a:xfrm>
            </p:grpSpPr>
            <p:sp>
              <p:nvSpPr>
                <p:cNvPr id="66577" name="Rectangle 17"/>
                <p:cNvSpPr>
                  <a:spLocks noChangeArrowheads="1"/>
                </p:cNvSpPr>
                <p:nvPr/>
              </p:nvSpPr>
              <p:spPr bwMode="auto">
                <a:xfrm>
                  <a:off x="2369" y="2647"/>
                  <a:ext cx="308" cy="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3600" i="1">
                      <a:solidFill>
                        <a:srgbClr val="000080"/>
                      </a:solidFill>
                      <a:latin typeface="Arial" charset="0"/>
                    </a:rPr>
                    <a:t>V</a:t>
                  </a:r>
                </a:p>
                <a:p>
                  <a:r>
                    <a:rPr lang="en-US" sz="3600" i="1">
                      <a:solidFill>
                        <a:srgbClr val="000080"/>
                      </a:solidFill>
                      <a:latin typeface="Arial" charset="0"/>
                    </a:rPr>
                    <a:t>T</a:t>
                  </a:r>
                </a:p>
              </p:txBody>
            </p:sp>
            <p:sp>
              <p:nvSpPr>
                <p:cNvPr id="66578" name="Line 18"/>
                <p:cNvSpPr>
                  <a:spLocks noChangeShapeType="1"/>
                </p:cNvSpPr>
                <p:nvPr/>
              </p:nvSpPr>
              <p:spPr bwMode="auto">
                <a:xfrm>
                  <a:off x="2352" y="30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6580" name="Rectangle 20"/>
              <p:cNvSpPr>
                <a:spLocks noChangeArrowheads="1"/>
              </p:cNvSpPr>
              <p:nvPr/>
            </p:nvSpPr>
            <p:spPr bwMode="auto">
              <a:xfrm>
                <a:off x="2271" y="2849"/>
                <a:ext cx="50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0080"/>
                    </a:solidFill>
                    <a:latin typeface="Arial" charset="0"/>
                  </a:rPr>
                  <a:t>= </a:t>
                </a:r>
                <a:r>
                  <a:rPr lang="en-US" sz="3600" i="1" dirty="0">
                    <a:solidFill>
                      <a:srgbClr val="000080"/>
                    </a:solidFill>
                    <a:latin typeface="Arial" charset="0"/>
                  </a:rPr>
                  <a:t>k</a:t>
                </a:r>
                <a:endParaRPr lang="en-US" sz="3600" dirty="0">
                  <a:solidFill>
                    <a:srgbClr val="000080"/>
                  </a:solidFill>
                  <a:latin typeface="Arial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82" y="5130800"/>
            <a:ext cx="1638817" cy="10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9925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5560"/>
            <a:ext cx="7696200" cy="542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General (combined) Gas law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Relates properties of  P,V, T </a:t>
            </a:r>
            <a:r>
              <a:rPr lang="en-US" u="sng" dirty="0" smtClean="0"/>
              <a:t>only</a:t>
            </a:r>
            <a:r>
              <a:rPr lang="en-US" dirty="0" smtClean="0"/>
              <a:t> when the </a:t>
            </a:r>
            <a:r>
              <a:rPr lang="en-US" b="1" dirty="0" smtClean="0"/>
              <a:t>amount</a:t>
            </a:r>
            <a:r>
              <a:rPr lang="en-US" dirty="0" smtClean="0"/>
              <a:t> of gas is unchanged.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sz="4400" baseline="-25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76600"/>
            <a:ext cx="438226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r>
              <a:rPr lang="en-US" dirty="0" smtClean="0"/>
              <a:t>A sample of Argon gas initially at 0°C occupies 2.24L and exerts 760 mm Hg.  If the gas is heated to 100.</a:t>
            </a:r>
            <a:r>
              <a:rPr lang="en-US" dirty="0"/>
              <a:t> °</a:t>
            </a:r>
            <a:r>
              <a:rPr lang="en-US" dirty="0" smtClean="0"/>
              <a:t>C and allowed to expand to 3.00L, what is the new pressure of the gas?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Answer:  775 mm Hg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4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Avogadro’s Law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772400" cy="1447800"/>
          </a:xfrm>
        </p:spPr>
        <p:txBody>
          <a:bodyPr>
            <a:normAutofit/>
          </a:bodyPr>
          <a:lstStyle/>
          <a:p>
            <a:r>
              <a:rPr lang="en-US" sz="2800"/>
              <a:t>The volume of a gas at constant temperature and pressure is directly proportional to the number of moles of the gas.</a:t>
            </a:r>
          </a:p>
        </p:txBody>
      </p:sp>
      <p:pic>
        <p:nvPicPr>
          <p:cNvPr id="18447" name="Picture 15" descr="10_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"/>
          <a:stretch>
            <a:fillRect/>
          </a:stretch>
        </p:blipFill>
        <p:spPr>
          <a:xfrm>
            <a:off x="1350963" y="3810000"/>
            <a:ext cx="6445250" cy="2289175"/>
          </a:xfrm>
        </p:spPr>
      </p:pic>
      <p:sp>
        <p:nvSpPr>
          <p:cNvPr id="10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>
                <a:latin typeface="Times" pitchFamily="-80" charset="0"/>
              </a:rPr>
              <a:t>2009, Prentice-Hall, Inc.</a:t>
            </a:r>
          </a:p>
        </p:txBody>
      </p: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685800" y="3025775"/>
            <a:ext cx="6369050" cy="641350"/>
            <a:chOff x="432" y="1906"/>
            <a:chExt cx="4012" cy="404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32" y="1968"/>
              <a:ext cx="312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2800">
                  <a:solidFill>
                    <a:srgbClr val="C82E32"/>
                  </a:solidFill>
                  <a:latin typeface="Arial" charset="0"/>
                </a:rPr>
                <a:t>Mathematically, this means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3504" y="1906"/>
              <a:ext cx="9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i="1">
                  <a:solidFill>
                    <a:srgbClr val="000080"/>
                  </a:solidFill>
                  <a:latin typeface="Arial" charset="0"/>
                </a:rPr>
                <a:t>V</a:t>
              </a:r>
              <a:r>
                <a:rPr lang="en-US" sz="3600">
                  <a:solidFill>
                    <a:srgbClr val="000080"/>
                  </a:solidFill>
                  <a:latin typeface="Arial" charset="0"/>
                </a:rPr>
                <a:t> = </a:t>
              </a:r>
              <a:r>
                <a:rPr lang="en-US" sz="3600" i="1">
                  <a:solidFill>
                    <a:srgbClr val="000080"/>
                  </a:solidFill>
                  <a:latin typeface="Arial" charset="0"/>
                </a:rPr>
                <a:t>kn</a:t>
              </a:r>
            </a:p>
          </p:txBody>
        </p:sp>
      </p:grp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8424863" y="1438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8921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Avogadro’s Law &amp; Molar Volume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Under conditions of </a:t>
            </a:r>
            <a:r>
              <a:rPr lang="en-US" b="1" dirty="0" smtClean="0"/>
              <a:t>STP</a:t>
            </a:r>
            <a:r>
              <a:rPr lang="en-US" dirty="0" smtClean="0"/>
              <a:t> </a:t>
            </a:r>
            <a:r>
              <a:rPr lang="en-US" dirty="0"/>
              <a:t>(1 atm., </a:t>
            </a:r>
            <a:r>
              <a:rPr lang="en-US" dirty="0" smtClean="0"/>
              <a:t>273K), </a:t>
            </a:r>
          </a:p>
          <a:p>
            <a:pPr marL="0" indent="0" algn="ctr">
              <a:buNone/>
            </a:pPr>
            <a:r>
              <a:rPr lang="en-US" b="1" dirty="0" smtClean="0"/>
              <a:t>one mole </a:t>
            </a:r>
            <a:r>
              <a:rPr lang="en-US" dirty="0" smtClean="0"/>
              <a:t>of a gas occupies </a:t>
            </a:r>
            <a:r>
              <a:rPr lang="en-US" b="1" dirty="0" smtClean="0"/>
              <a:t>22.4L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92811"/>
            <a:ext cx="5486400" cy="2779389"/>
          </a:xfrm>
        </p:spPr>
      </p:pic>
    </p:spTree>
    <p:extLst>
      <p:ext uri="{BB962C8B-B14F-4D97-AF65-F5344CB8AC3E}">
        <p14:creationId xmlns:p14="http://schemas.microsoft.com/office/powerpoint/2010/main" val="21463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Ideal-Gas Equation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667000"/>
            <a:ext cx="7772400" cy="1524000"/>
          </a:xfrm>
        </p:spPr>
        <p:txBody>
          <a:bodyPr>
            <a:normAutofit lnSpcReduction="10000"/>
          </a:bodyPr>
          <a:lstStyle/>
          <a:p>
            <a:pPr lvl="3">
              <a:lnSpc>
                <a:spcPct val="90000"/>
              </a:lnSpc>
              <a:buFontTx/>
              <a:buNone/>
            </a:pPr>
            <a:r>
              <a:rPr lang="en-US" sz="2800" i="1"/>
              <a:t>V</a:t>
            </a:r>
            <a:r>
              <a:rPr lang="en-US" sz="2800"/>
              <a:t> </a:t>
            </a:r>
            <a:r>
              <a:rPr lang="en-US" sz="2800">
                <a:latin typeface="Symbol" pitchFamily="-80" charset="2"/>
                <a:sym typeface="Symbol" pitchFamily="-80" charset="2"/>
              </a:rPr>
              <a:t></a:t>
            </a:r>
            <a:r>
              <a:rPr lang="en-US" sz="2800"/>
              <a:t> 1/</a:t>
            </a:r>
            <a:r>
              <a:rPr lang="en-US" sz="2800" i="1"/>
              <a:t>P</a:t>
            </a:r>
            <a:r>
              <a:rPr lang="en-US" sz="2800"/>
              <a:t>  (Boyle’s law)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sz="2800" i="1"/>
              <a:t>V</a:t>
            </a:r>
            <a:r>
              <a:rPr lang="en-US" sz="2800"/>
              <a:t> </a:t>
            </a:r>
            <a:r>
              <a:rPr lang="en-US" sz="2800">
                <a:latin typeface="Symbol" pitchFamily="-80" charset="2"/>
                <a:sym typeface="Symbol" pitchFamily="-80" charset="2"/>
              </a:rPr>
              <a:t></a:t>
            </a:r>
            <a:r>
              <a:rPr lang="en-US" sz="2800"/>
              <a:t> </a:t>
            </a:r>
            <a:r>
              <a:rPr lang="en-US" sz="2800" i="1"/>
              <a:t>T</a:t>
            </a:r>
            <a:r>
              <a:rPr lang="en-US" sz="2800"/>
              <a:t>  (Charles’s law)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sz="2800" i="1"/>
              <a:t>V</a:t>
            </a:r>
            <a:r>
              <a:rPr lang="en-US" sz="2800"/>
              <a:t> </a:t>
            </a:r>
            <a:r>
              <a:rPr lang="en-US" sz="2800">
                <a:latin typeface="Symbol" pitchFamily="-80" charset="2"/>
                <a:sym typeface="Symbol" pitchFamily="-80" charset="2"/>
              </a:rPr>
              <a:t></a:t>
            </a:r>
            <a:r>
              <a:rPr lang="en-US" sz="2800"/>
              <a:t> </a:t>
            </a:r>
            <a:r>
              <a:rPr lang="en-US" sz="2800" i="1"/>
              <a:t>n</a:t>
            </a:r>
            <a:r>
              <a:rPr lang="en-US" sz="2800"/>
              <a:t>  (Avogadro’s law)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>
                <a:latin typeface="Times" pitchFamily="-80" charset="0"/>
              </a:rPr>
              <a:t>2009, Prentice-Hall, Inc.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85800" y="1905000"/>
            <a:ext cx="472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3200">
                <a:solidFill>
                  <a:srgbClr val="C82E32"/>
                </a:solidFill>
                <a:latin typeface="Arial" charset="0"/>
              </a:rPr>
              <a:t>So far we’ve seen that</a:t>
            </a:r>
          </a:p>
        </p:txBody>
      </p: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685800" y="4114800"/>
            <a:ext cx="5257800" cy="1800225"/>
            <a:chOff x="432" y="2592"/>
            <a:chExt cx="3312" cy="1134"/>
          </a:xfrm>
        </p:grpSpPr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432" y="2592"/>
              <a:ext cx="3312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3200">
                  <a:solidFill>
                    <a:srgbClr val="C82E32"/>
                  </a:solidFill>
                  <a:latin typeface="Arial" charset="0"/>
                </a:rPr>
                <a:t>Combining these, we get</a:t>
              </a:r>
              <a:endParaRPr lang="en-US" sz="3200">
                <a:solidFill>
                  <a:srgbClr val="000080"/>
                </a:solidFill>
                <a:latin typeface="Arial" charset="0"/>
              </a:endParaRPr>
            </a:p>
          </p:txBody>
        </p:sp>
        <p:grpSp>
          <p:nvGrpSpPr>
            <p:cNvPr id="20496" name="Group 16"/>
            <p:cNvGrpSpPr>
              <a:grpSpLocks/>
            </p:cNvGrpSpPr>
            <p:nvPr/>
          </p:nvGrpSpPr>
          <p:grpSpPr bwMode="auto">
            <a:xfrm>
              <a:off x="2338" y="2976"/>
              <a:ext cx="1077" cy="750"/>
              <a:chOff x="2687" y="2976"/>
              <a:chExt cx="1077" cy="750"/>
            </a:xfrm>
          </p:grpSpPr>
          <p:sp>
            <p:nvSpPr>
              <p:cNvPr id="20492" name="Rectangle 12"/>
              <p:cNvSpPr>
                <a:spLocks noChangeArrowheads="1"/>
              </p:cNvSpPr>
              <p:nvPr/>
            </p:nvSpPr>
            <p:spPr bwMode="auto">
              <a:xfrm>
                <a:off x="2687" y="3149"/>
                <a:ext cx="593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600" i="1">
                    <a:solidFill>
                      <a:srgbClr val="000080"/>
                    </a:solidFill>
                    <a:latin typeface="Arial" charset="0"/>
                  </a:rPr>
                  <a:t>V</a:t>
                </a:r>
                <a:r>
                  <a:rPr lang="en-US" sz="3600">
                    <a:solidFill>
                      <a:srgbClr val="000080"/>
                    </a:solidFill>
                    <a:latin typeface="Arial" charset="0"/>
                  </a:rPr>
                  <a:t> </a:t>
                </a:r>
                <a:r>
                  <a:rPr lang="en-US" sz="3600">
                    <a:solidFill>
                      <a:srgbClr val="000080"/>
                    </a:solidFill>
                    <a:latin typeface="Arial" charset="0"/>
                    <a:sym typeface="Symbol" pitchFamily="-80" charset="2"/>
                  </a:rPr>
                  <a:t></a:t>
                </a:r>
                <a:endParaRPr lang="en-US" sz="3200" i="1">
                  <a:solidFill>
                    <a:srgbClr val="000080"/>
                  </a:solidFill>
                  <a:latin typeface="Arial" charset="0"/>
                </a:endParaRPr>
              </a:p>
            </p:txBody>
          </p:sp>
          <p:grpSp>
            <p:nvGrpSpPr>
              <p:cNvPr id="20495" name="Group 15"/>
              <p:cNvGrpSpPr>
                <a:grpSpLocks/>
              </p:cNvGrpSpPr>
              <p:nvPr/>
            </p:nvGrpSpPr>
            <p:grpSpPr bwMode="auto">
              <a:xfrm>
                <a:off x="3312" y="2976"/>
                <a:ext cx="452" cy="750"/>
                <a:chOff x="3371" y="3133"/>
                <a:chExt cx="452" cy="750"/>
              </a:xfrm>
            </p:grpSpPr>
            <p:sp>
              <p:nvSpPr>
                <p:cNvPr id="20493" name="Rectangle 13"/>
                <p:cNvSpPr>
                  <a:spLocks noChangeArrowheads="1"/>
                </p:cNvSpPr>
                <p:nvPr/>
              </p:nvSpPr>
              <p:spPr bwMode="auto">
                <a:xfrm>
                  <a:off x="3371" y="3133"/>
                  <a:ext cx="452" cy="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3600" i="1">
                      <a:solidFill>
                        <a:srgbClr val="000080"/>
                      </a:solidFill>
                      <a:latin typeface="Arial" charset="0"/>
                    </a:rPr>
                    <a:t>nT</a:t>
                  </a:r>
                </a:p>
                <a:p>
                  <a:pPr algn="ctr"/>
                  <a:r>
                    <a:rPr lang="en-US" sz="3600" i="1">
                      <a:solidFill>
                        <a:srgbClr val="000080"/>
                      </a:solidFill>
                      <a:latin typeface="Arial" charset="0"/>
                    </a:rPr>
                    <a:t>P</a:t>
                  </a:r>
                </a:p>
              </p:txBody>
            </p:sp>
            <p:sp>
              <p:nvSpPr>
                <p:cNvPr id="20494" name="Line 14"/>
                <p:cNvSpPr>
                  <a:spLocks noChangeShapeType="1"/>
                </p:cNvSpPr>
                <p:nvPr/>
              </p:nvSpPr>
              <p:spPr bwMode="auto">
                <a:xfrm>
                  <a:off x="3373" y="3518"/>
                  <a:ext cx="432" cy="0"/>
                </a:xfrm>
                <a:prstGeom prst="line">
                  <a:avLst/>
                </a:prstGeom>
                <a:noFill/>
                <a:ln w="31750">
                  <a:solidFill>
                    <a:srgbClr val="0019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2138277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4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Ideal-Gas Equation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	The constant of proportionality is known as </a:t>
            </a:r>
            <a:r>
              <a:rPr lang="en-US" i="1" dirty="0"/>
              <a:t>R</a:t>
            </a:r>
            <a:r>
              <a:rPr lang="en-US" dirty="0"/>
              <a:t>, the gas constant.</a:t>
            </a:r>
            <a:endParaRPr lang="en-US" sz="2800" dirty="0"/>
          </a:p>
        </p:txBody>
      </p:sp>
      <p:pic>
        <p:nvPicPr>
          <p:cNvPr id="25610" name="Picture 10" descr="10_T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4" b="4066"/>
          <a:stretch>
            <a:fillRect/>
          </a:stretch>
        </p:blipFill>
        <p:spPr>
          <a:xfrm>
            <a:off x="4419600" y="2133600"/>
            <a:ext cx="4267200" cy="2560638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sz="1000" dirty="0">
                <a:latin typeface="Times" pitchFamily="-80" charset="0"/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0829995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Ideal-Gas Equation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3886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The relationship</a:t>
            </a:r>
            <a:endParaRPr lang="en-US" sz="3600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sz="1000" dirty="0">
                <a:latin typeface="Times" pitchFamily="-80" charset="0"/>
              </a:rPr>
              <a:t>2009, Prentice-Hall, Inc.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143000" y="3810000"/>
            <a:ext cx="2736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82E32"/>
                </a:solidFill>
                <a:latin typeface="Arial" charset="0"/>
              </a:rPr>
              <a:t>then becomes</a:t>
            </a:r>
          </a:p>
        </p:txBody>
      </p:sp>
      <p:grpSp>
        <p:nvGrpSpPr>
          <p:cNvPr id="27665" name="Group 17"/>
          <p:cNvGrpSpPr>
            <a:grpSpLocks/>
          </p:cNvGrpSpPr>
          <p:nvPr/>
        </p:nvGrpSpPr>
        <p:grpSpPr bwMode="auto">
          <a:xfrm>
            <a:off x="4419600" y="2133600"/>
            <a:ext cx="1790700" cy="1190625"/>
            <a:chOff x="552" y="1584"/>
            <a:chExt cx="1128" cy="750"/>
          </a:xfrm>
        </p:grpSpPr>
        <p:grpSp>
          <p:nvGrpSpPr>
            <p:cNvPr id="27663" name="Group 15"/>
            <p:cNvGrpSpPr>
              <a:grpSpLocks/>
            </p:cNvGrpSpPr>
            <p:nvPr/>
          </p:nvGrpSpPr>
          <p:grpSpPr bwMode="auto">
            <a:xfrm>
              <a:off x="1225" y="1584"/>
              <a:ext cx="455" cy="750"/>
              <a:chOff x="1225" y="1582"/>
              <a:chExt cx="455" cy="750"/>
            </a:xfrm>
          </p:grpSpPr>
          <p:sp>
            <p:nvSpPr>
              <p:cNvPr id="27660" name="Rectangle 12"/>
              <p:cNvSpPr>
                <a:spLocks noChangeArrowheads="1"/>
              </p:cNvSpPr>
              <p:nvPr/>
            </p:nvSpPr>
            <p:spPr bwMode="auto">
              <a:xfrm>
                <a:off x="1225" y="1582"/>
                <a:ext cx="452" cy="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i="1" dirty="0" err="1">
                    <a:solidFill>
                      <a:srgbClr val="C82E32"/>
                    </a:solidFill>
                    <a:latin typeface="Arial" charset="0"/>
                  </a:rPr>
                  <a:t>nT</a:t>
                </a:r>
                <a:endParaRPr lang="en-US" sz="3600" i="1" dirty="0">
                  <a:solidFill>
                    <a:srgbClr val="C82E32"/>
                  </a:solidFill>
                  <a:latin typeface="Arial" charset="0"/>
                </a:endParaRPr>
              </a:p>
              <a:p>
                <a:pPr algn="ctr"/>
                <a:r>
                  <a:rPr lang="en-US" sz="3600" i="1" dirty="0">
                    <a:solidFill>
                      <a:srgbClr val="C82E32"/>
                    </a:solidFill>
                    <a:latin typeface="Arial" charset="0"/>
                  </a:rPr>
                  <a:t>P</a:t>
                </a:r>
              </a:p>
            </p:txBody>
          </p:sp>
          <p:sp>
            <p:nvSpPr>
              <p:cNvPr id="27661" name="Line 13"/>
              <p:cNvSpPr>
                <a:spLocks noChangeShapeType="1"/>
              </p:cNvSpPr>
              <p:nvPr/>
            </p:nvSpPr>
            <p:spPr bwMode="auto">
              <a:xfrm>
                <a:off x="1248" y="1968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C82E3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552" y="1757"/>
              <a:ext cx="59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i="1">
                  <a:solidFill>
                    <a:srgbClr val="C82E32"/>
                  </a:solidFill>
                  <a:latin typeface="Arial" charset="0"/>
                </a:rPr>
                <a:t>V</a:t>
              </a:r>
              <a:r>
                <a:rPr lang="en-US" sz="3600">
                  <a:solidFill>
                    <a:srgbClr val="C82E32"/>
                  </a:solidFill>
                  <a:latin typeface="Arial" charset="0"/>
                </a:rPr>
                <a:t> </a:t>
              </a:r>
              <a:r>
                <a:rPr lang="en-US" sz="3600">
                  <a:solidFill>
                    <a:srgbClr val="C82E32"/>
                  </a:solidFill>
                  <a:latin typeface="Arial" charset="0"/>
                  <a:sym typeface="Symbol" pitchFamily="-80" charset="2"/>
                </a:rPr>
                <a:t></a:t>
              </a:r>
              <a:endParaRPr lang="en-US" sz="3600">
                <a:solidFill>
                  <a:srgbClr val="C82E32"/>
                </a:solidFill>
                <a:latin typeface="Arial" charset="0"/>
              </a:endParaRPr>
            </a:p>
          </p:txBody>
        </p:sp>
      </p:grpSp>
      <p:grpSp>
        <p:nvGrpSpPr>
          <p:cNvPr id="27671" name="Group 23"/>
          <p:cNvGrpSpPr>
            <a:grpSpLocks/>
          </p:cNvGrpSpPr>
          <p:nvPr/>
        </p:nvGrpSpPr>
        <p:grpSpPr bwMode="auto">
          <a:xfrm>
            <a:off x="4683125" y="3581400"/>
            <a:ext cx="2095500" cy="1190625"/>
            <a:chOff x="864" y="2928"/>
            <a:chExt cx="1320" cy="750"/>
          </a:xfrm>
        </p:grpSpPr>
        <p:grpSp>
          <p:nvGrpSpPr>
            <p:cNvPr id="27667" name="Group 19"/>
            <p:cNvGrpSpPr>
              <a:grpSpLocks/>
            </p:cNvGrpSpPr>
            <p:nvPr/>
          </p:nvGrpSpPr>
          <p:grpSpPr bwMode="auto">
            <a:xfrm>
              <a:off x="1729" y="2928"/>
              <a:ext cx="455" cy="750"/>
              <a:chOff x="1225" y="1582"/>
              <a:chExt cx="455" cy="750"/>
            </a:xfrm>
          </p:grpSpPr>
          <p:sp>
            <p:nvSpPr>
              <p:cNvPr id="27668" name="Rectangle 20"/>
              <p:cNvSpPr>
                <a:spLocks noChangeArrowheads="1"/>
              </p:cNvSpPr>
              <p:nvPr/>
            </p:nvSpPr>
            <p:spPr bwMode="auto">
              <a:xfrm>
                <a:off x="1225" y="1582"/>
                <a:ext cx="452" cy="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i="1">
                    <a:solidFill>
                      <a:srgbClr val="C82E32"/>
                    </a:solidFill>
                    <a:latin typeface="Arial" charset="0"/>
                  </a:rPr>
                  <a:t>nT</a:t>
                </a:r>
              </a:p>
              <a:p>
                <a:pPr algn="ctr"/>
                <a:r>
                  <a:rPr lang="en-US" sz="3600" i="1">
                    <a:solidFill>
                      <a:srgbClr val="C82E32"/>
                    </a:solidFill>
                    <a:latin typeface="Arial" charset="0"/>
                  </a:rPr>
                  <a:t>P</a:t>
                </a:r>
              </a:p>
            </p:txBody>
          </p:sp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>
                <a:off x="1248" y="1968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C82E3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864" y="3101"/>
              <a:ext cx="8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i="1">
                  <a:solidFill>
                    <a:srgbClr val="C82E32"/>
                  </a:solidFill>
                  <a:latin typeface="Arial" charset="0"/>
                </a:rPr>
                <a:t>V</a:t>
              </a:r>
              <a:r>
                <a:rPr lang="en-US" sz="3600">
                  <a:solidFill>
                    <a:srgbClr val="C82E32"/>
                  </a:solidFill>
                  <a:latin typeface="Arial" charset="0"/>
                </a:rPr>
                <a:t> </a:t>
              </a:r>
              <a:r>
                <a:rPr lang="en-US" sz="3600">
                  <a:solidFill>
                    <a:srgbClr val="C82E32"/>
                  </a:solidFill>
                  <a:latin typeface="Arial" charset="0"/>
                  <a:sym typeface="Symbol" pitchFamily="-80" charset="2"/>
                </a:rPr>
                <a:t>= </a:t>
              </a:r>
              <a:r>
                <a:rPr lang="en-US" sz="3600" i="1">
                  <a:solidFill>
                    <a:srgbClr val="C82E32"/>
                  </a:solidFill>
                  <a:latin typeface="Arial" charset="0"/>
                  <a:sym typeface="Symbol" pitchFamily="-80" charset="2"/>
                </a:rPr>
                <a:t>R</a:t>
              </a:r>
              <a:endParaRPr lang="en-US" sz="3600" i="1">
                <a:solidFill>
                  <a:srgbClr val="C82E32"/>
                </a:solidFill>
                <a:latin typeface="Arial" charset="0"/>
              </a:endParaRPr>
            </a:p>
          </p:txBody>
        </p:sp>
      </p:grp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5435600" y="4614863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C82E32"/>
                </a:solidFill>
                <a:latin typeface="Arial" charset="0"/>
              </a:rPr>
              <a:t>or</a:t>
            </a: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4419600" y="5410200"/>
            <a:ext cx="2622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>
                <a:solidFill>
                  <a:srgbClr val="000080"/>
                </a:solidFill>
                <a:latin typeface="Arial" charset="0"/>
              </a:rPr>
              <a:t>PV</a:t>
            </a:r>
            <a:r>
              <a:rPr lang="en-US" sz="4400">
                <a:solidFill>
                  <a:srgbClr val="000080"/>
                </a:solidFill>
                <a:latin typeface="Arial" charset="0"/>
              </a:rPr>
              <a:t> = </a:t>
            </a:r>
            <a:r>
              <a:rPr lang="en-US" sz="4400" i="1">
                <a:solidFill>
                  <a:srgbClr val="000080"/>
                </a:solidFill>
                <a:latin typeface="Arial" charset="0"/>
              </a:rPr>
              <a:t>nRT</a:t>
            </a:r>
          </a:p>
        </p:txBody>
      </p:sp>
    </p:spTree>
    <p:extLst>
      <p:ext uri="{BB962C8B-B14F-4D97-AF65-F5344CB8AC3E}">
        <p14:creationId xmlns:p14="http://schemas.microsoft.com/office/powerpoint/2010/main" val="10558862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utoUpdateAnimBg="0"/>
      <p:bldP spid="27672" grpId="0"/>
      <p:bldP spid="276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838200"/>
            <a:ext cx="77724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Sample Problem: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2362200"/>
            <a:ext cx="4896134" cy="3657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What pressure should 1.00g of oxygen exert if it is in a 250 mL vessel at a temperature of 15°C?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Answer = 2.96 atm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284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Gases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Unlike liquids and solids, gases</a:t>
            </a:r>
          </a:p>
          <a:p>
            <a:pPr marL="855663" lvl="1" indent="-398463"/>
            <a:r>
              <a:rPr lang="en-US" dirty="0"/>
              <a:t>expand to fill their containers;</a:t>
            </a:r>
          </a:p>
          <a:p>
            <a:pPr marL="855663" lvl="1" indent="-398463"/>
            <a:r>
              <a:rPr lang="en-US" dirty="0"/>
              <a:t>are highly compressible;</a:t>
            </a:r>
          </a:p>
          <a:p>
            <a:pPr marL="855663" lvl="1" indent="-398463"/>
            <a:r>
              <a:rPr lang="en-US" dirty="0"/>
              <a:t>have extremely low densities.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sz="1000" dirty="0">
                <a:latin typeface="Times" pitchFamily="-80" charset="0"/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20811380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Densities of Gases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density of a gas at a given temperature and pressure is useful.  Likewise, knowing the density of a gas can allow us to determine the molar mass and possible identity of an unknown gas.  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this can be derived from the ideal gas law.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= moles, m= mass (g), M = molar mass (g/mole)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3200" dirty="0">
              <a:solidFill>
                <a:srgbClr val="FF09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en-US" dirty="0">
              <a:solidFill>
                <a:srgbClr val="FF0906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>
                <a:latin typeface="Times" pitchFamily="-80" charset="0"/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5173036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Densities of Gases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9950"/>
            <a:ext cx="5715000" cy="7112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Mass </a:t>
            </a:r>
            <a:r>
              <a:rPr lang="en-US" sz="2800" dirty="0">
                <a:sym typeface="Symbol" pitchFamily="-80" charset="2"/>
              </a:rPr>
              <a:t> </a:t>
            </a:r>
            <a:r>
              <a:rPr lang="en-US" sz="2800" dirty="0"/>
              <a:t>volume = density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So,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>
                <a:latin typeface="Times" pitchFamily="-80" charset="0"/>
              </a:rPr>
              <a:t>2009, Prentice-Hall, Inc.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81000" y="4267200"/>
            <a:ext cx="7696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3200" dirty="0">
                <a:solidFill>
                  <a:srgbClr val="C82E32"/>
                </a:solidFill>
                <a:latin typeface="Arial" charset="0"/>
              </a:rPr>
              <a:t>	Note:  One only needs to know the molecular mass, the pressure, and the temperature to calculate the density of a gas.</a:t>
            </a:r>
          </a:p>
        </p:txBody>
      </p:sp>
      <p:grpSp>
        <p:nvGrpSpPr>
          <p:cNvPr id="30737" name="Group 17"/>
          <p:cNvGrpSpPr>
            <a:grpSpLocks/>
          </p:cNvGrpSpPr>
          <p:nvPr/>
        </p:nvGrpSpPr>
        <p:grpSpPr bwMode="auto">
          <a:xfrm>
            <a:off x="2362200" y="2708275"/>
            <a:ext cx="3213100" cy="1439863"/>
            <a:chOff x="2976" y="1707"/>
            <a:chExt cx="2024" cy="907"/>
          </a:xfrm>
        </p:grpSpPr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4336" y="1712"/>
              <a:ext cx="664" cy="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400" i="1">
                  <a:solidFill>
                    <a:srgbClr val="000080"/>
                  </a:solidFill>
                  <a:latin typeface="Arial" charset="0"/>
                </a:rPr>
                <a:t>P</a:t>
              </a:r>
              <a:r>
                <a:rPr lang="en-US" sz="4400" i="1">
                  <a:solidFill>
                    <a:srgbClr val="000080"/>
                  </a:solidFill>
                  <a:latin typeface="Symbol" pitchFamily="-80" charset="2"/>
                  <a:sym typeface="Symbol" pitchFamily="-80" charset="2"/>
                </a:rPr>
                <a:t></a:t>
              </a:r>
              <a:endParaRPr lang="en-US" sz="4400" i="1">
                <a:solidFill>
                  <a:srgbClr val="000080"/>
                </a:solidFill>
                <a:latin typeface="Arial" charset="0"/>
              </a:endParaRPr>
            </a:p>
            <a:p>
              <a:pPr algn="ctr"/>
              <a:r>
                <a:rPr lang="en-US" sz="4400" i="1">
                  <a:solidFill>
                    <a:srgbClr val="000080"/>
                  </a:solidFill>
                  <a:latin typeface="Arial" charset="0"/>
                </a:rPr>
                <a:t>RT</a:t>
              </a:r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4355" y="2160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3611" y="1707"/>
              <a:ext cx="409" cy="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400" i="1">
                  <a:solidFill>
                    <a:srgbClr val="000080"/>
                  </a:solidFill>
                  <a:latin typeface="Arial" charset="0"/>
                </a:rPr>
                <a:t>m</a:t>
              </a:r>
            </a:p>
            <a:p>
              <a:pPr algn="ctr"/>
              <a:r>
                <a:rPr lang="en-US" sz="4400" i="1">
                  <a:solidFill>
                    <a:srgbClr val="000080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3600" y="2160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4032" y="1920"/>
              <a:ext cx="32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000080"/>
                  </a:solidFill>
                  <a:latin typeface="Arial" charset="0"/>
                  <a:sym typeface="Symbol" pitchFamily="-80" charset="2"/>
                </a:rPr>
                <a:t>=</a:t>
              </a:r>
              <a:endParaRPr lang="en-US" sz="4400">
                <a:solidFill>
                  <a:srgbClr val="000080"/>
                </a:solidFill>
                <a:latin typeface="Arial" charset="0"/>
              </a:endParaRPr>
            </a:p>
          </p:txBody>
        </p:sp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2976" y="1918"/>
              <a:ext cx="615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 i="1" dirty="0">
                  <a:solidFill>
                    <a:srgbClr val="000080"/>
                  </a:solidFill>
                  <a:latin typeface="Arial" charset="0"/>
                  <a:sym typeface="Symbol" pitchFamily="-80" charset="2"/>
                </a:rPr>
                <a:t>d</a:t>
              </a:r>
              <a:r>
                <a:rPr lang="en-US" sz="4400" dirty="0">
                  <a:solidFill>
                    <a:srgbClr val="000080"/>
                  </a:solidFill>
                  <a:latin typeface="Arial" charset="0"/>
                  <a:sym typeface="Symbol" pitchFamily="-80" charset="2"/>
                </a:rPr>
                <a:t> =</a:t>
              </a:r>
              <a:endParaRPr lang="en-US" sz="4400" dirty="0">
                <a:solidFill>
                  <a:srgbClr val="00008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326963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523688"/>
            <a:ext cx="6798734" cy="1303867"/>
          </a:xfrm>
        </p:spPr>
        <p:txBody>
          <a:bodyPr/>
          <a:lstStyle/>
          <a:p>
            <a:r>
              <a:rPr lang="en-US" dirty="0"/>
              <a:t>Molecular Mass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17575" y="1681042"/>
            <a:ext cx="7772400" cy="152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We can manipulate the density equation to enable us to find the molecular mass of a gas:</a:t>
            </a: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>
                <a:latin typeface="Times" pitchFamily="-80" charset="0"/>
              </a:rPr>
              <a:t>2009, Prentice-Hall, Inc.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629025" y="4360863"/>
            <a:ext cx="1878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82E32"/>
                </a:solidFill>
                <a:latin typeface="Arial" charset="0"/>
              </a:rPr>
              <a:t>Becomes</a:t>
            </a:r>
            <a:endParaRPr lang="en-US" sz="3600">
              <a:solidFill>
                <a:srgbClr val="C82E32"/>
              </a:solidFill>
              <a:latin typeface="Arial" charset="0"/>
            </a:endParaRPr>
          </a:p>
        </p:txBody>
      </p:sp>
      <p:grpSp>
        <p:nvGrpSpPr>
          <p:cNvPr id="31760" name="Group 16"/>
          <p:cNvGrpSpPr>
            <a:grpSpLocks/>
          </p:cNvGrpSpPr>
          <p:nvPr/>
        </p:nvGrpSpPr>
        <p:grpSpPr bwMode="auto">
          <a:xfrm>
            <a:off x="3276600" y="3048000"/>
            <a:ext cx="2055813" cy="1431925"/>
            <a:chOff x="1161" y="2501"/>
            <a:chExt cx="1295" cy="902"/>
          </a:xfrm>
        </p:grpSpPr>
        <p:sp>
          <p:nvSpPr>
            <p:cNvPr id="31754" name="Line 10"/>
            <p:cNvSpPr>
              <a:spLocks noChangeShapeType="1"/>
            </p:cNvSpPr>
            <p:nvPr/>
          </p:nvSpPr>
          <p:spPr bwMode="auto">
            <a:xfrm>
              <a:off x="1811" y="2949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759" name="Group 15"/>
            <p:cNvGrpSpPr>
              <a:grpSpLocks/>
            </p:cNvGrpSpPr>
            <p:nvPr/>
          </p:nvGrpSpPr>
          <p:grpSpPr bwMode="auto">
            <a:xfrm>
              <a:off x="1161" y="2501"/>
              <a:ext cx="1295" cy="902"/>
              <a:chOff x="1161" y="2501"/>
              <a:chExt cx="1295" cy="902"/>
            </a:xfrm>
          </p:grpSpPr>
          <p:sp>
            <p:nvSpPr>
              <p:cNvPr id="31753" name="Rectangle 9"/>
              <p:cNvSpPr>
                <a:spLocks noChangeArrowheads="1"/>
              </p:cNvSpPr>
              <p:nvPr/>
            </p:nvSpPr>
            <p:spPr bwMode="auto">
              <a:xfrm>
                <a:off x="1792" y="2501"/>
                <a:ext cx="664" cy="9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i="1">
                    <a:solidFill>
                      <a:srgbClr val="000080"/>
                    </a:solidFill>
                    <a:latin typeface="Arial" charset="0"/>
                  </a:rPr>
                  <a:t>P</a:t>
                </a:r>
                <a:r>
                  <a:rPr lang="en-US" sz="4400" i="1">
                    <a:solidFill>
                      <a:srgbClr val="000080"/>
                    </a:solidFill>
                    <a:latin typeface="Symbol" pitchFamily="-80" charset="2"/>
                    <a:sym typeface="Symbol" pitchFamily="-80" charset="2"/>
                  </a:rPr>
                  <a:t></a:t>
                </a:r>
                <a:endParaRPr lang="en-US" sz="4400" i="1">
                  <a:solidFill>
                    <a:srgbClr val="000080"/>
                  </a:solidFill>
                  <a:latin typeface="Arial" charset="0"/>
                </a:endParaRPr>
              </a:p>
              <a:p>
                <a:pPr algn="ctr"/>
                <a:r>
                  <a:rPr lang="en-US" sz="4400" i="1">
                    <a:solidFill>
                      <a:srgbClr val="000080"/>
                    </a:solidFill>
                    <a:latin typeface="Arial" charset="0"/>
                  </a:rPr>
                  <a:t>RT</a:t>
                </a:r>
              </a:p>
            </p:txBody>
          </p:sp>
          <p:sp>
            <p:nvSpPr>
              <p:cNvPr id="31758" name="Rectangle 14"/>
              <p:cNvSpPr>
                <a:spLocks noChangeArrowheads="1"/>
              </p:cNvSpPr>
              <p:nvPr/>
            </p:nvSpPr>
            <p:spPr bwMode="auto">
              <a:xfrm>
                <a:off x="1161" y="2707"/>
                <a:ext cx="615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400" i="1" dirty="0">
                    <a:solidFill>
                      <a:srgbClr val="000080"/>
                    </a:solidFill>
                    <a:latin typeface="Arial" charset="0"/>
                    <a:sym typeface="Symbol" pitchFamily="-80" charset="2"/>
                  </a:rPr>
                  <a:t>d</a:t>
                </a:r>
                <a:r>
                  <a:rPr lang="en-US" sz="4400" dirty="0">
                    <a:solidFill>
                      <a:srgbClr val="000080"/>
                    </a:solidFill>
                    <a:latin typeface="Arial" charset="0"/>
                    <a:sym typeface="Symbol" pitchFamily="-80" charset="2"/>
                  </a:rPr>
                  <a:t> =</a:t>
                </a:r>
                <a:endParaRPr lang="en-US" sz="4400" dirty="0">
                  <a:solidFill>
                    <a:srgbClr val="00008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31767" name="Group 23"/>
          <p:cNvGrpSpPr>
            <a:grpSpLocks/>
          </p:cNvGrpSpPr>
          <p:nvPr/>
        </p:nvGrpSpPr>
        <p:grpSpPr bwMode="auto">
          <a:xfrm>
            <a:off x="3379788" y="4953000"/>
            <a:ext cx="2382837" cy="1431925"/>
            <a:chOff x="3792" y="2510"/>
            <a:chExt cx="1501" cy="902"/>
          </a:xfrm>
        </p:grpSpPr>
        <p:sp>
          <p:nvSpPr>
            <p:cNvPr id="31762" name="Line 18"/>
            <p:cNvSpPr>
              <a:spLocks noChangeShapeType="1"/>
            </p:cNvSpPr>
            <p:nvPr/>
          </p:nvSpPr>
          <p:spPr bwMode="auto">
            <a:xfrm>
              <a:off x="4590" y="2969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4" name="Rectangle 20"/>
            <p:cNvSpPr>
              <a:spLocks noChangeArrowheads="1"/>
            </p:cNvSpPr>
            <p:nvPr/>
          </p:nvSpPr>
          <p:spPr bwMode="auto">
            <a:xfrm>
              <a:off x="4512" y="2510"/>
              <a:ext cx="781" cy="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400" i="1">
                  <a:solidFill>
                    <a:srgbClr val="000080"/>
                  </a:solidFill>
                  <a:latin typeface="Arial" charset="0"/>
                </a:rPr>
                <a:t>dRT</a:t>
              </a:r>
            </a:p>
            <a:p>
              <a:pPr algn="ctr"/>
              <a:r>
                <a:rPr lang="en-US" sz="4400" i="1">
                  <a:solidFill>
                    <a:srgbClr val="000080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31765" name="Rectangle 21"/>
            <p:cNvSpPr>
              <a:spLocks noChangeArrowheads="1"/>
            </p:cNvSpPr>
            <p:nvPr/>
          </p:nvSpPr>
          <p:spPr bwMode="auto">
            <a:xfrm>
              <a:off x="3792" y="2752"/>
              <a:ext cx="7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 i="1">
                  <a:solidFill>
                    <a:srgbClr val="000080"/>
                  </a:solidFill>
                  <a:latin typeface="Symbol" pitchFamily="-80" charset="2"/>
                  <a:sym typeface="Symbol" pitchFamily="-80" charset="2"/>
                </a:rPr>
                <a:t></a:t>
              </a:r>
              <a:r>
                <a:rPr lang="en-US" sz="4400">
                  <a:solidFill>
                    <a:srgbClr val="000080"/>
                  </a:solidFill>
                  <a:latin typeface="Arial" charset="0"/>
                  <a:sym typeface="Symbol" pitchFamily="-80" charset="2"/>
                </a:rPr>
                <a:t> =</a:t>
              </a:r>
              <a:endParaRPr lang="en-US" sz="4400">
                <a:solidFill>
                  <a:srgbClr val="00008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40809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6442" y="1066800"/>
            <a:ext cx="77724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Density problem: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462479"/>
            <a:ext cx="5105400" cy="4038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density of nitrogen gas (N</a:t>
            </a:r>
            <a:r>
              <a:rPr lang="en-US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Carbon dioxide gas (CO</a:t>
            </a:r>
            <a:r>
              <a:rPr lang="en-US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at STP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 N</a:t>
            </a:r>
            <a:r>
              <a:rPr lang="en-US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1.25 g/L </a:t>
            </a:r>
          </a:p>
          <a:p>
            <a:pPr algn="l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CO</a:t>
            </a:r>
            <a:r>
              <a:rPr lang="en-US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1.96 g/L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943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2"/>
              </a:rPr>
              <a:t>Application of gas density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444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173" y="1143000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Gas Laws &amp;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Stoichiometry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286000"/>
            <a:ext cx="5486400" cy="25908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ideal gas law provides another method to calculate the number of moles of a species-useful in chemical reactions.</a:t>
            </a:r>
          </a:p>
          <a:p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PV = </a:t>
            </a:r>
            <a:r>
              <a:rPr lang="en-US" sz="6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nRT</a:t>
            </a:r>
            <a:r>
              <a:rPr lang="en-US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Stoichiometry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57400"/>
            <a:ext cx="4572000" cy="2778126"/>
          </a:xfrm>
        </p:spPr>
      </p:pic>
      <p:sp>
        <p:nvSpPr>
          <p:cNvPr id="5" name="TextBox 4"/>
          <p:cNvSpPr txBox="1"/>
          <p:nvPr/>
        </p:nvSpPr>
        <p:spPr>
          <a:xfrm>
            <a:off x="571500" y="501095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Incorporation of the  molar quantity allows us to address  gas-phase chemical reactions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Sample Gas Law-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Stoichiometry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problem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Mercury can be achieved by the following reaction	:</a:t>
            </a:r>
          </a:p>
          <a:p>
            <a:pPr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__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HgO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(s)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__ Hg(l) + __O</a:t>
            </a:r>
            <a:r>
              <a:rPr lang="en-US" baseline="-25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(g)</a:t>
            </a:r>
          </a:p>
          <a:p>
            <a:pPr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What volume of oxygen gas can be produced from 4.10 g of mercury (II) oxide at STP?</a:t>
            </a:r>
          </a:p>
          <a:p>
            <a:pPr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Strategy:	Balance equation</a:t>
            </a:r>
          </a:p>
          <a:p>
            <a:pPr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	Calculate moles of 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(g)</a:t>
            </a:r>
          </a:p>
          <a:p>
            <a:pPr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	Solve for volume using ideal gas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law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Answer: 0.212L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Another problem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Given the following equation, what mass of NO is produced from 500. L of 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at 250.0ºC and 3.00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4NH</a:t>
            </a:r>
            <a:r>
              <a:rPr lang="en-US" sz="2800" baseline="-25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(g) + 5O</a:t>
            </a:r>
            <a:r>
              <a:rPr lang="en-US" sz="2800" baseline="-25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(g)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4 NO(g) + 6H</a:t>
            </a:r>
            <a:r>
              <a:rPr lang="en-US" sz="2800" baseline="-25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O(g)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Strategy: 	Balance equation (done)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Determine moles of NH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(ideal gas law)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Apply stoichiometry to solve for NO</a:t>
            </a:r>
          </a:p>
          <a:p>
            <a:pPr>
              <a:buNone/>
            </a:pP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Answer: 1050 g NO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9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Dalton’s Law of</a:t>
            </a:r>
            <a:br>
              <a:rPr lang="en-US"/>
            </a:br>
            <a:r>
              <a:rPr lang="en-US"/>
              <a:t>Partial Pressures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2057400"/>
          </a:xfrm>
        </p:spPr>
        <p:txBody>
          <a:bodyPr/>
          <a:lstStyle/>
          <a:p>
            <a:r>
              <a:rPr lang="en-US"/>
              <a:t>The total pressure of a mixture of gases equals the sum of the pressures that each would exert if it were present alone.</a:t>
            </a:r>
            <a:endParaRPr lang="en-US" sz="4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>
                <a:latin typeface="Times" pitchFamily="-80" charset="0"/>
              </a:rPr>
              <a:t>2009, Prentice-Hall, Inc.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C82E32"/>
                </a:solidFill>
                <a:latin typeface="Arial" charset="0"/>
              </a:rPr>
              <a:t>In other words,</a:t>
            </a:r>
          </a:p>
          <a:p>
            <a:pPr marL="1428750" lvl="3" indent="-228600" eaLnBrk="1" hangingPunct="1">
              <a:spcBef>
                <a:spcPct val="20000"/>
              </a:spcBef>
            </a:pPr>
            <a:r>
              <a:rPr lang="en-US" sz="3200" i="1">
                <a:solidFill>
                  <a:srgbClr val="000080"/>
                </a:solidFill>
                <a:latin typeface="Arial" charset="0"/>
              </a:rPr>
              <a:t>P</a:t>
            </a:r>
            <a:r>
              <a:rPr lang="en-US" sz="3200" baseline="-25000">
                <a:solidFill>
                  <a:srgbClr val="000080"/>
                </a:solidFill>
                <a:latin typeface="Arial" charset="0"/>
              </a:rPr>
              <a:t>total</a:t>
            </a:r>
            <a:r>
              <a:rPr lang="en-US" sz="3200">
                <a:solidFill>
                  <a:srgbClr val="000080"/>
                </a:solidFill>
                <a:latin typeface="Arial" charset="0"/>
              </a:rPr>
              <a:t> = </a:t>
            </a:r>
            <a:r>
              <a:rPr lang="en-US" sz="3200" i="1">
                <a:solidFill>
                  <a:srgbClr val="000080"/>
                </a:solidFill>
                <a:latin typeface="Arial" charset="0"/>
              </a:rPr>
              <a:t>P</a:t>
            </a:r>
            <a:r>
              <a:rPr lang="en-US" sz="3200" baseline="-25000">
                <a:solidFill>
                  <a:srgbClr val="000080"/>
                </a:solidFill>
                <a:latin typeface="Arial" charset="0"/>
              </a:rPr>
              <a:t>1</a:t>
            </a:r>
            <a:r>
              <a:rPr lang="en-US" sz="3200">
                <a:solidFill>
                  <a:srgbClr val="000080"/>
                </a:solidFill>
                <a:latin typeface="Arial" charset="0"/>
              </a:rPr>
              <a:t> + </a:t>
            </a:r>
            <a:r>
              <a:rPr lang="en-US" sz="3200" i="1">
                <a:solidFill>
                  <a:srgbClr val="000080"/>
                </a:solidFill>
                <a:latin typeface="Arial" charset="0"/>
              </a:rPr>
              <a:t>P</a:t>
            </a:r>
            <a:r>
              <a:rPr lang="en-US" sz="3200" baseline="-25000">
                <a:solidFill>
                  <a:srgbClr val="000080"/>
                </a:solidFill>
                <a:latin typeface="Arial" charset="0"/>
              </a:rPr>
              <a:t>2</a:t>
            </a:r>
            <a:r>
              <a:rPr lang="en-US" sz="3200">
                <a:solidFill>
                  <a:srgbClr val="000080"/>
                </a:solidFill>
                <a:latin typeface="Arial" charset="0"/>
              </a:rPr>
              <a:t> + </a:t>
            </a:r>
            <a:r>
              <a:rPr lang="en-US" sz="3200" i="1">
                <a:solidFill>
                  <a:srgbClr val="000080"/>
                </a:solidFill>
                <a:latin typeface="Arial" charset="0"/>
              </a:rPr>
              <a:t>P</a:t>
            </a:r>
            <a:r>
              <a:rPr lang="en-US" sz="3200" baseline="-25000">
                <a:solidFill>
                  <a:srgbClr val="000080"/>
                </a:solidFill>
                <a:latin typeface="Arial" charset="0"/>
              </a:rPr>
              <a:t>3</a:t>
            </a:r>
            <a:r>
              <a:rPr lang="en-US" sz="3200">
                <a:solidFill>
                  <a:srgbClr val="000080"/>
                </a:solidFill>
                <a:latin typeface="Arial" charset="0"/>
              </a:rPr>
              <a:t> + …</a:t>
            </a:r>
          </a:p>
        </p:txBody>
      </p:sp>
    </p:spTree>
    <p:extLst>
      <p:ext uri="{BB962C8B-B14F-4D97-AF65-F5344CB8AC3E}">
        <p14:creationId xmlns:p14="http://schemas.microsoft.com/office/powerpoint/2010/main" val="47489363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Dalton’s Law of Partial Pressure </a:t>
            </a:r>
            <a:br>
              <a:rPr lang="en-US" sz="3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&amp; Mole Fraction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Dalton’s law states that the total pressure will be the sum of the pressure that each gas would exert if it were alone under the same condition:  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P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P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..etc.</a:t>
            </a:r>
          </a:p>
          <a:p>
            <a:pPr algn="ctr">
              <a:buNone/>
            </a:pP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presence of the other gases does not affect the pressure that each gas exerts because each gas molecule is moving independently.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Total pressure is dependent on # of molecules. It doesn’t matter what the molecules are: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PV =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RT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6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129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Pressure is the amount of force applied to an area.</a:t>
            </a:r>
          </a:p>
        </p:txBody>
      </p:sp>
      <p:pic>
        <p:nvPicPr>
          <p:cNvPr id="4118" name="Picture 22" descr="10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>
            <a:fillRect/>
          </a:stretch>
        </p:blipFill>
        <p:spPr>
          <a:xfrm>
            <a:off x="4648200" y="1828800"/>
            <a:ext cx="3913188" cy="3536950"/>
          </a:xfrm>
        </p:spPr>
      </p:pic>
      <p:sp>
        <p:nvSpPr>
          <p:cNvPr id="11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sz="1000" dirty="0">
                <a:latin typeface="Times" pitchFamily="-80" charset="0"/>
              </a:rPr>
              <a:t>2009, Prentice-Hall, Inc.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85800" y="4343400"/>
            <a:ext cx="3581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C82E32"/>
                </a:solidFill>
                <a:latin typeface="Arial" charset="0"/>
              </a:rPr>
              <a:t>Atmospheric pressure is the weight of air per unit of area.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C82E32"/>
              </a:solidFill>
              <a:latin typeface="Arial" charset="0"/>
            </a:endParaRPr>
          </a:p>
        </p:txBody>
      </p:sp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1447800" y="3200400"/>
            <a:ext cx="1543050" cy="1190625"/>
            <a:chOff x="912" y="2016"/>
            <a:chExt cx="972" cy="750"/>
          </a:xfrm>
        </p:grpSpPr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912" y="2178"/>
              <a:ext cx="5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P</a:t>
              </a:r>
              <a:r>
                <a:rPr lang="en-US" sz="3600" dirty="0">
                  <a:solidFill>
                    <a:srgbClr val="000080"/>
                  </a:solidFill>
                  <a:latin typeface="Arial" charset="0"/>
                </a:rPr>
                <a:t> =</a:t>
              </a:r>
              <a:endParaRPr lang="en-US" sz="4000" dirty="0">
                <a:solidFill>
                  <a:srgbClr val="000080"/>
                </a:solidFill>
                <a:latin typeface="Arial" charset="0"/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1546" y="2016"/>
              <a:ext cx="30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F</a:t>
              </a:r>
            </a:p>
            <a:p>
              <a:r>
                <a:rPr lang="en-US" sz="3600" i="1" dirty="0">
                  <a:solidFill>
                    <a:srgbClr val="000080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1500" y="2392"/>
              <a:ext cx="38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8514452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7581"/>
            <a:ext cx="6798734" cy="1303867"/>
          </a:xfrm>
        </p:spPr>
        <p:txBody>
          <a:bodyPr/>
          <a:lstStyle/>
          <a:p>
            <a:r>
              <a:rPr lang="en-US" dirty="0" smtClean="0"/>
              <a:t>Partial Pressure problem: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8229600" cy="42672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the pressure of 5.00L of a gas mixture consisting of:			 </a:t>
            </a:r>
          </a:p>
          <a:p>
            <a:pPr marL="514350" indent="-51435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marL="514350" indent="-51435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0.30moles of N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0.20moles of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514350" indent="-51435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0.15 moles of 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temperature is 298K.</a:t>
            </a:r>
          </a:p>
          <a:p>
            <a:pPr marL="514350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(use the Ideal gas law: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the partial pressure of each gas?</a:t>
            </a:r>
          </a:p>
          <a:p>
            <a:pPr marL="514350" indent="-51435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Answer: 3.18 atm.</a:t>
            </a:r>
          </a:p>
        </p:txBody>
      </p:sp>
    </p:spTree>
    <p:extLst>
      <p:ext uri="{BB962C8B-B14F-4D97-AF65-F5344CB8AC3E}">
        <p14:creationId xmlns:p14="http://schemas.microsoft.com/office/powerpoint/2010/main" val="29912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/>
              <a:t>…Mole Fraction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Knowing the mole fraction (X) for each gas allows us to determine their partial pressure:</a:t>
            </a:r>
          </a:p>
          <a:p>
            <a:pPr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X</a:t>
            </a:r>
            <a:r>
              <a:rPr lang="en-US" baseline="-25000" dirty="0" smtClean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 = </a:t>
            </a:r>
            <a:r>
              <a:rPr lang="en-US" u="sng" dirty="0" smtClean="0">
                <a:solidFill>
                  <a:srgbClr val="C00000"/>
                </a:solidFill>
              </a:rPr>
              <a:t>Moles of component A</a:t>
            </a:r>
          </a:p>
          <a:p>
            <a:pPr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		total moles</a:t>
            </a:r>
          </a:p>
          <a:p>
            <a:pPr indent="0" algn="ctr">
              <a:buNone/>
            </a:pPr>
            <a:endParaRPr lang="en-US" dirty="0" smtClean="0"/>
          </a:p>
          <a:p>
            <a:pPr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baseline="-25000" dirty="0" smtClean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 = X</a:t>
            </a:r>
            <a:r>
              <a:rPr lang="en-US" baseline="-25000" dirty="0" smtClean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</a:t>
            </a:r>
            <a:r>
              <a:rPr lang="en-US" baseline="-25000" dirty="0" err="1" smtClean="0">
                <a:solidFill>
                  <a:srgbClr val="C00000"/>
                </a:solidFill>
              </a:rPr>
              <a:t>total</a:t>
            </a:r>
            <a:r>
              <a:rPr lang="en-US" baseline="-25000" dirty="0" smtClean="0"/>
              <a:t>	</a:t>
            </a:r>
            <a:r>
              <a:rPr lang="en-US" dirty="0" smtClean="0"/>
              <a:t>	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4987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Dalton’s Law: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total pressure in </a:t>
            </a:r>
            <a:r>
              <a:rPr lang="en-US" dirty="0" err="1" smtClean="0"/>
              <a:t>atm</a:t>
            </a:r>
            <a:r>
              <a:rPr lang="en-US" dirty="0" smtClean="0"/>
              <a:t> of a  gas mixture that contains 1.0g of H</a:t>
            </a:r>
            <a:r>
              <a:rPr lang="en-US" baseline="-25000" dirty="0" smtClean="0"/>
              <a:t>2</a:t>
            </a:r>
            <a:r>
              <a:rPr lang="en-US" dirty="0" smtClean="0"/>
              <a:t> and 8.0 g of </a:t>
            </a:r>
            <a:r>
              <a:rPr lang="en-US" dirty="0" err="1" smtClean="0"/>
              <a:t>Ar</a:t>
            </a:r>
            <a:r>
              <a:rPr lang="en-US" dirty="0" smtClean="0"/>
              <a:t> in a 3.0 L container at 27°C?  </a:t>
            </a:r>
          </a:p>
          <a:p>
            <a:r>
              <a:rPr lang="en-US" dirty="0" smtClean="0"/>
              <a:t>What is the partial pressure of each gas?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Answer: 	P</a:t>
            </a:r>
            <a:r>
              <a:rPr lang="en-US" baseline="-25000" dirty="0" smtClean="0"/>
              <a:t>H2</a:t>
            </a:r>
            <a:r>
              <a:rPr lang="en-US" dirty="0" smtClean="0"/>
              <a:t> = 4.1 </a:t>
            </a:r>
            <a:r>
              <a:rPr lang="en-US" dirty="0" err="1" smtClean="0"/>
              <a:t>atm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Ar</a:t>
            </a:r>
            <a:r>
              <a:rPr lang="en-US" dirty="0" smtClean="0"/>
              <a:t> = 1.6 </a:t>
            </a:r>
            <a:r>
              <a:rPr lang="en-US" dirty="0" err="1" smtClean="0"/>
              <a:t>atm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total</a:t>
            </a:r>
            <a:r>
              <a:rPr lang="en-US" dirty="0" smtClean="0"/>
              <a:t> = 5.7 </a:t>
            </a:r>
            <a:r>
              <a:rPr lang="en-US" dirty="0" err="1" smtClean="0"/>
              <a:t>atm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0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Partial Pressures</a:t>
            </a:r>
          </a:p>
        </p:txBody>
      </p:sp>
      <p:pic>
        <p:nvPicPr>
          <p:cNvPr id="37898" name="Picture 10" descr="10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8"/>
          <a:stretch>
            <a:fillRect/>
          </a:stretch>
        </p:blipFill>
        <p:spPr>
          <a:xfrm>
            <a:off x="1314450" y="1524000"/>
            <a:ext cx="6518275" cy="2287588"/>
          </a:xfrm>
        </p:spPr>
      </p:pic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893024"/>
            <a:ext cx="7772400" cy="1219200"/>
          </a:xfrm>
        </p:spPr>
        <p:txBody>
          <a:bodyPr>
            <a:normAutofit/>
          </a:bodyPr>
          <a:lstStyle/>
          <a:p>
            <a:r>
              <a:rPr lang="en-US" sz="2800" dirty="0"/>
              <a:t>When one collects a gas over water, there is water vapor mixed in with the gas.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>
                <a:latin typeface="Times" pitchFamily="-80" charset="0"/>
              </a:rPr>
              <a:t>2009, Prentice-Hall, Inc.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838200" y="48768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C82E32"/>
                </a:solidFill>
                <a:latin typeface="Arial" charset="0"/>
              </a:rPr>
              <a:t>To find only the pressure of the desired gas, one must subtract the vapor pressure of water from the total pressure.</a:t>
            </a:r>
          </a:p>
        </p:txBody>
      </p:sp>
    </p:spTree>
    <p:extLst>
      <p:ext uri="{BB962C8B-B14F-4D97-AF65-F5344CB8AC3E}">
        <p14:creationId xmlns:p14="http://schemas.microsoft.com/office/powerpoint/2010/main" val="220026845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Kinetic Molecular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>
                <a:latin typeface="Times" pitchFamily="-80" charset="0"/>
              </a:rPr>
              <a:t>2009, Prentice-Hall, Inc.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Kinetic-Molecular Theory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	This is a model that aids in our understanding of what happens to gas particles as environmental conditions change</a:t>
            </a:r>
            <a:r>
              <a:rPr lang="en-US" altLang="en-US" sz="2800" dirty="0" smtClean="0"/>
              <a:t>.</a:t>
            </a:r>
          </a:p>
          <a:p>
            <a:pPr algn="ctr">
              <a:buFontTx/>
              <a:buNone/>
            </a:pPr>
            <a:r>
              <a:rPr lang="en-US" altLang="en-US" sz="2000" dirty="0" smtClean="0"/>
              <a:t>(role of:  temp (T), volume (V), amount (n) and pressure (P))</a:t>
            </a:r>
            <a:endParaRPr lang="en-US" altLang="en-US" sz="2000" dirty="0"/>
          </a:p>
        </p:txBody>
      </p:sp>
      <p:pic>
        <p:nvPicPr>
          <p:cNvPr id="38919" name="Picture 7" descr="10_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>
          <a:xfrm>
            <a:off x="762000" y="1524000"/>
            <a:ext cx="3281363" cy="4568825"/>
          </a:xfrm>
        </p:spPr>
      </p:pic>
    </p:spTree>
    <p:extLst>
      <p:ext uri="{BB962C8B-B14F-4D97-AF65-F5344CB8AC3E}">
        <p14:creationId xmlns:p14="http://schemas.microsoft.com/office/powerpoint/2010/main" val="310317074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>
                <a:latin typeface="Times" pitchFamily="-80" charset="0"/>
              </a:rPr>
              <a:t>2009, Prentice-Hall, Inc.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3992" y="5715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Main Tenets of Kinetic-Molecular </a:t>
            </a:r>
            <a:r>
              <a:rPr lang="en-US" altLang="en-US" dirty="0" smtClean="0"/>
              <a:t>Theory (KMT)</a:t>
            </a:r>
            <a:endParaRPr lang="en-US" alt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267200" y="1981200"/>
            <a:ext cx="44958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	Energy can be transferred between molecules during collisions, but the </a:t>
            </a:r>
            <a:r>
              <a:rPr lang="en-US" altLang="en-US" sz="2800" i="1" dirty="0">
                <a:solidFill>
                  <a:srgbClr val="000080"/>
                </a:solidFill>
              </a:rPr>
              <a:t>average</a:t>
            </a:r>
            <a:r>
              <a:rPr lang="en-US" altLang="en-US" sz="2800" dirty="0"/>
              <a:t> kinetic energy of the molecules does not change with time, as long as the </a:t>
            </a:r>
            <a:r>
              <a:rPr lang="en-US" altLang="en-US" sz="2800" u="sng" dirty="0"/>
              <a:t>temperature</a:t>
            </a:r>
            <a:r>
              <a:rPr lang="en-US" altLang="en-US" sz="2800" dirty="0"/>
              <a:t> of the gas </a:t>
            </a:r>
            <a:r>
              <a:rPr lang="en-US" altLang="en-US" sz="2800" u="sng" dirty="0"/>
              <a:t>remains constant</a:t>
            </a:r>
            <a:r>
              <a:rPr lang="en-US" altLang="en-US" sz="2800" dirty="0"/>
              <a:t>.</a:t>
            </a:r>
            <a:endParaRPr lang="en-US" altLang="en-US" sz="2400" dirty="0"/>
          </a:p>
        </p:txBody>
      </p:sp>
      <p:pic>
        <p:nvPicPr>
          <p:cNvPr id="43022" name="Picture 14" descr="10_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"/>
          <a:stretch>
            <a:fillRect/>
          </a:stretch>
        </p:blipFill>
        <p:spPr>
          <a:xfrm>
            <a:off x="673992" y="2133601"/>
            <a:ext cx="3745608" cy="2895600"/>
          </a:xfrm>
        </p:spPr>
      </p:pic>
    </p:spTree>
    <p:extLst>
      <p:ext uri="{BB962C8B-B14F-4D97-AF65-F5344CB8AC3E}">
        <p14:creationId xmlns:p14="http://schemas.microsoft.com/office/powerpoint/2010/main" val="294726419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Main Tenets of Kinetic-Molecular Theory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	Gases consist of large numbers of molecules that are in continuous, random motion</a:t>
            </a:r>
            <a:r>
              <a:rPr lang="en-US" altLang="en-US" dirty="0" smtClean="0"/>
              <a:t>.</a:t>
            </a:r>
          </a:p>
          <a:p>
            <a:pPr>
              <a:buFontTx/>
              <a:buNone/>
            </a:pPr>
            <a:endParaRPr lang="en-US" altLang="en-US" dirty="0"/>
          </a:p>
          <a:p>
            <a:pPr indent="0">
              <a:buNone/>
            </a:pPr>
            <a:r>
              <a:rPr lang="en-US" altLang="en-US" dirty="0"/>
              <a:t>The combined volume of all the molecules of the gas is negligible relative to the total volume in which the gas is </a:t>
            </a:r>
            <a:r>
              <a:rPr lang="en-US" altLang="en-US" dirty="0" smtClean="0"/>
              <a:t>contained </a:t>
            </a:r>
            <a:r>
              <a:rPr lang="en-US" altLang="en-US" sz="2800" dirty="0" smtClean="0"/>
              <a:t>(more empty space than “particles”)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02451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>
                <a:latin typeface="Times" pitchFamily="-80" charset="0"/>
              </a:rPr>
              <a:t>2009, Prentice-Hall, Inc.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Main Tenets of Kinetic-Molecular Theory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	Attractive and repulsive forces between gas molecules are negligible.</a:t>
            </a:r>
          </a:p>
          <a:p>
            <a:pPr>
              <a:buFontTx/>
              <a:buNone/>
            </a:pPr>
            <a:endParaRPr lang="en-US" altLang="en-US" sz="2800"/>
          </a:p>
        </p:txBody>
      </p:sp>
      <p:pic>
        <p:nvPicPr>
          <p:cNvPr id="107526" name="Picture 6" descr="10_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8"/>
          <a:stretch>
            <a:fillRect/>
          </a:stretch>
        </p:blipFill>
        <p:spPr>
          <a:xfrm>
            <a:off x="4800600" y="1752600"/>
            <a:ext cx="3198813" cy="4419600"/>
          </a:xfrm>
        </p:spPr>
      </p:pic>
    </p:spTree>
    <p:extLst>
      <p:ext uri="{BB962C8B-B14F-4D97-AF65-F5344CB8AC3E}">
        <p14:creationId xmlns:p14="http://schemas.microsoft.com/office/powerpoint/2010/main" val="30389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228600" y="1143000"/>
            <a:ext cx="8695944" cy="5522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13" name="Rectangle 2"/>
          <p:cNvSpPr>
            <a:spLocks noChangeArrowheads="1"/>
          </p:cNvSpPr>
          <p:nvPr/>
        </p:nvSpPr>
        <p:spPr bwMode="auto">
          <a:xfrm>
            <a:off x="5791200" y="1219200"/>
            <a:ext cx="3025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en-US" sz="3200" i="1">
                <a:cs typeface="Times New Roman" panose="02020603050405020304" pitchFamily="18" charset="0"/>
              </a:rPr>
              <a:t>Clausius (1857)</a:t>
            </a: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990600" y="1359327"/>
            <a:ext cx="28194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sz="3200" b="1" i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Postulates</a:t>
            </a:r>
            <a:r>
              <a:rPr lang="en-US" b="1" i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:</a:t>
            </a:r>
          </a:p>
        </p:txBody>
      </p:sp>
      <p:sp>
        <p:nvSpPr>
          <p:cNvPr id="68615" name="Rectangle 4"/>
          <p:cNvSpPr>
            <a:spLocks noChangeArrowheads="1"/>
          </p:cNvSpPr>
          <p:nvPr/>
        </p:nvSpPr>
        <p:spPr bwMode="auto">
          <a:xfrm>
            <a:off x="638175" y="2192124"/>
            <a:ext cx="8178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 </a:t>
            </a:r>
            <a:r>
              <a:rPr lang="en-US" altLang="en-US" sz="3200" dirty="0">
                <a:cs typeface="Times New Roman" panose="02020603050405020304" pitchFamily="18" charset="0"/>
              </a:rPr>
              <a:t>A gas is a collection of a very large number of particles that remains in constant random motion. </a:t>
            </a:r>
          </a:p>
        </p:txBody>
      </p:sp>
      <p:sp>
        <p:nvSpPr>
          <p:cNvPr id="68616" name="Rectangle 5"/>
          <p:cNvSpPr>
            <a:spLocks noChangeArrowheads="1"/>
          </p:cNvSpPr>
          <p:nvPr/>
        </p:nvSpPr>
        <p:spPr bwMode="auto">
          <a:xfrm>
            <a:off x="629076" y="3733373"/>
            <a:ext cx="84105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</a:t>
            </a:r>
            <a:r>
              <a:rPr lang="en-US" altLang="en-US" sz="3200" dirty="0">
                <a:cs typeface="Times New Roman" panose="02020603050405020304" pitchFamily="18" charset="0"/>
              </a:rPr>
              <a:t> The pressure exerted by a gas is due to collisions with the container walls</a:t>
            </a:r>
          </a:p>
        </p:txBody>
      </p:sp>
      <p:sp>
        <p:nvSpPr>
          <p:cNvPr id="68617" name="Rectangle 6"/>
          <p:cNvSpPr>
            <a:spLocks noChangeArrowheads="1"/>
          </p:cNvSpPr>
          <p:nvPr/>
        </p:nvSpPr>
        <p:spPr bwMode="auto">
          <a:xfrm>
            <a:off x="649548" y="5034316"/>
            <a:ext cx="8229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</a:t>
            </a:r>
            <a:r>
              <a:rPr lang="en-US" altLang="en-US" sz="3200" dirty="0">
                <a:cs typeface="Times New Roman" panose="02020603050405020304" pitchFamily="18" charset="0"/>
              </a:rPr>
              <a:t> The particles are much smaller than the distance between them.</a:t>
            </a: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499872" y="432156"/>
            <a:ext cx="8153400" cy="9144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kern="0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ＭＳ Ｐゴシック" charset="0"/>
              </a:rPr>
              <a:t>The Kinetic-Molecular Theory of Gases</a:t>
            </a:r>
          </a:p>
        </p:txBody>
      </p:sp>
    </p:spTree>
    <p:extLst>
      <p:ext uri="{BB962C8B-B14F-4D97-AF65-F5344CB8AC3E}">
        <p14:creationId xmlns:p14="http://schemas.microsoft.com/office/powerpoint/2010/main" val="2145763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of Pressure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209" y="2362200"/>
            <a:ext cx="4876800" cy="2743200"/>
          </a:xfrm>
        </p:spPr>
        <p:txBody>
          <a:bodyPr/>
          <a:lstStyle/>
          <a:p>
            <a:r>
              <a:rPr lang="en-US" sz="2800" dirty="0"/>
              <a:t>mm Hg or </a:t>
            </a:r>
            <a:r>
              <a:rPr lang="en-US" sz="2800" dirty="0" err="1"/>
              <a:t>torr</a:t>
            </a:r>
            <a:endParaRPr lang="en-US" sz="2800" dirty="0"/>
          </a:p>
          <a:p>
            <a:pPr marL="457200" lvl="1" indent="0"/>
            <a:r>
              <a:rPr lang="en-US" dirty="0"/>
              <a:t>These units are literally the difference in the heights measured in mm (</a:t>
            </a:r>
            <a:r>
              <a:rPr lang="en-US" i="1" dirty="0">
                <a:latin typeface="Times New Roman" pitchFamily="-80" charset="0"/>
              </a:rPr>
              <a:t>h</a:t>
            </a:r>
            <a:r>
              <a:rPr lang="en-US" dirty="0"/>
              <a:t>) of two connected columns of mercury.</a:t>
            </a:r>
          </a:p>
        </p:txBody>
      </p:sp>
      <p:pic>
        <p:nvPicPr>
          <p:cNvPr id="8211" name="Picture 19" descr="10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>
          <a:xfrm>
            <a:off x="5283200" y="1600200"/>
            <a:ext cx="3098800" cy="4125913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sz="1000" dirty="0">
                <a:latin typeface="Times" pitchFamily="-80" charset="0"/>
              </a:rPr>
              <a:t>2009, Prentice-Hall, Inc.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28600" y="51054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C82E32"/>
                </a:solidFill>
                <a:latin typeface="Arial" charset="0"/>
              </a:rPr>
              <a:t>Atmosphere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C82E32"/>
                </a:solidFill>
                <a:latin typeface="Arial" charset="0"/>
              </a:rPr>
              <a:t>1.00 atm = 760 torr</a:t>
            </a:r>
          </a:p>
        </p:txBody>
      </p:sp>
    </p:spTree>
    <p:extLst>
      <p:ext uri="{BB962C8B-B14F-4D97-AF65-F5344CB8AC3E}">
        <p14:creationId xmlns:p14="http://schemas.microsoft.com/office/powerpoint/2010/main" val="40576300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228600" y="1106424"/>
            <a:ext cx="8695944" cy="5522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466344" y="1219200"/>
            <a:ext cx="8458200" cy="2246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</a:t>
            </a:r>
            <a:r>
              <a:rPr lang="en-US" altLang="en-US" dirty="0">
                <a:cs typeface="Times New Roman" panose="02020603050405020304" pitchFamily="18" charset="0"/>
              </a:rPr>
              <a:t> The particles move in straight lines between collisions with other particles and between collisions with the container walls. (i.e. the particles do not exert forces on one another between collisions.)</a:t>
            </a:r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627063" y="3589290"/>
            <a:ext cx="85169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</a:t>
            </a:r>
            <a:r>
              <a:rPr lang="en-US" altLang="en-US" dirty="0"/>
              <a:t> The average kinetic energy (½ mv</a:t>
            </a:r>
            <a:r>
              <a:rPr lang="en-US" altLang="en-US" baseline="30000" dirty="0"/>
              <a:t>2</a:t>
            </a:r>
            <a:r>
              <a:rPr lang="en-US" altLang="en-US" dirty="0"/>
              <a:t>) of a collection of gas particles is proportional to its Kelvin temperature.</a:t>
            </a:r>
          </a:p>
        </p:txBody>
      </p:sp>
      <p:sp>
        <p:nvSpPr>
          <p:cNvPr id="69639" name="Rectangle 5"/>
          <p:cNvSpPr>
            <a:spLocks noChangeArrowheads="1"/>
          </p:cNvSpPr>
          <p:nvPr/>
        </p:nvSpPr>
        <p:spPr bwMode="auto">
          <a:xfrm>
            <a:off x="576072" y="5021285"/>
            <a:ext cx="845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</a:t>
            </a:r>
            <a:r>
              <a:rPr lang="en-US" altLang="en-US" dirty="0">
                <a:cs typeface="Times New Roman" panose="02020603050405020304" pitchFamily="18" charset="0"/>
              </a:rPr>
              <a:t> Gas particles collide with the walls of their container and one another without a loss of energy.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228600" y="304800"/>
            <a:ext cx="8153400" cy="9144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kern="0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ＭＳ Ｐゴシック" charset="0"/>
              </a:rPr>
              <a:t>The Kinetic-Molecular Theory of Gases</a:t>
            </a:r>
          </a:p>
        </p:txBody>
      </p:sp>
    </p:spTree>
    <p:extLst>
      <p:ext uri="{BB962C8B-B14F-4D97-AF65-F5344CB8AC3E}">
        <p14:creationId xmlns:p14="http://schemas.microsoft.com/office/powerpoint/2010/main" val="2726067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1176866" y="3352800"/>
            <a:ext cx="4157767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>
                <a:latin typeface="Arial" charset="0"/>
                <a:ea typeface="ＭＳ Ｐゴシック" charset="0"/>
              </a:rPr>
              <a:t>Gas pressure at the particle level: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 Kinetic-Molecular Theory of Gases</a:t>
            </a:r>
            <a:endParaRPr lang="en-US" dirty="0"/>
          </a:p>
        </p:txBody>
      </p:sp>
      <p:pic>
        <p:nvPicPr>
          <p:cNvPr id="7" name="Picture 6" descr="11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144" y="2438400"/>
            <a:ext cx="2651455" cy="3784189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4424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685800" y="914400"/>
            <a:ext cx="8239125" cy="63783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dirty="0">
                <a:cs typeface="Times New Roman" panose="02020603050405020304" pitchFamily="18" charset="0"/>
              </a:rPr>
              <a:t>The relationship between temperature (T) and velocity (u) (kinetic energy) can be found by the following:</a:t>
            </a:r>
            <a:r>
              <a:rPr lang="en-US" altLang="en-US" sz="2200" dirty="0"/>
              <a:t> 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</p:txBody>
      </p:sp>
      <p:pic>
        <p:nvPicPr>
          <p:cNvPr id="71683" name="Objec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2590800"/>
            <a:ext cx="5006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4" name="Group 4"/>
          <p:cNvGrpSpPr>
            <a:grpSpLocks/>
          </p:cNvGrpSpPr>
          <p:nvPr/>
        </p:nvGrpSpPr>
        <p:grpSpPr bwMode="auto">
          <a:xfrm>
            <a:off x="5649913" y="1828800"/>
            <a:ext cx="1295400" cy="609600"/>
            <a:chOff x="3456" y="864"/>
            <a:chExt cx="816" cy="384"/>
          </a:xfrm>
        </p:grpSpPr>
        <p:sp>
          <p:nvSpPr>
            <p:cNvPr id="71699" name="Text Box 5"/>
            <p:cNvSpPr txBox="1">
              <a:spLocks noChangeArrowheads="1"/>
            </p:cNvSpPr>
            <p:nvPr/>
          </p:nvSpPr>
          <p:spPr bwMode="auto">
            <a:xfrm>
              <a:off x="3600" y="864"/>
              <a:ext cx="53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i="1"/>
                <a:t>KMT</a:t>
              </a:r>
            </a:p>
          </p:txBody>
        </p:sp>
        <p:sp>
          <p:nvSpPr>
            <p:cNvPr id="71700" name="AutoShape 6"/>
            <p:cNvSpPr>
              <a:spLocks/>
            </p:cNvSpPr>
            <p:nvPr/>
          </p:nvSpPr>
          <p:spPr bwMode="auto">
            <a:xfrm rot="-5400000" flipH="1" flipV="1">
              <a:off x="3792" y="768"/>
              <a:ext cx="144" cy="816"/>
            </a:xfrm>
            <a:prstGeom prst="leftBrace">
              <a:avLst>
                <a:gd name="adj1" fmla="val 47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grpSp>
        <p:nvGrpSpPr>
          <p:cNvPr id="71685" name="Group 7"/>
          <p:cNvGrpSpPr>
            <a:grpSpLocks/>
          </p:cNvGrpSpPr>
          <p:nvPr/>
        </p:nvGrpSpPr>
        <p:grpSpPr bwMode="auto">
          <a:xfrm>
            <a:off x="2068513" y="1828800"/>
            <a:ext cx="1905000" cy="685800"/>
            <a:chOff x="1248" y="864"/>
            <a:chExt cx="1200" cy="432"/>
          </a:xfrm>
        </p:grpSpPr>
        <p:sp>
          <p:nvSpPr>
            <p:cNvPr id="71697" name="Text Box 8"/>
            <p:cNvSpPr txBox="1">
              <a:spLocks noChangeArrowheads="1"/>
            </p:cNvSpPr>
            <p:nvPr/>
          </p:nvSpPr>
          <p:spPr bwMode="auto">
            <a:xfrm>
              <a:off x="1248" y="864"/>
              <a:ext cx="1200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i="1"/>
                <a:t>Ideal gas law</a:t>
              </a:r>
            </a:p>
          </p:txBody>
        </p:sp>
        <p:sp>
          <p:nvSpPr>
            <p:cNvPr id="71698" name="AutoShape 9"/>
            <p:cNvSpPr>
              <a:spLocks/>
            </p:cNvSpPr>
            <p:nvPr/>
          </p:nvSpPr>
          <p:spPr bwMode="auto">
            <a:xfrm rot="-5400000" flipH="1" flipV="1">
              <a:off x="1728" y="816"/>
              <a:ext cx="144" cy="816"/>
            </a:xfrm>
            <a:prstGeom prst="leftBrace">
              <a:avLst>
                <a:gd name="adj1" fmla="val 47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pic>
        <p:nvPicPr>
          <p:cNvPr id="71686" name="Object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17900"/>
            <a:ext cx="58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Object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47345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Object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622800"/>
            <a:ext cx="53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Object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470400"/>
            <a:ext cx="723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Object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32300"/>
            <a:ext cx="800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7" name="Text Box 15"/>
          <p:cNvSpPr txBox="1">
            <a:spLocks noChangeArrowheads="1"/>
          </p:cNvSpPr>
          <p:nvPr/>
        </p:nvSpPr>
        <p:spPr bwMode="auto">
          <a:xfrm>
            <a:off x="403225" y="3578225"/>
            <a:ext cx="2873375" cy="427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i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Setting the two equal:</a:t>
            </a:r>
          </a:p>
        </p:txBody>
      </p:sp>
      <p:sp>
        <p:nvSpPr>
          <p:cNvPr id="182288" name="Text Box 16"/>
          <p:cNvSpPr txBox="1">
            <a:spLocks noChangeArrowheads="1"/>
          </p:cNvSpPr>
          <p:nvPr/>
        </p:nvSpPr>
        <p:spPr bwMode="auto">
          <a:xfrm>
            <a:off x="2144713" y="4538663"/>
            <a:ext cx="1131887" cy="427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solving:</a:t>
            </a:r>
          </a:p>
        </p:txBody>
      </p:sp>
      <p:pic>
        <p:nvPicPr>
          <p:cNvPr id="71693" name="Object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5453063"/>
            <a:ext cx="1689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4" name="Text Box 18"/>
          <p:cNvSpPr txBox="1">
            <a:spLocks noChangeArrowheads="1"/>
          </p:cNvSpPr>
          <p:nvPr/>
        </p:nvSpPr>
        <p:spPr bwMode="auto">
          <a:xfrm>
            <a:off x="365125" y="5508625"/>
            <a:ext cx="329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/>
              <a:t>The </a:t>
            </a:r>
            <a:r>
              <a:rPr lang="ja-JP" altLang="en-US" sz="2200"/>
              <a:t>“</a:t>
            </a:r>
            <a:r>
              <a:rPr lang="en-US" altLang="ja-JP" sz="2200" b="1" i="1">
                <a:solidFill>
                  <a:srgbClr val="00664D"/>
                </a:solidFill>
              </a:rPr>
              <a:t>root mean square velocity</a:t>
            </a:r>
            <a:r>
              <a:rPr lang="ja-JP" altLang="en-US" sz="2200"/>
              <a:t>”</a:t>
            </a:r>
            <a:r>
              <a:rPr lang="en-US" altLang="ja-JP" sz="2200"/>
              <a:t> for a gas is:</a:t>
            </a:r>
            <a:endParaRPr lang="en-US" altLang="en-US" sz="2200"/>
          </a:p>
        </p:txBody>
      </p:sp>
      <p:pic>
        <p:nvPicPr>
          <p:cNvPr id="71695" name="Object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81" y="4838843"/>
            <a:ext cx="178593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5"/>
          <p:cNvSpPr txBox="1">
            <a:spLocks/>
          </p:cNvSpPr>
          <p:nvPr/>
        </p:nvSpPr>
        <p:spPr>
          <a:xfrm>
            <a:off x="0" y="0"/>
            <a:ext cx="8153400" cy="9144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kern="0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ＭＳ Ｐゴシック" charset="0"/>
              </a:rPr>
              <a:t>The Kinetic-Molecular Theory of Gases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369050" y="4775663"/>
            <a:ext cx="2057400" cy="1562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55844" y="4272981"/>
            <a:ext cx="164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Careful for 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50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527050" y="1073775"/>
            <a:ext cx="8077200" cy="637097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What is the RMS velocity of a nitrogen molecule in miles per hr at STP? </a:t>
            </a: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u="sng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</p:txBody>
      </p:sp>
      <p:pic>
        <p:nvPicPr>
          <p:cNvPr id="73733" name="Object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1689100"/>
            <a:ext cx="1689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Object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3344863"/>
            <a:ext cx="965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Object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3389313"/>
            <a:ext cx="1104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Object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89313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Object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4259263"/>
            <a:ext cx="1003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Object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4259263"/>
            <a:ext cx="927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9" name="Group 21"/>
          <p:cNvGrpSpPr>
            <a:grpSpLocks/>
          </p:cNvGrpSpPr>
          <p:nvPr/>
        </p:nvGrpSpPr>
        <p:grpSpPr bwMode="auto">
          <a:xfrm>
            <a:off x="5502275" y="5405438"/>
            <a:ext cx="2879725" cy="498475"/>
            <a:chOff x="2640" y="3046"/>
            <a:chExt cx="1814" cy="314"/>
          </a:xfrm>
        </p:grpSpPr>
        <p:sp>
          <p:nvSpPr>
            <p:cNvPr id="73758" name="Text Box 22"/>
            <p:cNvSpPr txBox="1">
              <a:spLocks noChangeArrowheads="1"/>
            </p:cNvSpPr>
            <p:nvPr/>
          </p:nvSpPr>
          <p:spPr bwMode="auto">
            <a:xfrm>
              <a:off x="2822" y="3046"/>
              <a:ext cx="16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400" dirty="0"/>
                <a:t>= 1.103</a:t>
              </a:r>
              <a:r>
                <a:rPr lang="en-US" altLang="en-US" sz="2400" dirty="0">
                  <a:sym typeface="Symbol" panose="05050102010706020507" pitchFamily="18" charset="2"/>
                </a:rPr>
                <a:t>10</a:t>
              </a:r>
              <a:r>
                <a:rPr lang="en-US" altLang="en-US" sz="2400" baseline="30000" dirty="0">
                  <a:sym typeface="Symbol" panose="05050102010706020507" pitchFamily="18" charset="2"/>
                </a:rPr>
                <a:t>3</a:t>
              </a:r>
              <a:r>
                <a:rPr lang="en-US" altLang="en-US" sz="2400" dirty="0"/>
                <a:t> mph </a:t>
              </a:r>
            </a:p>
          </p:txBody>
        </p:sp>
        <p:sp>
          <p:nvSpPr>
            <p:cNvPr id="73759" name="Line 23"/>
            <p:cNvSpPr>
              <a:spLocks noChangeShapeType="1"/>
            </p:cNvSpPr>
            <p:nvPr/>
          </p:nvSpPr>
          <p:spPr bwMode="auto">
            <a:xfrm>
              <a:off x="2640" y="3360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741" name="Group 29"/>
          <p:cNvGrpSpPr>
            <a:grpSpLocks/>
          </p:cNvGrpSpPr>
          <p:nvPr/>
        </p:nvGrpSpPr>
        <p:grpSpPr bwMode="auto">
          <a:xfrm>
            <a:off x="368300" y="2505075"/>
            <a:ext cx="4953000" cy="3057525"/>
            <a:chOff x="48" y="1391"/>
            <a:chExt cx="3120" cy="1926"/>
          </a:xfrm>
        </p:grpSpPr>
        <p:sp>
          <p:nvSpPr>
            <p:cNvPr id="73747" name="Line 5"/>
            <p:cNvSpPr>
              <a:spLocks noChangeShapeType="1"/>
            </p:cNvSpPr>
            <p:nvPr/>
          </p:nvSpPr>
          <p:spPr bwMode="auto">
            <a:xfrm>
              <a:off x="624" y="2160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3748" name="Object 7"/>
            <p:cNvGraphicFramePr>
              <a:graphicFrameLocks noChangeAspect="1"/>
            </p:cNvGraphicFramePr>
            <p:nvPr/>
          </p:nvGraphicFramePr>
          <p:xfrm>
            <a:off x="719" y="1636"/>
            <a:ext cx="1249" cy="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Equation" r:id="rId10" imgW="1968500" imgH="673100" progId="Equation.DSMT4">
                    <p:embed/>
                  </p:oleObj>
                </mc:Choice>
                <mc:Fallback>
                  <p:oleObj name="Equation" r:id="rId10" imgW="1968500" imgH="673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" y="1636"/>
                          <a:ext cx="1249" cy="4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749" name="Object 8"/>
            <p:cNvGraphicFramePr>
              <a:graphicFrameLocks noChangeAspect="1"/>
            </p:cNvGraphicFramePr>
            <p:nvPr/>
          </p:nvGraphicFramePr>
          <p:xfrm>
            <a:off x="2000" y="1758"/>
            <a:ext cx="784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Equation" r:id="rId12" imgW="1231366" imgH="266584" progId="Equation.DSMT4">
                    <p:embed/>
                  </p:oleObj>
                </mc:Choice>
                <mc:Fallback>
                  <p:oleObj name="Equation" r:id="rId12" imgW="1231366" imgH="26658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" y="1758"/>
                          <a:ext cx="784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3750" name="Group 9"/>
            <p:cNvGrpSpPr>
              <a:grpSpLocks/>
            </p:cNvGrpSpPr>
            <p:nvPr/>
          </p:nvGrpSpPr>
          <p:grpSpPr bwMode="auto">
            <a:xfrm>
              <a:off x="528" y="1391"/>
              <a:ext cx="2640" cy="1297"/>
              <a:chOff x="720" y="1391"/>
              <a:chExt cx="2640" cy="1297"/>
            </a:xfrm>
          </p:grpSpPr>
          <p:sp>
            <p:nvSpPr>
              <p:cNvPr id="73755" name="AutoShape 10"/>
              <p:cNvSpPr>
                <a:spLocks/>
              </p:cNvSpPr>
              <p:nvPr/>
            </p:nvSpPr>
            <p:spPr bwMode="auto">
              <a:xfrm>
                <a:off x="720" y="1584"/>
                <a:ext cx="48" cy="1104"/>
              </a:xfrm>
              <a:prstGeom prst="leftBracket">
                <a:avLst>
                  <a:gd name="adj" fmla="val 191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73756" name="AutoShape 11"/>
              <p:cNvSpPr>
                <a:spLocks/>
              </p:cNvSpPr>
              <p:nvPr/>
            </p:nvSpPr>
            <p:spPr bwMode="auto">
              <a:xfrm flipH="1">
                <a:off x="2983" y="1584"/>
                <a:ext cx="48" cy="1104"/>
              </a:xfrm>
              <a:prstGeom prst="leftBracket">
                <a:avLst>
                  <a:gd name="adj" fmla="val 191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73757" name="Text Box 12"/>
              <p:cNvSpPr txBox="1">
                <a:spLocks noChangeArrowheads="1"/>
              </p:cNvSpPr>
              <p:nvPr/>
            </p:nvSpPr>
            <p:spPr bwMode="auto">
              <a:xfrm>
                <a:off x="3031" y="1391"/>
                <a:ext cx="32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400"/>
                  <a:t>½ </a:t>
                </a:r>
              </a:p>
            </p:txBody>
          </p:sp>
        </p:grpSp>
        <p:graphicFrame>
          <p:nvGraphicFramePr>
            <p:cNvPr id="73751" name="Object 14"/>
            <p:cNvGraphicFramePr>
              <a:graphicFrameLocks noChangeAspect="1"/>
            </p:cNvGraphicFramePr>
            <p:nvPr/>
          </p:nvGraphicFramePr>
          <p:xfrm>
            <a:off x="1680" y="2184"/>
            <a:ext cx="488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Equation" r:id="rId14" imgW="758520" imgH="712800" progId="Equation.DSMT4">
                    <p:embed/>
                  </p:oleObj>
                </mc:Choice>
                <mc:Fallback>
                  <p:oleObj name="Equation" r:id="rId14" imgW="758520" imgH="712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184"/>
                          <a:ext cx="488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3752" name="Group 25"/>
            <p:cNvGrpSpPr>
              <a:grpSpLocks/>
            </p:cNvGrpSpPr>
            <p:nvPr/>
          </p:nvGrpSpPr>
          <p:grpSpPr bwMode="auto">
            <a:xfrm>
              <a:off x="672" y="2880"/>
              <a:ext cx="1680" cy="437"/>
              <a:chOff x="624" y="2880"/>
              <a:chExt cx="1680" cy="437"/>
            </a:xfrm>
          </p:grpSpPr>
          <p:sp>
            <p:nvSpPr>
              <p:cNvPr id="73753" name="AutoShape 26"/>
              <p:cNvSpPr>
                <a:spLocks/>
              </p:cNvSpPr>
              <p:nvPr/>
            </p:nvSpPr>
            <p:spPr bwMode="auto">
              <a:xfrm rot="-5400000">
                <a:off x="1416" y="2088"/>
                <a:ext cx="96" cy="1680"/>
              </a:xfrm>
              <a:prstGeom prst="leftBrace">
                <a:avLst>
                  <a:gd name="adj1" fmla="val 145833"/>
                  <a:gd name="adj2" fmla="val 50000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73754" name="Text Box 27"/>
              <p:cNvSpPr txBox="1">
                <a:spLocks noChangeArrowheads="1"/>
              </p:cNvSpPr>
              <p:nvPr/>
            </p:nvSpPr>
            <p:spPr bwMode="auto">
              <a:xfrm>
                <a:off x="1287" y="3023"/>
                <a:ext cx="431" cy="29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FF0000"/>
                    </a:solidFill>
                  </a:rPr>
                  <a:t>m/s</a:t>
                </a:r>
              </a:p>
            </p:txBody>
          </p:sp>
        </p:grpSp>
      </p:grpSp>
      <p:graphicFrame>
        <p:nvGraphicFramePr>
          <p:cNvPr id="7374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388435"/>
              </p:ext>
            </p:extLst>
          </p:nvPr>
        </p:nvGraphicFramePr>
        <p:xfrm>
          <a:off x="1221747" y="5579841"/>
          <a:ext cx="3011488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16" imgW="2997200" imgH="762000" progId="Equation.DSMT4">
                  <p:embed/>
                </p:oleObj>
              </mc:Choice>
              <mc:Fallback>
                <p:oleObj name="Equation" r:id="rId16" imgW="2997200" imgH="76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747" y="5579841"/>
                        <a:ext cx="3011488" cy="779462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itle 5"/>
          <p:cNvSpPr txBox="1">
            <a:spLocks/>
          </p:cNvSpPr>
          <p:nvPr/>
        </p:nvSpPr>
        <p:spPr>
          <a:xfrm>
            <a:off x="428722" y="257113"/>
            <a:ext cx="7933944" cy="98425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4000" b="1" kern="0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ＭＳ Ｐゴシック" charset="0"/>
              </a:rPr>
              <a:t>Kinetic-Molecular Theory</a:t>
            </a:r>
          </a:p>
        </p:txBody>
      </p:sp>
      <p:pic>
        <p:nvPicPr>
          <p:cNvPr id="73744" name="Object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07" y="3775337"/>
            <a:ext cx="812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Object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097213"/>
            <a:ext cx="165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6" name="Object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3751263"/>
            <a:ext cx="1549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266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007057"/>
            <a:ext cx="8314944" cy="3886200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dirty="0" smtClean="0"/>
              <a:t>At the same T, all gases have the same average KE.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As T goes up, KE also increases — and so does speed.</a:t>
            </a:r>
            <a:endParaRPr lang="en-US" sz="3200" dirty="0" smtClean="0"/>
          </a:p>
          <a:p>
            <a:pPr marL="0" indent="0" algn="ctr">
              <a:buNone/>
              <a:defRPr/>
            </a:pPr>
            <a:r>
              <a:rPr lang="en-US" sz="3200" dirty="0" smtClean="0">
                <a:hlinkClick r:id="rId3"/>
              </a:rPr>
              <a:t>Gas law simulation and KE</a:t>
            </a:r>
            <a:endParaRPr lang="en-US" sz="32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Kinetic-Molecular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08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086628"/>
            <a:ext cx="7772400" cy="1351139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0" dirty="0" smtClean="0">
                <a:cs typeface="+mn-cs"/>
              </a:rPr>
              <a:t>For a given temperature, heavier gases move slower than lighter gases.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The velocities are described by a distribution.</a:t>
            </a:r>
          </a:p>
        </p:txBody>
      </p:sp>
      <p:pic>
        <p:nvPicPr>
          <p:cNvPr id="5" name="Picture 4" descr="11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08511"/>
            <a:ext cx="5943600" cy="3601822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Kinetic Molecular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066800" y="5859979"/>
            <a:ext cx="8695944" cy="480131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b="1">
                <a:latin typeface="Arial" charset="0"/>
                <a:ea typeface="ＭＳ Ｐゴシック" charset="0"/>
              </a:rPr>
              <a:t>Average velocity decreases with increasing mass.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Velocity of Gas Particles</a:t>
            </a:r>
            <a:endParaRPr lang="en-US" dirty="0"/>
          </a:p>
        </p:txBody>
      </p:sp>
      <p:pic>
        <p:nvPicPr>
          <p:cNvPr id="6" name="Picture 5" descr="11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65919"/>
            <a:ext cx="7858125" cy="475678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39959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762000" y="1228904"/>
            <a:ext cx="5638800" cy="372409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wrap="square">
            <a:spAutoFit/>
          </a:bodyPr>
          <a:lstStyle/>
          <a:p>
            <a:pPr marL="290513" indent="-290513" eaLnBrk="0" hangingPunct="0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Diffusion is the process of gas migration due to the random motions and collisions of gas particles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.</a:t>
            </a:r>
          </a:p>
          <a:p>
            <a:pPr eaLnBrk="0" hangingPunct="0">
              <a:spcBef>
                <a:spcPts val="600"/>
              </a:spcBef>
              <a:spcAft>
                <a:spcPts val="0"/>
              </a:spcAft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marL="290513" indent="-290513" eaLnBrk="0" hangingPunct="0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It is diffusion that results in a gas completely filling its container.</a:t>
            </a:r>
          </a:p>
          <a:p>
            <a:pPr marL="290513" indent="-290513" eaLnBrk="0" hangingPunct="0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marL="290513" indent="-290513" eaLnBrk="0" hangingPunct="0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latin typeface="Arial" charset="0"/>
                <a:ea typeface="ＭＳ Ｐゴシック" charset="0"/>
              </a:rPr>
              <a:t>After </a:t>
            </a:r>
            <a:r>
              <a:rPr lang="en-US" sz="2400" dirty="0">
                <a:latin typeface="Arial" charset="0"/>
                <a:ea typeface="ＭＳ Ｐゴシック" charset="0"/>
              </a:rPr>
              <a:t>sufficient time gas mixtures become homogeneous.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8600"/>
            <a:ext cx="6798734" cy="130386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Gas Diffusion &amp; Effusion</a:t>
            </a:r>
            <a:endParaRPr lang="en-US" dirty="0"/>
          </a:p>
        </p:txBody>
      </p:sp>
      <p:pic>
        <p:nvPicPr>
          <p:cNvPr id="6" name="Picture 5" descr="11_16.jpg"/>
          <p:cNvPicPr>
            <a:picLocks noChangeAspect="1"/>
          </p:cNvPicPr>
          <p:nvPr/>
        </p:nvPicPr>
        <p:blipFill>
          <a:blip r:embed="rId2"/>
          <a:srcRect b="7214"/>
          <a:stretch>
            <a:fillRect/>
          </a:stretch>
        </p:blipFill>
        <p:spPr>
          <a:xfrm>
            <a:off x="5715000" y="2209181"/>
            <a:ext cx="3013271" cy="206710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0247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346" y="2286000"/>
            <a:ext cx="3929592" cy="4207428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200" b="0" dirty="0" smtClean="0">
                <a:cs typeface="+mn-cs"/>
              </a:rPr>
              <a:t>HCl and NH</a:t>
            </a:r>
            <a:r>
              <a:rPr lang="en-US" sz="3200" b="0" baseline="-25000" dirty="0" smtClean="0">
                <a:cs typeface="+mn-cs"/>
              </a:rPr>
              <a:t>3</a:t>
            </a:r>
            <a:r>
              <a:rPr lang="en-US" sz="3200" b="0" dirty="0" smtClean="0">
                <a:cs typeface="+mn-cs"/>
              </a:rPr>
              <a:t> diffuse from opposite ends of  tube. 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200" b="0" dirty="0" smtClean="0">
                <a:cs typeface="+mn-cs"/>
              </a:rPr>
              <a:t>Gases meet to form NH</a:t>
            </a:r>
            <a:r>
              <a:rPr lang="en-US" sz="3200" b="0" baseline="-25000" dirty="0" smtClean="0">
                <a:cs typeface="+mn-cs"/>
              </a:rPr>
              <a:t>4</a:t>
            </a:r>
            <a:r>
              <a:rPr lang="en-US" sz="3200" b="0" dirty="0" smtClean="0">
                <a:cs typeface="+mn-cs"/>
              </a:rPr>
              <a:t>Cl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200" b="0" dirty="0" err="1" smtClean="0">
                <a:cs typeface="+mn-cs"/>
              </a:rPr>
              <a:t>HCl</a:t>
            </a:r>
            <a:r>
              <a:rPr lang="en-US" sz="3200" b="0" dirty="0" smtClean="0">
                <a:cs typeface="+mn-cs"/>
              </a:rPr>
              <a:t> heavier than NH</a:t>
            </a:r>
            <a:r>
              <a:rPr lang="en-US" sz="3200" b="0" baseline="-25000" dirty="0" smtClean="0">
                <a:cs typeface="+mn-cs"/>
              </a:rPr>
              <a:t>3</a:t>
            </a:r>
            <a:endParaRPr lang="en-US" sz="3200" b="0" dirty="0" smtClean="0"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200" b="0" dirty="0" smtClean="0">
                <a:cs typeface="+mn-cs"/>
              </a:rPr>
              <a:t>Therefore, NH</a:t>
            </a:r>
            <a:r>
              <a:rPr lang="en-US" sz="3200" b="0" baseline="-25000" dirty="0" smtClean="0">
                <a:cs typeface="+mn-cs"/>
              </a:rPr>
              <a:t>4</a:t>
            </a:r>
            <a:r>
              <a:rPr lang="en-US" sz="3200" b="0" dirty="0" smtClean="0">
                <a:cs typeface="+mn-cs"/>
              </a:rPr>
              <a:t>Cl forms closer to HCl end of tube.</a:t>
            </a:r>
          </a:p>
        </p:txBody>
      </p:sp>
      <p:pic>
        <p:nvPicPr>
          <p:cNvPr id="1024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2673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76400" y="593172"/>
            <a:ext cx="6798734" cy="13038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Gas Diffusion: Relation of mass to Rate of Diffusion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21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990600" y="1611636"/>
            <a:ext cx="7543800" cy="830997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Arial" charset="0"/>
                <a:ea typeface="ＭＳ Ｐゴシック" charset="0"/>
              </a:rPr>
              <a:t>EFFUSION </a:t>
            </a:r>
            <a:r>
              <a:rPr lang="en-US" sz="2400" dirty="0">
                <a:latin typeface="Arial" charset="0"/>
                <a:ea typeface="ＭＳ Ｐゴシック" charset="0"/>
              </a:rPr>
              <a:t>is the movement of molecules through a small hole into an empty container. (vacuum)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228600"/>
            <a:ext cx="6798734" cy="130386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Gas Effusion</a:t>
            </a:r>
            <a:endParaRPr lang="en-US" dirty="0"/>
          </a:p>
        </p:txBody>
      </p:sp>
      <p:pic>
        <p:nvPicPr>
          <p:cNvPr id="6" name="Picture 5" descr="11_1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7553325" cy="278466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894355" y="5686263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case, the H</a:t>
            </a:r>
            <a:r>
              <a:rPr lang="en-US" baseline="-25000" dirty="0" smtClean="0"/>
              <a:t>2</a:t>
            </a:r>
            <a:r>
              <a:rPr lang="en-US" dirty="0" smtClean="0"/>
              <a:t> molecules “escape” more quickly due to their lower molar mass.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3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Manometer</a:t>
            </a:r>
          </a:p>
        </p:txBody>
      </p:sp>
      <p:pic>
        <p:nvPicPr>
          <p:cNvPr id="21511" name="Picture 7" descr="10_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>
          <a:xfrm>
            <a:off x="1219200" y="1600200"/>
            <a:ext cx="2349500" cy="4127500"/>
          </a:xfrm>
        </p:spPr>
      </p:pic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81734" y="2743200"/>
            <a:ext cx="4495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	This device is used to measure the difference in pressure between atmospheric pressure and that of a gas in a vessel.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>
                <a:latin typeface="Times" pitchFamily="-80" charset="0"/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1705253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8220" y="603779"/>
            <a:ext cx="8126559" cy="1303867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Graham's </a:t>
            </a:r>
            <a:r>
              <a:rPr lang="en-US" altLang="en-US" dirty="0" smtClean="0"/>
              <a:t>Law: </a:t>
            </a:r>
            <a:r>
              <a:rPr lang="en-US" altLang="en-US" sz="2700" dirty="0" smtClean="0"/>
              <a:t>provides a mathematical relationship </a:t>
            </a:r>
            <a:br>
              <a:rPr lang="en-US" altLang="en-US" sz="2700" dirty="0" smtClean="0"/>
            </a:br>
            <a:r>
              <a:rPr lang="en-US" altLang="en-US" sz="2700" dirty="0"/>
              <a:t>	</a:t>
            </a:r>
            <a:r>
              <a:rPr lang="en-US" altLang="en-US" sz="2700" dirty="0" smtClean="0"/>
              <a:t>of kinetic energy.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/>
          </a:p>
        </p:txBody>
      </p:sp>
      <p:grpSp>
        <p:nvGrpSpPr>
          <p:cNvPr id="111649" name="Group 33"/>
          <p:cNvGrpSpPr>
            <a:grpSpLocks/>
          </p:cNvGrpSpPr>
          <p:nvPr/>
        </p:nvGrpSpPr>
        <p:grpSpPr bwMode="auto">
          <a:xfrm>
            <a:off x="3494088" y="1524000"/>
            <a:ext cx="2173287" cy="579438"/>
            <a:chOff x="2311" y="1085"/>
            <a:chExt cx="1159" cy="365"/>
          </a:xfrm>
        </p:grpSpPr>
        <p:sp>
          <p:nvSpPr>
            <p:cNvPr id="111619" name="Text Box 3"/>
            <p:cNvSpPr txBox="1">
              <a:spLocks noChangeArrowheads="1"/>
            </p:cNvSpPr>
            <p:nvPr/>
          </p:nvSpPr>
          <p:spPr bwMode="auto">
            <a:xfrm>
              <a:off x="2311" y="1085"/>
              <a:ext cx="44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 dirty="0">
                  <a:solidFill>
                    <a:srgbClr val="C82E32"/>
                  </a:solidFill>
                </a:rPr>
                <a:t>KE</a:t>
              </a:r>
              <a:r>
                <a:rPr lang="en-US" altLang="en-US" sz="3200" baseline="-25000" dirty="0">
                  <a:solidFill>
                    <a:srgbClr val="C82E32"/>
                  </a:solidFill>
                </a:rPr>
                <a:t>1</a:t>
              </a:r>
              <a:endParaRPr lang="en-US" altLang="en-US" sz="3200" i="1" dirty="0">
                <a:solidFill>
                  <a:srgbClr val="C82E32"/>
                </a:solidFill>
              </a:endParaRPr>
            </a:p>
          </p:txBody>
        </p:sp>
        <p:sp>
          <p:nvSpPr>
            <p:cNvPr id="111620" name="Text Box 4"/>
            <p:cNvSpPr txBox="1">
              <a:spLocks noChangeArrowheads="1"/>
            </p:cNvSpPr>
            <p:nvPr/>
          </p:nvSpPr>
          <p:spPr bwMode="auto">
            <a:xfrm>
              <a:off x="3024" y="1085"/>
              <a:ext cx="44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C82E32"/>
                  </a:solidFill>
                </a:rPr>
                <a:t>KE</a:t>
              </a:r>
              <a:r>
                <a:rPr lang="en-US" altLang="en-US" sz="3200" baseline="-25000">
                  <a:solidFill>
                    <a:srgbClr val="C82E32"/>
                  </a:solidFill>
                </a:rPr>
                <a:t>2</a:t>
              </a:r>
              <a:endParaRPr lang="en-US" altLang="en-US" sz="3200" i="1">
                <a:solidFill>
                  <a:srgbClr val="C82E32"/>
                </a:solidFill>
              </a:endParaRPr>
            </a:p>
          </p:txBody>
        </p:sp>
        <p:sp>
          <p:nvSpPr>
            <p:cNvPr id="111621" name="Text Box 5"/>
            <p:cNvSpPr txBox="1">
              <a:spLocks noChangeArrowheads="1"/>
            </p:cNvSpPr>
            <p:nvPr/>
          </p:nvSpPr>
          <p:spPr bwMode="auto">
            <a:xfrm>
              <a:off x="2768" y="1085"/>
              <a:ext cx="2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C82E32"/>
                  </a:solidFill>
                </a:rPr>
                <a:t>=</a:t>
              </a:r>
            </a:p>
          </p:txBody>
        </p:sp>
      </p:grpSp>
      <p:grpSp>
        <p:nvGrpSpPr>
          <p:cNvPr id="111650" name="Group 34"/>
          <p:cNvGrpSpPr>
            <a:grpSpLocks/>
          </p:cNvGrpSpPr>
          <p:nvPr/>
        </p:nvGrpSpPr>
        <p:grpSpPr bwMode="auto">
          <a:xfrm>
            <a:off x="2782358" y="2224885"/>
            <a:ext cx="3962400" cy="669925"/>
            <a:chOff x="1872" y="1426"/>
            <a:chExt cx="2112" cy="422"/>
          </a:xfrm>
        </p:grpSpPr>
        <p:sp>
          <p:nvSpPr>
            <p:cNvPr id="111623" name="Text Box 7"/>
            <p:cNvSpPr txBox="1">
              <a:spLocks noChangeArrowheads="1"/>
            </p:cNvSpPr>
            <p:nvPr/>
          </p:nvSpPr>
          <p:spPr bwMode="auto">
            <a:xfrm>
              <a:off x="1872" y="1426"/>
              <a:ext cx="89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C82E32"/>
                  </a:solidFill>
                </a:rPr>
                <a:t>1/2 </a:t>
              </a:r>
              <a:r>
                <a:rPr lang="en-US" altLang="en-US" sz="3200" i="1">
                  <a:solidFill>
                    <a:srgbClr val="C82E32"/>
                  </a:solidFill>
                </a:rPr>
                <a:t>m</a:t>
              </a:r>
              <a:r>
                <a:rPr lang="en-US" altLang="en-US" sz="3200" baseline="-25000">
                  <a:solidFill>
                    <a:srgbClr val="C82E32"/>
                  </a:solidFill>
                </a:rPr>
                <a:t>1</a:t>
              </a:r>
              <a:r>
                <a:rPr lang="en-US" altLang="en-US" sz="3200" i="1">
                  <a:solidFill>
                    <a:srgbClr val="C82E32"/>
                  </a:solidFill>
                </a:rPr>
                <a:t>v</a:t>
              </a:r>
              <a:r>
                <a:rPr lang="en-US" altLang="en-US" sz="3200" baseline="-25000">
                  <a:solidFill>
                    <a:srgbClr val="C82E32"/>
                  </a:solidFill>
                </a:rPr>
                <a:t>1</a:t>
              </a:r>
              <a:r>
                <a:rPr lang="en-US" altLang="en-US" sz="3200" baseline="30000">
                  <a:solidFill>
                    <a:srgbClr val="C82E32"/>
                  </a:solidFill>
                </a:rPr>
                <a:t>2</a:t>
              </a:r>
              <a:endParaRPr lang="en-US" altLang="en-US" sz="3200">
                <a:solidFill>
                  <a:srgbClr val="C82E32"/>
                </a:solidFill>
              </a:endParaRPr>
            </a:p>
          </p:txBody>
        </p:sp>
        <p:sp>
          <p:nvSpPr>
            <p:cNvPr id="111624" name="Text Box 8"/>
            <p:cNvSpPr txBox="1">
              <a:spLocks noChangeArrowheads="1"/>
            </p:cNvSpPr>
            <p:nvPr/>
          </p:nvSpPr>
          <p:spPr bwMode="auto">
            <a:xfrm>
              <a:off x="3024" y="1483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>
                  <a:solidFill>
                    <a:srgbClr val="C82E32"/>
                  </a:solidFill>
                </a:rPr>
                <a:t>1/2 </a:t>
              </a:r>
              <a:r>
                <a:rPr lang="en-US" altLang="en-US" sz="3200" i="1">
                  <a:solidFill>
                    <a:srgbClr val="C82E32"/>
                  </a:solidFill>
                </a:rPr>
                <a:t>m</a:t>
              </a:r>
              <a:r>
                <a:rPr lang="en-US" altLang="en-US" sz="32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 sz="3200" i="1">
                  <a:solidFill>
                    <a:srgbClr val="C82E32"/>
                  </a:solidFill>
                </a:rPr>
                <a:t>v</a:t>
              </a:r>
              <a:r>
                <a:rPr lang="en-US" altLang="en-US" sz="32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 sz="3200" baseline="30000">
                  <a:solidFill>
                    <a:srgbClr val="C82E32"/>
                  </a:solidFill>
                </a:rPr>
                <a:t>2</a:t>
              </a:r>
              <a:endParaRPr lang="en-US" altLang="en-US" sz="3200">
                <a:solidFill>
                  <a:srgbClr val="C82E32"/>
                </a:solidFill>
              </a:endParaRPr>
            </a:p>
          </p:txBody>
        </p:sp>
        <p:sp>
          <p:nvSpPr>
            <p:cNvPr id="111625" name="Text Box 9"/>
            <p:cNvSpPr txBox="1">
              <a:spLocks noChangeArrowheads="1"/>
            </p:cNvSpPr>
            <p:nvPr/>
          </p:nvSpPr>
          <p:spPr bwMode="auto">
            <a:xfrm>
              <a:off x="2768" y="1426"/>
              <a:ext cx="2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C82E32"/>
                  </a:solidFill>
                </a:rPr>
                <a:t>=</a:t>
              </a:r>
            </a:p>
          </p:txBody>
        </p:sp>
      </p:grpSp>
      <p:grpSp>
        <p:nvGrpSpPr>
          <p:cNvPr id="111651" name="Group 35"/>
          <p:cNvGrpSpPr>
            <a:grpSpLocks/>
          </p:cNvGrpSpPr>
          <p:nvPr/>
        </p:nvGrpSpPr>
        <p:grpSpPr bwMode="auto">
          <a:xfrm>
            <a:off x="3211513" y="3170238"/>
            <a:ext cx="2611437" cy="1052512"/>
            <a:chOff x="2160" y="1805"/>
            <a:chExt cx="1392" cy="663"/>
          </a:xfrm>
        </p:grpSpPr>
        <p:sp>
          <p:nvSpPr>
            <p:cNvPr id="111628" name="Text Box 12"/>
            <p:cNvSpPr txBox="1">
              <a:spLocks noChangeArrowheads="1"/>
            </p:cNvSpPr>
            <p:nvPr/>
          </p:nvSpPr>
          <p:spPr bwMode="auto">
            <a:xfrm>
              <a:off x="2768" y="1959"/>
              <a:ext cx="2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C82E32"/>
                  </a:solidFill>
                </a:rPr>
                <a:t>=</a:t>
              </a:r>
            </a:p>
          </p:txBody>
        </p:sp>
        <p:grpSp>
          <p:nvGrpSpPr>
            <p:cNvPr id="111634" name="Group 18"/>
            <p:cNvGrpSpPr>
              <a:grpSpLocks/>
            </p:cNvGrpSpPr>
            <p:nvPr/>
          </p:nvGrpSpPr>
          <p:grpSpPr bwMode="auto">
            <a:xfrm>
              <a:off x="2160" y="1805"/>
              <a:ext cx="480" cy="663"/>
              <a:chOff x="2160" y="1805"/>
              <a:chExt cx="480" cy="663"/>
            </a:xfrm>
          </p:grpSpPr>
          <p:sp>
            <p:nvSpPr>
              <p:cNvPr id="111626" name="Text Box 10"/>
              <p:cNvSpPr txBox="1">
                <a:spLocks noChangeArrowheads="1"/>
              </p:cNvSpPr>
              <p:nvPr/>
            </p:nvSpPr>
            <p:spPr bwMode="auto">
              <a:xfrm>
                <a:off x="2246" y="1805"/>
                <a:ext cx="32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 i="1">
                    <a:solidFill>
                      <a:srgbClr val="C82E32"/>
                    </a:solidFill>
                  </a:rPr>
                  <a:t>m</a:t>
                </a:r>
                <a:r>
                  <a:rPr lang="en-US" altLang="en-US" sz="3200" baseline="-25000">
                    <a:solidFill>
                      <a:srgbClr val="C82E32"/>
                    </a:solidFill>
                  </a:rPr>
                  <a:t>1</a:t>
                </a:r>
                <a:endParaRPr lang="en-US" altLang="en-US" sz="3200" i="1">
                  <a:solidFill>
                    <a:srgbClr val="C82E32"/>
                  </a:solidFill>
                </a:endParaRPr>
              </a:p>
            </p:txBody>
          </p:sp>
          <p:sp>
            <p:nvSpPr>
              <p:cNvPr id="111627" name="Text Box 11"/>
              <p:cNvSpPr txBox="1">
                <a:spLocks noChangeArrowheads="1"/>
              </p:cNvSpPr>
              <p:nvPr/>
            </p:nvSpPr>
            <p:spPr bwMode="auto">
              <a:xfrm>
                <a:off x="2246" y="2103"/>
                <a:ext cx="32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 i="1" dirty="0">
                    <a:solidFill>
                      <a:srgbClr val="C82E32"/>
                    </a:solidFill>
                  </a:rPr>
                  <a:t>m</a:t>
                </a:r>
                <a:r>
                  <a:rPr lang="en-US" altLang="en-US" sz="3200" baseline="-25000" dirty="0">
                    <a:solidFill>
                      <a:srgbClr val="C82E32"/>
                    </a:solidFill>
                  </a:rPr>
                  <a:t>2</a:t>
                </a:r>
                <a:endParaRPr lang="en-US" altLang="en-US" sz="3200" i="1" dirty="0">
                  <a:solidFill>
                    <a:srgbClr val="C82E32"/>
                  </a:solidFill>
                </a:endParaRPr>
              </a:p>
            </p:txBody>
          </p:sp>
          <p:sp>
            <p:nvSpPr>
              <p:cNvPr id="111631" name="Line 15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480" cy="0"/>
              </a:xfrm>
              <a:prstGeom prst="line">
                <a:avLst/>
              </a:prstGeom>
              <a:noFill/>
              <a:ln w="25400">
                <a:solidFill>
                  <a:srgbClr val="C82E3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1633" name="Group 17"/>
            <p:cNvGrpSpPr>
              <a:grpSpLocks/>
            </p:cNvGrpSpPr>
            <p:nvPr/>
          </p:nvGrpSpPr>
          <p:grpSpPr bwMode="auto">
            <a:xfrm>
              <a:off x="3072" y="1815"/>
              <a:ext cx="480" cy="653"/>
              <a:chOff x="3072" y="1815"/>
              <a:chExt cx="480" cy="653"/>
            </a:xfrm>
          </p:grpSpPr>
          <p:sp>
            <p:nvSpPr>
              <p:cNvPr id="111629" name="Text Box 13"/>
              <p:cNvSpPr txBox="1">
                <a:spLocks noChangeArrowheads="1"/>
              </p:cNvSpPr>
              <p:nvPr/>
            </p:nvSpPr>
            <p:spPr bwMode="auto">
              <a:xfrm>
                <a:off x="3161" y="1815"/>
                <a:ext cx="33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 i="1">
                    <a:solidFill>
                      <a:srgbClr val="C82E32"/>
                    </a:solidFill>
                  </a:rPr>
                  <a:t>v</a:t>
                </a:r>
                <a:r>
                  <a:rPr lang="en-US" altLang="en-US" sz="3200" baseline="-25000">
                    <a:solidFill>
                      <a:srgbClr val="C82E32"/>
                    </a:solidFill>
                  </a:rPr>
                  <a:t>2</a:t>
                </a:r>
                <a:r>
                  <a:rPr lang="en-US" altLang="en-US" sz="3200" baseline="30000">
                    <a:solidFill>
                      <a:srgbClr val="C82E32"/>
                    </a:solidFill>
                  </a:rPr>
                  <a:t>2</a:t>
                </a:r>
                <a:endParaRPr lang="en-US" altLang="en-US" sz="3200" i="1">
                  <a:solidFill>
                    <a:srgbClr val="C82E32"/>
                  </a:solidFill>
                </a:endParaRPr>
              </a:p>
            </p:txBody>
          </p:sp>
          <p:sp>
            <p:nvSpPr>
              <p:cNvPr id="111630" name="Text Box 14"/>
              <p:cNvSpPr txBox="1">
                <a:spLocks noChangeArrowheads="1"/>
              </p:cNvSpPr>
              <p:nvPr/>
            </p:nvSpPr>
            <p:spPr bwMode="auto">
              <a:xfrm>
                <a:off x="3159" y="2103"/>
                <a:ext cx="33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 i="1">
                    <a:solidFill>
                      <a:srgbClr val="C82E32"/>
                    </a:solidFill>
                  </a:rPr>
                  <a:t>v</a:t>
                </a:r>
                <a:r>
                  <a:rPr lang="en-US" altLang="en-US" sz="3200" baseline="-25000">
                    <a:solidFill>
                      <a:srgbClr val="C82E32"/>
                    </a:solidFill>
                  </a:rPr>
                  <a:t>1</a:t>
                </a:r>
                <a:r>
                  <a:rPr lang="en-US" altLang="en-US" sz="3200" baseline="30000">
                    <a:solidFill>
                      <a:srgbClr val="C82E32"/>
                    </a:solidFill>
                  </a:rPr>
                  <a:t>2</a:t>
                </a:r>
                <a:endParaRPr lang="en-US" altLang="en-US" sz="3200" i="1">
                  <a:solidFill>
                    <a:srgbClr val="C82E32"/>
                  </a:solidFill>
                </a:endParaRPr>
              </a:p>
            </p:txBody>
          </p:sp>
          <p:sp>
            <p:nvSpPr>
              <p:cNvPr id="111632" name="Line 16"/>
              <p:cNvSpPr>
                <a:spLocks noChangeShapeType="1"/>
              </p:cNvSpPr>
              <p:nvPr/>
            </p:nvSpPr>
            <p:spPr bwMode="auto">
              <a:xfrm>
                <a:off x="3072" y="2160"/>
                <a:ext cx="480" cy="0"/>
              </a:xfrm>
              <a:prstGeom prst="line">
                <a:avLst/>
              </a:prstGeom>
              <a:noFill/>
              <a:ln w="25400">
                <a:solidFill>
                  <a:srgbClr val="C82E3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1654" name="Group 38"/>
          <p:cNvGrpSpPr>
            <a:grpSpLocks/>
          </p:cNvGrpSpPr>
          <p:nvPr/>
        </p:nvGrpSpPr>
        <p:grpSpPr bwMode="auto">
          <a:xfrm>
            <a:off x="3079751" y="4445002"/>
            <a:ext cx="2936875" cy="1289051"/>
            <a:chOff x="1940" y="2800"/>
            <a:chExt cx="1850" cy="812"/>
          </a:xfrm>
        </p:grpSpPr>
        <p:grpSp>
          <p:nvGrpSpPr>
            <p:cNvPr id="111641" name="Group 25"/>
            <p:cNvGrpSpPr>
              <a:grpSpLocks/>
            </p:cNvGrpSpPr>
            <p:nvPr/>
          </p:nvGrpSpPr>
          <p:grpSpPr bwMode="auto">
            <a:xfrm>
              <a:off x="1940" y="2800"/>
              <a:ext cx="705" cy="812"/>
              <a:chOff x="2090" y="2560"/>
              <a:chExt cx="454" cy="812"/>
            </a:xfrm>
          </p:grpSpPr>
          <p:sp>
            <p:nvSpPr>
              <p:cNvPr id="111635" name="Text Box 19"/>
              <p:cNvSpPr txBox="1">
                <a:spLocks noChangeArrowheads="1"/>
              </p:cNvSpPr>
              <p:nvPr/>
            </p:nvSpPr>
            <p:spPr bwMode="auto">
              <a:xfrm>
                <a:off x="2102" y="2560"/>
                <a:ext cx="44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3200" dirty="0" smtClean="0">
                    <a:solidFill>
                      <a:srgbClr val="C82E32"/>
                    </a:solidFill>
                    <a:sym typeface="Symbol" pitchFamily="-80" charset="2"/>
                  </a:rPr>
                  <a:t></a:t>
                </a:r>
                <a:r>
                  <a:rPr lang="en-US" altLang="en-US" sz="3200" b="1" i="1" dirty="0" smtClean="0">
                    <a:solidFill>
                      <a:srgbClr val="C82E32"/>
                    </a:solidFill>
                    <a:sym typeface="Symbol" pitchFamily="-80" charset="2"/>
                  </a:rPr>
                  <a:t>m</a:t>
                </a:r>
                <a:r>
                  <a:rPr lang="en-US" altLang="en-US" sz="3200" b="1" baseline="-25000" dirty="0" smtClean="0">
                    <a:solidFill>
                      <a:srgbClr val="C82E32"/>
                    </a:solidFill>
                    <a:sym typeface="Symbol" pitchFamily="-80" charset="2"/>
                  </a:rPr>
                  <a:t>1</a:t>
                </a:r>
                <a:endParaRPr lang="en-US" altLang="en-US" sz="3200" b="1" dirty="0">
                  <a:solidFill>
                    <a:srgbClr val="C82E32"/>
                  </a:solidFill>
                </a:endParaRPr>
              </a:p>
            </p:txBody>
          </p:sp>
          <p:sp>
            <p:nvSpPr>
              <p:cNvPr id="111636" name="Text Box 20"/>
              <p:cNvSpPr txBox="1">
                <a:spLocks noChangeArrowheads="1"/>
              </p:cNvSpPr>
              <p:nvPr/>
            </p:nvSpPr>
            <p:spPr bwMode="auto">
              <a:xfrm>
                <a:off x="2090" y="3007"/>
                <a:ext cx="44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3200" dirty="0" smtClean="0">
                    <a:solidFill>
                      <a:srgbClr val="C82E32"/>
                    </a:solidFill>
                    <a:sym typeface="Symbol" pitchFamily="-80" charset="2"/>
                  </a:rPr>
                  <a:t></a:t>
                </a:r>
                <a:r>
                  <a:rPr lang="en-US" altLang="en-US" sz="3200" i="1" dirty="0" smtClean="0">
                    <a:solidFill>
                      <a:srgbClr val="C82E32"/>
                    </a:solidFill>
                    <a:sym typeface="Symbol" pitchFamily="-80" charset="2"/>
                  </a:rPr>
                  <a:t>m</a:t>
                </a:r>
                <a:r>
                  <a:rPr lang="en-US" altLang="en-US" sz="3200" baseline="-25000" dirty="0" smtClean="0">
                    <a:solidFill>
                      <a:srgbClr val="C82E32"/>
                    </a:solidFill>
                    <a:sym typeface="Symbol" pitchFamily="-80" charset="2"/>
                  </a:rPr>
                  <a:t>2</a:t>
                </a:r>
                <a:endParaRPr lang="en-US" altLang="en-US" sz="3200" dirty="0">
                  <a:solidFill>
                    <a:srgbClr val="C82E32"/>
                  </a:solidFill>
                </a:endParaRPr>
              </a:p>
            </p:txBody>
          </p:sp>
          <p:sp>
            <p:nvSpPr>
              <p:cNvPr id="111639" name="Line 23"/>
              <p:cNvSpPr>
                <a:spLocks noChangeShapeType="1"/>
              </p:cNvSpPr>
              <p:nvPr/>
            </p:nvSpPr>
            <p:spPr bwMode="auto">
              <a:xfrm>
                <a:off x="2112" y="2928"/>
                <a:ext cx="432" cy="0"/>
              </a:xfrm>
              <a:prstGeom prst="line">
                <a:avLst/>
              </a:prstGeom>
              <a:noFill/>
              <a:ln w="25400">
                <a:solidFill>
                  <a:srgbClr val="C82E3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1642" name="Group 26"/>
            <p:cNvGrpSpPr>
              <a:grpSpLocks/>
            </p:cNvGrpSpPr>
            <p:nvPr/>
          </p:nvGrpSpPr>
          <p:grpSpPr bwMode="auto">
            <a:xfrm>
              <a:off x="3109" y="2824"/>
              <a:ext cx="681" cy="703"/>
              <a:chOff x="3051" y="2583"/>
              <a:chExt cx="576" cy="703"/>
            </a:xfrm>
          </p:grpSpPr>
          <p:sp>
            <p:nvSpPr>
              <p:cNvPr id="111637" name="Text Box 21"/>
              <p:cNvSpPr txBox="1">
                <a:spLocks noChangeArrowheads="1"/>
              </p:cNvSpPr>
              <p:nvPr/>
            </p:nvSpPr>
            <p:spPr bwMode="auto">
              <a:xfrm>
                <a:off x="3110" y="2583"/>
                <a:ext cx="45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C82E32"/>
                    </a:solidFill>
                    <a:sym typeface="Symbol" pitchFamily="-80" charset="2"/>
                  </a:rPr>
                  <a:t></a:t>
                </a:r>
                <a:r>
                  <a:rPr lang="en-US" altLang="en-US" sz="3200" i="1">
                    <a:solidFill>
                      <a:srgbClr val="C82E32"/>
                    </a:solidFill>
                    <a:sym typeface="Symbol" pitchFamily="-80" charset="2"/>
                  </a:rPr>
                  <a:t>v</a:t>
                </a:r>
                <a:r>
                  <a:rPr lang="en-US" altLang="en-US" sz="3200" baseline="-25000">
                    <a:solidFill>
                      <a:srgbClr val="C82E32"/>
                    </a:solidFill>
                    <a:sym typeface="Symbol" pitchFamily="-80" charset="2"/>
                  </a:rPr>
                  <a:t>2</a:t>
                </a:r>
                <a:r>
                  <a:rPr lang="en-US" altLang="en-US" sz="3200" baseline="30000">
                    <a:solidFill>
                      <a:srgbClr val="C82E32"/>
                    </a:solidFill>
                    <a:sym typeface="Symbol" pitchFamily="-80" charset="2"/>
                  </a:rPr>
                  <a:t>2</a:t>
                </a:r>
                <a:endParaRPr lang="en-US" altLang="en-US" sz="3200">
                  <a:solidFill>
                    <a:srgbClr val="C82E32"/>
                  </a:solidFill>
                </a:endParaRPr>
              </a:p>
            </p:txBody>
          </p:sp>
          <p:sp>
            <p:nvSpPr>
              <p:cNvPr id="111638" name="Text Box 22"/>
              <p:cNvSpPr txBox="1">
                <a:spLocks noChangeArrowheads="1"/>
              </p:cNvSpPr>
              <p:nvPr/>
            </p:nvSpPr>
            <p:spPr bwMode="auto">
              <a:xfrm>
                <a:off x="3110" y="2921"/>
                <a:ext cx="45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C82E32"/>
                    </a:solidFill>
                    <a:sym typeface="Symbol" pitchFamily="-80" charset="2"/>
                  </a:rPr>
                  <a:t></a:t>
                </a:r>
                <a:r>
                  <a:rPr lang="en-US" altLang="en-US" sz="3200" i="1">
                    <a:solidFill>
                      <a:srgbClr val="C82E32"/>
                    </a:solidFill>
                    <a:sym typeface="Symbol" pitchFamily="-80" charset="2"/>
                  </a:rPr>
                  <a:t>v</a:t>
                </a:r>
                <a:r>
                  <a:rPr lang="en-US" altLang="en-US" sz="3200" baseline="-25000">
                    <a:solidFill>
                      <a:srgbClr val="C82E32"/>
                    </a:solidFill>
                    <a:sym typeface="Symbol" pitchFamily="-80" charset="2"/>
                  </a:rPr>
                  <a:t>1</a:t>
                </a:r>
                <a:r>
                  <a:rPr lang="en-US" altLang="en-US" sz="3200" baseline="30000">
                    <a:solidFill>
                      <a:srgbClr val="C82E32"/>
                    </a:solidFill>
                    <a:sym typeface="Symbol" pitchFamily="-80" charset="2"/>
                  </a:rPr>
                  <a:t>2</a:t>
                </a:r>
                <a:endParaRPr lang="en-US" altLang="en-US" sz="3200">
                  <a:solidFill>
                    <a:srgbClr val="C82E32"/>
                  </a:solidFill>
                </a:endParaRPr>
              </a:p>
            </p:txBody>
          </p:sp>
          <p:sp>
            <p:nvSpPr>
              <p:cNvPr id="111640" name="Line 24"/>
              <p:cNvSpPr>
                <a:spLocks noChangeShapeType="1"/>
              </p:cNvSpPr>
              <p:nvPr/>
            </p:nvSpPr>
            <p:spPr bwMode="auto">
              <a:xfrm>
                <a:off x="3051" y="2928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C82E3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1647" name="Text Box 31"/>
            <p:cNvSpPr txBox="1">
              <a:spLocks noChangeArrowheads="1"/>
            </p:cNvSpPr>
            <p:nvPr/>
          </p:nvSpPr>
          <p:spPr bwMode="auto">
            <a:xfrm>
              <a:off x="2750" y="2991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C82E32"/>
                  </a:solidFill>
                </a:rPr>
                <a:t>=</a:t>
              </a:r>
            </a:p>
          </p:txBody>
        </p:sp>
      </p:grpSp>
      <p:grpSp>
        <p:nvGrpSpPr>
          <p:cNvPr id="111653" name="Group 37"/>
          <p:cNvGrpSpPr>
            <a:grpSpLocks/>
          </p:cNvGrpSpPr>
          <p:nvPr/>
        </p:nvGrpSpPr>
        <p:grpSpPr bwMode="auto">
          <a:xfrm>
            <a:off x="6361113" y="4465638"/>
            <a:ext cx="1411287" cy="1128712"/>
            <a:chOff x="3760" y="2573"/>
            <a:chExt cx="752" cy="711"/>
          </a:xfrm>
        </p:grpSpPr>
        <p:grpSp>
          <p:nvGrpSpPr>
            <p:cNvPr id="111646" name="Group 30"/>
            <p:cNvGrpSpPr>
              <a:grpSpLocks/>
            </p:cNvGrpSpPr>
            <p:nvPr/>
          </p:nvGrpSpPr>
          <p:grpSpPr bwMode="auto">
            <a:xfrm>
              <a:off x="4080" y="2573"/>
              <a:ext cx="432" cy="711"/>
              <a:chOff x="3984" y="2573"/>
              <a:chExt cx="432" cy="711"/>
            </a:xfrm>
          </p:grpSpPr>
          <p:sp>
            <p:nvSpPr>
              <p:cNvPr id="111643" name="Text Box 27"/>
              <p:cNvSpPr txBox="1">
                <a:spLocks noChangeArrowheads="1"/>
              </p:cNvSpPr>
              <p:nvPr/>
            </p:nvSpPr>
            <p:spPr bwMode="auto">
              <a:xfrm>
                <a:off x="4070" y="2573"/>
                <a:ext cx="26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 i="1">
                    <a:solidFill>
                      <a:srgbClr val="C82E32"/>
                    </a:solidFill>
                  </a:rPr>
                  <a:t>v</a:t>
                </a:r>
                <a:r>
                  <a:rPr lang="en-US" altLang="en-US" sz="3200" baseline="-25000">
                    <a:solidFill>
                      <a:srgbClr val="C82E32"/>
                    </a:solidFill>
                  </a:rPr>
                  <a:t>2</a:t>
                </a:r>
                <a:endParaRPr lang="en-US" altLang="en-US" sz="3200" i="1">
                  <a:solidFill>
                    <a:srgbClr val="C82E32"/>
                  </a:solidFill>
                </a:endParaRPr>
              </a:p>
            </p:txBody>
          </p:sp>
          <p:sp>
            <p:nvSpPr>
              <p:cNvPr id="111644" name="Text Box 28"/>
              <p:cNvSpPr txBox="1">
                <a:spLocks noChangeArrowheads="1"/>
              </p:cNvSpPr>
              <p:nvPr/>
            </p:nvSpPr>
            <p:spPr bwMode="auto">
              <a:xfrm>
                <a:off x="4070" y="2919"/>
                <a:ext cx="26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 i="1">
                    <a:solidFill>
                      <a:srgbClr val="C82E32"/>
                    </a:solidFill>
                  </a:rPr>
                  <a:t>v</a:t>
                </a:r>
                <a:r>
                  <a:rPr lang="en-US" altLang="en-US" sz="3200" baseline="-25000">
                    <a:solidFill>
                      <a:srgbClr val="C82E32"/>
                    </a:solidFill>
                  </a:rPr>
                  <a:t>1</a:t>
                </a:r>
                <a:endParaRPr lang="en-US" altLang="en-US" sz="3200" i="1">
                  <a:solidFill>
                    <a:srgbClr val="C82E32"/>
                  </a:solidFill>
                </a:endParaRPr>
              </a:p>
            </p:txBody>
          </p:sp>
          <p:sp>
            <p:nvSpPr>
              <p:cNvPr id="111645" name="Line 29"/>
              <p:cNvSpPr>
                <a:spLocks noChangeShapeType="1"/>
              </p:cNvSpPr>
              <p:nvPr/>
            </p:nvSpPr>
            <p:spPr bwMode="auto">
              <a:xfrm>
                <a:off x="3984" y="2928"/>
                <a:ext cx="432" cy="0"/>
              </a:xfrm>
              <a:prstGeom prst="line">
                <a:avLst/>
              </a:prstGeom>
              <a:noFill/>
              <a:ln w="25400">
                <a:solidFill>
                  <a:srgbClr val="C82E3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1648" name="Text Box 32"/>
            <p:cNvSpPr txBox="1">
              <a:spLocks noChangeArrowheads="1"/>
            </p:cNvSpPr>
            <p:nvPr/>
          </p:nvSpPr>
          <p:spPr bwMode="auto">
            <a:xfrm>
              <a:off x="3760" y="2746"/>
              <a:ext cx="2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C82E32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66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Graham’s Law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2496" y="2590800"/>
            <a:ext cx="7010400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Under certain conditions, methane gas (CH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 diffuses at a rate </a:t>
            </a:r>
            <a:r>
              <a:rPr lang="en-US" sz="2400" dirty="0" smtClean="0"/>
              <a:t>of </a:t>
            </a:r>
            <a:r>
              <a:rPr lang="en-US" sz="2400" dirty="0" smtClean="0"/>
              <a:t>12 cm/sec. Under the same conditions, an unknown gas diffuse at a rate of 8.0 cm/sec. What is the molar mass of the unknown gas?</a:t>
            </a:r>
          </a:p>
          <a:p>
            <a:endParaRPr lang="en-US" sz="2400" dirty="0"/>
          </a:p>
          <a:p>
            <a:r>
              <a:rPr lang="en-US" sz="2000" dirty="0" smtClean="0"/>
              <a:t>Strategy:    KE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KE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	 </a:t>
            </a:r>
            <a:r>
              <a:rPr lang="en-US" sz="2000" dirty="0" smtClean="0"/>
              <a:t>  (½M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</a:t>
            </a:r>
            <a:r>
              <a:rPr lang="en-US" sz="2000" dirty="0"/>
              <a:t>½</a:t>
            </a:r>
            <a:r>
              <a:rPr lang="en-US" sz="2000" dirty="0" smtClean="0"/>
              <a:t> 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	 </a:t>
            </a:r>
            <a:r>
              <a:rPr lang="en-US" sz="2000" dirty="0" smtClean="0"/>
              <a:t>  Solve for M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endParaRPr lang="en-US" sz="2000" baseline="-25000" dirty="0"/>
          </a:p>
          <a:p>
            <a:endParaRPr lang="en-US" sz="2000" baseline="-25000" dirty="0" smtClean="0"/>
          </a:p>
          <a:p>
            <a:r>
              <a:rPr lang="en-US" sz="2000" baseline="-25000" dirty="0"/>
              <a:t>	</a:t>
            </a:r>
            <a:r>
              <a:rPr lang="en-US" sz="2000" dirty="0" smtClean="0">
                <a:solidFill>
                  <a:srgbClr val="0070C0"/>
                </a:solidFill>
              </a:rPr>
              <a:t>Answer:   M</a:t>
            </a:r>
            <a:r>
              <a:rPr lang="en-US" sz="2000" baseline="-25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>
                <a:solidFill>
                  <a:srgbClr val="0070C0"/>
                </a:solidFill>
              </a:rPr>
              <a:t> = 36 g/mole</a:t>
            </a:r>
            <a:endParaRPr lang="en-US" sz="2000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7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>
                <a:latin typeface="Times" pitchFamily="-80" charset="0"/>
              </a:rPr>
              <a:t>2009, Prentice-Hall, Inc.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n-US" altLang="en-US" dirty="0"/>
              <a:t>Deviations from Ideal Behavior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81000" y="4648200"/>
            <a:ext cx="8229600" cy="2209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/>
              <a:t>	The assumptions made in the kinetic-molecular model (negligible volume of gas molecules themselves, no attractive forces between gas molecules, etc.) break down at high pressure and/or low temperature.</a:t>
            </a:r>
          </a:p>
        </p:txBody>
      </p:sp>
      <p:pic>
        <p:nvPicPr>
          <p:cNvPr id="62473" name="Picture 9" descr="10_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1"/>
          <a:stretch>
            <a:fillRect/>
          </a:stretch>
        </p:blipFill>
        <p:spPr>
          <a:xfrm>
            <a:off x="762000" y="1828800"/>
            <a:ext cx="3848100" cy="2740025"/>
          </a:xfrm>
        </p:spPr>
      </p:pic>
      <p:pic>
        <p:nvPicPr>
          <p:cNvPr id="62479" name="Picture 15" descr="10_26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3588" y="1676400"/>
            <a:ext cx="1955800" cy="2732088"/>
          </a:xfrm>
        </p:spPr>
      </p:pic>
    </p:spTree>
    <p:extLst>
      <p:ext uri="{BB962C8B-B14F-4D97-AF65-F5344CB8AC3E}">
        <p14:creationId xmlns:p14="http://schemas.microsoft.com/office/powerpoint/2010/main" val="228504060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>
                <a:latin typeface="Times" pitchFamily="-80" charset="0"/>
              </a:rPr>
              <a:t>2009, Prentice-Hall, Inc.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Real Gases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24012"/>
            <a:ext cx="7324725" cy="2057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800" dirty="0"/>
              <a:t>	In the real world, the behavior of gases only conforms to the ideal-gas equation at relatively high temperature and low pressure.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3962400"/>
            <a:ext cx="7086600" cy="2133600"/>
          </a:xfrm>
        </p:spPr>
        <p:txBody>
          <a:bodyPr>
            <a:normAutofit/>
          </a:bodyPr>
          <a:lstStyle/>
          <a:p>
            <a:pPr indent="0">
              <a:buFontTx/>
              <a:buNone/>
            </a:pPr>
            <a:r>
              <a:rPr lang="en-US" altLang="en-US" sz="2800" dirty="0"/>
              <a:t>Even the same gas will show wildly different behavior under high pressure at different temperatures.</a:t>
            </a:r>
          </a:p>
        </p:txBody>
      </p:sp>
    </p:spTree>
    <p:extLst>
      <p:ext uri="{BB962C8B-B14F-4D97-AF65-F5344CB8AC3E}">
        <p14:creationId xmlns:p14="http://schemas.microsoft.com/office/powerpoint/2010/main" val="1016459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Pressure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28427"/>
            <a:ext cx="8153400" cy="1219200"/>
          </a:xfrm>
        </p:spPr>
        <p:txBody>
          <a:bodyPr/>
          <a:lstStyle/>
          <a:p>
            <a:r>
              <a:rPr lang="en-US" dirty="0"/>
              <a:t>Normal atmospheric pressure at sea level is referred to </a:t>
            </a:r>
            <a:r>
              <a:rPr lang="en-US" dirty="0" smtClean="0"/>
              <a:t>as </a:t>
            </a:r>
            <a:r>
              <a:rPr lang="en-US" dirty="0" smtClean="0">
                <a:solidFill>
                  <a:srgbClr val="000080"/>
                </a:solidFill>
              </a:rPr>
              <a:t>standard </a:t>
            </a:r>
            <a:r>
              <a:rPr lang="en-US" dirty="0">
                <a:solidFill>
                  <a:srgbClr val="000080"/>
                </a:solidFill>
              </a:rPr>
              <a:t>pressure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>
                <a:latin typeface="Times" pitchFamily="-80" charset="0"/>
              </a:rPr>
              <a:t>2009, Prentice-Hall, Inc.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" y="3581400"/>
            <a:ext cx="7772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C82E32"/>
                </a:solidFill>
                <a:latin typeface="Arial" charset="0"/>
              </a:rPr>
              <a:t>It is equal to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C82E32"/>
                </a:solidFill>
                <a:latin typeface="Arial" charset="0"/>
              </a:rPr>
              <a:t>1.00 atm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>
                <a:solidFill>
                  <a:srgbClr val="C82E32"/>
                </a:solidFill>
                <a:latin typeface="Arial" charset="0"/>
              </a:rPr>
              <a:t>760 torr (760 mm Hg)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>
                <a:solidFill>
                  <a:srgbClr val="C82E32"/>
                </a:solidFill>
                <a:latin typeface="Arial" charset="0"/>
              </a:rPr>
              <a:t>101.325 kPa</a:t>
            </a:r>
          </a:p>
        </p:txBody>
      </p:sp>
    </p:spTree>
    <p:extLst>
      <p:ext uri="{BB962C8B-B14F-4D97-AF65-F5344CB8AC3E}">
        <p14:creationId xmlns:p14="http://schemas.microsoft.com/office/powerpoint/2010/main" val="340951769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 bldLvl="4" autoUpdateAnimBg="0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Laws: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Four variable are need to describe gases.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Pressure (P)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Volume (V)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Temperature (T,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Kelvin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Amount  (n, mole)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Understanding the interrelationship of these variables allow scientists to study properties of gases  quantitatively on the molecular/atomic level.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Boyle’s Law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6002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	The volume of a fixed quantity of gas at constant temperature is inversely proportional to the pressure.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04" y="2895600"/>
            <a:ext cx="4511758" cy="3276600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>
                <a:latin typeface="Times" pitchFamily="-80" charset="0"/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75995461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As </a:t>
            </a:r>
            <a:r>
              <a:rPr lang="en-US" i="1"/>
              <a:t>P</a:t>
            </a:r>
            <a:r>
              <a:rPr lang="en-US"/>
              <a:t> and </a:t>
            </a:r>
            <a:r>
              <a:rPr lang="en-US" i="1"/>
              <a:t>V</a:t>
            </a:r>
            <a:r>
              <a:rPr lang="en-US"/>
              <a:t> are</a:t>
            </a:r>
            <a:br>
              <a:rPr lang="en-US"/>
            </a:br>
            <a:r>
              <a:rPr lang="en-US"/>
              <a:t>inversely proportional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1950" y="1752600"/>
            <a:ext cx="41148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A plot of </a:t>
            </a:r>
            <a:r>
              <a:rPr lang="en-US" sz="2800" i="1" dirty="0"/>
              <a:t>V</a:t>
            </a:r>
            <a:r>
              <a:rPr lang="en-US" sz="2800" dirty="0"/>
              <a:t> versus </a:t>
            </a:r>
            <a:r>
              <a:rPr lang="en-US" sz="2800" i="1" dirty="0"/>
              <a:t>P</a:t>
            </a:r>
            <a:r>
              <a:rPr lang="en-US" sz="2800" dirty="0"/>
              <a:t> results in a curve.</a:t>
            </a:r>
            <a:endParaRPr lang="en-US" sz="2400" dirty="0"/>
          </a:p>
        </p:txBody>
      </p:sp>
      <p:pic>
        <p:nvPicPr>
          <p:cNvPr id="15383" name="Picture 23" descr="10_07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9"/>
          <a:stretch>
            <a:fillRect/>
          </a:stretch>
        </p:blipFill>
        <p:spPr>
          <a:xfrm>
            <a:off x="4953000" y="1752600"/>
            <a:ext cx="2870200" cy="2282825"/>
          </a:xfrm>
        </p:spPr>
      </p:pic>
      <p:pic>
        <p:nvPicPr>
          <p:cNvPr id="15384" name="Picture 24" descr="10_07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9"/>
          <a:stretch>
            <a:fillRect/>
          </a:stretch>
        </p:blipFill>
        <p:spPr>
          <a:xfrm>
            <a:off x="4953000" y="3913188"/>
            <a:ext cx="2895600" cy="2492375"/>
          </a:xfrm>
        </p:spPr>
      </p:pic>
      <p:sp>
        <p:nvSpPr>
          <p:cNvPr id="10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>
                <a:latin typeface="Times" pitchFamily="-80" charset="0"/>
              </a:rPr>
              <a:t>2009, Prentice-Hall, Inc.</a:t>
            </a:r>
          </a:p>
        </p:txBody>
      </p:sp>
      <p:grpSp>
        <p:nvGrpSpPr>
          <p:cNvPr id="15376" name="Group 16"/>
          <p:cNvGrpSpPr>
            <a:grpSpLocks/>
          </p:cNvGrpSpPr>
          <p:nvPr/>
        </p:nvGrpSpPr>
        <p:grpSpPr bwMode="auto">
          <a:xfrm>
            <a:off x="581819" y="3022601"/>
            <a:ext cx="3886200" cy="3330575"/>
            <a:chOff x="384" y="2417"/>
            <a:chExt cx="2448" cy="2098"/>
          </a:xfrm>
        </p:grpSpPr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384" y="2456"/>
              <a:ext cx="2448" cy="2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800" dirty="0">
                  <a:solidFill>
                    <a:srgbClr val="C82E32"/>
                  </a:solidFill>
                  <a:latin typeface="Arial" charset="0"/>
                </a:rPr>
                <a:t>Since	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sz="1400" dirty="0">
                  <a:solidFill>
                    <a:srgbClr val="C82E32"/>
                  </a:solidFill>
                  <a:latin typeface="Arial" charset="0"/>
                </a:rPr>
                <a:t>	</a:t>
              </a:r>
              <a:endParaRPr lang="en-US" sz="2800" dirty="0">
                <a:solidFill>
                  <a:srgbClr val="C82E32"/>
                </a:solidFill>
                <a:latin typeface="Arial" charset="0"/>
              </a:endParaRPr>
            </a:p>
            <a:p>
              <a:pPr lvl="1" eaLnBrk="1" hangingPunct="1">
                <a:spcBef>
                  <a:spcPct val="20000"/>
                </a:spcBef>
              </a:pPr>
              <a:r>
                <a:rPr lang="en-US" sz="3200" i="1" dirty="0">
                  <a:solidFill>
                    <a:srgbClr val="C82E32"/>
                  </a:solidFill>
                  <a:latin typeface="Arial" charset="0"/>
                </a:rPr>
                <a:t>V </a:t>
              </a:r>
              <a:r>
                <a:rPr lang="en-US" sz="3200" dirty="0">
                  <a:solidFill>
                    <a:srgbClr val="C82E32"/>
                  </a:solidFill>
                  <a:latin typeface="Arial" charset="0"/>
                </a:rPr>
                <a:t>= </a:t>
              </a:r>
              <a:r>
                <a:rPr lang="en-US" sz="3200" i="1" dirty="0">
                  <a:solidFill>
                    <a:srgbClr val="C82E32"/>
                  </a:solidFill>
                  <a:latin typeface="Arial" charset="0"/>
                </a:rPr>
                <a:t>k</a:t>
              </a:r>
              <a:r>
                <a:rPr lang="en-US" sz="3200" dirty="0">
                  <a:solidFill>
                    <a:srgbClr val="C82E32"/>
                  </a:solidFill>
                  <a:latin typeface="Arial" charset="0"/>
                </a:rPr>
                <a:t> (1/</a:t>
              </a:r>
              <a:r>
                <a:rPr lang="en-US" sz="3200" i="1" dirty="0">
                  <a:solidFill>
                    <a:srgbClr val="C82E32"/>
                  </a:solidFill>
                  <a:latin typeface="Arial" charset="0"/>
                </a:rPr>
                <a:t>P</a:t>
              </a:r>
              <a:r>
                <a:rPr lang="en-US" sz="3200" dirty="0">
                  <a:solidFill>
                    <a:srgbClr val="C82E32"/>
                  </a:solidFill>
                  <a:latin typeface="Arial" charset="0"/>
                </a:rPr>
                <a:t>)</a:t>
              </a:r>
            </a:p>
            <a:p>
              <a:pPr lvl="1" eaLnBrk="1" hangingPunct="1">
                <a:spcBef>
                  <a:spcPct val="20000"/>
                </a:spcBef>
              </a:pPr>
              <a:r>
                <a:rPr lang="en-US" sz="2800" dirty="0">
                  <a:solidFill>
                    <a:srgbClr val="000080"/>
                  </a:solidFill>
                  <a:latin typeface="Arial" charset="0"/>
                </a:rPr>
                <a:t>This means a plot of </a:t>
              </a:r>
              <a:r>
                <a:rPr lang="en-US" sz="2800" i="1" dirty="0">
                  <a:solidFill>
                    <a:srgbClr val="000080"/>
                  </a:solidFill>
                  <a:latin typeface="Arial" charset="0"/>
                </a:rPr>
                <a:t>V</a:t>
              </a:r>
              <a:r>
                <a:rPr lang="en-US" sz="2800" dirty="0">
                  <a:solidFill>
                    <a:srgbClr val="000080"/>
                  </a:solidFill>
                  <a:latin typeface="Arial" charset="0"/>
                </a:rPr>
                <a:t> versus 1/</a:t>
              </a:r>
              <a:r>
                <a:rPr lang="en-US" sz="2800" i="1" dirty="0">
                  <a:solidFill>
                    <a:srgbClr val="000080"/>
                  </a:solidFill>
                  <a:latin typeface="Arial" charset="0"/>
                </a:rPr>
                <a:t>P</a:t>
              </a:r>
              <a:r>
                <a:rPr lang="en-US" sz="2800" dirty="0">
                  <a:solidFill>
                    <a:srgbClr val="000080"/>
                  </a:solidFill>
                  <a:latin typeface="Arial" charset="0"/>
                </a:rPr>
                <a:t> will be a straight line</a:t>
              </a:r>
              <a:r>
                <a:rPr lang="en-US" sz="2800" dirty="0" smtClean="0">
                  <a:solidFill>
                    <a:srgbClr val="000080"/>
                  </a:solidFill>
                  <a:latin typeface="Arial" charset="0"/>
                </a:rPr>
                <a:t>.</a:t>
              </a:r>
            </a:p>
            <a:p>
              <a:pPr lvl="1" eaLnBrk="1" hangingPunct="1">
                <a:spcBef>
                  <a:spcPct val="20000"/>
                </a:spcBef>
              </a:pPr>
              <a:endParaRPr lang="en-US" sz="2800" dirty="0">
                <a:solidFill>
                  <a:srgbClr val="000080"/>
                </a:solidFill>
                <a:latin typeface="Arial" charset="0"/>
              </a:endParaRP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1152" y="2417"/>
              <a:ext cx="87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rgbClr val="000080"/>
                  </a:solidFill>
                  <a:latin typeface="Arial" charset="0"/>
                </a:rPr>
                <a:t>PV</a:t>
              </a:r>
              <a:r>
                <a:rPr lang="en-US" sz="3200" dirty="0">
                  <a:solidFill>
                    <a:srgbClr val="000080"/>
                  </a:solidFill>
                  <a:latin typeface="Arial" charset="0"/>
                </a:rPr>
                <a:t> = </a:t>
              </a:r>
              <a:r>
                <a:rPr lang="en-US" sz="3200" i="1" dirty="0">
                  <a:solidFill>
                    <a:srgbClr val="000080"/>
                  </a:solidFill>
                  <a:latin typeface="Arial" charset="0"/>
                </a:rPr>
                <a:t>k</a:t>
              </a:r>
              <a:endParaRPr lang="en-US" sz="3200" dirty="0">
                <a:solidFill>
                  <a:srgbClr val="00008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1943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2196</TotalTime>
  <Words>1641</Words>
  <Application>Microsoft Office PowerPoint</Application>
  <PresentationFormat>On-screen Show (4:3)</PresentationFormat>
  <Paragraphs>360</Paragraphs>
  <Slides>53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ＭＳ Ｐゴシック</vt:lpstr>
      <vt:lpstr>Arial</vt:lpstr>
      <vt:lpstr>Calibri</vt:lpstr>
      <vt:lpstr>Garamond</vt:lpstr>
      <vt:lpstr>Symbol</vt:lpstr>
      <vt:lpstr>Times</vt:lpstr>
      <vt:lpstr>Times New Roman</vt:lpstr>
      <vt:lpstr>Wingdings</vt:lpstr>
      <vt:lpstr>Wingdings 2</vt:lpstr>
      <vt:lpstr>Organic</vt:lpstr>
      <vt:lpstr>Equation</vt:lpstr>
      <vt:lpstr>Chapter 11:  Gases</vt:lpstr>
      <vt:lpstr>Characteristics of Gases</vt:lpstr>
      <vt:lpstr>Pressure</vt:lpstr>
      <vt:lpstr>Units of Pressure</vt:lpstr>
      <vt:lpstr>Manometer</vt:lpstr>
      <vt:lpstr>Standard Pressure</vt:lpstr>
      <vt:lpstr>Gas Laws:</vt:lpstr>
      <vt:lpstr>Boyle’s Law</vt:lpstr>
      <vt:lpstr>As P and V are inversely proportional</vt:lpstr>
      <vt:lpstr>Charles’s Law</vt:lpstr>
      <vt:lpstr>PowerPoint Presentation</vt:lpstr>
      <vt:lpstr>The General (combined) Gas law</vt:lpstr>
      <vt:lpstr>Sample problem:</vt:lpstr>
      <vt:lpstr>Avogadro’s Law</vt:lpstr>
      <vt:lpstr>Avogadro’s Law &amp; Molar Volume</vt:lpstr>
      <vt:lpstr>Ideal-Gas Equation</vt:lpstr>
      <vt:lpstr>Ideal-Gas Equation</vt:lpstr>
      <vt:lpstr>Ideal-Gas Equation</vt:lpstr>
      <vt:lpstr>Sample Problem:</vt:lpstr>
      <vt:lpstr>Densities of Gases</vt:lpstr>
      <vt:lpstr>Densities of Gases</vt:lpstr>
      <vt:lpstr>Molecular Mass</vt:lpstr>
      <vt:lpstr>Sample Density problem:</vt:lpstr>
      <vt:lpstr>Gas Laws &amp; Stoichiometry</vt:lpstr>
      <vt:lpstr>Gas Stoichiometry</vt:lpstr>
      <vt:lpstr>Sample Gas Law-Stoichiometry problem:</vt:lpstr>
      <vt:lpstr>Another problem:</vt:lpstr>
      <vt:lpstr>Dalton’s Law of Partial Pressures</vt:lpstr>
      <vt:lpstr>Dalton’s Law of Partial Pressure  &amp; Mole Fraction</vt:lpstr>
      <vt:lpstr>Partial Pressure problem:</vt:lpstr>
      <vt:lpstr>…Mole Fraction</vt:lpstr>
      <vt:lpstr>Dalton’s Law:</vt:lpstr>
      <vt:lpstr>Partial Pressures</vt:lpstr>
      <vt:lpstr>Kinetic Molecular Theory</vt:lpstr>
      <vt:lpstr>Kinetic-Molecular Theory</vt:lpstr>
      <vt:lpstr>Main Tenets of Kinetic-Molecular Theory (KMT)</vt:lpstr>
      <vt:lpstr>Main Tenets of Kinetic-Molecular Theory</vt:lpstr>
      <vt:lpstr>Main Tenets of Kinetic-Molecular Theory</vt:lpstr>
      <vt:lpstr>PowerPoint Presentation</vt:lpstr>
      <vt:lpstr>PowerPoint Presentation</vt:lpstr>
      <vt:lpstr>The Kinetic-Molecular Theory of Gases</vt:lpstr>
      <vt:lpstr>PowerPoint Presentation</vt:lpstr>
      <vt:lpstr>PowerPoint Presentation</vt:lpstr>
      <vt:lpstr>Kinetic-Molecular Theory</vt:lpstr>
      <vt:lpstr>Kinetic Molecular Theory</vt:lpstr>
      <vt:lpstr>Velocity of Gas Particles</vt:lpstr>
      <vt:lpstr>Gas Diffusion &amp; Effusion</vt:lpstr>
      <vt:lpstr>Gas Diffusion: Relation of mass to Rate of Diffusion</vt:lpstr>
      <vt:lpstr>Gas Effusion</vt:lpstr>
      <vt:lpstr>Graham's Law: provides a mathematical relationship   of kinetic energy. </vt:lpstr>
      <vt:lpstr>Graham’s Law</vt:lpstr>
      <vt:lpstr>Deviations from Ideal Behavior</vt:lpstr>
      <vt:lpstr>Real Gases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 Gases</dc:title>
  <dc:creator>Administrator</dc:creator>
  <cp:lastModifiedBy>Wilhelm, Carolyn</cp:lastModifiedBy>
  <cp:revision>47</cp:revision>
  <dcterms:created xsi:type="dcterms:W3CDTF">2012-10-25T15:34:52Z</dcterms:created>
  <dcterms:modified xsi:type="dcterms:W3CDTF">2015-12-16T17:34:23Z</dcterms:modified>
</cp:coreProperties>
</file>