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1" r:id="rId2"/>
    <p:sldId id="263" r:id="rId3"/>
    <p:sldId id="265" r:id="rId4"/>
    <p:sldId id="266" r:id="rId5"/>
    <p:sldId id="273" r:id="rId6"/>
    <p:sldId id="264" r:id="rId7"/>
    <p:sldId id="256" r:id="rId8"/>
    <p:sldId id="257" r:id="rId9"/>
    <p:sldId id="267" r:id="rId10"/>
    <p:sldId id="258" r:id="rId11"/>
    <p:sldId id="268" r:id="rId12"/>
    <p:sldId id="260" r:id="rId13"/>
    <p:sldId id="280" r:id="rId14"/>
    <p:sldId id="277" r:id="rId15"/>
    <p:sldId id="276" r:id="rId16"/>
    <p:sldId id="275" r:id="rId17"/>
    <p:sldId id="278" r:id="rId18"/>
    <p:sldId id="279" r:id="rId19"/>
    <p:sldId id="272" r:id="rId20"/>
    <p:sldId id="259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7" d="100"/>
          <a:sy n="67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FF86C-BAE4-4EB9-BDC5-C4380FAA668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130AB-8962-43A3-83B6-C109C6164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72C59-61F2-455C-BFBB-288DAD15BFF4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2516-C460-469D-9CA0-F9F1442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6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F36F1-36A1-4DEB-AF73-76B1C2AC97A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328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D42DA-AB71-41C4-8B82-1B80BF3324D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45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61709-0C01-4FE1-BE2C-40E38C38E1B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75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C04F0-CB12-4D61-9B17-D584BADDAF9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24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CE9D5-4CE3-4925-B1B7-FC4316AC842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68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C04F0-CB12-4D61-9B17-D584BADDAF9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99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A1ACF-2D79-4B28-B7D8-2534A73F973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2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A8447-C85D-45C7-98F7-3D9605305BE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4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84A8A-494F-4E8F-B398-AE86194D6B9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6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5FACB-ED30-42E6-98D7-406E1ADFF57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720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See Chapter 18 Video Presentation Slides 21 &amp; 22</a:t>
            </a:r>
          </a:p>
        </p:txBody>
      </p:sp>
      <p:sp>
        <p:nvSpPr>
          <p:cNvPr id="220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49806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C9057A-7629-435D-8AE1-A439B8C0A0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10463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82927962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FE28D7-4CAA-410D-8BD2-0C92D2BD50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10463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45499744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98494D-7C84-4325-9566-7B1437CF01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10463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073783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C276-BB4A-43DF-9096-437494AFC2A4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8840A-6AE6-4CED-9260-B34C80E32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Constant (</a:t>
            </a:r>
            <a:r>
              <a:rPr lang="en-US" dirty="0" err="1" smtClean="0"/>
              <a:t>Ksp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1249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Calculate solubility of a salt in the presence of a common ion: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Estimate the solubility of Ag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in a solution containing 0.10M 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     </a:t>
            </a:r>
            <a:r>
              <a:rPr lang="en-US" dirty="0" err="1" smtClean="0"/>
              <a:t>Ksp</a:t>
            </a:r>
            <a:r>
              <a:rPr lang="en-US" dirty="0" smtClean="0"/>
              <a:t>= 1.2x10</a:t>
            </a:r>
            <a:r>
              <a:rPr lang="en-US" baseline="30000" dirty="0" smtClean="0"/>
              <a:t>-5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(similar process to last problem except that the concentration of sulfate at the start is not 0)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Factors Affecting Solubility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pH</a:t>
            </a:r>
          </a:p>
          <a:p>
            <a:pPr marL="798513" lvl="1" indent="-341313"/>
            <a:r>
              <a:rPr lang="en-US" altLang="en-US" sz="2400"/>
              <a:t>If a substance has a basic anion, it will be more soluble in an acidic solution.</a:t>
            </a:r>
          </a:p>
          <a:p>
            <a:pPr marL="798513" lvl="1" indent="-341313"/>
            <a:r>
              <a:rPr lang="en-US" altLang="en-US" sz="2400"/>
              <a:t>Substances with acidic cations are more soluble in basic solutions.</a:t>
            </a:r>
          </a:p>
        </p:txBody>
      </p:sp>
      <p:pic>
        <p:nvPicPr>
          <p:cNvPr id="48133" name="Picture 5" descr="17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3940" r="9375" b="15843"/>
          <a:stretch>
            <a:fillRect/>
          </a:stretch>
        </p:blipFill>
        <p:spPr>
          <a:xfrm>
            <a:off x="381000" y="2819400"/>
            <a:ext cx="4343400" cy="3475038"/>
          </a:xfrm>
        </p:spPr>
      </p:pic>
    </p:spTree>
    <p:extLst>
      <p:ext uri="{BB962C8B-B14F-4D97-AF65-F5344CB8AC3E}">
        <p14:creationId xmlns:p14="http://schemas.microsoft.com/office/powerpoint/2010/main" val="1587877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Anion and Salt 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Any salt containing an </a:t>
            </a:r>
            <a:r>
              <a:rPr lang="en-US" sz="2800" b="1" dirty="0" smtClean="0"/>
              <a:t>anion</a:t>
            </a:r>
            <a:r>
              <a:rPr lang="en-US" sz="2800" dirty="0" smtClean="0"/>
              <a:t> that is the conjugate base of a weak acid will dissolve in water to a greater extent than given by </a:t>
            </a:r>
            <a:r>
              <a:rPr lang="en-US" sz="2800" dirty="0" err="1" smtClean="0"/>
              <a:t>Ksp</a:t>
            </a:r>
            <a:r>
              <a:rPr lang="en-US" sz="2800" dirty="0" smtClean="0"/>
              <a:t>. </a:t>
            </a:r>
            <a:r>
              <a:rPr lang="en-US" sz="2400" dirty="0" smtClean="0"/>
              <a:t>(anions: phosphate, acetate, carbonate, sulfide, and cyanide)</a:t>
            </a:r>
          </a:p>
          <a:p>
            <a:pPr marL="0" indent="0">
              <a:buNone/>
            </a:pPr>
            <a:r>
              <a:rPr lang="en-US" sz="1800" dirty="0" smtClean="0"/>
              <a:t>			</a:t>
            </a:r>
            <a:r>
              <a:rPr lang="en-US" sz="1800" b="1" dirty="0" smtClean="0"/>
              <a:t>X</a:t>
            </a:r>
            <a:r>
              <a:rPr lang="en-US" sz="1800" b="1" baseline="30000" dirty="0" smtClean="0"/>
              <a:t>-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aq</a:t>
            </a:r>
            <a:r>
              <a:rPr lang="en-US" sz="1800" b="1" dirty="0" smtClean="0"/>
              <a:t>) + H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O(l) </a:t>
            </a:r>
            <a:r>
              <a:rPr lang="en-US" sz="1800" b="1" dirty="0" smtClean="0">
                <a:sym typeface="Euclid Extra"/>
              </a:rPr>
              <a:t></a:t>
            </a:r>
            <a:r>
              <a:rPr lang="en-US" sz="1800" b="1" dirty="0" smtClean="0"/>
              <a:t> HX (</a:t>
            </a:r>
            <a:r>
              <a:rPr lang="en-US" sz="1800" b="1" dirty="0" err="1" smtClean="0"/>
              <a:t>aq</a:t>
            </a:r>
            <a:r>
              <a:rPr lang="en-US" sz="1800" b="1" dirty="0" smtClean="0"/>
              <a:t>) + OH</a:t>
            </a:r>
            <a:r>
              <a:rPr lang="en-US" sz="1800" b="1" baseline="30000" dirty="0" smtClean="0"/>
              <a:t>-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aq</a:t>
            </a:r>
            <a:r>
              <a:rPr lang="en-US" sz="1800" b="1" dirty="0" smtClean="0"/>
              <a:t>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Example:              </a:t>
            </a:r>
            <a:r>
              <a:rPr lang="en-US" sz="1800" dirty="0" err="1" smtClean="0"/>
              <a:t>PbS</a:t>
            </a:r>
            <a:r>
              <a:rPr lang="en-US" sz="1800" dirty="0" smtClean="0"/>
              <a:t>(s) </a:t>
            </a:r>
            <a:r>
              <a:rPr lang="en-US" sz="1800" dirty="0">
                <a:sym typeface="Euclid Extra"/>
              </a:rPr>
              <a:t> </a:t>
            </a:r>
            <a:r>
              <a:rPr lang="en-US" sz="1800" dirty="0"/>
              <a:t>Pb</a:t>
            </a:r>
            <a:r>
              <a:rPr lang="en-US" sz="1800" baseline="30000" dirty="0"/>
              <a:t>2+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(</a:t>
            </a:r>
            <a:r>
              <a:rPr lang="en-US" sz="1800" dirty="0" err="1" smtClean="0"/>
              <a:t>aq</a:t>
            </a:r>
            <a:r>
              <a:rPr lang="en-US" sz="1800" dirty="0" smtClean="0"/>
              <a:t>)  </a:t>
            </a:r>
            <a:r>
              <a:rPr lang="en-US" sz="1800" u="sng" dirty="0" smtClean="0"/>
              <a:t>then</a:t>
            </a:r>
            <a:r>
              <a:rPr lang="en-US" sz="1800" dirty="0" smtClean="0"/>
              <a:t>...   S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 +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 </a:t>
            </a:r>
            <a:r>
              <a:rPr lang="en-US" sz="1800" dirty="0" smtClean="0">
                <a:sym typeface="Euclid Extra"/>
              </a:rPr>
              <a:t></a:t>
            </a:r>
            <a:r>
              <a:rPr lang="en-US" sz="1800" dirty="0" smtClean="0"/>
              <a:t> HS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+ OH</a:t>
            </a:r>
            <a:r>
              <a:rPr lang="en-US" sz="1800" baseline="30000" dirty="0" smtClean="0"/>
              <a:t>-</a:t>
            </a:r>
          </a:p>
          <a:p>
            <a:pPr marL="0" indent="0">
              <a:buNone/>
            </a:pPr>
            <a:endParaRPr lang="en-US" sz="1800" baseline="300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dirty="0" err="1" smtClean="0"/>
              <a:t>PbS</a:t>
            </a:r>
            <a:r>
              <a:rPr lang="en-US" sz="1800" dirty="0" smtClean="0"/>
              <a:t>(s) +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O(l) </a:t>
            </a:r>
            <a:r>
              <a:rPr lang="en-US" sz="1800" dirty="0">
                <a:sym typeface="Euclid Extra"/>
              </a:rPr>
              <a:t> </a:t>
            </a:r>
            <a:r>
              <a:rPr lang="en-US" sz="1800" dirty="0" smtClean="0"/>
              <a:t>Pb</a:t>
            </a:r>
            <a:r>
              <a:rPr lang="en-US" sz="1800" baseline="30000" dirty="0" smtClean="0"/>
              <a:t>2+</a:t>
            </a:r>
            <a:r>
              <a:rPr lang="en-US" sz="1800" dirty="0" smtClean="0"/>
              <a:t>(</a:t>
            </a:r>
            <a:r>
              <a:rPr lang="en-US" sz="1800" dirty="0" err="1" smtClean="0"/>
              <a:t>aq</a:t>
            </a:r>
            <a:r>
              <a:rPr lang="en-US" sz="1800" dirty="0" smtClean="0"/>
              <a:t>) + HS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(</a:t>
            </a:r>
            <a:r>
              <a:rPr lang="en-US" sz="1800" dirty="0" err="1" smtClean="0"/>
              <a:t>aq</a:t>
            </a:r>
            <a:r>
              <a:rPr lang="en-US" sz="1800" dirty="0" smtClean="0"/>
              <a:t>) + OH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(</a:t>
            </a:r>
            <a:r>
              <a:rPr lang="en-US" sz="1800" dirty="0" err="1" smtClean="0"/>
              <a:t>aq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Insoluble salts in which the </a:t>
            </a:r>
            <a:r>
              <a:rPr lang="en-US" sz="2800" b="1" dirty="0" smtClean="0"/>
              <a:t>anion</a:t>
            </a:r>
            <a:r>
              <a:rPr lang="en-US" sz="2800" dirty="0" smtClean="0"/>
              <a:t> is a conjugate base  of a </a:t>
            </a:r>
            <a:r>
              <a:rPr lang="en-US" sz="2800" b="1" dirty="0" smtClean="0"/>
              <a:t>weak acid </a:t>
            </a:r>
            <a:r>
              <a:rPr lang="en-US" sz="2800" dirty="0" smtClean="0"/>
              <a:t>will dissolve in strong acids.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Example: Ag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(s) + 3H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r>
              <a:rPr lang="en-US" sz="2000" dirty="0">
                <a:sym typeface="Euclid Extra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3Ag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(</a:t>
            </a:r>
            <a:r>
              <a:rPr lang="en-US" sz="2000" dirty="0" err="1" smtClean="0"/>
              <a:t>aq</a:t>
            </a:r>
            <a:r>
              <a:rPr lang="en-US" sz="2000" dirty="0" smtClean="0"/>
              <a:t>)  + 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(</a:t>
            </a:r>
            <a:r>
              <a:rPr lang="en-US" sz="2000" dirty="0" err="1" smtClean="0"/>
              <a:t>aq</a:t>
            </a:r>
            <a:r>
              <a:rPr lang="en-US" sz="2000" dirty="0" smtClean="0"/>
              <a:t>) + 3H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O(l)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Demo:  Enhancing the solubility of Mg(OH)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Reaction #1:  Mg(OH)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(s) </a:t>
            </a:r>
            <a:r>
              <a:rPr lang="en-US" sz="2800" dirty="0" smtClean="0">
                <a:sym typeface="Mathematica1" panose="05000502060100000001" pitchFamily="2" charset="2"/>
              </a:rPr>
              <a:t></a:t>
            </a:r>
            <a:r>
              <a:rPr lang="en-US" sz="2800" dirty="0" smtClean="0"/>
              <a:t>  Mg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 + 2OH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   </a:t>
            </a:r>
            <a:r>
              <a:rPr lang="en-US" sz="2800" dirty="0" err="1" smtClean="0"/>
              <a:t>Ksp</a:t>
            </a:r>
            <a:r>
              <a:rPr lang="en-US" sz="2800" dirty="0" smtClean="0"/>
              <a:t>=?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Reaction #2: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O(l) </a:t>
            </a:r>
            <a:r>
              <a:rPr lang="en-US" sz="2800" dirty="0">
                <a:sym typeface="Mathematica1" panose="05000502060100000001" pitchFamily="2" charset="2"/>
              </a:rPr>
              <a:t></a:t>
            </a:r>
            <a:r>
              <a:rPr lang="en-US" sz="2800" dirty="0" smtClean="0"/>
              <a:t> 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 + OH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	Kw =?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73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check: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following salts be more soluble in an acidic solution or not?</a:t>
            </a:r>
          </a:p>
          <a:p>
            <a:endParaRPr lang="en-US" dirty="0"/>
          </a:p>
          <a:p>
            <a:pPr lvl="1"/>
            <a:r>
              <a:rPr lang="en-US" dirty="0" smtClean="0"/>
              <a:t>Calcium phosphate</a:t>
            </a:r>
          </a:p>
          <a:p>
            <a:pPr lvl="1"/>
            <a:r>
              <a:rPr lang="en-US" dirty="0" smtClean="0"/>
              <a:t>Silver chloride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Factors Affecting Solubility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981200"/>
            <a:ext cx="3048000" cy="4114800"/>
          </a:xfrm>
        </p:spPr>
        <p:txBody>
          <a:bodyPr/>
          <a:lstStyle/>
          <a:p>
            <a:r>
              <a:rPr lang="en-US" altLang="en-US" sz="2800"/>
              <a:t>Complex Ions</a:t>
            </a:r>
          </a:p>
          <a:p>
            <a:pPr marL="801688" lvl="1"/>
            <a:r>
              <a:rPr lang="en-US" altLang="en-US" sz="2400"/>
              <a:t>The formation of these complex ions increases the solubility of these salts.</a:t>
            </a:r>
          </a:p>
        </p:txBody>
      </p:sp>
      <p:pic>
        <p:nvPicPr>
          <p:cNvPr id="90118" name="Picture 6" descr="17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15240" r="8984" b="20039"/>
          <a:stretch>
            <a:fillRect/>
          </a:stretch>
        </p:blipFill>
        <p:spPr>
          <a:xfrm>
            <a:off x="534988" y="1830388"/>
            <a:ext cx="5119687" cy="4113212"/>
          </a:xfrm>
        </p:spPr>
      </p:pic>
    </p:spTree>
    <p:extLst>
      <p:ext uri="{BB962C8B-B14F-4D97-AF65-F5344CB8AC3E}">
        <p14:creationId xmlns:p14="http://schemas.microsoft.com/office/powerpoint/2010/main" val="450810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Factors Affecting Solubility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0" y="1371600"/>
            <a:ext cx="7239000" cy="1371600"/>
          </a:xfrm>
        </p:spPr>
        <p:txBody>
          <a:bodyPr/>
          <a:lstStyle/>
          <a:p>
            <a:r>
              <a:rPr lang="en-US" altLang="en-US" sz="2800"/>
              <a:t>Complex Ions</a:t>
            </a:r>
          </a:p>
          <a:p>
            <a:pPr marL="798513" lvl="1" indent="-341313"/>
            <a:r>
              <a:rPr lang="en-US" altLang="en-US" sz="2400"/>
              <a:t>Metal ions can act as Lewis acids and form complex ions with Lewis bases in the solvent.</a:t>
            </a:r>
          </a:p>
        </p:txBody>
      </p:sp>
      <p:pic>
        <p:nvPicPr>
          <p:cNvPr id="89096" name="Picture 8" descr="17_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9"/>
          <a:stretch>
            <a:fillRect/>
          </a:stretch>
        </p:blipFill>
        <p:spPr>
          <a:xfrm>
            <a:off x="1843088" y="2819400"/>
            <a:ext cx="5456237" cy="3581400"/>
          </a:xfrm>
        </p:spPr>
      </p:pic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905000" y="2895600"/>
            <a:ext cx="914400" cy="152400"/>
          </a:xfrm>
          <a:prstGeom prst="rect">
            <a:avLst/>
          </a:prstGeom>
          <a:solidFill>
            <a:srgbClr val="007C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2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6948" y="1140656"/>
            <a:ext cx="8695944" cy="1063625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33000"/>
              </a:spcAft>
              <a:buSzTx/>
              <a:buFontTx/>
              <a:buNone/>
              <a:defRPr/>
            </a:pPr>
            <a:r>
              <a:rPr lang="en-US" sz="3200" b="0" dirty="0" smtClean="0">
                <a:cs typeface="+mn-cs"/>
              </a:rPr>
              <a:t>The presence of a </a:t>
            </a:r>
            <a:r>
              <a:rPr lang="en-US" sz="3200" b="0" dirty="0" err="1" smtClean="0">
                <a:cs typeface="+mn-cs"/>
              </a:rPr>
              <a:t>ligand</a:t>
            </a:r>
            <a:r>
              <a:rPr lang="en-US" sz="3200" b="0" dirty="0" smtClean="0">
                <a:cs typeface="+mn-cs"/>
              </a:rPr>
              <a:t> dramatically affect the solubility of a precipitate:</a:t>
            </a:r>
            <a:endParaRPr lang="en-US" sz="3600" dirty="0" smtClean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pic>
        <p:nvPicPr>
          <p:cNvPr id="20787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817813"/>
            <a:ext cx="3217863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787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438400"/>
            <a:ext cx="27178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239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078256"/>
              </p:ext>
            </p:extLst>
          </p:nvPr>
        </p:nvGraphicFramePr>
        <p:xfrm>
          <a:off x="660400" y="5829300"/>
          <a:ext cx="795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7949880" imgH="609480" progId="Equation.DSMT4">
                  <p:embed/>
                </p:oleObj>
              </mc:Choice>
              <mc:Fallback>
                <p:oleObj name="Equation" r:id="rId6" imgW="7949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5829300"/>
                        <a:ext cx="7950200" cy="609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>
          <a:xfrm>
            <a:off x="0" y="0"/>
            <a:ext cx="8153400" cy="90805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Dissolving Precipitates by forming Complex Ions</a:t>
            </a:r>
          </a:p>
        </p:txBody>
      </p:sp>
    </p:spTree>
    <p:extLst>
      <p:ext uri="{BB962C8B-B14F-4D97-AF65-F5344CB8AC3E}">
        <p14:creationId xmlns:p14="http://schemas.microsoft.com/office/powerpoint/2010/main" val="26714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392" y="1109004"/>
            <a:ext cx="8695944" cy="552297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/>
          <a:lstStyle/>
          <a:p>
            <a:pPr eaLnBrk="0" hangingPunct="0">
              <a:spcAft>
                <a:spcPct val="33000"/>
              </a:spcAft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The presence of a ligand dramatically affect the solubility of a precipitate:</a:t>
            </a:r>
          </a:p>
          <a:p>
            <a:pPr eaLnBrk="0" hangingPunct="0">
              <a:spcAft>
                <a:spcPct val="33000"/>
              </a:spcAft>
              <a:defRPr/>
            </a:pPr>
            <a:endParaRPr lang="en-US" sz="3200" dirty="0">
              <a:latin typeface="Arial" charset="0"/>
              <a:ea typeface="ＭＳ Ｐゴシック" charset="0"/>
            </a:endParaRPr>
          </a:p>
          <a:p>
            <a:pPr eaLnBrk="0" hangingPunct="0">
              <a:spcAft>
                <a:spcPct val="33000"/>
              </a:spcAft>
              <a:defRPr/>
            </a:pPr>
            <a:endParaRPr lang="en-US" sz="3200" dirty="0">
              <a:latin typeface="Arial" charset="0"/>
              <a:ea typeface="ＭＳ Ｐゴシック" charset="0"/>
            </a:endParaRPr>
          </a:p>
          <a:p>
            <a:pPr eaLnBrk="0" hangingPunct="0">
              <a:spcAft>
                <a:spcPct val="33000"/>
              </a:spcAft>
              <a:defRPr/>
            </a:pPr>
            <a:endParaRPr lang="en-US" sz="3200" dirty="0">
              <a:latin typeface="Arial" charset="0"/>
              <a:ea typeface="ＭＳ Ｐゴシック" charset="0"/>
            </a:endParaRPr>
          </a:p>
          <a:p>
            <a:pPr eaLnBrk="0" hangingPunct="0">
              <a:spcAft>
                <a:spcPct val="33000"/>
              </a:spcAft>
              <a:defRPr/>
            </a:pPr>
            <a:endParaRPr lang="en-US" sz="3200" dirty="0">
              <a:latin typeface="Arial" charset="0"/>
              <a:ea typeface="ＭＳ Ｐゴシック" charset="0"/>
            </a:endParaRPr>
          </a:p>
          <a:p>
            <a:pPr eaLnBrk="0" hangingPunct="0">
              <a:spcAft>
                <a:spcPct val="33000"/>
              </a:spcAft>
              <a:defRPr/>
            </a:pPr>
            <a:endParaRPr lang="en-US" sz="3200" baseline="30000" dirty="0">
              <a:latin typeface="Arial" charset="0"/>
              <a:ea typeface="ＭＳ Ｐゴシック" charset="0"/>
              <a:sym typeface="Symbol" charset="0"/>
            </a:endParaRPr>
          </a:p>
          <a:p>
            <a:pPr eaLnBrk="0" hangingPunct="0">
              <a:spcAft>
                <a:spcPct val="33000"/>
              </a:spcAft>
              <a:defRPr/>
            </a:pPr>
            <a:endParaRPr lang="en-US" sz="3200" dirty="0">
              <a:latin typeface="Arial" charset="0"/>
              <a:ea typeface="ＭＳ Ｐゴシック" charset="0"/>
              <a:sym typeface="Symbol" charset="0"/>
            </a:endParaRPr>
          </a:p>
          <a:p>
            <a:pPr eaLnBrk="0" hangingPunct="0">
              <a:spcAft>
                <a:spcPct val="33000"/>
              </a:spcAft>
              <a:defRPr/>
            </a:pPr>
            <a:endParaRPr lang="en-US" sz="3200" dirty="0">
              <a:latin typeface="Arial" charset="0"/>
              <a:ea typeface="ＭＳ Ｐゴシック" charset="0"/>
              <a:sym typeface="Symbol" charset="0"/>
            </a:endParaRPr>
          </a:p>
        </p:txBody>
      </p:sp>
      <p:graphicFrame>
        <p:nvGraphicFramePr>
          <p:cNvPr id="126981" name="Object 3"/>
          <p:cNvGraphicFramePr>
            <a:graphicFrameLocks noChangeAspect="1"/>
          </p:cNvGraphicFramePr>
          <p:nvPr/>
        </p:nvGraphicFramePr>
        <p:xfrm>
          <a:off x="4114800" y="3959225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463931" imgH="762173" progId="Equation.DSMT4">
                  <p:embed/>
                </p:oleObj>
              </mc:Choice>
              <mc:Fallback>
                <p:oleObj name="Equation" r:id="rId3" imgW="463931" imgH="7621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959225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01392"/>
              </p:ext>
            </p:extLst>
          </p:nvPr>
        </p:nvGraphicFramePr>
        <p:xfrm>
          <a:off x="914400" y="2289175"/>
          <a:ext cx="7514764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7721280" imgH="3962160" progId="Equation.DSMT4">
                  <p:embed/>
                </p:oleObj>
              </mc:Choice>
              <mc:Fallback>
                <p:oleObj name="Equation" r:id="rId5" imgW="7721280" imgH="3962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9175"/>
                        <a:ext cx="7514764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8153400" cy="908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Solubility of Complex Ions</a:t>
            </a:r>
            <a:endParaRPr lang="en-US" sz="4800" b="1" i="1" baseline="-25000" dirty="0">
              <a:solidFill>
                <a:srgbClr val="162D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Will a Precipitate Form?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0" y="1600200"/>
            <a:ext cx="7086600" cy="4114800"/>
          </a:xfrm>
        </p:spPr>
        <p:txBody>
          <a:bodyPr/>
          <a:lstStyle/>
          <a:p>
            <a:r>
              <a:rPr lang="en-US" altLang="en-US"/>
              <a:t>In a solution,</a:t>
            </a:r>
          </a:p>
          <a:p>
            <a:pPr marL="798513" lvl="1" indent="-341313"/>
            <a:r>
              <a:rPr lang="en-US" altLang="en-US"/>
              <a:t>If </a:t>
            </a:r>
            <a:r>
              <a:rPr lang="en-US" altLang="en-US" i="1"/>
              <a:t>Q</a:t>
            </a:r>
            <a:r>
              <a:rPr lang="en-US" altLang="en-US"/>
              <a:t> = </a:t>
            </a:r>
            <a:r>
              <a:rPr lang="en-US" altLang="en-US" i="1"/>
              <a:t>K</a:t>
            </a:r>
            <a:r>
              <a:rPr lang="en-US" altLang="en-US" i="1" baseline="-25000"/>
              <a:t>sp</a:t>
            </a:r>
            <a:r>
              <a:rPr lang="en-US" altLang="en-US"/>
              <a:t>, the system is at equilibrium and the solution is saturated.</a:t>
            </a:r>
          </a:p>
          <a:p>
            <a:pPr marL="798513" lvl="1" indent="-341313"/>
            <a:r>
              <a:rPr lang="en-US" altLang="en-US"/>
              <a:t>If </a:t>
            </a:r>
            <a:r>
              <a:rPr lang="en-US" altLang="en-US" i="1"/>
              <a:t>Q</a:t>
            </a:r>
            <a:r>
              <a:rPr lang="en-US" altLang="en-US"/>
              <a:t> &lt; </a:t>
            </a:r>
            <a:r>
              <a:rPr lang="en-US" altLang="en-US" i="1"/>
              <a:t>K</a:t>
            </a:r>
            <a:r>
              <a:rPr lang="en-US" altLang="en-US" i="1" baseline="-25000"/>
              <a:t>sp</a:t>
            </a:r>
            <a:r>
              <a:rPr lang="en-US" altLang="en-US"/>
              <a:t>, more solid can dissolve until </a:t>
            </a:r>
            <a:r>
              <a:rPr lang="en-US" altLang="en-US" i="1"/>
              <a:t>Q</a:t>
            </a:r>
            <a:r>
              <a:rPr lang="en-US" altLang="en-US"/>
              <a:t> = </a:t>
            </a:r>
            <a:r>
              <a:rPr lang="en-US" altLang="en-US" i="1"/>
              <a:t>K</a:t>
            </a:r>
            <a:r>
              <a:rPr lang="en-US" altLang="en-US" i="1" baseline="-25000"/>
              <a:t>sp</a:t>
            </a:r>
            <a:r>
              <a:rPr lang="en-US" altLang="en-US"/>
              <a:t>.</a:t>
            </a:r>
          </a:p>
          <a:p>
            <a:pPr marL="798513" lvl="1" indent="-341313"/>
            <a:r>
              <a:rPr lang="en-US" altLang="en-US"/>
              <a:t>If </a:t>
            </a:r>
            <a:r>
              <a:rPr lang="en-US" altLang="en-US" i="1"/>
              <a:t>Q</a:t>
            </a:r>
            <a:r>
              <a:rPr lang="en-US" altLang="en-US"/>
              <a:t> &gt; </a:t>
            </a:r>
            <a:r>
              <a:rPr lang="en-US" altLang="en-US" i="1"/>
              <a:t>K</a:t>
            </a:r>
            <a:r>
              <a:rPr lang="en-US" altLang="en-US" i="1" baseline="-25000"/>
              <a:t>sp</a:t>
            </a:r>
            <a:r>
              <a:rPr lang="en-US" altLang="en-US"/>
              <a:t>, the salt will precipitate until </a:t>
            </a:r>
            <a:r>
              <a:rPr lang="en-US" altLang="en-US" i="1"/>
              <a:t>Q</a:t>
            </a:r>
            <a:r>
              <a:rPr lang="en-US" altLang="en-US"/>
              <a:t> = </a:t>
            </a:r>
            <a:r>
              <a:rPr lang="en-US" altLang="en-US" i="1"/>
              <a:t>K</a:t>
            </a:r>
            <a:r>
              <a:rPr lang="en-US" altLang="en-US" i="1" baseline="-25000"/>
              <a:t>sp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1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Solubility </a:t>
            </a:r>
            <a:r>
              <a:rPr lang="en-US" altLang="en-US" dirty="0" smtClean="0"/>
              <a:t>of Salts (</a:t>
            </a:r>
            <a:r>
              <a:rPr lang="en-US" altLang="en-US" dirty="0" err="1" smtClean="0"/>
              <a:t>Ksp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Consider the equilibrium that exists in a saturated solution of BaSO</a:t>
            </a:r>
            <a:r>
              <a:rPr lang="en-US" altLang="en-US" baseline="-25000"/>
              <a:t>4</a:t>
            </a:r>
            <a:r>
              <a:rPr lang="en-US" altLang="en-US"/>
              <a:t> in water:</a:t>
            </a:r>
          </a:p>
        </p:txBody>
      </p: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566738" y="4038600"/>
            <a:ext cx="7734300" cy="579438"/>
            <a:chOff x="357" y="2544"/>
            <a:chExt cx="4767" cy="365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357" y="2544"/>
              <a:ext cx="10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BaSO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4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s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2853" y="2544"/>
              <a:ext cx="227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Ba</a:t>
              </a:r>
              <a:r>
                <a:rPr lang="en-US" altLang="en-US" sz="3200" baseline="30000">
                  <a:solidFill>
                    <a:srgbClr val="C82E32"/>
                  </a:solidFill>
                </a:rPr>
                <a:t>2+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3200">
                  <a:solidFill>
                    <a:srgbClr val="C82E32"/>
                  </a:solidFill>
                </a:rPr>
                <a:t>  + SO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4</a:t>
              </a:r>
              <a:r>
                <a:rPr lang="en-US" altLang="en-US" sz="3200" baseline="30000">
                  <a:solidFill>
                    <a:srgbClr val="C82E32"/>
                  </a:solidFill>
                </a:rPr>
                <a:t>2</a:t>
              </a:r>
              <a:r>
                <a:rPr lang="en-US" altLang="en-US" sz="3200" baseline="3000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  <p:pic>
          <p:nvPicPr>
            <p:cNvPr id="43016" name="Picture 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2651"/>
              <a:ext cx="1000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63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if a precipitate will form: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100 </a:t>
            </a:r>
            <a:r>
              <a:rPr lang="en-US" dirty="0" err="1" smtClean="0"/>
              <a:t>mL</a:t>
            </a:r>
            <a:r>
              <a:rPr lang="en-US" dirty="0" smtClean="0"/>
              <a:t> of </a:t>
            </a:r>
            <a:r>
              <a:rPr lang="en-US" smtClean="0"/>
              <a:t>a 0.110M </a:t>
            </a:r>
            <a:r>
              <a:rPr lang="en-US" dirty="0" smtClean="0"/>
              <a:t>AgNO</a:t>
            </a:r>
            <a:r>
              <a:rPr lang="en-US" baseline="-25000" dirty="0" smtClean="0"/>
              <a:t>3</a:t>
            </a:r>
            <a:r>
              <a:rPr lang="en-US" dirty="0" smtClean="0"/>
              <a:t> solution is combined with 150.0 </a:t>
            </a:r>
            <a:r>
              <a:rPr lang="en-US" dirty="0" err="1" smtClean="0"/>
              <a:t>mL</a:t>
            </a:r>
            <a:r>
              <a:rPr lang="en-US" dirty="0" smtClean="0"/>
              <a:t> of a 0.500M </a:t>
            </a:r>
            <a:r>
              <a:rPr lang="en-US" dirty="0" err="1" smtClean="0"/>
              <a:t>NaCl</a:t>
            </a:r>
            <a:r>
              <a:rPr lang="en-US" dirty="0" smtClean="0"/>
              <a:t> solution.  Will a precipitate form?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Identify what ppt. could form and write the appropriate equilibrium equation.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the </a:t>
            </a:r>
            <a:r>
              <a:rPr lang="en-US" dirty="0" err="1" smtClean="0"/>
              <a:t>Ksp</a:t>
            </a:r>
            <a:r>
              <a:rPr lang="en-US" dirty="0" smtClean="0"/>
              <a:t> (table)</a:t>
            </a:r>
          </a:p>
          <a:p>
            <a:pPr marL="514350" indent="-514350">
              <a:buAutoNum type="arabicPeriod"/>
            </a:pPr>
            <a:r>
              <a:rPr lang="en-US" dirty="0" smtClean="0"/>
              <a:t>Calculate Q and compare to </a:t>
            </a:r>
            <a:r>
              <a:rPr lang="en-US" dirty="0" err="1" smtClean="0"/>
              <a:t>Ksp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Selective Precipitation of Ions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600200"/>
            <a:ext cx="3124200" cy="4114800"/>
          </a:xfrm>
        </p:spPr>
        <p:txBody>
          <a:bodyPr/>
          <a:lstStyle/>
          <a:p>
            <a:pPr marL="290513" indent="-290513">
              <a:buFontTx/>
              <a:buNone/>
            </a:pPr>
            <a:r>
              <a:rPr lang="en-US" altLang="en-US" sz="2800"/>
              <a:t>	One can use differences in solubilities of salts to separate ions in a mixture.</a:t>
            </a:r>
          </a:p>
        </p:txBody>
      </p:sp>
      <p:pic>
        <p:nvPicPr>
          <p:cNvPr id="94213" name="Picture 5" descr="17_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>
          <a:xfrm>
            <a:off x="762000" y="1052174"/>
            <a:ext cx="4572000" cy="5424826"/>
          </a:xfrm>
        </p:spPr>
      </p:pic>
    </p:spTree>
    <p:extLst>
      <p:ext uri="{BB962C8B-B14F-4D97-AF65-F5344CB8AC3E}">
        <p14:creationId xmlns:p14="http://schemas.microsoft.com/office/powerpoint/2010/main" val="382947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Solubility Products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The equilibrium constant expression for this equilibrium is </a:t>
            </a:r>
          </a:p>
          <a:p>
            <a:pPr marL="0" indent="0">
              <a:buFontTx/>
              <a:buNone/>
            </a:pPr>
            <a:endParaRPr lang="en-US" altLang="en-US"/>
          </a:p>
          <a:p>
            <a:pPr marL="0" indent="0" algn="ctr">
              <a:buFontTx/>
              <a:buNone/>
            </a:pPr>
            <a:r>
              <a:rPr lang="en-US" altLang="en-US" i="1"/>
              <a:t>K</a:t>
            </a:r>
            <a:r>
              <a:rPr lang="en-US" altLang="en-US" i="1" baseline="-25000"/>
              <a:t>sp</a:t>
            </a:r>
            <a:r>
              <a:rPr lang="en-US" altLang="en-US"/>
              <a:t> = [Ba</a:t>
            </a:r>
            <a:r>
              <a:rPr lang="en-US" altLang="en-US" baseline="30000"/>
              <a:t>2+</a:t>
            </a:r>
            <a:r>
              <a:rPr lang="en-US" altLang="en-US"/>
              <a:t>] [SO</a:t>
            </a:r>
            <a:r>
              <a:rPr lang="en-US" altLang="en-US" baseline="-25000"/>
              <a:t>4</a:t>
            </a:r>
            <a:r>
              <a:rPr lang="en-US" altLang="en-US" baseline="30000"/>
              <a:t>2−</a:t>
            </a:r>
            <a:r>
              <a:rPr lang="en-US" altLang="en-US"/>
              <a:t>]</a:t>
            </a:r>
          </a:p>
          <a:p>
            <a:pPr marL="0" indent="0" algn="ctr">
              <a:buFontTx/>
              <a:buNone/>
            </a:pPr>
            <a:endParaRPr lang="en-US" altLang="en-US">
              <a:solidFill>
                <a:srgbClr val="00006C"/>
              </a:solidFill>
            </a:endParaRPr>
          </a:p>
          <a:p>
            <a:pPr marL="0" indent="0">
              <a:buFontTx/>
              <a:buNone/>
            </a:pPr>
            <a:r>
              <a:rPr lang="en-US" altLang="en-US"/>
              <a:t>where the equilibrium constant, </a:t>
            </a:r>
            <a:r>
              <a:rPr lang="en-US" altLang="en-US" i="1"/>
              <a:t>K</a:t>
            </a:r>
            <a:r>
              <a:rPr lang="en-US" altLang="en-US" i="1" baseline="-25000"/>
              <a:t>sp</a:t>
            </a:r>
            <a:r>
              <a:rPr lang="en-US" altLang="en-US"/>
              <a:t>, is called the </a:t>
            </a:r>
            <a:r>
              <a:rPr lang="en-US" altLang="en-US">
                <a:solidFill>
                  <a:srgbClr val="00006C"/>
                </a:solidFill>
              </a:rPr>
              <a:t>solubility product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3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Solubility Products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i="1"/>
              <a:t>K</a:t>
            </a:r>
            <a:r>
              <a:rPr lang="en-US" altLang="en-US" sz="2800" i="1" baseline="-25000"/>
              <a:t>sp</a:t>
            </a:r>
            <a:r>
              <a:rPr lang="en-US" altLang="en-US" sz="2800"/>
              <a:t> is </a:t>
            </a:r>
            <a:r>
              <a:rPr lang="en-US" altLang="en-US" sz="2800" i="1"/>
              <a:t>not</a:t>
            </a:r>
            <a:r>
              <a:rPr lang="en-US" altLang="en-US" sz="2800"/>
              <a:t> the same as solubility.</a:t>
            </a:r>
          </a:p>
          <a:p>
            <a:r>
              <a:rPr lang="en-US" altLang="en-US" sz="2800"/>
              <a:t>Solubility is generally expressed as the mass of solute dissolved in 1 L (g/L) or 100 mL (g/mL) of solution, or in mol/L (</a:t>
            </a:r>
            <a:r>
              <a:rPr lang="en-US" altLang="en-US" sz="2800" i="1"/>
              <a:t>M</a:t>
            </a:r>
            <a:r>
              <a:rPr lang="en-US" altLang="en-US" sz="2800"/>
              <a:t>).</a:t>
            </a:r>
          </a:p>
        </p:txBody>
      </p:sp>
      <p:pic>
        <p:nvPicPr>
          <p:cNvPr id="45061" name="Picture 5" descr="17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4"/>
          <a:stretch>
            <a:fillRect/>
          </a:stretch>
        </p:blipFill>
        <p:spPr>
          <a:xfrm>
            <a:off x="685800" y="4121150"/>
            <a:ext cx="7772400" cy="984250"/>
          </a:xfrm>
        </p:spPr>
      </p:pic>
    </p:spTree>
    <p:extLst>
      <p:ext uri="{BB962C8B-B14F-4D97-AF65-F5344CB8AC3E}">
        <p14:creationId xmlns:p14="http://schemas.microsoft.com/office/powerpoint/2010/main" val="3798393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 Solubility Curves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3962400" cy="3706211"/>
          </a:xfrm>
        </p:spPr>
      </p:pic>
      <p:sp>
        <p:nvSpPr>
          <p:cNvPr id="6" name="TextBox 5"/>
          <p:cNvSpPr txBox="1"/>
          <p:nvPr/>
        </p:nvSpPr>
        <p:spPr>
          <a:xfrm>
            <a:off x="1738745" y="5643357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Describes solubility as g solute/ 100 g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34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Solubility Products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The equilibrium constant expression for this equilibrium is </a:t>
            </a:r>
          </a:p>
          <a:p>
            <a:pPr marL="0" indent="0">
              <a:buFontTx/>
              <a:buNone/>
            </a:pPr>
            <a:endParaRPr lang="en-US" altLang="en-US"/>
          </a:p>
          <a:p>
            <a:pPr marL="0" indent="0" algn="ctr">
              <a:buFontTx/>
              <a:buNone/>
            </a:pPr>
            <a:r>
              <a:rPr lang="en-US" altLang="en-US" i="1"/>
              <a:t>K</a:t>
            </a:r>
            <a:r>
              <a:rPr lang="en-US" altLang="en-US" i="1" baseline="-25000"/>
              <a:t>sp</a:t>
            </a:r>
            <a:r>
              <a:rPr lang="en-US" altLang="en-US"/>
              <a:t> = [Ba</a:t>
            </a:r>
            <a:r>
              <a:rPr lang="en-US" altLang="en-US" baseline="30000"/>
              <a:t>2+</a:t>
            </a:r>
            <a:r>
              <a:rPr lang="en-US" altLang="en-US"/>
              <a:t>] [SO</a:t>
            </a:r>
            <a:r>
              <a:rPr lang="en-US" altLang="en-US" baseline="-25000"/>
              <a:t>4</a:t>
            </a:r>
            <a:r>
              <a:rPr lang="en-US" altLang="en-US" baseline="30000"/>
              <a:t>2−</a:t>
            </a:r>
            <a:r>
              <a:rPr lang="en-US" altLang="en-US"/>
              <a:t>]</a:t>
            </a:r>
          </a:p>
          <a:p>
            <a:pPr marL="0" indent="0" algn="ctr">
              <a:buFontTx/>
              <a:buNone/>
            </a:pPr>
            <a:endParaRPr lang="en-US" altLang="en-US">
              <a:solidFill>
                <a:srgbClr val="00006C"/>
              </a:solidFill>
            </a:endParaRPr>
          </a:p>
          <a:p>
            <a:pPr marL="0" indent="0">
              <a:buFontTx/>
              <a:buNone/>
            </a:pPr>
            <a:r>
              <a:rPr lang="en-US" altLang="en-US"/>
              <a:t>where the equilibrium constant, </a:t>
            </a:r>
            <a:r>
              <a:rPr lang="en-US" altLang="en-US" i="1"/>
              <a:t>K</a:t>
            </a:r>
            <a:r>
              <a:rPr lang="en-US" altLang="en-US" i="1" baseline="-25000"/>
              <a:t>sp</a:t>
            </a:r>
            <a:r>
              <a:rPr lang="en-US" altLang="en-US"/>
              <a:t>, is called the </a:t>
            </a:r>
            <a:r>
              <a:rPr lang="en-US" altLang="en-US">
                <a:solidFill>
                  <a:srgbClr val="00006C"/>
                </a:solidFill>
              </a:rPr>
              <a:t>solubility product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8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Calculating </a:t>
            </a:r>
            <a:r>
              <a:rPr lang="en-US" dirty="0" err="1" smtClean="0">
                <a:solidFill>
                  <a:srgbClr val="002060"/>
                </a:solidFill>
              </a:rPr>
              <a:t>K</a:t>
            </a:r>
            <a:r>
              <a:rPr lang="en-US" baseline="-25000" dirty="0" err="1" smtClean="0">
                <a:solidFill>
                  <a:srgbClr val="002060"/>
                </a:solidFill>
              </a:rPr>
              <a:t>sp</a:t>
            </a: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6858000" cy="4495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Assume that the molar solubility of manganese (II) hydroxide in water is approximately 1.1 x 10</a:t>
            </a:r>
            <a:r>
              <a:rPr lang="en-US" sz="2400" baseline="30000" dirty="0" smtClean="0">
                <a:solidFill>
                  <a:schemeClr val="tx1"/>
                </a:solidFill>
              </a:rPr>
              <a:t>-4</a:t>
            </a:r>
            <a:r>
              <a:rPr lang="en-US" sz="2400" dirty="0" smtClean="0">
                <a:solidFill>
                  <a:schemeClr val="tx1"/>
                </a:solidFill>
              </a:rPr>
              <a:t> moles/liter of solution.  Determine the </a:t>
            </a:r>
            <a:r>
              <a:rPr lang="en-US" sz="2400" dirty="0" err="1" smtClean="0">
                <a:solidFill>
                  <a:schemeClr val="tx1"/>
                </a:solidFill>
              </a:rPr>
              <a:t>Ksp</a:t>
            </a:r>
            <a:r>
              <a:rPr lang="en-US" sz="2400" dirty="0" smtClean="0">
                <a:solidFill>
                  <a:schemeClr val="tx1"/>
                </a:solidFill>
              </a:rPr>
              <a:t> of </a:t>
            </a:r>
            <a:r>
              <a:rPr lang="en-US" sz="2400" dirty="0" err="1" smtClean="0">
                <a:solidFill>
                  <a:schemeClr val="tx1"/>
                </a:solidFill>
              </a:rPr>
              <a:t>Mn</a:t>
            </a:r>
            <a:r>
              <a:rPr lang="en-US" sz="2400" dirty="0" smtClean="0">
                <a:solidFill>
                  <a:schemeClr val="tx1"/>
                </a:solidFill>
              </a:rPr>
              <a:t>(OH)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baseline="-25000" dirty="0" smtClean="0">
              <a:solidFill>
                <a:schemeClr val="tx1"/>
              </a:solidFill>
            </a:endParaRPr>
          </a:p>
          <a:p>
            <a:pPr algn="l"/>
            <a:endParaRPr lang="en-US" sz="2400" baseline="-250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Write a balanced equation for dissolution process</a:t>
            </a: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Define change in concentration based on ICE</a:t>
            </a: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Plug results into </a:t>
            </a:r>
            <a:r>
              <a:rPr lang="en-US" sz="2400" dirty="0" err="1" smtClean="0">
                <a:solidFill>
                  <a:schemeClr val="tx1"/>
                </a:solidFill>
              </a:rPr>
              <a:t>Ksp</a:t>
            </a:r>
            <a:r>
              <a:rPr lang="en-US" sz="2400" dirty="0" smtClean="0">
                <a:solidFill>
                  <a:schemeClr val="tx1"/>
                </a:solidFill>
              </a:rPr>
              <a:t> expression and solve.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Estimate solubility based on </a:t>
            </a:r>
            <a:r>
              <a:rPr lang="en-US" dirty="0" err="1" smtClean="0">
                <a:solidFill>
                  <a:srgbClr val="002060"/>
                </a:solidFill>
              </a:rPr>
              <a:t>Ksp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Estimate the solubility of Ag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smtClean="0"/>
              <a:t>in water,  </a:t>
            </a:r>
            <a:r>
              <a:rPr lang="en-US" dirty="0" smtClean="0"/>
              <a:t>based on its </a:t>
            </a:r>
            <a:r>
              <a:rPr lang="en-US" dirty="0" err="1" smtClean="0"/>
              <a:t>Ksp</a:t>
            </a:r>
            <a:r>
              <a:rPr lang="en-US" dirty="0" smtClean="0"/>
              <a:t>= 1.2x10</a:t>
            </a:r>
            <a:r>
              <a:rPr lang="en-US" baseline="30000" dirty="0" smtClean="0"/>
              <a:t>-5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Write the equation for the dissolution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Determine equilibrium concentrations using ICE</a:t>
            </a:r>
          </a:p>
          <a:p>
            <a:pPr marL="514350" indent="-514350">
              <a:buAutoNum type="arabicPeriod"/>
            </a:pPr>
            <a:r>
              <a:rPr lang="en-US" dirty="0" smtClean="0"/>
              <a:t>Solve for “X”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Factors Affecting Solubility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743200"/>
          </a:xfrm>
        </p:spPr>
        <p:txBody>
          <a:bodyPr/>
          <a:lstStyle/>
          <a:p>
            <a:r>
              <a:rPr lang="en-US" altLang="en-US"/>
              <a:t>The Common-Ion Effect</a:t>
            </a:r>
          </a:p>
          <a:p>
            <a:pPr marL="914400" lvl="1" indent="-457200"/>
            <a:r>
              <a:rPr lang="en-US" altLang="en-US"/>
              <a:t>If one of the ions in a solution equilibrium is already dissolved in the solution, the equilibrium will shift to the left and the solubility of the salt will decrease.</a:t>
            </a:r>
          </a:p>
        </p:txBody>
      </p: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577850" y="4724400"/>
            <a:ext cx="7646988" cy="579438"/>
            <a:chOff x="364" y="2976"/>
            <a:chExt cx="4817" cy="365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364" y="2976"/>
              <a:ext cx="1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BaSO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4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s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2860" y="2976"/>
              <a:ext cx="232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Ba</a:t>
              </a:r>
              <a:r>
                <a:rPr lang="en-US" altLang="en-US" sz="3200" baseline="30000">
                  <a:solidFill>
                    <a:srgbClr val="C82E32"/>
                  </a:solidFill>
                </a:rPr>
                <a:t>2+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3200">
                  <a:solidFill>
                    <a:srgbClr val="C82E32"/>
                  </a:solidFill>
                </a:rPr>
                <a:t>  + SO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4</a:t>
              </a:r>
              <a:r>
                <a:rPr lang="en-US" altLang="en-US" sz="3200" baseline="30000">
                  <a:solidFill>
                    <a:srgbClr val="C82E32"/>
                  </a:solidFill>
                </a:rPr>
                <a:t>2</a:t>
              </a:r>
              <a:r>
                <a:rPr lang="en-US" altLang="en-US" sz="3200" baseline="3000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  <p:pic>
          <p:nvPicPr>
            <p:cNvPr id="47112" name="Picture 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3083"/>
              <a:ext cx="1000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71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757</Words>
  <Application>Microsoft Office PowerPoint</Application>
  <PresentationFormat>On-screen Show (4:3)</PresentationFormat>
  <Paragraphs>120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Euclid Extra</vt:lpstr>
      <vt:lpstr>Mathematica1</vt:lpstr>
      <vt:lpstr>Symbol</vt:lpstr>
      <vt:lpstr>Wingdings</vt:lpstr>
      <vt:lpstr>Office Theme</vt:lpstr>
      <vt:lpstr>Equation</vt:lpstr>
      <vt:lpstr>Solubility Constant (Ksp)</vt:lpstr>
      <vt:lpstr>Solubility of Salts (Ksp)</vt:lpstr>
      <vt:lpstr>Solubility Products</vt:lpstr>
      <vt:lpstr>Solubility Products</vt:lpstr>
      <vt:lpstr>Reminder:  Solubility Curves</vt:lpstr>
      <vt:lpstr>Solubility Products</vt:lpstr>
      <vt:lpstr>Calculating Ksp</vt:lpstr>
      <vt:lpstr>Estimate solubility based on Ksp</vt:lpstr>
      <vt:lpstr>Factors Affecting Solubility</vt:lpstr>
      <vt:lpstr>Calculate solubility of a salt in the presence of a common ion:</vt:lpstr>
      <vt:lpstr>Factors Affecting Solubility</vt:lpstr>
      <vt:lpstr>Basic Anion and Salt Solubility</vt:lpstr>
      <vt:lpstr>Demo:  Enhancing the solubility of Mg(OH)2</vt:lpstr>
      <vt:lpstr>Quick check:</vt:lpstr>
      <vt:lpstr>Factors Affecting Solubility</vt:lpstr>
      <vt:lpstr>Factors Affecting Solubility</vt:lpstr>
      <vt:lpstr>PowerPoint Presentation</vt:lpstr>
      <vt:lpstr>PowerPoint Presentation</vt:lpstr>
      <vt:lpstr>Will a Precipitate Form?</vt:lpstr>
      <vt:lpstr>Determining if a precipitate will form:</vt:lpstr>
      <vt:lpstr>Selective Precipitation of Ions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Ksp</dc:title>
  <dc:creator>randyrhodes</dc:creator>
  <cp:lastModifiedBy>Wilhelm, Carolyn</cp:lastModifiedBy>
  <cp:revision>30</cp:revision>
  <dcterms:created xsi:type="dcterms:W3CDTF">2010-03-17T11:54:54Z</dcterms:created>
  <dcterms:modified xsi:type="dcterms:W3CDTF">2016-03-08T12:35:37Z</dcterms:modified>
</cp:coreProperties>
</file>