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7"/>
  </p:notesMasterIdLst>
  <p:handoutMasterIdLst>
    <p:handoutMasterId r:id="rId108"/>
  </p:handoutMasterIdLst>
  <p:sldIdLst>
    <p:sldId id="256" r:id="rId2"/>
    <p:sldId id="258" r:id="rId3"/>
    <p:sldId id="282" r:id="rId4"/>
    <p:sldId id="356" r:id="rId5"/>
    <p:sldId id="357" r:id="rId6"/>
    <p:sldId id="358" r:id="rId7"/>
    <p:sldId id="359" r:id="rId8"/>
    <p:sldId id="360" r:id="rId9"/>
    <p:sldId id="363" r:id="rId10"/>
    <p:sldId id="281" r:id="rId11"/>
    <p:sldId id="362" r:id="rId12"/>
    <p:sldId id="361" r:id="rId13"/>
    <p:sldId id="283" r:id="rId14"/>
    <p:sldId id="288" r:id="rId15"/>
    <p:sldId id="284" r:id="rId16"/>
    <p:sldId id="364" r:id="rId17"/>
    <p:sldId id="289" r:id="rId18"/>
    <p:sldId id="257" r:id="rId19"/>
    <p:sldId id="259" r:id="rId20"/>
    <p:sldId id="261" r:id="rId21"/>
    <p:sldId id="260" r:id="rId22"/>
    <p:sldId id="262" r:id="rId23"/>
    <p:sldId id="263" r:id="rId24"/>
    <p:sldId id="285" r:id="rId25"/>
    <p:sldId id="286" r:id="rId26"/>
    <p:sldId id="264" r:id="rId27"/>
    <p:sldId id="287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365" r:id="rId38"/>
    <p:sldId id="295" r:id="rId39"/>
    <p:sldId id="275" r:id="rId40"/>
    <p:sldId id="276" r:id="rId41"/>
    <p:sldId id="277" r:id="rId42"/>
    <p:sldId id="278" r:id="rId43"/>
    <p:sldId id="279" r:id="rId44"/>
    <p:sldId id="280" r:id="rId45"/>
    <p:sldId id="296" r:id="rId46"/>
    <p:sldId id="297" r:id="rId47"/>
    <p:sldId id="298" r:id="rId48"/>
    <p:sldId id="301" r:id="rId49"/>
    <p:sldId id="302" r:id="rId50"/>
    <p:sldId id="303" r:id="rId51"/>
    <p:sldId id="304" r:id="rId52"/>
    <p:sldId id="323" r:id="rId53"/>
    <p:sldId id="305" r:id="rId54"/>
    <p:sldId id="324" r:id="rId55"/>
    <p:sldId id="317" r:id="rId56"/>
    <p:sldId id="306" r:id="rId57"/>
    <p:sldId id="299" r:id="rId58"/>
    <p:sldId id="300" r:id="rId59"/>
    <p:sldId id="351" r:id="rId60"/>
    <p:sldId id="307" r:id="rId61"/>
    <p:sldId id="308" r:id="rId62"/>
    <p:sldId id="309" r:id="rId63"/>
    <p:sldId id="326" r:id="rId64"/>
    <p:sldId id="327" r:id="rId65"/>
    <p:sldId id="328" r:id="rId66"/>
    <p:sldId id="352" r:id="rId67"/>
    <p:sldId id="329" r:id="rId68"/>
    <p:sldId id="330" r:id="rId69"/>
    <p:sldId id="353" r:id="rId70"/>
    <p:sldId id="354" r:id="rId71"/>
    <p:sldId id="332" r:id="rId72"/>
    <p:sldId id="335" r:id="rId73"/>
    <p:sldId id="334" r:id="rId74"/>
    <p:sldId id="336" r:id="rId75"/>
    <p:sldId id="337" r:id="rId76"/>
    <p:sldId id="338" r:id="rId77"/>
    <p:sldId id="339" r:id="rId78"/>
    <p:sldId id="290" r:id="rId79"/>
    <p:sldId id="341" r:id="rId80"/>
    <p:sldId id="342" r:id="rId81"/>
    <p:sldId id="291" r:id="rId82"/>
    <p:sldId id="292" r:id="rId83"/>
    <p:sldId id="293" r:id="rId84"/>
    <p:sldId id="294" r:id="rId85"/>
    <p:sldId id="355" r:id="rId86"/>
    <p:sldId id="366" r:id="rId87"/>
    <p:sldId id="367" r:id="rId88"/>
    <p:sldId id="370" r:id="rId89"/>
    <p:sldId id="368" r:id="rId90"/>
    <p:sldId id="369" r:id="rId91"/>
    <p:sldId id="372" r:id="rId92"/>
    <p:sldId id="371" r:id="rId93"/>
    <p:sldId id="373" r:id="rId94"/>
    <p:sldId id="374" r:id="rId95"/>
    <p:sldId id="376" r:id="rId96"/>
    <p:sldId id="375" r:id="rId97"/>
    <p:sldId id="378" r:id="rId98"/>
    <p:sldId id="377" r:id="rId99"/>
    <p:sldId id="345" r:id="rId100"/>
    <p:sldId id="344" r:id="rId101"/>
    <p:sldId id="346" r:id="rId102"/>
    <p:sldId id="348" r:id="rId103"/>
    <p:sldId id="347" r:id="rId104"/>
    <p:sldId id="349" r:id="rId105"/>
    <p:sldId id="350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6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8B7BD-1A42-4E39-BE0C-B80CB8CD3D1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1E335-5F4E-476E-A0B1-F573F87D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908E-0ACA-4D87-83B4-208046B3F67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996DD-1C3E-42C7-BB7E-BDCDF1E5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0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7CAB5-8DA9-4F1A-8A98-F230FF37D33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5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EC224-1E46-4338-AE51-A0E47CA024C6}" type="slidenum">
              <a:rPr lang="en-US"/>
              <a:pPr/>
              <a:t>26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920A4-CFEE-4837-AC6A-CD5666529469}" type="slidenum">
              <a:rPr lang="en-US"/>
              <a:pPr/>
              <a:t>28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C2A44-7AF3-4272-855A-39BD4EB34DF9}" type="slidenum">
              <a:rPr lang="en-US"/>
              <a:pPr/>
              <a:t>29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2895E-DE3D-4D28-911F-BD63E80F39CC}" type="slidenum">
              <a:rPr lang="en-US"/>
              <a:pPr/>
              <a:t>30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40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CBD63-6DDC-4097-AABC-D90C5A8BC2D8}" type="slidenum">
              <a:rPr lang="en-US"/>
              <a:pPr/>
              <a:t>31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6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629B1-A554-47A3-A963-DAA0D18CA7D2}" type="slidenum">
              <a:rPr lang="en-US"/>
              <a:pPr/>
              <a:t>32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0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2154B-6C63-4939-98F5-1F23853E69A6}" type="slidenum">
              <a:rPr lang="en-US"/>
              <a:pPr/>
              <a:t>33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61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78D15-A7A9-49E6-855D-8C3FED2E5068}" type="slidenum">
              <a:rPr lang="en-US"/>
              <a:pPr/>
              <a:t>34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6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7317D-96B8-4C78-B625-986128C402D6}" type="slidenum">
              <a:rPr lang="en-US"/>
              <a:pPr/>
              <a:t>35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63D45-C627-41F4-984C-902A27717742}" type="slidenum">
              <a:rPr lang="en-US"/>
              <a:pPr/>
              <a:t>36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6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See Chapter 8 Video Presentation Slide 5</a:t>
            </a:r>
          </a:p>
        </p:txBody>
      </p:sp>
    </p:spTree>
    <p:extLst>
      <p:ext uri="{BB962C8B-B14F-4D97-AF65-F5344CB8AC3E}">
        <p14:creationId xmlns:p14="http://schemas.microsoft.com/office/powerpoint/2010/main" val="490864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769B4-3513-467D-8FCD-B4C581517ED3}" type="slidenum">
              <a:rPr lang="en-US"/>
              <a:pPr/>
              <a:t>39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2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98211-35F0-429E-86C0-FBE36EF2A027}" type="slidenum">
              <a:rPr lang="en-US"/>
              <a:pPr/>
              <a:t>40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82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41A26-7826-4ABC-A412-BAA22F451D04}" type="slidenum">
              <a:rPr lang="en-US"/>
              <a:pPr/>
              <a:t>41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3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3CB0D-CC64-4018-8DE6-78EA5C7D1582}" type="slidenum">
              <a:rPr lang="en-US"/>
              <a:pPr/>
              <a:t>42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49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283BD-37C0-4E51-97B7-BE89E3128A5B}" type="slidenum">
              <a:rPr lang="en-US"/>
              <a:pPr/>
              <a:t>43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4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2810A-3B62-4113-AB4D-35FB6ACDCCF2}" type="slidenum">
              <a:rPr lang="en-US"/>
              <a:pPr/>
              <a:t>44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6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78440-D3EF-4917-9253-092F8FE899F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10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411F9-E469-40BD-8FF5-BC82BAEA41B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63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A3BC4-A7D8-44EB-A6F0-552592051542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974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A736A-7F65-4008-AD7E-238C513580D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44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5748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81287-BCC2-4C5A-84EA-283AA3F0E516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53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23B33-9A0C-4AE8-A440-8C0E73B52A61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053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AAB97-22AC-477A-B448-828254596EFD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013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BE720-DFB6-4B7A-93CE-1183F1F90A36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5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53198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116" charset="-128"/>
              </a:rPr>
              <a:t>See Chapter 8 Video Presentation Slide 7</a:t>
            </a:r>
          </a:p>
        </p:txBody>
      </p:sp>
    </p:spTree>
    <p:extLst>
      <p:ext uri="{BB962C8B-B14F-4D97-AF65-F5344CB8AC3E}">
        <p14:creationId xmlns:p14="http://schemas.microsoft.com/office/powerpoint/2010/main" val="1255595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A9B17-BB43-497F-912F-00730F9BDE49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067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F64F6-9C16-4D50-9681-23B9DFFA10CF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414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6ADC1-CAAF-4B50-BB95-28DE98AAF318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0221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E25DC-6B24-4B48-B0B2-9B10AB5D3092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96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AB559-41B5-4756-85DB-2C9FF6069733}" type="slidenum">
              <a:rPr lang="en-US"/>
              <a:pPr/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87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245C7-A927-455A-AD15-9FBA288F64D3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54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057C5-B63C-4815-936E-85B0C673B467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367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116" charset="-128"/>
              </a:rPr>
              <a:t>See Chapter 8 Video Presentation Slide 17</a:t>
            </a:r>
          </a:p>
        </p:txBody>
      </p:sp>
    </p:spTree>
    <p:extLst>
      <p:ext uri="{BB962C8B-B14F-4D97-AF65-F5344CB8AC3E}">
        <p14:creationId xmlns:p14="http://schemas.microsoft.com/office/powerpoint/2010/main" val="1583758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619" y="4343400"/>
            <a:ext cx="50287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6" tIns="45609" rIns="92846" bIns="45609"/>
          <a:lstStyle/>
          <a:p>
            <a:endParaRPr lang="en-US" altLang="en-US" smtClean="0">
              <a:ea typeface="ＭＳ Ｐゴシック" pitchFamily="116" charset="-128"/>
            </a:endParaRPr>
          </a:p>
        </p:txBody>
      </p:sp>
      <p:sp>
        <p:nvSpPr>
          <p:cNvPr id="150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3360334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116" charset="-128"/>
              </a:rPr>
              <a:t>See Chapter 8 Video Presentation Slide 14</a:t>
            </a:r>
          </a:p>
        </p:txBody>
      </p:sp>
    </p:spTree>
    <p:extLst>
      <p:ext uri="{BB962C8B-B14F-4D97-AF65-F5344CB8AC3E}">
        <p14:creationId xmlns:p14="http://schemas.microsoft.com/office/powerpoint/2010/main" val="849373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116" charset="-128"/>
              </a:rPr>
              <a:t>See Chapter 8 Video Presentation Slide 15</a:t>
            </a:r>
          </a:p>
        </p:txBody>
      </p:sp>
    </p:spTree>
    <p:extLst>
      <p:ext uri="{BB962C8B-B14F-4D97-AF65-F5344CB8AC3E}">
        <p14:creationId xmlns:p14="http://schemas.microsoft.com/office/powerpoint/2010/main" val="40517873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8C003-B27B-45A3-A8BF-8912575CC385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90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96DD-1C3E-42C7-BB7E-BDCDF1E5FEE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84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97F5B-600A-4477-9B4E-A380CC2C9CF7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475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F5C0C-58BF-480F-8465-F0D16F7023C2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20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D3678-ED78-4CEB-857F-088AC767B4BE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68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A2E25-A752-4BC8-9EF7-424BFA818161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0321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93967-1D17-470F-B3AF-7A93E45EBB9B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3757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2858D-CF6A-4A75-A7A5-987062404305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5700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2A6B6-14B3-4BC6-A957-10A9C7ACD61C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2465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101EB-F9BB-4D76-8092-9AD296BE8BD6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1447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6DAAE-2FB8-495B-B458-D4816AA3C814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7293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5247B-230C-44ED-ADED-935879790F72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E0584-B580-4954-85B9-18179791154E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245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B0D3D-C2AF-421A-BF1D-160349BCC17A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5774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C7ABE-6A3D-4111-8570-AF399430BEBC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64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CE08A-5D46-4C7B-838D-CE9A1E9A31B5}" type="slidenum">
              <a:rPr lang="en-US"/>
              <a:pPr/>
              <a:t>20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03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991EF-C46C-444B-A792-C749703064F9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534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C07F8-F9D7-4108-9F57-6FC4D4743741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9441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2A51E-DC0F-471B-AB13-460EE7E5E5AA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6081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C07F8-F9D7-4108-9F57-6FC4D4743741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6600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60CDA-9467-43A3-A581-3C6723E0870D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7617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90EE7-CDC3-44EB-AC7E-D4DEB204F57B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0433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7B0CE-5796-4E8A-88CA-CEE502E387D1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1201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1D39A-C145-41CC-9E09-4069632CB15E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3156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77129-9EBE-4EB2-BF03-9791E934FC59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6389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5BFAD-9CCE-4706-8143-E25BD74776F2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36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A3F1B-F7AB-4F0F-A7FE-95A8A8A97094}" type="slidenum">
              <a:rPr lang="en-US"/>
              <a:pPr/>
              <a:t>21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764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A08C7-F357-45B0-89D9-481EEE64FB5E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6992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F04FC-D266-49C3-BC64-AC295C3D2566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61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11FAB-FA14-42D2-9798-FFE639001AB9}" type="slidenum">
              <a:rPr lang="en-US"/>
              <a:pPr/>
              <a:t>22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7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F083E-B787-41EA-AA3E-11A143BA7608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8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7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62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68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C4ED50-B796-47FC-87B8-575E0A9C71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09831066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A549EC-E28F-462D-BA59-A1B849069C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9275403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9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5D7ED4-BE0B-4803-AE9E-97B83A38DA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1702563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2C3D8E-4D1C-4C4A-BC01-91EF329411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87002069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997D2A-7FBE-47FB-A2AB-B023182025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73063134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B1261A-69D5-4AA1-B8DC-17782E3D76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5532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294485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9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9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0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ACE083-091A-4A6E-A883-1148CD3F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CA4E-859E-4D0A-9D10-79D43B75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28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3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0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9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8:</a:t>
            </a:r>
            <a:br>
              <a:rPr lang="en-US" dirty="0" smtClean="0"/>
            </a:br>
            <a:r>
              <a:rPr lang="en-US" dirty="0" smtClean="0"/>
              <a:t>Chemical Bonding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4750484"/>
            <a:ext cx="495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Understanding the forces that hold atoms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288925" y="1096963"/>
            <a:ext cx="8626475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Times New Roman" charset="0"/>
              </a:rPr>
              <a:t>Ionic Bonding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Times New Roman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results when an electron or electrons are transferred from one atom to another. </a:t>
            </a:r>
          </a:p>
          <a:p>
            <a:pPr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The transfer results in each attaining an octet or Noble gas electron configuration.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827213" y="3862388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chemeClr val="tx1"/>
                </a:solidFill>
                <a:cs typeface="Times New Roman" pitchFamily="18" charset="0"/>
              </a:rPr>
              <a:t>Na 	+	Cl</a:t>
            </a: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1835150" y="294798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chemeClr val="tx1"/>
                </a:solidFill>
                <a:cs typeface="Times New Roman" pitchFamily="18" charset="0"/>
              </a:rPr>
              <a:t>3s</a:t>
            </a:r>
            <a:r>
              <a:rPr lang="en-US" altLang="en-US" sz="2400" b="0" baseline="3000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en-US" altLang="en-US" sz="2400" b="0">
                <a:solidFill>
                  <a:schemeClr val="tx1"/>
                </a:solidFill>
                <a:cs typeface="Times New Roman" pitchFamily="18" charset="0"/>
              </a:rPr>
              <a:t>	        3s</a:t>
            </a:r>
            <a:r>
              <a:rPr lang="en-US" altLang="en-US" sz="2400" b="0" baseline="3000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altLang="en-US" sz="2400" b="0">
                <a:solidFill>
                  <a:schemeClr val="tx1"/>
                </a:solidFill>
                <a:cs typeface="Times New Roman" pitchFamily="18" charset="0"/>
              </a:rPr>
              <a:t>3p</a:t>
            </a:r>
            <a:r>
              <a:rPr lang="en-US" altLang="en-US" sz="2400" b="0" baseline="30000">
                <a:solidFill>
                  <a:schemeClr val="tx1"/>
                </a:solidFill>
                <a:cs typeface="Times New Roman" pitchFamily="18" charset="0"/>
              </a:rPr>
              <a:t>5</a:t>
            </a:r>
            <a:r>
              <a:rPr lang="en-US" altLang="en-US" sz="2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3894" name="Line 6"/>
          <p:cNvSpPr>
            <a:spLocks noChangeShapeType="1"/>
          </p:cNvSpPr>
          <p:nvPr/>
        </p:nvSpPr>
        <p:spPr bwMode="auto">
          <a:xfrm>
            <a:off x="2062163" y="34051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>
            <a:off x="3751263" y="34051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4548188" y="386238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en-US" sz="2400" b="0">
                <a:solidFill>
                  <a:schemeClr val="tx1"/>
                </a:solidFill>
                <a:cs typeface="Times New Roman" pitchFamily="18" charset="0"/>
              </a:rPr>
              <a:t>	Na</a:t>
            </a:r>
            <a:r>
              <a:rPr lang="en-US" altLang="en-US" sz="2400" b="0" baseline="30000">
                <a:solidFill>
                  <a:schemeClr val="tx1"/>
                </a:solidFill>
                <a:cs typeface="Times New Roman" pitchFamily="18" charset="0"/>
              </a:rPr>
              <a:t>+</a:t>
            </a:r>
            <a:r>
              <a:rPr lang="en-US" altLang="en-US" sz="2400" b="0">
                <a:solidFill>
                  <a:schemeClr val="tx1"/>
                </a:solidFill>
                <a:cs typeface="Times New Roman" pitchFamily="18" charset="0"/>
              </a:rPr>
              <a:t> Cl</a:t>
            </a:r>
            <a:r>
              <a:rPr lang="en-US" altLang="en-US" sz="2400" b="0" baseline="30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en-US" sz="2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 flipH="1">
            <a:off x="5157788" y="4395788"/>
            <a:ext cx="3429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6416675" y="4395788"/>
            <a:ext cx="227013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grpSp>
        <p:nvGrpSpPr>
          <p:cNvPr id="11277" name="Group 11"/>
          <p:cNvGrpSpPr>
            <a:grpSpLocks/>
          </p:cNvGrpSpPr>
          <p:nvPr/>
        </p:nvGrpSpPr>
        <p:grpSpPr bwMode="auto">
          <a:xfrm>
            <a:off x="2414588" y="3140075"/>
            <a:ext cx="1143000" cy="760413"/>
            <a:chOff x="960" y="1753"/>
            <a:chExt cx="720" cy="479"/>
          </a:xfrm>
        </p:grpSpPr>
        <p:sp>
          <p:nvSpPr>
            <p:cNvPr id="293900" name="Freeform 12"/>
            <p:cNvSpPr>
              <a:spLocks/>
            </p:cNvSpPr>
            <p:nvPr/>
          </p:nvSpPr>
          <p:spPr bwMode="auto">
            <a:xfrm>
              <a:off x="960" y="2016"/>
              <a:ext cx="720" cy="216"/>
            </a:xfrm>
            <a:custGeom>
              <a:avLst/>
              <a:gdLst>
                <a:gd name="T0" fmla="*/ 0 w 1800"/>
                <a:gd name="T1" fmla="*/ 540 h 540"/>
                <a:gd name="T2" fmla="*/ 720 w 1800"/>
                <a:gd name="T3" fmla="*/ 0 h 540"/>
                <a:gd name="T4" fmla="*/ 1800 w 1800"/>
                <a:gd name="T5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0" h="540">
                  <a:moveTo>
                    <a:pt x="0" y="540"/>
                  </a:moveTo>
                  <a:cubicBezTo>
                    <a:pt x="210" y="270"/>
                    <a:pt x="420" y="0"/>
                    <a:pt x="720" y="0"/>
                  </a:cubicBezTo>
                  <a:cubicBezTo>
                    <a:pt x="1020" y="0"/>
                    <a:pt x="1620" y="450"/>
                    <a:pt x="180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11283" name="Text Box 13"/>
            <p:cNvSpPr txBox="1">
              <a:spLocks noChangeArrowheads="1"/>
            </p:cNvSpPr>
            <p:nvPr/>
          </p:nvSpPr>
          <p:spPr bwMode="auto">
            <a:xfrm>
              <a:off x="1142" y="1753"/>
              <a:ext cx="2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400" b="0">
                  <a:solidFill>
                    <a:srgbClr val="CC0000"/>
                  </a:solidFill>
                </a:rPr>
                <a:t>e</a:t>
              </a:r>
              <a:r>
                <a:rPr lang="en-US" altLang="en-US" sz="2400" b="0" baseline="30000">
                  <a:solidFill>
                    <a:srgbClr val="CC0000"/>
                  </a:solidFill>
                </a:rPr>
                <a:t>–</a:t>
              </a:r>
            </a:p>
          </p:txBody>
        </p:sp>
      </p:grp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375150" y="5151279"/>
            <a:ext cx="3352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600" b="0" dirty="0">
                <a:solidFill>
                  <a:schemeClr val="tx1"/>
                </a:solidFill>
                <a:cs typeface="Times New Roman" pitchFamily="18" charset="0"/>
              </a:rPr>
              <a:t>2s</a:t>
            </a:r>
            <a:r>
              <a:rPr lang="en-US" altLang="en-US" sz="2600" b="0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altLang="en-US" sz="2600" b="0" dirty="0">
                <a:solidFill>
                  <a:schemeClr val="tx1"/>
                </a:solidFill>
                <a:cs typeface="Times New Roman" pitchFamily="18" charset="0"/>
              </a:rPr>
              <a:t>2p</a:t>
            </a:r>
            <a:r>
              <a:rPr lang="en-US" altLang="en-US" sz="2600" b="0" baseline="30000" dirty="0">
                <a:solidFill>
                  <a:schemeClr val="tx1"/>
                </a:solidFill>
                <a:cs typeface="Times New Roman" pitchFamily="18" charset="0"/>
              </a:rPr>
              <a:t>6</a:t>
            </a:r>
            <a:r>
              <a:rPr lang="en-US" altLang="en-US" sz="2600" b="0" dirty="0">
                <a:solidFill>
                  <a:schemeClr val="tx1"/>
                </a:solidFill>
                <a:cs typeface="Times New Roman" pitchFamily="18" charset="0"/>
              </a:rPr>
              <a:t>	    </a:t>
            </a:r>
            <a:r>
              <a:rPr lang="en-US" altLang="en-US" sz="2600" b="0" dirty="0" smtClean="0">
                <a:solidFill>
                  <a:schemeClr val="tx1"/>
                </a:solidFill>
                <a:cs typeface="Times New Roman" pitchFamily="18" charset="0"/>
              </a:rPr>
              <a:t>3s</a:t>
            </a:r>
            <a:r>
              <a:rPr lang="en-US" altLang="en-US" sz="2600" b="0" baseline="30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altLang="en-US" sz="2600" b="0" dirty="0" smtClean="0">
                <a:solidFill>
                  <a:schemeClr val="tx1"/>
                </a:solidFill>
                <a:cs typeface="Times New Roman" pitchFamily="18" charset="0"/>
              </a:rPr>
              <a:t>3p</a:t>
            </a:r>
            <a:r>
              <a:rPr lang="en-US" altLang="en-US" sz="2600" b="0" baseline="30000" dirty="0" smtClean="0">
                <a:solidFill>
                  <a:schemeClr val="tx1"/>
                </a:solidFill>
                <a:cs typeface="Times New Roman" pitchFamily="18" charset="0"/>
              </a:rPr>
              <a:t>6</a:t>
            </a:r>
            <a:r>
              <a:rPr lang="en-US" altLang="en-US" sz="1100" b="0" dirty="0" smtClean="0">
                <a:solidFill>
                  <a:schemeClr val="tx1"/>
                </a:solidFill>
              </a:rPr>
              <a:t> </a:t>
            </a:r>
            <a:endParaRPr lang="en-US" altLang="en-US" sz="2400" b="0" dirty="0">
              <a:solidFill>
                <a:schemeClr val="tx1"/>
              </a:solidFill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641850" y="5570538"/>
            <a:ext cx="2819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600" b="0">
                <a:solidFill>
                  <a:schemeClr val="tx1"/>
                </a:solidFill>
                <a:cs typeface="Times New Roman" pitchFamily="18" charset="0"/>
              </a:rPr>
              <a:t> Na</a:t>
            </a:r>
            <a:r>
              <a:rPr lang="en-US" altLang="en-US" sz="2600" b="0" baseline="30000">
                <a:solidFill>
                  <a:schemeClr val="tx1"/>
                </a:solidFill>
                <a:cs typeface="Times New Roman" pitchFamily="18" charset="0"/>
              </a:rPr>
              <a:t>+</a:t>
            </a:r>
            <a:r>
              <a:rPr lang="en-US" altLang="en-US" sz="2600" b="0">
                <a:solidFill>
                  <a:schemeClr val="tx1"/>
                </a:solidFill>
                <a:cs typeface="Times New Roman" pitchFamily="18" charset="0"/>
              </a:rPr>
              <a:t>	            Cl</a:t>
            </a:r>
            <a:r>
              <a:rPr lang="en-US" altLang="en-US" sz="2600" b="0" baseline="30000">
                <a:solidFill>
                  <a:schemeClr val="tx1"/>
                </a:solidFill>
                <a:cs typeface="Times New Roman" pitchFamily="18" charset="0"/>
              </a:rPr>
              <a:t>-</a:t>
            </a:r>
            <a:endParaRPr lang="en-US" altLang="en-US" sz="1200" b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altLang="en-US" sz="2600" b="0">
                <a:solidFill>
                  <a:schemeClr val="tx1"/>
                </a:solidFill>
                <a:cs typeface="Times New Roman" pitchFamily="18" charset="0"/>
              </a:rPr>
              <a:t>[Ne]               [Ar]</a:t>
            </a:r>
            <a:r>
              <a:rPr lang="en-US" altLang="en-US" sz="1100" b="0">
                <a:solidFill>
                  <a:schemeClr val="tx1"/>
                </a:solidFill>
              </a:rPr>
              <a:t> </a:t>
            </a: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73113" y="5646738"/>
            <a:ext cx="3427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i="1" dirty="0">
                <a:solidFill>
                  <a:srgbClr val="0070C0"/>
                </a:solidFill>
              </a:rPr>
              <a:t>Noble gas electron configurations </a:t>
            </a:r>
            <a:r>
              <a:rPr lang="en-US" altLang="en-US" sz="2400" b="0" i="1" dirty="0">
                <a:solidFill>
                  <a:srgbClr val="0070C0"/>
                </a:solidFill>
                <a:sym typeface="Wingdings" pitchFamily="2" charset="2"/>
              </a:rPr>
              <a:t></a:t>
            </a:r>
            <a:endParaRPr lang="en-US" altLang="en-US" sz="2400" b="0" i="1" dirty="0">
              <a:solidFill>
                <a:srgbClr val="0070C0"/>
              </a:solidFill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Ionic Bonding</a:t>
            </a:r>
          </a:p>
        </p:txBody>
      </p:sp>
    </p:spTree>
    <p:extLst>
      <p:ext uri="{BB962C8B-B14F-4D97-AF65-F5344CB8AC3E}">
        <p14:creationId xmlns:p14="http://schemas.microsoft.com/office/powerpoint/2010/main" val="23060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 (</a:t>
            </a:r>
            <a:r>
              <a:rPr lang="en-US" altLang="en-US">
                <a:latin typeface="Symbol" pitchFamily="-80" charset="2"/>
                <a:sym typeface="Symbol" pitchFamily="-80" charset="2"/>
              </a:rPr>
              <a:t></a:t>
            </a:r>
            <a:r>
              <a:rPr lang="en-US" altLang="en-US"/>
              <a:t>) Bonds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Pi bonds are characterized by</a:t>
            </a:r>
          </a:p>
          <a:p>
            <a:pPr lvl="1"/>
            <a:r>
              <a:rPr lang="en-US" altLang="en-US" sz="2400"/>
              <a:t>Side-to-side overlap.</a:t>
            </a:r>
          </a:p>
          <a:p>
            <a:pPr lvl="1"/>
            <a:r>
              <a:rPr lang="en-US" altLang="en-US" sz="2400"/>
              <a:t>Electron density above and below the internuclear axis.</a:t>
            </a:r>
          </a:p>
        </p:txBody>
      </p:sp>
      <p:pic>
        <p:nvPicPr>
          <p:cNvPr id="94213" name="Picture 5" descr="09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5503863" y="1676400"/>
            <a:ext cx="3563937" cy="4421188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92453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Bonds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5052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In triple bonds, as in acetylene, two </a:t>
            </a:r>
            <a:r>
              <a:rPr lang="en-US" altLang="en-US" sz="2800" i="1"/>
              <a:t>sp</a:t>
            </a:r>
            <a:r>
              <a:rPr lang="en-US" altLang="en-US" sz="2800"/>
              <a:t> orbitals form a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</a:t>
            </a:r>
            <a:r>
              <a:rPr lang="en-US" altLang="en-US" sz="2800"/>
              <a:t> bond between the carbons, and two pairs of </a:t>
            </a:r>
            <a:r>
              <a:rPr lang="en-US" altLang="en-US" sz="2800" i="1"/>
              <a:t>p</a:t>
            </a:r>
            <a:r>
              <a:rPr lang="en-US" altLang="en-US" sz="2800"/>
              <a:t> orbitals overlap in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</a:t>
            </a:r>
            <a:r>
              <a:rPr lang="en-US" altLang="en-US" sz="2800"/>
              <a:t> fashion to form the two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</a:t>
            </a:r>
            <a:r>
              <a:rPr lang="en-US" altLang="en-US" sz="2800"/>
              <a:t> bonds.</a:t>
            </a:r>
          </a:p>
        </p:txBody>
      </p:sp>
      <p:pic>
        <p:nvPicPr>
          <p:cNvPr id="99334" name="Picture 6" descr="09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"/>
          <a:stretch>
            <a:fillRect/>
          </a:stretch>
        </p:blipFill>
        <p:spPr>
          <a:xfrm>
            <a:off x="3657600" y="2217738"/>
            <a:ext cx="5410200" cy="2887662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025137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Bonds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Single bonds are always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</a:t>
            </a:r>
            <a:r>
              <a:rPr lang="en-US" altLang="en-US" sz="2800"/>
              <a:t> bonds, because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</a:t>
            </a:r>
            <a:r>
              <a:rPr lang="en-US" altLang="en-US" sz="2800"/>
              <a:t> overlap is greater, resulting in a stronger bond and more energy lowering.</a:t>
            </a:r>
          </a:p>
        </p:txBody>
      </p:sp>
      <p:pic>
        <p:nvPicPr>
          <p:cNvPr id="95240" name="Picture 8" descr="09_22-01UNsin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14" y="4116185"/>
            <a:ext cx="6251171" cy="1978429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817866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Bonds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In a multiple bond one of the bonds is a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</a:t>
            </a:r>
            <a:r>
              <a:rPr lang="en-US" altLang="en-US" sz="2800"/>
              <a:t> bond and the rest are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</a:t>
            </a:r>
            <a:r>
              <a:rPr lang="en-US" altLang="en-US" sz="2800"/>
              <a:t> bonds.</a:t>
            </a:r>
          </a:p>
        </p:txBody>
      </p:sp>
      <p:pic>
        <p:nvPicPr>
          <p:cNvPr id="96263" name="Picture 7" descr="09_22-01UNmulti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14" y="4116185"/>
            <a:ext cx="6251171" cy="1978429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661852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Resonance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The organic molecule benzene has six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</a:t>
            </a:r>
            <a:r>
              <a:rPr lang="en-US" altLang="en-US" sz="2800"/>
              <a:t> bonds and a </a:t>
            </a:r>
            <a:r>
              <a:rPr lang="en-US" altLang="en-US" sz="2800" i="1"/>
              <a:t>p</a:t>
            </a:r>
            <a:r>
              <a:rPr lang="en-US" altLang="en-US" sz="2800"/>
              <a:t> orbital on each carbon atom.</a:t>
            </a:r>
          </a:p>
        </p:txBody>
      </p:sp>
      <p:pic>
        <p:nvPicPr>
          <p:cNvPr id="105478" name="Picture 6" descr="09_27-02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32063"/>
            <a:ext cx="3886200" cy="862012"/>
          </a:xfrm>
        </p:spPr>
      </p:pic>
      <p:pic>
        <p:nvPicPr>
          <p:cNvPr id="105481" name="Picture 9" descr="09_28a-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7"/>
          <a:stretch>
            <a:fillRect/>
          </a:stretch>
        </p:blipFill>
        <p:spPr>
          <a:xfrm>
            <a:off x="4724400" y="3940175"/>
            <a:ext cx="3559175" cy="1774825"/>
          </a:xfrm>
        </p:spPr>
      </p:pic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8842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Resonance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610600" cy="1981200"/>
          </a:xfrm>
        </p:spPr>
        <p:txBody>
          <a:bodyPr/>
          <a:lstStyle/>
          <a:p>
            <a:r>
              <a:rPr lang="en-US" altLang="en-US" sz="2800"/>
              <a:t>In reality the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</a:t>
            </a:r>
            <a:r>
              <a:rPr lang="en-US" altLang="en-US" sz="2800"/>
              <a:t> electrons in benzene are not localized, but delocalized.</a:t>
            </a:r>
          </a:p>
          <a:p>
            <a:r>
              <a:rPr lang="en-US" altLang="en-US" sz="2800"/>
              <a:t>The even distribution of the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</a:t>
            </a:r>
            <a:r>
              <a:rPr lang="en-US" altLang="en-US" sz="2800"/>
              <a:t>electrons in benzene makes the molecule unusually stable.</a:t>
            </a:r>
          </a:p>
        </p:txBody>
      </p:sp>
      <p:pic>
        <p:nvPicPr>
          <p:cNvPr id="107525" name="Picture 5" descr="09_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43" y="4114800"/>
            <a:ext cx="5881113" cy="19812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53870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290302" y="1787934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Polar-Covalent bonds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425530" y="3252150"/>
            <a:ext cx="5200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Nonpolar-Covalent bonds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title"/>
          </p:nvPr>
        </p:nvSpPr>
        <p:spPr>
          <a:xfrm>
            <a:off x="1543050" y="1028700"/>
            <a:ext cx="5829300" cy="571500"/>
          </a:xfrm>
        </p:spPr>
        <p:txBody>
          <a:bodyPr/>
          <a:lstStyle/>
          <a:p>
            <a:pPr>
              <a:defRPr/>
            </a:pPr>
            <a:r>
              <a:rPr lang="en-US" altLang="en-US" sz="27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Covalent Bonds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000250" y="2410246"/>
            <a:ext cx="653844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 </a:t>
            </a:r>
            <a:r>
              <a:rPr lang="en-US" altLang="en-US" sz="2100" b="0" dirty="0">
                <a:solidFill>
                  <a:schemeClr val="tx1"/>
                </a:solidFill>
                <a:latin typeface="+mj-lt"/>
              </a:rPr>
              <a:t>Electrons are unequally shared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 dirty="0">
                <a:solidFill>
                  <a:schemeClr val="tx1"/>
                </a:solidFill>
                <a:latin typeface="+mj-lt"/>
              </a:rPr>
              <a:t> Electronegativity difference between .3 and 1.7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2000251" y="3843539"/>
            <a:ext cx="526970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 </a:t>
            </a:r>
            <a:r>
              <a:rPr lang="en-US" altLang="en-US" sz="2100" b="0" dirty="0">
                <a:solidFill>
                  <a:schemeClr val="tx1"/>
                </a:solidFill>
                <a:latin typeface="+mj-lt"/>
              </a:rPr>
              <a:t>Electrons are equally shared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 dirty="0">
                <a:solidFill>
                  <a:schemeClr val="tx1"/>
                </a:solidFill>
                <a:latin typeface="+mj-lt"/>
              </a:rPr>
              <a:t> Electronegativity difference of 0 to 0.3</a:t>
            </a:r>
          </a:p>
        </p:txBody>
      </p:sp>
    </p:spTree>
    <p:extLst>
      <p:ext uri="{BB962C8B-B14F-4D97-AF65-F5344CB8AC3E}">
        <p14:creationId xmlns:p14="http://schemas.microsoft.com/office/powerpoint/2010/main" val="37768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build="p" autoUpdateAnimBg="0"/>
      <p:bldP spid="11674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971550"/>
            <a:ext cx="1885950" cy="5143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t">
            <a:noAutofit/>
          </a:bodyPr>
          <a:lstStyle/>
          <a:p>
            <a:pPr>
              <a:defRPr/>
            </a:pPr>
            <a:r>
              <a:rPr lang="en-US" altLang="en-US" sz="27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Polarity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7584" y="1736233"/>
            <a:ext cx="5886450" cy="1714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en-US" altLang="en-US" sz="1800" dirty="0"/>
              <a:t>   A molecule, such as HF, that has a center of positive charge and a center of negative charge is said to be polar, or to have a dipole moment.</a:t>
            </a:r>
          </a:p>
        </p:txBody>
      </p:sp>
      <p:graphicFrame>
        <p:nvGraphicFramePr>
          <p:cNvPr id="10244" name="Object 4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1849830" y="2835364"/>
          <a:ext cx="2079938" cy="1463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hemistry 4D-Draw" r:id="rId3" imgW="2276559" imgH="1657485" progId="Chemistry4DDraw.v2">
                  <p:embed/>
                </p:oleObj>
              </mc:Choice>
              <mc:Fallback>
                <p:oleObj name="Chemistry 4D-Draw" r:id="rId3" imgW="2276559" imgH="1657485" progId="Chemistry4DDraw.v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830" y="2835364"/>
                        <a:ext cx="2079938" cy="1463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929777"/>
            <a:ext cx="1648898" cy="15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3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Covalent Bond Formation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09550" y="1143000"/>
            <a:ext cx="8695944" cy="16002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000" b="0" dirty="0" smtClean="0"/>
              <a:t>A covalent bond results from a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en-US" sz="3200" b="0" dirty="0" smtClean="0"/>
              <a:t> </a:t>
            </a:r>
            <a:r>
              <a:rPr lang="en-US" sz="3000" b="0" dirty="0" smtClean="0"/>
              <a:t>of valence </a:t>
            </a:r>
            <a:r>
              <a:rPr lang="en-US" sz="3000" b="0" dirty="0" err="1" smtClean="0"/>
              <a:t>orbitals</a:t>
            </a:r>
            <a:r>
              <a:rPr lang="en-US" sz="3000" b="0" dirty="0" smtClean="0"/>
              <a:t> on neighboring atoms.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000" b="0" dirty="0" smtClean="0"/>
              <a:t>Valence Electrons and Lewis Symbols for Atoms</a:t>
            </a:r>
            <a:r>
              <a:rPr lang="en-US" sz="3000" dirty="0" smtClean="0"/>
              <a:t>:</a:t>
            </a:r>
          </a:p>
        </p:txBody>
      </p:sp>
      <p:pic>
        <p:nvPicPr>
          <p:cNvPr id="6" name="Picture 5" descr="08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47060"/>
            <a:ext cx="8892540" cy="340614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703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/>
              <a:t>Practice:  Lewis </a:t>
            </a:r>
            <a:r>
              <a:rPr lang="en-US" dirty="0" smtClean="0"/>
              <a:t>Dot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9624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2800" cap="none" dirty="0">
                <a:solidFill>
                  <a:schemeClr val="tx1"/>
                </a:solidFill>
              </a:rPr>
              <a:t>Draw the Lewis dot structure for the following </a:t>
            </a:r>
            <a:r>
              <a:rPr lang="en-US" sz="2800" cap="none" dirty="0" smtClean="0">
                <a:solidFill>
                  <a:schemeClr val="tx1"/>
                </a:solidFill>
              </a:rPr>
              <a:t>atoms and ions: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2800" cap="none" dirty="0" smtClean="0">
                <a:solidFill>
                  <a:schemeClr val="tx1"/>
                </a:solidFill>
              </a:rPr>
              <a:t>Ca </a:t>
            </a:r>
            <a:r>
              <a:rPr lang="en-US" sz="2800" cap="none" dirty="0" smtClean="0">
                <a:solidFill>
                  <a:schemeClr val="tx1"/>
                </a:solidFill>
                <a:sym typeface="Euclid Symbol"/>
              </a:rPr>
              <a:t></a:t>
            </a:r>
            <a:r>
              <a:rPr lang="en-US" sz="2800" cap="none" dirty="0" smtClean="0">
                <a:solidFill>
                  <a:schemeClr val="tx1"/>
                </a:solidFill>
              </a:rPr>
              <a:t>  Ca</a:t>
            </a:r>
            <a:r>
              <a:rPr lang="en-US" sz="2800" cap="none" baseline="30000" dirty="0">
                <a:solidFill>
                  <a:schemeClr val="tx1"/>
                </a:solidFill>
              </a:rPr>
              <a:t>2</a:t>
            </a:r>
            <a:r>
              <a:rPr lang="en-US" sz="2800" cap="none" baseline="30000" dirty="0" smtClean="0">
                <a:solidFill>
                  <a:schemeClr val="tx1"/>
                </a:solidFill>
              </a:rPr>
              <a:t>+</a:t>
            </a:r>
            <a:r>
              <a:rPr lang="en-US" sz="2800" cap="none" dirty="0" smtClean="0">
                <a:solidFill>
                  <a:schemeClr val="tx1"/>
                </a:solidFill>
              </a:rPr>
              <a:t> </a:t>
            </a:r>
            <a:endParaRPr lang="en-US" sz="2800" cap="none" baseline="-25000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2800" cap="none" dirty="0" smtClean="0">
                <a:solidFill>
                  <a:schemeClr val="tx1"/>
                </a:solidFill>
              </a:rPr>
              <a:t>Br	</a:t>
            </a:r>
            <a:r>
              <a:rPr lang="en-US" sz="2800" cap="none" dirty="0" smtClean="0">
                <a:solidFill>
                  <a:schemeClr val="tx1"/>
                </a:solidFill>
                <a:sym typeface="Euclid Symbol"/>
              </a:rPr>
              <a:t>   Br -</a:t>
            </a:r>
            <a:r>
              <a:rPr lang="en-US" sz="2800" cap="none" dirty="0" smtClean="0">
                <a:solidFill>
                  <a:schemeClr val="tx1"/>
                </a:solidFill>
              </a:rPr>
              <a:t>	</a:t>
            </a:r>
          </a:p>
          <a:p>
            <a:pPr marL="514350" indent="-514350" algn="l">
              <a:buAutoNum type="arabicPeriod"/>
            </a:pPr>
            <a:r>
              <a:rPr lang="en-US" sz="2800" cap="none" dirty="0" smtClean="0">
                <a:solidFill>
                  <a:schemeClr val="tx1"/>
                </a:solidFill>
              </a:rPr>
              <a:t>Ba	</a:t>
            </a:r>
            <a:r>
              <a:rPr lang="en-US" sz="2800" cap="none" dirty="0" smtClean="0">
                <a:solidFill>
                  <a:schemeClr val="tx1"/>
                </a:solidFill>
                <a:sym typeface="Euclid Symbol"/>
              </a:rPr>
              <a:t>   </a:t>
            </a:r>
            <a:r>
              <a:rPr lang="en-US" sz="2800" cap="none" dirty="0" smtClean="0">
                <a:solidFill>
                  <a:schemeClr val="tx1"/>
                </a:solidFill>
              </a:rPr>
              <a:t>Ba</a:t>
            </a:r>
            <a:r>
              <a:rPr lang="en-US" sz="2800" cap="none" baseline="30000" dirty="0" smtClean="0">
                <a:solidFill>
                  <a:schemeClr val="tx1"/>
                </a:solidFill>
              </a:rPr>
              <a:t>2+</a:t>
            </a:r>
          </a:p>
          <a:p>
            <a:pPr marL="514350" indent="-514350" algn="l">
              <a:buAutoNum type="arabicPeriod"/>
            </a:pPr>
            <a:r>
              <a:rPr lang="en-US" sz="2800" cap="none" dirty="0" smtClean="0">
                <a:solidFill>
                  <a:schemeClr val="tx1"/>
                </a:solidFill>
              </a:rPr>
              <a:t>O	</a:t>
            </a:r>
            <a:r>
              <a:rPr lang="en-US" sz="2800" cap="none" dirty="0" smtClean="0">
                <a:solidFill>
                  <a:schemeClr val="tx1"/>
                </a:solidFill>
                <a:sym typeface="Euclid Symbol"/>
              </a:rPr>
              <a:t>   </a:t>
            </a:r>
            <a:r>
              <a:rPr lang="en-US" sz="2800" cap="none" dirty="0" smtClean="0">
                <a:solidFill>
                  <a:schemeClr val="tx1"/>
                </a:solidFill>
              </a:rPr>
              <a:t>O</a:t>
            </a:r>
            <a:r>
              <a:rPr lang="en-US" sz="2800" cap="none" baseline="30000" dirty="0" smtClean="0">
                <a:solidFill>
                  <a:schemeClr val="tx1"/>
                </a:solidFill>
              </a:rPr>
              <a:t>2-</a:t>
            </a:r>
            <a:endParaRPr lang="en-US" sz="2800" cap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Lewis Dot Symbols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778375"/>
            <a:ext cx="8695944" cy="1419363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sz="3200" b="0" dirty="0" smtClean="0"/>
              <a:t>Notice that the group numbers of the main group elements represents the number of valence electrons (dots) for each element.</a:t>
            </a:r>
          </a:p>
        </p:txBody>
      </p:sp>
      <p:pic>
        <p:nvPicPr>
          <p:cNvPr id="6" name="Picture 5" descr="08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8869680" cy="228028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098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Structures for Ionic Compounds</a:t>
            </a:r>
            <a:endParaRPr lang="en-US" dirty="0"/>
          </a:p>
        </p:txBody>
      </p:sp>
      <p:pic>
        <p:nvPicPr>
          <p:cNvPr id="6146" name="Picture 2" descr="http://ryangardner.weebly.com/uploads/2/2/5/1/22511164/772263_orig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2959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ewis structure of calcium fluor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 smtClean="0"/>
              <a:t>Practice:  Lewis Structures for Ionic 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438400"/>
            <a:ext cx="6400800" cy="32004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2800" cap="none" dirty="0" smtClean="0">
                <a:solidFill>
                  <a:schemeClr val="tx1"/>
                </a:solidFill>
              </a:rPr>
              <a:t>Draw the Lewis dot structure for the following ionic compounds:</a:t>
            </a:r>
          </a:p>
          <a:p>
            <a:pPr marL="514350" indent="-514350" algn="l">
              <a:buAutoNum type="arabicPeriod"/>
            </a:pPr>
            <a:r>
              <a:rPr lang="en-US" sz="2800" cap="none" dirty="0" smtClean="0">
                <a:solidFill>
                  <a:schemeClr val="tx1"/>
                </a:solidFill>
              </a:rPr>
              <a:t>CaBr</a:t>
            </a:r>
            <a:r>
              <a:rPr lang="en-US" sz="2800" cap="none" baseline="-25000" dirty="0" smtClean="0">
                <a:solidFill>
                  <a:schemeClr val="tx1"/>
                </a:solidFill>
              </a:rPr>
              <a:t>2</a:t>
            </a:r>
          </a:p>
          <a:p>
            <a:pPr marL="514350" indent="-514350" algn="l">
              <a:buAutoNum type="arabicPeriod"/>
            </a:pPr>
            <a:r>
              <a:rPr lang="en-US" sz="2800" cap="none" dirty="0" smtClean="0">
                <a:solidFill>
                  <a:schemeClr val="tx1"/>
                </a:solidFill>
              </a:rPr>
              <a:t>Li Br</a:t>
            </a:r>
          </a:p>
          <a:p>
            <a:pPr marL="514350" indent="-514350" algn="l">
              <a:buAutoNum type="arabicPeriod"/>
            </a:pPr>
            <a:r>
              <a:rPr lang="en-US" sz="2800" cap="none" dirty="0" err="1" smtClean="0">
                <a:solidFill>
                  <a:schemeClr val="tx1"/>
                </a:solidFill>
              </a:rPr>
              <a:t>BaO</a:t>
            </a:r>
            <a:endParaRPr lang="en-US" sz="2800" cap="none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2800" cap="none" dirty="0" smtClean="0">
                <a:solidFill>
                  <a:schemeClr val="tx1"/>
                </a:solidFill>
              </a:rPr>
              <a:t>Al</a:t>
            </a:r>
            <a:r>
              <a:rPr lang="en-US" sz="2800" cap="none" baseline="-25000" dirty="0" smtClean="0">
                <a:solidFill>
                  <a:schemeClr val="tx1"/>
                </a:solidFill>
              </a:rPr>
              <a:t>2</a:t>
            </a:r>
            <a:r>
              <a:rPr lang="en-US" sz="2800" cap="none" dirty="0" smtClean="0">
                <a:solidFill>
                  <a:schemeClr val="tx1"/>
                </a:solidFill>
              </a:rPr>
              <a:t>O</a:t>
            </a:r>
            <a:r>
              <a:rPr lang="en-US" sz="2800" cap="none" baseline="-25000" dirty="0" smtClean="0">
                <a:solidFill>
                  <a:schemeClr val="tx1"/>
                </a:solidFill>
              </a:rPr>
              <a:t>3</a:t>
            </a:r>
            <a:endParaRPr lang="en-US" sz="2800" cap="none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81100"/>
            <a:ext cx="9144000" cy="1143000"/>
          </a:xfrm>
        </p:spPr>
        <p:txBody>
          <a:bodyPr/>
          <a:lstStyle/>
          <a:p>
            <a:r>
              <a:rPr lang="en-US" sz="3200" dirty="0"/>
              <a:t>Lewis </a:t>
            </a:r>
            <a:r>
              <a:rPr lang="en-US" sz="3200" dirty="0" smtClean="0"/>
              <a:t>Structures for Covalent Compounds</a:t>
            </a:r>
            <a:endParaRPr lang="en-US" sz="3200" dirty="0"/>
          </a:p>
        </p:txBody>
      </p:sp>
      <p:pic>
        <p:nvPicPr>
          <p:cNvPr id="24590" name="Picture 14" descr="08_05-03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0"/>
          <a:stretch>
            <a:fillRect/>
          </a:stretch>
        </p:blipFill>
        <p:spPr>
          <a:xfrm>
            <a:off x="685800" y="2286000"/>
            <a:ext cx="7772400" cy="1143000"/>
          </a:xfrm>
        </p:spPr>
      </p:pic>
      <p:sp>
        <p:nvSpPr>
          <p:cNvPr id="2458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	Lewis structures are representations of molecules showing all electrons, bonding and nonbonding.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93578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Lewis </a:t>
            </a:r>
            <a:r>
              <a:rPr lang="en-US" dirty="0" smtClean="0"/>
              <a:t>Structures for Covalent Compounds</a:t>
            </a: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371600" y="1981200"/>
            <a:ext cx="2286000" cy="167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8800">
                <a:solidFill>
                  <a:schemeClr val="tx2"/>
                </a:solidFill>
                <a:latin typeface="Times New Roman" pitchFamily="-80" charset="0"/>
              </a:rPr>
              <a:t>PCl</a:t>
            </a:r>
            <a:r>
              <a:rPr lang="en-US" sz="8800" baseline="-25000">
                <a:solidFill>
                  <a:schemeClr val="tx2"/>
                </a:solidFill>
                <a:latin typeface="Times New Roman" pitchFamily="-80" charset="0"/>
              </a:rPr>
              <a:t>3</a:t>
            </a:r>
            <a:endParaRPr lang="en-US" sz="3600">
              <a:solidFill>
                <a:schemeClr val="tx2"/>
              </a:solidFill>
              <a:latin typeface="Times New Roman" pitchFamily="-80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64290" y="2309019"/>
            <a:ext cx="4343400" cy="4343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Find the sum of valence electrons of all atoms in the polyatomic ion or molecule.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/>
              <a:t>If it is an anion, add one electron for each negative charge.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/>
              <a:t>If it is a cation, subtract one electron for each positive charge.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219200" y="4191000"/>
            <a:ext cx="2849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1964"/>
                </a:solidFill>
              </a:rPr>
              <a:t>5   +  3(7) = 26</a:t>
            </a:r>
            <a:endParaRPr lang="en-US" sz="3200">
              <a:solidFill>
                <a:srgbClr val="00197D"/>
              </a:solidFill>
            </a:endParaRPr>
          </a:p>
        </p:txBody>
      </p:sp>
      <p:cxnSp>
        <p:nvCxnSpPr>
          <p:cNvPr id="26645" name="AutoShape 21"/>
          <p:cNvCxnSpPr>
            <a:cxnSpLocks noChangeShapeType="1"/>
            <a:stCxn id="26630" idx="1"/>
            <a:endCxn id="26629" idx="1"/>
          </p:cNvCxnSpPr>
          <p:nvPr/>
        </p:nvCxnSpPr>
        <p:spPr bwMode="auto">
          <a:xfrm rot="10800000" flipH="1">
            <a:off x="1219200" y="2819400"/>
            <a:ext cx="152400" cy="1662113"/>
          </a:xfrm>
          <a:prstGeom prst="curvedConnector3">
            <a:avLst>
              <a:gd name="adj1" fmla="val -270838"/>
            </a:avLst>
          </a:prstGeom>
          <a:noFill/>
          <a:ln w="9525">
            <a:solidFill>
              <a:srgbClr val="0019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9" name="Freeform 25"/>
          <p:cNvSpPr>
            <a:spLocks/>
          </p:cNvSpPr>
          <p:nvPr/>
        </p:nvSpPr>
        <p:spPr bwMode="auto">
          <a:xfrm>
            <a:off x="2895600" y="2662238"/>
            <a:ext cx="1122363" cy="1604962"/>
          </a:xfrm>
          <a:custGeom>
            <a:avLst/>
            <a:gdLst>
              <a:gd name="T0" fmla="*/ 0 w 707"/>
              <a:gd name="T1" fmla="*/ 1011 h 1011"/>
              <a:gd name="T2" fmla="*/ 615 w 707"/>
              <a:gd name="T3" fmla="*/ 521 h 1011"/>
              <a:gd name="T4" fmla="*/ 553 w 707"/>
              <a:gd name="T5" fmla="*/ 86 h 1011"/>
              <a:gd name="T6" fmla="*/ 168 w 707"/>
              <a:gd name="T7" fmla="*/ 3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7" h="1011">
                <a:moveTo>
                  <a:pt x="0" y="1011"/>
                </a:moveTo>
                <a:cubicBezTo>
                  <a:pt x="102" y="929"/>
                  <a:pt x="523" y="675"/>
                  <a:pt x="615" y="521"/>
                </a:cubicBezTo>
                <a:cubicBezTo>
                  <a:pt x="707" y="367"/>
                  <a:pt x="627" y="172"/>
                  <a:pt x="553" y="86"/>
                </a:cubicBezTo>
                <a:cubicBezTo>
                  <a:pt x="479" y="0"/>
                  <a:pt x="248" y="20"/>
                  <a:pt x="168" y="3"/>
                </a:cubicBezTo>
              </a:path>
            </a:pathLst>
          </a:custGeom>
          <a:noFill/>
          <a:ln w="9525">
            <a:solidFill>
              <a:srgbClr val="0019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Bonds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371600"/>
            <a:ext cx="45720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Three basic types of bonds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Ionic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Electrostatic attraction between </a:t>
            </a:r>
            <a:r>
              <a:rPr lang="en-US" sz="2000" dirty="0" smtClean="0"/>
              <a:t>ions (metal/non-metal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dirty="0"/>
              <a:t>Covalent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Sharing of </a:t>
            </a:r>
            <a:r>
              <a:rPr lang="en-US" sz="2000" dirty="0" smtClean="0"/>
              <a:t>electrons (non-metals)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dirty="0"/>
              <a:t>Metallic</a:t>
            </a:r>
          </a:p>
          <a:p>
            <a:r>
              <a:rPr lang="en-US" sz="2000" dirty="0"/>
              <a:t>Metal atoms bonded to several other </a:t>
            </a:r>
            <a:r>
              <a:rPr lang="en-US" sz="2000" dirty="0" smtClean="0"/>
              <a:t>atoms. </a:t>
            </a:r>
            <a:r>
              <a:rPr lang="en-US" altLang="en-US" sz="2000" dirty="0" err="1" smtClean="0"/>
              <a:t>Cations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in a </a:t>
            </a:r>
            <a:r>
              <a:rPr lang="ja-JP" altLang="en-US" sz="2000" dirty="0"/>
              <a:t>“</a:t>
            </a:r>
            <a:r>
              <a:rPr lang="en-US" altLang="ja-JP" sz="2000" dirty="0"/>
              <a:t>sea</a:t>
            </a:r>
            <a:r>
              <a:rPr lang="ja-JP" altLang="en-US" sz="2000" dirty="0"/>
              <a:t>”</a:t>
            </a:r>
            <a:r>
              <a:rPr lang="en-US" altLang="ja-JP" sz="2000" dirty="0"/>
              <a:t> of electrons.</a:t>
            </a:r>
            <a:endParaRPr lang="en-US" alt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pic>
        <p:nvPicPr>
          <p:cNvPr id="3088" name="Picture 16" descr="08_01coval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20748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08_01covalent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20748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08_01coval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8613"/>
            <a:ext cx="1938338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08_01metall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38338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08_01ionictra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584325"/>
            <a:ext cx="1938338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18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Lewis Structures for Covalent Compounds</a:t>
            </a:r>
          </a:p>
        </p:txBody>
      </p:sp>
      <p:pic>
        <p:nvPicPr>
          <p:cNvPr id="28680" name="Picture 8" descr="n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362200"/>
            <a:ext cx="4332288" cy="2747963"/>
          </a:xfrm>
        </p:spPr>
      </p:pic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 marL="533400" indent="-533400">
              <a:buFont typeface="Arial" charset="0"/>
              <a:buAutoNum type="arabicPeriod" startAt="2"/>
            </a:pPr>
            <a:r>
              <a:rPr lang="en-US" sz="2800"/>
              <a:t>The central atom is the </a:t>
            </a:r>
            <a:r>
              <a:rPr lang="en-US" sz="2800" i="1"/>
              <a:t>least</a:t>
            </a:r>
            <a:r>
              <a:rPr lang="en-US" sz="2800"/>
              <a:t> electronegative element that isn’t hydrogen.  Connect the outer atoms to it by single bonds.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52400" y="5618946"/>
            <a:ext cx="53177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Keep track of the electrons: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`			</a:t>
            </a:r>
            <a:r>
              <a:rPr lang="en-US" sz="2800" dirty="0" smtClean="0">
                <a:solidFill>
                  <a:srgbClr val="001964"/>
                </a:solidFill>
              </a:rPr>
              <a:t>26 </a:t>
            </a:r>
            <a:r>
              <a:rPr lang="en-US" sz="2800" dirty="0">
                <a:solidFill>
                  <a:srgbClr val="001964"/>
                </a:solidFill>
              </a:rPr>
              <a:t>- 6 = 20</a:t>
            </a:r>
            <a:endParaRPr lang="en-US" sz="2800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86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Lewis Structures for Covalent Compounds</a:t>
            </a:r>
          </a:p>
        </p:txBody>
      </p:sp>
      <p:pic>
        <p:nvPicPr>
          <p:cNvPr id="29703" name="Picture 7" descr="ou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93" y="1620142"/>
            <a:ext cx="4332288" cy="2747963"/>
          </a:xfrm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buFont typeface="Arial" charset="0"/>
              <a:buAutoNum type="arabicPeriod" startAt="3"/>
            </a:pPr>
            <a:r>
              <a:rPr lang="en-US" sz="2800"/>
              <a:t>Fill the octets of the outer atoms.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87837" y="4977705"/>
            <a:ext cx="50129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Keep track of the electrons: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001964"/>
                </a:solidFill>
              </a:rPr>
              <a:t>26 - 6 = 20; 20 - 18 = 2</a:t>
            </a:r>
            <a:endParaRPr lang="en-US" sz="2800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26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Lewis Structures for Covalent Compounds</a:t>
            </a:r>
          </a:p>
        </p:txBody>
      </p:sp>
      <p:pic>
        <p:nvPicPr>
          <p:cNvPr id="30725" name="Picture 5" descr="fu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362200"/>
            <a:ext cx="4332288" cy="2747963"/>
          </a:xfrm>
        </p:spPr>
      </p:pic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buFont typeface="Arial" charset="0"/>
              <a:buAutoNum type="arabicPeriod" startAt="4"/>
            </a:pPr>
            <a:r>
              <a:rPr lang="en-US" sz="2800"/>
              <a:t>Fill the octet of the central atom.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4800" y="5105400"/>
            <a:ext cx="53687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Keep track of the electrons:</a:t>
            </a:r>
          </a:p>
          <a:p>
            <a:endParaRPr lang="en-US" sz="2800" dirty="0">
              <a:solidFill>
                <a:srgbClr val="C82E32"/>
              </a:solidFill>
            </a:endParaRPr>
          </a:p>
          <a:p>
            <a:r>
              <a:rPr lang="en-US" sz="2800" dirty="0">
                <a:solidFill>
                  <a:srgbClr val="001964"/>
                </a:solidFill>
              </a:rPr>
              <a:t>26 - 6 = 20; 20 - 18 = 2; 2 - 2 = 0</a:t>
            </a:r>
            <a:endParaRPr lang="en-US" sz="2800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94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Lewis Structures for Covalent Compounds</a:t>
            </a:r>
          </a:p>
        </p:txBody>
      </p:sp>
      <p:pic>
        <p:nvPicPr>
          <p:cNvPr id="51208" name="Picture 8" descr="08_09-05UNEx8-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7"/>
          <a:stretch>
            <a:fillRect/>
          </a:stretch>
        </p:blipFill>
        <p:spPr>
          <a:xfrm>
            <a:off x="228600" y="2590800"/>
            <a:ext cx="3886200" cy="996950"/>
          </a:xfrm>
        </p:spPr>
      </p:pic>
      <p:pic>
        <p:nvPicPr>
          <p:cNvPr id="51209" name="Picture 9" descr="08_09-06UNEx8-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69644"/>
            <a:ext cx="3810000" cy="671512"/>
          </a:xfrm>
        </p:spPr>
      </p:pic>
      <p:sp>
        <p:nvSpPr>
          <p:cNvPr id="5120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191000" y="1981200"/>
            <a:ext cx="4724400" cy="3124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charset="0"/>
              <a:buAutoNum type="arabicPeriod" startAt="5"/>
            </a:pPr>
            <a:r>
              <a:rPr lang="en-US" sz="2800"/>
              <a:t>If you run out of electrons before the central atom has an octet…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 startAt="5"/>
            </a:pPr>
            <a:endParaRPr lang="en-US" sz="280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/>
              <a:t>	…form multiple bonds until it does.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149648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4893" y="2743200"/>
            <a:ext cx="22098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Molecules:</a:t>
            </a:r>
          </a:p>
          <a:p>
            <a:pPr marL="692150" indent="-296863"/>
            <a:r>
              <a:rPr lang="en-US" sz="2600" dirty="0" smtClean="0"/>
              <a:t>NH</a:t>
            </a:r>
            <a:r>
              <a:rPr lang="en-US" sz="2600" baseline="-25000" dirty="0" smtClean="0"/>
              <a:t>3</a:t>
            </a:r>
            <a:endParaRPr lang="en-US" sz="2600" dirty="0"/>
          </a:p>
          <a:p>
            <a:pPr marL="692150" indent="-296863"/>
            <a:r>
              <a:rPr lang="en-US" sz="2600" dirty="0" smtClean="0"/>
              <a:t>CCl</a:t>
            </a:r>
            <a:r>
              <a:rPr lang="en-US" sz="2600" baseline="-25000" dirty="0" smtClean="0"/>
              <a:t>4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4267200"/>
            <a:ext cx="3293993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Polyatomic ions:</a:t>
            </a:r>
          </a:p>
          <a:p>
            <a:pPr marL="692150" indent="-296863"/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2-</a:t>
            </a:r>
          </a:p>
          <a:p>
            <a:pPr marL="692150" indent="-296863"/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1-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434754"/>
            <a:ext cx="18635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Formula unit: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AlBr</a:t>
            </a:r>
            <a:r>
              <a:rPr lang="en-US" sz="2400" baseline="-25000" dirty="0" smtClean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CaCl</a:t>
            </a:r>
            <a:r>
              <a:rPr lang="en-US" sz="2400" baseline="-25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51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Lewis Structures of Common </a:t>
            </a:r>
            <a:r>
              <a:rPr lang="en-US" dirty="0" err="1" smtClean="0"/>
              <a:t>Oxoacids</a:t>
            </a:r>
            <a:r>
              <a:rPr lang="en-US" dirty="0" smtClean="0"/>
              <a:t> &amp; Their Anions</a:t>
            </a:r>
            <a:endParaRPr lang="en-US" dirty="0"/>
          </a:p>
        </p:txBody>
      </p:sp>
      <p:pic>
        <p:nvPicPr>
          <p:cNvPr id="6" name="Picture 5" descr="08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14" y="2209800"/>
            <a:ext cx="8903970" cy="432625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452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Lewis Structures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828800"/>
            <a:ext cx="83058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Assigning </a:t>
            </a:r>
            <a:r>
              <a:rPr lang="en-US" sz="2800" dirty="0"/>
              <a:t>formal charge </a:t>
            </a:r>
            <a:r>
              <a:rPr lang="en-US" sz="1900" dirty="0"/>
              <a:t>(confirmation of structure</a:t>
            </a:r>
            <a:r>
              <a:rPr lang="en-US" sz="1900" dirty="0" smtClean="0"/>
              <a:t>)</a:t>
            </a:r>
            <a:r>
              <a:rPr lang="en-US" sz="2800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For </a:t>
            </a:r>
            <a:r>
              <a:rPr lang="en-US" sz="2400" dirty="0"/>
              <a:t>each atom, count the electrons in lone pairs and half the electrons it shares with other </a:t>
            </a:r>
            <a:r>
              <a:rPr lang="en-US" sz="2400" dirty="0" smtClean="0"/>
              <a:t>atoms.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Subtract </a:t>
            </a:r>
            <a:r>
              <a:rPr lang="en-US" sz="2400" dirty="0"/>
              <a:t>that from the number of valence electrons for that atom:  the difference is its formal charge.</a:t>
            </a:r>
          </a:p>
        </p:txBody>
      </p:sp>
      <p:pic>
        <p:nvPicPr>
          <p:cNvPr id="54279" name="Picture 7" descr="08_09-10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6"/>
          <a:stretch>
            <a:fillRect/>
          </a:stretch>
        </p:blipFill>
        <p:spPr>
          <a:xfrm>
            <a:off x="381000" y="4281488"/>
            <a:ext cx="7772400" cy="1738312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99384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Draw the Lewis structure for H</a:t>
            </a:r>
            <a:r>
              <a:rPr lang="en-US" baseline="-25000" dirty="0" smtClean="0"/>
              <a:t>2</a:t>
            </a:r>
            <a:r>
              <a:rPr lang="en-US" dirty="0" smtClean="0"/>
              <a:t>CO and determine the formal charge.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Draw the Lewis structure </a:t>
            </a:r>
            <a:r>
              <a:rPr lang="en-US" smtClean="0"/>
              <a:t>for HCN </a:t>
            </a:r>
            <a:r>
              <a:rPr lang="en-US" dirty="0" smtClean="0"/>
              <a:t>and determine the formal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0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Resonance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This is the Lewis structure we would draw for ozone, O</a:t>
            </a:r>
            <a:r>
              <a:rPr lang="en-US" baseline="-25000"/>
              <a:t>3</a:t>
            </a:r>
            <a:r>
              <a:rPr lang="en-US"/>
              <a:t>.</a:t>
            </a:r>
          </a:p>
        </p:txBody>
      </p:sp>
      <p:pic>
        <p:nvPicPr>
          <p:cNvPr id="60423" name="Picture 7" descr="oz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4768" y="3429000"/>
            <a:ext cx="4314463" cy="2209800"/>
          </a:xfrm>
        </p:spPr>
      </p:pic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105400" y="3611563"/>
            <a:ext cx="319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-</a:t>
            </a:r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6496050" y="1981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1294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Resonance</a:t>
            </a:r>
          </a:p>
        </p:txBody>
      </p:sp>
      <p:pic>
        <p:nvPicPr>
          <p:cNvPr id="61445" name="Picture 5" descr="08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"/>
          <a:stretch>
            <a:fillRect/>
          </a:stretch>
        </p:blipFill>
        <p:spPr>
          <a:xfrm>
            <a:off x="533400" y="1600200"/>
            <a:ext cx="2979738" cy="4800600"/>
          </a:xfrm>
        </p:spPr>
      </p:pic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/>
              <a:t>But this is at odds with the true, observed structure of ozone, in which…</a:t>
            </a:r>
          </a:p>
          <a:p>
            <a:pPr lvl="1"/>
            <a:r>
              <a:rPr lang="en-US" sz="2400"/>
              <a:t>…both O-O bonds are the same length.</a:t>
            </a:r>
          </a:p>
          <a:p>
            <a:pPr lvl="1"/>
            <a:r>
              <a:rPr lang="en-US" sz="2400"/>
              <a:t>…both outer oxygens have a charge of -1/2.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40648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304800" y="1143000"/>
            <a:ext cx="4995863" cy="167798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lIns="90487" tIns="44450" rIns="90487" bIns="44450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Ionic Bonding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: </a:t>
            </a:r>
            <a:r>
              <a:rPr lang="en-US" sz="26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complete transfer of 1 or more electrons from one atom to another.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600" b="0" dirty="0">
                <a:solidFill>
                  <a:schemeClr val="tx1"/>
                </a:solidFill>
                <a:ea typeface="ＭＳ Ｐゴシック" charset="0"/>
              </a:rPr>
              <a:t>(metals and non-metals)</a:t>
            </a:r>
            <a:endParaRPr lang="en-US" sz="2600" b="0" dirty="0">
              <a:ea typeface="ＭＳ Ｐゴシック" charset="0"/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5029200" y="3895725"/>
            <a:ext cx="3862387" cy="212407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Covalent Bonding:</a:t>
            </a:r>
            <a:r>
              <a:rPr lang="en-US" sz="2600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6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valence electrons shared between atoms.</a:t>
            </a:r>
          </a:p>
          <a:p>
            <a:pPr>
              <a:defRPr/>
            </a:pPr>
            <a:r>
              <a:rPr lang="en-US" sz="26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(non-metals and non-metals)</a:t>
            </a:r>
            <a:endParaRPr lang="en-US" sz="2000" b="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1219200" y="6251433"/>
            <a:ext cx="6483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Most bonds are somewhere in between.</a:t>
            </a:r>
          </a:p>
        </p:txBody>
      </p:sp>
      <p:pic>
        <p:nvPicPr>
          <p:cNvPr id="10249" name="Picture 15" descr="H2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441450"/>
            <a:ext cx="27606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22275" y="147638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Two Extreme Forms of Connecting or Bonding Atoms</a:t>
            </a:r>
          </a:p>
        </p:txBody>
      </p:sp>
      <p:pic>
        <p:nvPicPr>
          <p:cNvPr id="10251" name="Picture 9" descr="08_u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870272"/>
            <a:ext cx="50006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7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Resonance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114800" cy="4114800"/>
          </a:xfrm>
        </p:spPr>
        <p:txBody>
          <a:bodyPr>
            <a:normAutofit lnSpcReduction="10000"/>
          </a:bodyPr>
          <a:lstStyle/>
          <a:p>
            <a:r>
              <a:rPr lang="en-US" sz="2800"/>
              <a:t>One Lewis structure cannot accurately depict a molecule like ozone.</a:t>
            </a:r>
          </a:p>
          <a:p>
            <a:r>
              <a:rPr lang="en-US" sz="2800"/>
              <a:t>We use multiple structures, resonance structures, to describe the molecule.</a:t>
            </a:r>
          </a:p>
        </p:txBody>
      </p:sp>
      <p:pic>
        <p:nvPicPr>
          <p:cNvPr id="63493" name="Picture 5" descr="Reson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3327400"/>
            <a:ext cx="3797300" cy="14224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53538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Resonance</a:t>
            </a:r>
          </a:p>
        </p:txBody>
      </p:sp>
      <p:pic>
        <p:nvPicPr>
          <p:cNvPr id="72712" name="Picture 8" descr="08_13-01U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4"/>
          <a:stretch>
            <a:fillRect/>
          </a:stretch>
        </p:blipFill>
        <p:spPr>
          <a:xfrm>
            <a:off x="533400" y="2749550"/>
            <a:ext cx="4038600" cy="1593850"/>
          </a:xfrm>
        </p:spPr>
      </p:pic>
      <p:pic>
        <p:nvPicPr>
          <p:cNvPr id="72713" name="Picture 9" descr="08_13-02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96233"/>
            <a:ext cx="3810000" cy="818334"/>
          </a:xfrm>
        </p:spPr>
      </p:pic>
      <p:sp>
        <p:nvSpPr>
          <p:cNvPr id="7270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76400"/>
            <a:ext cx="4343400" cy="4114800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organic compound benzene, C</a:t>
            </a:r>
            <a:r>
              <a:rPr lang="en-US" sz="2800" baseline="-25000"/>
              <a:t>6</a:t>
            </a:r>
            <a:r>
              <a:rPr lang="en-US" sz="2800"/>
              <a:t>H</a:t>
            </a:r>
            <a:r>
              <a:rPr lang="en-US" sz="2800" baseline="-25000"/>
              <a:t>6</a:t>
            </a:r>
            <a:r>
              <a:rPr lang="en-US" sz="2800"/>
              <a:t>, has two resonance structures.</a:t>
            </a:r>
          </a:p>
          <a:p>
            <a:r>
              <a:rPr lang="en-US" sz="2800"/>
              <a:t>It is commonly depicted as a hexagon with a circle inside to signify the delocalized electrons in the ring.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28677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 to the Octet Rule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three types of ions or molecules that do not follow the octet rule:</a:t>
            </a:r>
          </a:p>
          <a:p>
            <a:pPr lvl="1"/>
            <a:r>
              <a:rPr lang="en-US"/>
              <a:t>Ions or molecules with an odd number of electrons</a:t>
            </a:r>
          </a:p>
          <a:p>
            <a:pPr lvl="1"/>
            <a:r>
              <a:rPr lang="en-US"/>
              <a:t>Ions or molecules with less than an octet</a:t>
            </a:r>
          </a:p>
          <a:p>
            <a:pPr lvl="1"/>
            <a:r>
              <a:rPr lang="en-US"/>
              <a:t>Ions or molecules with more than eight valence electrons (an expanded octet)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439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Odd Number of Electrons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	Though relatively rare and usually quite unstable and reactive, there are ions and molecules with an odd number of electrons.</a:t>
            </a:r>
          </a:p>
        </p:txBody>
      </p:sp>
      <p:pic>
        <p:nvPicPr>
          <p:cNvPr id="75788" name="Picture 12" descr="08_13-04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6"/>
          <a:stretch>
            <a:fillRect/>
          </a:stretch>
        </p:blipFill>
        <p:spPr>
          <a:xfrm>
            <a:off x="685800" y="4114800"/>
            <a:ext cx="7772400" cy="111125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88858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Fewer Than Eight Electrons</a:t>
            </a:r>
          </a:p>
        </p:txBody>
      </p:sp>
      <p:pic>
        <p:nvPicPr>
          <p:cNvPr id="76805" name="Picture 5" descr="08_13-06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849313" y="1752600"/>
            <a:ext cx="7443787" cy="1752600"/>
          </a:xfrm>
        </p:spPr>
      </p:pic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10000"/>
            <a:ext cx="7772400" cy="2590800"/>
          </a:xfrm>
        </p:spPr>
        <p:txBody>
          <a:bodyPr>
            <a:normAutofit lnSpcReduction="10000"/>
          </a:bodyPr>
          <a:lstStyle/>
          <a:p>
            <a:r>
              <a:rPr lang="en-US" sz="2800"/>
              <a:t>Consider BF</a:t>
            </a:r>
            <a:r>
              <a:rPr lang="en-US" sz="2800" baseline="-25000"/>
              <a:t>3</a:t>
            </a:r>
            <a:r>
              <a:rPr lang="en-US" sz="2800"/>
              <a:t>:</a:t>
            </a:r>
          </a:p>
          <a:p>
            <a:pPr lvl="1"/>
            <a:r>
              <a:rPr lang="en-US" sz="2400"/>
              <a:t>Giving boron a filled octet places a </a:t>
            </a:r>
            <a:r>
              <a:rPr lang="en-US" sz="2400" i="1"/>
              <a:t>negative</a:t>
            </a:r>
            <a:r>
              <a:rPr lang="en-US" sz="2400"/>
              <a:t> charge on the boron and a </a:t>
            </a:r>
            <a:r>
              <a:rPr lang="en-US" sz="2400" i="1"/>
              <a:t>positive</a:t>
            </a:r>
            <a:r>
              <a:rPr lang="en-US" sz="2400"/>
              <a:t> charge on fluorine.</a:t>
            </a:r>
          </a:p>
          <a:p>
            <a:pPr lvl="1"/>
            <a:r>
              <a:rPr lang="en-US" sz="2400"/>
              <a:t>This would not be an accurate picture of the distribution of electrons in BF</a:t>
            </a:r>
            <a:r>
              <a:rPr lang="en-US" sz="2400" baseline="-25000"/>
              <a:t>3.</a:t>
            </a:r>
            <a:endParaRPr lang="en-US" sz="240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35039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Fewer Than Eight Electrons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772400" cy="23622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800"/>
              <a:t>	The lesson is:  if filling the octet of the central atom results in a negative charge on the central atom and a positive charge on the more electronegative outer atom, don’t fill the octet of the central atom.</a:t>
            </a:r>
          </a:p>
        </p:txBody>
      </p:sp>
      <p:pic>
        <p:nvPicPr>
          <p:cNvPr id="79876" name="Picture 4" descr="08_13-07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4114800"/>
            <a:ext cx="7044266" cy="19812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00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Than Eight Electrons</a:t>
            </a:r>
          </a:p>
        </p:txBody>
      </p:sp>
      <p:pic>
        <p:nvPicPr>
          <p:cNvPr id="80901" name="Picture 5" descr="08_13-09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"/>
          <a:stretch>
            <a:fillRect/>
          </a:stretch>
        </p:blipFill>
        <p:spPr>
          <a:xfrm>
            <a:off x="381000" y="2119313"/>
            <a:ext cx="3810000" cy="3671887"/>
          </a:xfrm>
        </p:spPr>
      </p:pic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267200" cy="4419600"/>
          </a:xfrm>
        </p:spPr>
        <p:txBody>
          <a:bodyPr>
            <a:normAutofit fontScale="92500"/>
          </a:bodyPr>
          <a:lstStyle/>
          <a:p>
            <a:r>
              <a:rPr lang="en-US" sz="2800"/>
              <a:t>The only way PCl</a:t>
            </a:r>
            <a:r>
              <a:rPr lang="en-US" sz="2800" baseline="-25000"/>
              <a:t>5</a:t>
            </a:r>
            <a:r>
              <a:rPr lang="en-US" sz="2800"/>
              <a:t> can exist is if phosphorus has 10 electrons around it.</a:t>
            </a:r>
          </a:p>
          <a:p>
            <a:r>
              <a:rPr lang="en-US" sz="2800"/>
              <a:t>It is allowed to expand the octet of atoms on the 3rd row or below.</a:t>
            </a:r>
          </a:p>
          <a:p>
            <a:pPr lvl="1"/>
            <a:r>
              <a:rPr lang="en-US" sz="2400"/>
              <a:t>Presumably </a:t>
            </a:r>
            <a:r>
              <a:rPr lang="en-US" sz="2400" i="1"/>
              <a:t>d</a:t>
            </a:r>
            <a:r>
              <a:rPr lang="en-US" sz="2400"/>
              <a:t> orbitals in these atoms participate in bonding.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95307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using formal charge: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Draw the structure for  </a:t>
            </a:r>
            <a:r>
              <a:rPr lang="en-US" b="1" dirty="0" smtClean="0"/>
              <a:t>SO</a:t>
            </a:r>
            <a:r>
              <a:rPr lang="en-US" b="1" baseline="-25000" dirty="0" smtClean="0"/>
              <a:t>3</a:t>
            </a:r>
          </a:p>
          <a:p>
            <a:endParaRPr lang="en-US" b="1" baseline="-25000" dirty="0"/>
          </a:p>
          <a:p>
            <a:endParaRPr lang="en-US" b="1" baseline="-25000" dirty="0" smtClean="0"/>
          </a:p>
          <a:p>
            <a:pPr marL="0" indent="0">
              <a:buNone/>
            </a:pPr>
            <a:endParaRPr lang="en-US" b="1" baseline="-2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Draw the structure for SF</a:t>
            </a:r>
            <a:r>
              <a:rPr lang="en-US" baseline="-25000" dirty="0" smtClean="0"/>
              <a:t>4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743200"/>
            <a:ext cx="2309326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43200"/>
            <a:ext cx="27051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460" y="533400"/>
            <a:ext cx="6620968" cy="332958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VSEPR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6620968" cy="8614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Understanding molecular geometry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</a:t>
            </a:r>
            <a:r>
              <a:rPr lang="en-US" dirty="0" smtClean="0"/>
              <a:t>Shapes (Geometry)</a:t>
            </a:r>
            <a:endParaRPr lang="en-US" dirty="0"/>
          </a:p>
        </p:txBody>
      </p:sp>
      <p:pic>
        <p:nvPicPr>
          <p:cNvPr id="3080" name="Picture 8" descr="09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9"/>
          <a:stretch>
            <a:fillRect/>
          </a:stretch>
        </p:blipFill>
        <p:spPr>
          <a:xfrm>
            <a:off x="152400" y="1981200"/>
            <a:ext cx="4343400" cy="3624263"/>
          </a:xfrm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191000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shape of a molecule plays an important role in its reactivity.</a:t>
            </a:r>
          </a:p>
          <a:p>
            <a:r>
              <a:rPr lang="en-US" sz="2800" dirty="0" smtClean="0"/>
              <a:t>By identifying the </a:t>
            </a:r>
            <a:r>
              <a:rPr lang="en-US" sz="2800" dirty="0"/>
              <a:t>number of bonding and nonbonding electron pairs we can easily predict the shape of the molecule.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239590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028700"/>
            <a:ext cx="5829300" cy="5143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t">
            <a:noAutofit/>
          </a:bodyPr>
          <a:lstStyle/>
          <a:p>
            <a:pPr>
              <a:defRPr/>
            </a:pPr>
            <a:r>
              <a:rPr lang="en-US" alt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Chemical Bonds &amp; Electronegativity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1347" y="2647498"/>
            <a:ext cx="3732459" cy="160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Electronegativity describes the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ability of an atom in a molecule to attract shared electrons to itself.</a:t>
            </a:r>
          </a:p>
        </p:txBody>
      </p:sp>
      <p:pic>
        <p:nvPicPr>
          <p:cNvPr id="4100" name="Picture 8" descr="pau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21" y="1984321"/>
            <a:ext cx="3086100" cy="29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879997" y="4910877"/>
            <a:ext cx="19550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800" dirty="0"/>
              <a:t>Linus Pauling</a:t>
            </a:r>
          </a:p>
          <a:p>
            <a:pPr algn="ctr"/>
            <a:r>
              <a:rPr lang="en-US" altLang="en-US" sz="1800" dirty="0"/>
              <a:t>1901 - 1994</a:t>
            </a:r>
          </a:p>
        </p:txBody>
      </p:sp>
    </p:spTree>
    <p:extLst>
      <p:ext uri="{BB962C8B-B14F-4D97-AF65-F5344CB8AC3E}">
        <p14:creationId xmlns:p14="http://schemas.microsoft.com/office/powerpoint/2010/main" val="103560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Determines the Shape of a Molecule?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572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Electron </a:t>
            </a:r>
            <a:r>
              <a:rPr lang="en-US" sz="2800" dirty="0"/>
              <a:t>pairs, whether they be bonding or nonbonding, repel each other.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assuming the electron pairs are placed as far as possible from each other, we can predict the shape of the molecule.</a:t>
            </a:r>
          </a:p>
        </p:txBody>
      </p:sp>
      <p:pic>
        <p:nvPicPr>
          <p:cNvPr id="5125" name="Picture 5" descr="09_05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0"/>
          <a:stretch>
            <a:fillRect/>
          </a:stretch>
        </p:blipFill>
        <p:spPr>
          <a:xfrm>
            <a:off x="4495800" y="2286000"/>
            <a:ext cx="4343400" cy="158115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284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Domains</a:t>
            </a:r>
          </a:p>
        </p:txBody>
      </p:sp>
      <p:pic>
        <p:nvPicPr>
          <p:cNvPr id="6149" name="Picture 5" descr="09_05-03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"/>
          <a:stretch>
            <a:fillRect/>
          </a:stretch>
        </p:blipFill>
        <p:spPr>
          <a:xfrm>
            <a:off x="457200" y="2209800"/>
            <a:ext cx="3581400" cy="2136775"/>
          </a:xfrm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76400"/>
            <a:ext cx="45720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We can refer to the electron pairs as </a:t>
            </a:r>
            <a:r>
              <a:rPr lang="en-US" sz="2800" dirty="0">
                <a:solidFill>
                  <a:srgbClr val="003296"/>
                </a:solidFill>
              </a:rPr>
              <a:t>electron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3296"/>
                </a:solidFill>
              </a:rPr>
              <a:t>domains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 a double or triple bond, all electrons shared between those two atoms are on the same side of the central atom; therefore, they count as one electron domain.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12763" y="4662488"/>
            <a:ext cx="3678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The central atom in this molecule, A, has four electron domains</a:t>
            </a:r>
            <a:r>
              <a:rPr lang="en-US" sz="2800" dirty="0">
                <a:solidFill>
                  <a:srgbClr val="C82E3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316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Valence Shell Electron Pair Repulsion Theory (VSEPR)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i="1"/>
              <a:t>	“The best arrangement of a given number of electron domains is the one that minimizes the repulsions among them.”</a:t>
            </a:r>
          </a:p>
          <a:p>
            <a:pPr>
              <a:buFontTx/>
              <a:buNone/>
            </a:pPr>
            <a:endParaRPr lang="en-US" sz="2800" i="1"/>
          </a:p>
        </p:txBody>
      </p:sp>
      <p:pic>
        <p:nvPicPr>
          <p:cNvPr id="8197" name="Picture 5" descr="09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4953000" y="1981200"/>
            <a:ext cx="2373313" cy="45720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53536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Electron-Domain Geometries</a:t>
            </a:r>
          </a:p>
        </p:txBody>
      </p:sp>
      <p:pic>
        <p:nvPicPr>
          <p:cNvPr id="9221" name="Picture 5" descr="09_05-04UN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174625" y="685800"/>
            <a:ext cx="4270375" cy="5791200"/>
          </a:xfrm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908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These are the electron-domain geometries for two through six electron domains around a central atom. 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720239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Geometries</a:t>
            </a:r>
          </a:p>
        </p:txBody>
      </p:sp>
      <p:pic>
        <p:nvPicPr>
          <p:cNvPr id="12293" name="Picture 5" descr="09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7"/>
          <a:stretch>
            <a:fillRect/>
          </a:stretch>
        </p:blipFill>
        <p:spPr>
          <a:xfrm>
            <a:off x="631825" y="1828800"/>
            <a:ext cx="7880350" cy="2133600"/>
          </a:xfrm>
        </p:spPr>
      </p:pic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electron-domain geometry is often </a:t>
            </a:r>
            <a:r>
              <a:rPr lang="en-US" sz="2800" i="1" dirty="0"/>
              <a:t>not</a:t>
            </a:r>
            <a:r>
              <a:rPr lang="en-US" sz="2800" dirty="0"/>
              <a:t> the shape of the molecule, however.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molecular geometry</a:t>
            </a:r>
            <a:r>
              <a:rPr lang="en-US" sz="2800" dirty="0"/>
              <a:t> is that defined by the positions of </a:t>
            </a:r>
            <a:r>
              <a:rPr lang="en-US" sz="2800" i="1" dirty="0"/>
              <a:t>only</a:t>
            </a:r>
            <a:r>
              <a:rPr lang="en-US" sz="2800" dirty="0"/>
              <a:t> the atoms in the molecules, not the nonbonding pairs.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290099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Molecular Geometries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Within each electron domain, then, there might be more than one molecular geometry.</a:t>
            </a:r>
          </a:p>
        </p:txBody>
      </p:sp>
      <p:pic>
        <p:nvPicPr>
          <p:cNvPr id="14341" name="Picture 5" descr="09_06-02UN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t="48996" b="3067"/>
          <a:stretch>
            <a:fillRect/>
          </a:stretch>
        </p:blipFill>
        <p:spPr>
          <a:xfrm>
            <a:off x="4943475" y="1676400"/>
            <a:ext cx="3514725" cy="42672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903374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Electron Domain</a:t>
            </a:r>
          </a:p>
        </p:txBody>
      </p:sp>
      <p:pic>
        <p:nvPicPr>
          <p:cNvPr id="15365" name="Picture 5" descr="09_06-02UN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45"/>
          <a:stretch>
            <a:fillRect/>
          </a:stretch>
        </p:blipFill>
        <p:spPr>
          <a:xfrm>
            <a:off x="457200" y="1758950"/>
            <a:ext cx="8229600" cy="1441450"/>
          </a:xfrm>
        </p:spPr>
      </p:pic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438400"/>
          </a:xfrm>
        </p:spPr>
        <p:txBody>
          <a:bodyPr/>
          <a:lstStyle/>
          <a:p>
            <a:r>
              <a:rPr lang="en-US" altLang="en-US" sz="2800"/>
              <a:t>In the linear domain, there is only one molecular geometry:  linear.</a:t>
            </a:r>
          </a:p>
          <a:p>
            <a:r>
              <a:rPr lang="en-US" altLang="en-US" sz="2800"/>
              <a:t>NOTE:  If there are only two atoms in the molecule, the molecule will be linear no matter what the electron domain is.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03323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Trigonal Planar Electron Domain</a:t>
            </a:r>
          </a:p>
        </p:txBody>
      </p:sp>
      <p:pic>
        <p:nvPicPr>
          <p:cNvPr id="16392" name="Picture 8" descr="09_06-02UNT02trigonalplan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7"/>
          <a:stretch>
            <a:fillRect/>
          </a:stretch>
        </p:blipFill>
        <p:spPr>
          <a:xfrm>
            <a:off x="1176338" y="1219200"/>
            <a:ext cx="6791325" cy="2967038"/>
          </a:xfrm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343400"/>
            <a:ext cx="7772400" cy="1981200"/>
          </a:xfrm>
        </p:spPr>
        <p:txBody>
          <a:bodyPr>
            <a:normAutofit fontScale="92500"/>
          </a:bodyPr>
          <a:lstStyle/>
          <a:p>
            <a:r>
              <a:rPr lang="en-US" altLang="en-US" sz="2800"/>
              <a:t>There are two molecular geometries:</a:t>
            </a:r>
          </a:p>
          <a:p>
            <a:pPr lvl="1"/>
            <a:r>
              <a:rPr lang="en-US" altLang="en-US" sz="2400"/>
              <a:t>Trigonal planar, if all the electron domains are bonding,</a:t>
            </a:r>
          </a:p>
          <a:p>
            <a:pPr lvl="1"/>
            <a:r>
              <a:rPr lang="en-US" altLang="en-US" sz="2400"/>
              <a:t>Bent, if one of the domains is a nonbonding pair.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779318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Tetrahedral Electron Domain</a:t>
            </a:r>
          </a:p>
        </p:txBody>
      </p:sp>
      <p:pic>
        <p:nvPicPr>
          <p:cNvPr id="20488" name="Picture 8" descr="09_06-02UNT02tetrahed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13" y="1219200"/>
            <a:ext cx="5667375" cy="3424238"/>
          </a:xfrm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648200"/>
            <a:ext cx="7772400" cy="1981200"/>
          </a:xfrm>
        </p:spPr>
        <p:txBody>
          <a:bodyPr>
            <a:normAutofit lnSpcReduction="10000"/>
          </a:bodyPr>
          <a:lstStyle/>
          <a:p>
            <a:r>
              <a:rPr lang="en-US" altLang="en-US" sz="2800"/>
              <a:t>There are three molecular geometries:</a:t>
            </a:r>
          </a:p>
          <a:p>
            <a:pPr lvl="1"/>
            <a:r>
              <a:rPr lang="en-US" altLang="en-US" sz="2400"/>
              <a:t>Tetrahedral, if all are bonding pairs,</a:t>
            </a:r>
          </a:p>
          <a:p>
            <a:pPr lvl="1"/>
            <a:r>
              <a:rPr lang="en-US" altLang="en-US" sz="2400"/>
              <a:t>Trigonal pyramidal if one is a nonbonding pair,</a:t>
            </a:r>
          </a:p>
          <a:p>
            <a:pPr lvl="1"/>
            <a:r>
              <a:rPr lang="en-US" altLang="en-US" sz="2400"/>
              <a:t>Bent if there are two nonbonding pairs.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47393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Trigonal Bipyramidal Electron Domain</a:t>
            </a:r>
          </a:p>
        </p:txBody>
      </p:sp>
      <p:pic>
        <p:nvPicPr>
          <p:cNvPr id="21510" name="Picture 6" descr="09_05-04UNT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54961" r="45465" b="24194"/>
          <a:stretch>
            <a:fillRect/>
          </a:stretch>
        </p:blipFill>
        <p:spPr>
          <a:xfrm>
            <a:off x="762000" y="1600200"/>
            <a:ext cx="2476500" cy="2209800"/>
          </a:xfrm>
        </p:spPr>
      </p:pic>
      <p:pic>
        <p:nvPicPr>
          <p:cNvPr id="21514" name="Picture 10" descr="09_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07" y="4114800"/>
            <a:ext cx="2883985" cy="1981200"/>
          </a:xfrm>
        </p:spPr>
      </p:pic>
      <p:sp>
        <p:nvSpPr>
          <p:cNvPr id="21509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/>
              <a:t>There are two distinct positions in this geometry:</a:t>
            </a:r>
          </a:p>
          <a:p>
            <a:pPr lvl="1"/>
            <a:r>
              <a:rPr lang="en-US" altLang="en-US" sz="2400"/>
              <a:t>Axial</a:t>
            </a:r>
          </a:p>
          <a:p>
            <a:pPr lvl="1"/>
            <a:r>
              <a:rPr lang="en-US" altLang="en-US" sz="2400"/>
              <a:t>Equatorial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141413" y="3884613"/>
            <a:ext cx="1600200" cy="384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219200" y="6172200"/>
            <a:ext cx="1524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609600" y="4876800"/>
            <a:ext cx="1130300" cy="609600"/>
            <a:chOff x="384" y="3072"/>
            <a:chExt cx="712" cy="384"/>
          </a:xfrm>
          <a:noFill/>
        </p:grpSpPr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384" y="3072"/>
              <a:ext cx="672" cy="3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1000" y="3072"/>
              <a:ext cx="96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92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  <p:bldP spid="21515" grpId="0"/>
      <p:bldP spid="215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1657350" y="1028700"/>
            <a:ext cx="5715000" cy="400050"/>
          </a:xfrm>
        </p:spPr>
        <p:txBody>
          <a:bodyPr/>
          <a:lstStyle/>
          <a:p>
            <a:r>
              <a:rPr lang="en-US" altLang="en-US" smtClean="0"/>
              <a:t>Table of Electronegativities</a:t>
            </a:r>
          </a:p>
        </p:txBody>
      </p:sp>
      <p:pic>
        <p:nvPicPr>
          <p:cNvPr id="5123" name="Picture 9" descr="Electronegativ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514600"/>
            <a:ext cx="6858000" cy="3935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Trigonal Bipyramidal Electron Domain</a:t>
            </a:r>
          </a:p>
        </p:txBody>
      </p:sp>
      <p:pic>
        <p:nvPicPr>
          <p:cNvPr id="22535" name="Picture 7" descr="09_09-02UNEx9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5"/>
          <a:stretch>
            <a:fillRect/>
          </a:stretch>
        </p:blipFill>
        <p:spPr>
          <a:xfrm>
            <a:off x="1295400" y="1981200"/>
            <a:ext cx="6545263" cy="2014538"/>
          </a:xfrm>
        </p:spPr>
      </p:pic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Lower-energy conformations result from having nonbonding electron pairs in equatorial, rather than axial, positions in this geometry.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64443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Trigonal Bipyramidal Electron Domain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8100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800"/>
              <a:t>There are four distinct molecular geometries in this domain:</a:t>
            </a:r>
          </a:p>
          <a:p>
            <a:pPr lvl="1"/>
            <a:r>
              <a:rPr lang="en-US" altLang="en-US" sz="2400"/>
              <a:t>Trigonal bipyramidal</a:t>
            </a:r>
          </a:p>
          <a:p>
            <a:pPr lvl="1"/>
            <a:r>
              <a:rPr lang="en-US" altLang="en-US" sz="2400"/>
              <a:t>Seesaw</a:t>
            </a:r>
          </a:p>
          <a:p>
            <a:pPr lvl="1"/>
            <a:r>
              <a:rPr lang="en-US" altLang="en-US" sz="2400"/>
              <a:t>T-shaped</a:t>
            </a:r>
          </a:p>
          <a:p>
            <a:pPr lvl="1"/>
            <a:r>
              <a:rPr lang="en-US" altLang="en-US" sz="2400"/>
              <a:t>Linear</a:t>
            </a:r>
          </a:p>
        </p:txBody>
      </p:sp>
      <p:pic>
        <p:nvPicPr>
          <p:cNvPr id="24581" name="Picture 5" descr="09_07-04UNT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2"/>
          <a:stretch>
            <a:fillRect/>
          </a:stretch>
        </p:blipFill>
        <p:spPr>
          <a:xfrm>
            <a:off x="3733800" y="1585913"/>
            <a:ext cx="5410200" cy="4243387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667329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876800" y="1143000"/>
            <a:ext cx="3086100" cy="2514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All based on trigonal bipyramidal shape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Molecular Geometries for 5 Electron Pairs</a:t>
            </a:r>
            <a:endParaRPr lang="en-US" dirty="0"/>
          </a:p>
        </p:txBody>
      </p:sp>
      <p:pic>
        <p:nvPicPr>
          <p:cNvPr id="76805" name="Picture 7" descr="08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3962400"/>
            <a:ext cx="9144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Octahedral Electron Domain</a:t>
            </a:r>
          </a:p>
        </p:txBody>
      </p:sp>
      <p:pic>
        <p:nvPicPr>
          <p:cNvPr id="25608" name="Picture 8" descr="09_07-04UNT03octahed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109788"/>
            <a:ext cx="5486400" cy="3471862"/>
          </a:xfrm>
        </p:spPr>
      </p:pic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600200"/>
            <a:ext cx="3657600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2800"/>
              <a:t>All positions are equivalent in the octahedral domain.</a:t>
            </a:r>
          </a:p>
          <a:p>
            <a:r>
              <a:rPr lang="en-US" altLang="en-US" sz="2800"/>
              <a:t>There are three molecular geometries:</a:t>
            </a:r>
          </a:p>
          <a:p>
            <a:pPr lvl="1"/>
            <a:r>
              <a:rPr lang="en-US" altLang="en-US" sz="2400"/>
              <a:t>Octahedral</a:t>
            </a:r>
          </a:p>
          <a:p>
            <a:pPr lvl="1"/>
            <a:r>
              <a:rPr lang="en-US" altLang="en-US" sz="2400"/>
              <a:t>Square pyramidal</a:t>
            </a:r>
          </a:p>
          <a:p>
            <a:pPr lvl="1"/>
            <a:r>
              <a:rPr lang="en-US" altLang="en-US" sz="2400"/>
              <a:t>Square planar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897124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4659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All are based on the 8-sided octahedron</a:t>
            </a:r>
          </a:p>
        </p:txBody>
      </p:sp>
      <p:pic>
        <p:nvPicPr>
          <p:cNvPr id="363526" name="Picture 6" descr="Octahedron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181600" y="1524000"/>
            <a:ext cx="3013075" cy="145415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Molecular Geometries for 6 Electron Pairs</a:t>
            </a:r>
            <a:endParaRPr lang="en-US" dirty="0"/>
          </a:p>
        </p:txBody>
      </p:sp>
      <p:pic>
        <p:nvPicPr>
          <p:cNvPr id="79877" name="Picture 6" descr="08_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2"/>
          <a:stretch>
            <a:fillRect/>
          </a:stretch>
        </p:blipFill>
        <p:spPr bwMode="auto">
          <a:xfrm>
            <a:off x="0" y="3962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1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228600" y="5729288"/>
            <a:ext cx="8696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solidFill>
                  <a:schemeClr val="tx1"/>
                </a:solidFill>
              </a:rPr>
              <a:t>Central Atoms Surrounded Only by Single-Bond Pairs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09550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2 pairs of electrons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2109788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3 pairs of electrons</a:t>
            </a: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3983038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4 pairs of electrons</a:t>
            </a:r>
          </a:p>
        </p:txBody>
      </p:sp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5741988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5 pairs of electrons</a:t>
            </a:r>
          </a:p>
        </p:txBody>
      </p:sp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7597775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6 pairs of electrons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Electron Pair Geometries</a:t>
            </a:r>
            <a:endParaRPr lang="en-US" dirty="0"/>
          </a:p>
        </p:txBody>
      </p:sp>
      <p:pic>
        <p:nvPicPr>
          <p:cNvPr id="66569" name="Picture 11" descr="08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19200"/>
            <a:ext cx="88582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5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Larger Molecules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800"/>
              <a:t>	In larger molecules, it makes more sense to talk about the geometry about a particular atom rather than the geometry of the molecule as a whole.</a:t>
            </a:r>
          </a:p>
        </p:txBody>
      </p:sp>
      <p:pic>
        <p:nvPicPr>
          <p:cNvPr id="26630" name="Picture 6" descr="09_09-05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"/>
          <a:stretch>
            <a:fillRect/>
          </a:stretch>
        </p:blipFill>
        <p:spPr>
          <a:xfrm>
            <a:off x="4976813" y="1676400"/>
            <a:ext cx="3405187" cy="1905000"/>
          </a:xfrm>
        </p:spPr>
      </p:pic>
      <p:pic>
        <p:nvPicPr>
          <p:cNvPr id="26631" name="Picture 7" descr="09_09-06U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3"/>
          <a:stretch>
            <a:fillRect/>
          </a:stretch>
        </p:blipFill>
        <p:spPr>
          <a:xfrm>
            <a:off x="4343400" y="3765550"/>
            <a:ext cx="4648200" cy="1797050"/>
          </a:xfrm>
        </p:spPr>
      </p:pic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06806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Nonbonding Pairs and Bond Angle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5867400" cy="2514600"/>
          </a:xfrm>
        </p:spPr>
        <p:txBody>
          <a:bodyPr>
            <a:normAutofit fontScale="92500"/>
          </a:bodyPr>
          <a:lstStyle/>
          <a:p>
            <a:r>
              <a:rPr lang="en-US" altLang="en-US" sz="2800"/>
              <a:t>Nonbonding pairs are physically larger than bonding pairs.</a:t>
            </a:r>
          </a:p>
          <a:p>
            <a:r>
              <a:rPr lang="en-US" altLang="en-US" sz="2800"/>
              <a:t>Therefore, their repulsions are greater; this tends to decrease bond angles in a molecule.</a:t>
            </a:r>
          </a:p>
        </p:txBody>
      </p:sp>
      <p:pic>
        <p:nvPicPr>
          <p:cNvPr id="17415" name="Picture 7" descr="09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993710"/>
            <a:ext cx="2057399" cy="41148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17416" name="Picture 8" descr="09_06-07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0"/>
          <a:stretch>
            <a:fillRect/>
          </a:stretch>
        </p:blipFill>
        <p:spPr bwMode="auto">
          <a:xfrm>
            <a:off x="152400" y="4572000"/>
            <a:ext cx="60198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35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Bonds and Bond Angles</a:t>
            </a:r>
          </a:p>
        </p:txBody>
      </p:sp>
      <p:pic>
        <p:nvPicPr>
          <p:cNvPr id="19461" name="Picture 5" descr="09_07-02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>
            <a:fillRect/>
          </a:stretch>
        </p:blipFill>
        <p:spPr>
          <a:xfrm>
            <a:off x="914400" y="2363788"/>
            <a:ext cx="2989263" cy="2741612"/>
          </a:xfrm>
        </p:spPr>
      </p:pic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Double and triple bonds place greater electron density on one side of the central atom than do single bonds.</a:t>
            </a:r>
          </a:p>
          <a:p>
            <a:r>
              <a:rPr lang="en-US" altLang="en-US" sz="2800" dirty="0"/>
              <a:t>Therefore, they also affect bond angles.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766934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2209800"/>
            <a:ext cx="9144000" cy="1143000"/>
          </a:xfrm>
        </p:spPr>
        <p:txBody>
          <a:bodyPr/>
          <a:lstStyle/>
          <a:p>
            <a:r>
              <a:rPr lang="en-US" dirty="0" smtClean="0"/>
              <a:t>Electronegativity &amp; Bond Polarity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27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Electronegativity &amp; chemical bonds</a:t>
            </a: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770" y="1919986"/>
            <a:ext cx="2954895" cy="3689339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229099" y="2063309"/>
            <a:ext cx="40005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/>
              <a:t>Bond-type based on electronegativity: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/>
              <a:t>	</a:t>
            </a:r>
            <a:r>
              <a:rPr lang="en-US" altLang="en-US" sz="1500" dirty="0" smtClean="0">
                <a:solidFill>
                  <a:srgbClr val="FFFF00"/>
                </a:solidFill>
              </a:rPr>
              <a:t>Non-polar </a:t>
            </a:r>
            <a:r>
              <a:rPr lang="en-US" altLang="en-US" sz="1500" dirty="0">
                <a:solidFill>
                  <a:srgbClr val="FFFF00"/>
                </a:solidFill>
              </a:rPr>
              <a:t>covalent</a:t>
            </a:r>
            <a:r>
              <a:rPr lang="en-US" altLang="en-US" sz="1500" dirty="0"/>
              <a:t>: 0-0.3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/>
              <a:t>	</a:t>
            </a:r>
            <a:r>
              <a:rPr lang="en-US" altLang="en-US" sz="1500" dirty="0" smtClean="0">
                <a:solidFill>
                  <a:srgbClr val="FFFF00"/>
                </a:solidFill>
              </a:rPr>
              <a:t>Polar </a:t>
            </a:r>
            <a:r>
              <a:rPr lang="en-US" altLang="en-US" sz="1500" dirty="0">
                <a:solidFill>
                  <a:srgbClr val="FFFF00"/>
                </a:solidFill>
              </a:rPr>
              <a:t>covalent : </a:t>
            </a:r>
            <a:r>
              <a:rPr lang="en-US" altLang="en-US" sz="1500" dirty="0"/>
              <a:t>0.4-1.7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/>
              <a:t>	</a:t>
            </a:r>
            <a:r>
              <a:rPr lang="en-US" altLang="en-US" sz="1500" dirty="0" smtClean="0">
                <a:solidFill>
                  <a:srgbClr val="FFFF00"/>
                </a:solidFill>
              </a:rPr>
              <a:t>Ionic</a:t>
            </a:r>
            <a:r>
              <a:rPr lang="en-US" altLang="en-US" sz="1500" dirty="0" smtClean="0"/>
              <a:t> </a:t>
            </a:r>
            <a:r>
              <a:rPr lang="en-US" altLang="en-US" sz="1500" dirty="0"/>
              <a:t>&gt; 1.7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229100" y="4057650"/>
            <a:ext cx="3903908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/>
              <a:t>Bond-type based on Classification: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FFFF00"/>
                </a:solidFill>
              </a:rPr>
              <a:t>Ionic bond: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dirty="0"/>
              <a:t>Metal + Nonmetal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FFFF00"/>
                </a:solidFill>
              </a:rPr>
              <a:t>Covalent bond: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dirty="0"/>
              <a:t>2 or more nonmetals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29099" y="1919757"/>
            <a:ext cx="4299935" cy="184489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ounded Rectangle 2"/>
          <p:cNvSpPr/>
          <p:nvPr/>
        </p:nvSpPr>
        <p:spPr>
          <a:xfrm>
            <a:off x="4229100" y="3986817"/>
            <a:ext cx="4464140" cy="169035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506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Polarity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434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400" dirty="0" smtClean="0"/>
              <a:t>Molecular symmetry is a factor that helps us recognize the polarity of a molecule.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We will address bond polarity later but for now, look for symmetry/asymmetry in the molecules to address polarity.</a:t>
            </a:r>
          </a:p>
          <a:p>
            <a:r>
              <a:rPr lang="en-US" altLang="en-US" sz="2400" dirty="0" smtClean="0"/>
              <a:t>In the case of CO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each C-O bond is polar but the symmetry of the molecule makes the molecule non-polar.</a:t>
            </a:r>
            <a:endParaRPr lang="en-US" altLang="en-US" sz="2400" dirty="0"/>
          </a:p>
        </p:txBody>
      </p:sp>
      <p:pic>
        <p:nvPicPr>
          <p:cNvPr id="29701" name="Picture 5" descr="09_1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5330825" y="1981200"/>
            <a:ext cx="2532063" cy="4103688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21954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Polarity</a:t>
            </a:r>
          </a:p>
        </p:txBody>
      </p:sp>
      <p:pic>
        <p:nvPicPr>
          <p:cNvPr id="31748" name="Picture 4" descr="09_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6" y="2052638"/>
            <a:ext cx="6424133" cy="4195762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536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Polarity</a:t>
            </a:r>
          </a:p>
        </p:txBody>
      </p:sp>
      <p:pic>
        <p:nvPicPr>
          <p:cNvPr id="30725" name="Picture 5" descr="09_1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1"/>
          <a:stretch>
            <a:fillRect/>
          </a:stretch>
        </p:blipFill>
        <p:spPr>
          <a:xfrm>
            <a:off x="228600" y="2560638"/>
            <a:ext cx="4113213" cy="2746375"/>
          </a:xfrm>
        </p:spPr>
      </p:pic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By adding the individual bond dipoles, one can determine the overall dipole moment for the molecule.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27932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67" y="1111711"/>
            <a:ext cx="8858250" cy="437597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259187" y="5638800"/>
            <a:ext cx="8695944" cy="83099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Electronegativity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sym typeface="Symbol" pitchFamily="18" charset="2"/>
              </a:rPr>
              <a:t>)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 measures the relative tendency for an atom to polarize a bond. It follows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Z</a:t>
            </a:r>
            <a:r>
              <a:rPr lang="en-US" sz="2400" baseline="-25000" dirty="0" err="1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eff</a:t>
            </a:r>
            <a:r>
              <a:rPr lang="en-US" sz="2400" baseline="-250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on the periodic table.</a:t>
            </a:r>
          </a:p>
        </p:txBody>
      </p:sp>
      <p:sp>
        <p:nvSpPr>
          <p:cNvPr id="366597" name="AutoShape 5"/>
          <p:cNvSpPr>
            <a:spLocks noChangeArrowheads="1"/>
          </p:cNvSpPr>
          <p:nvPr/>
        </p:nvSpPr>
        <p:spPr bwMode="auto">
          <a:xfrm rot="20592083">
            <a:off x="268288" y="2344738"/>
            <a:ext cx="8721725" cy="1279525"/>
          </a:xfrm>
          <a:prstGeom prst="rightArrow">
            <a:avLst>
              <a:gd name="adj1" fmla="val 50000"/>
              <a:gd name="adj2" fmla="val 184553"/>
            </a:avLst>
          </a:prstGeom>
          <a:solidFill>
            <a:srgbClr val="FF0000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ＭＳ Ｐゴシック" charset="-128"/>
              </a:rPr>
              <a:t>Electronegativity Trend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Bond Polarity &amp; </a:t>
            </a:r>
            <a:r>
              <a:rPr lang="en-US" sz="3600" kern="0" dirty="0" err="1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Electronegativity</a:t>
            </a:r>
            <a:endParaRPr lang="en-US" sz="3600" kern="0" dirty="0">
              <a:solidFill>
                <a:srgbClr val="162D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2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chemeClr val="tx1"/>
                </a:solidFill>
                <a:ea typeface="ＭＳ Ｐゴシック" charset="0"/>
              </a:rPr>
              <a:t>As the difference in </a:t>
            </a:r>
            <a:r>
              <a:rPr lang="en-US" sz="3200" b="0" dirty="0" err="1">
                <a:solidFill>
                  <a:schemeClr val="tx1"/>
                </a:solidFill>
                <a:ea typeface="ＭＳ Ｐゴシック" charset="0"/>
              </a:rPr>
              <a:t>Electronegativity</a:t>
            </a:r>
            <a:r>
              <a:rPr lang="en-US" sz="3200" b="0" dirty="0">
                <a:solidFill>
                  <a:schemeClr val="tx1"/>
                </a:solidFill>
                <a:ea typeface="ＭＳ Ｐゴシック" charset="0"/>
              </a:rPr>
              <a:t> increases (</a:t>
            </a:r>
            <a:r>
              <a:rPr lang="en-US" sz="3200" b="0" dirty="0">
                <a:solidFill>
                  <a:schemeClr val="tx1"/>
                </a:solidFill>
                <a:ea typeface="ＭＳ Ｐゴシック" charset="0"/>
                <a:sym typeface="Symbol" charset="0"/>
              </a:rPr>
              <a:t></a:t>
            </a:r>
            <a:r>
              <a:rPr lang="en-US" sz="3200" b="0" i="1" dirty="0">
                <a:solidFill>
                  <a:schemeClr val="tx1"/>
                </a:solidFill>
                <a:ea typeface="ＭＳ Ｐゴシック" charset="0"/>
                <a:sym typeface="Symbol" charset="0"/>
              </a:rPr>
              <a:t>)</a:t>
            </a:r>
            <a:r>
              <a:rPr lang="en-US" sz="3200" b="0" dirty="0">
                <a:solidFill>
                  <a:schemeClr val="tx1"/>
                </a:solidFill>
                <a:ea typeface="ＭＳ Ｐゴシック" charset="0"/>
              </a:rPr>
              <a:t>, so does the ionic character of the bond.</a:t>
            </a: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sz="3200" b="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367620" name="Line 4"/>
          <p:cNvSpPr>
            <a:spLocks noChangeShapeType="1"/>
          </p:cNvSpPr>
          <p:nvPr/>
        </p:nvSpPr>
        <p:spPr bwMode="auto">
          <a:xfrm flipH="1">
            <a:off x="1490663" y="3124200"/>
            <a:ext cx="64658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2425700" y="2509838"/>
            <a:ext cx="4875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Increasing covalent character</a:t>
            </a:r>
          </a:p>
        </p:txBody>
      </p:sp>
      <p:pic>
        <p:nvPicPr>
          <p:cNvPr id="6" name="Picture 5" descr="08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295651"/>
            <a:ext cx="8715375" cy="290512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Bond Polarity &amp; </a:t>
            </a:r>
            <a:r>
              <a:rPr lang="en-US" sz="3600" kern="0" dirty="0" err="1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Electronegativity</a:t>
            </a:r>
            <a:endParaRPr lang="en-US" sz="3600" kern="0" dirty="0">
              <a:solidFill>
                <a:srgbClr val="162D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16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5029200" y="914400"/>
          <a:ext cx="3028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Image" r:id="rId3" imgW="3771429" imgH="5028571" progId="">
                  <p:embed/>
                </p:oleObj>
              </mc:Choice>
              <mc:Fallback>
                <p:oleObj name="Image" r:id="rId3" imgW="3771429" imgH="50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914400"/>
                        <a:ext cx="302895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3543300" y="5270500"/>
            <a:ext cx="1482725" cy="769938"/>
            <a:chOff x="3143" y="1482"/>
            <a:chExt cx="934" cy="485"/>
          </a:xfrm>
        </p:grpSpPr>
        <p:sp>
          <p:nvSpPr>
            <p:cNvPr id="88084" name="Text Box 4"/>
            <p:cNvSpPr txBox="1">
              <a:spLocks noChangeArrowheads="1"/>
            </p:cNvSpPr>
            <p:nvPr/>
          </p:nvSpPr>
          <p:spPr bwMode="auto">
            <a:xfrm>
              <a:off x="3143" y="1482"/>
              <a:ext cx="37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en-US" altLang="en-US" sz="4400" b="0">
                  <a:solidFill>
                    <a:schemeClr val="tx1"/>
                  </a:solidFill>
                </a:rPr>
                <a:t>H</a:t>
              </a:r>
            </a:p>
          </p:txBody>
        </p:sp>
        <p:grpSp>
          <p:nvGrpSpPr>
            <p:cNvPr id="88085" name="Group 5"/>
            <p:cNvGrpSpPr>
              <a:grpSpLocks/>
            </p:cNvGrpSpPr>
            <p:nvPr/>
          </p:nvGrpSpPr>
          <p:grpSpPr bwMode="auto">
            <a:xfrm>
              <a:off x="3744" y="1482"/>
              <a:ext cx="333" cy="485"/>
              <a:chOff x="3744" y="1486"/>
              <a:chExt cx="333" cy="485"/>
            </a:xfrm>
          </p:grpSpPr>
          <p:sp>
            <p:nvSpPr>
              <p:cNvPr id="88087" name="Text Box 6"/>
              <p:cNvSpPr txBox="1">
                <a:spLocks noChangeArrowheads="1"/>
              </p:cNvSpPr>
              <p:nvPr/>
            </p:nvSpPr>
            <p:spPr bwMode="auto">
              <a:xfrm>
                <a:off x="3744" y="1486"/>
                <a:ext cx="333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FAFD00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 eaLnBrk="0" hangingPunct="0">
                  <a:defRPr sz="2800" b="1">
                    <a:solidFill>
                      <a:srgbClr val="FAFD00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 eaLnBrk="0" hangingPunct="0">
                  <a:defRPr sz="2800" b="1">
                    <a:solidFill>
                      <a:srgbClr val="FAFD00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 eaLnBrk="0" hangingPunct="0">
                  <a:defRPr sz="2800" b="1">
                    <a:solidFill>
                      <a:srgbClr val="FAFD00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 eaLnBrk="0" hangingPunct="0">
                  <a:defRPr sz="2800" b="1">
                    <a:solidFill>
                      <a:srgbClr val="FAFD00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AFD00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AFD00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AFD00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AFD00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/>
                <a:r>
                  <a:rPr lang="en-US" altLang="en-US" sz="4400" b="0">
                    <a:solidFill>
                      <a:schemeClr val="tx1"/>
                    </a:solidFill>
                  </a:rPr>
                  <a:t>F</a:t>
                </a:r>
              </a:p>
            </p:txBody>
          </p:sp>
          <p:grpSp>
            <p:nvGrpSpPr>
              <p:cNvPr id="88088" name="Group 7"/>
              <p:cNvGrpSpPr>
                <a:grpSpLocks/>
              </p:cNvGrpSpPr>
              <p:nvPr/>
            </p:nvGrpSpPr>
            <p:grpSpPr bwMode="auto">
              <a:xfrm>
                <a:off x="3840" y="1496"/>
                <a:ext cx="136" cy="40"/>
                <a:chOff x="3840" y="1344"/>
                <a:chExt cx="136" cy="40"/>
              </a:xfrm>
            </p:grpSpPr>
            <p:sp>
              <p:nvSpPr>
                <p:cNvPr id="372744" name="Oval 8"/>
                <p:cNvSpPr>
                  <a:spLocks noChangeArrowheads="1"/>
                </p:cNvSpPr>
                <p:nvPr/>
              </p:nvSpPr>
              <p:spPr bwMode="auto">
                <a:xfrm>
                  <a:off x="3840" y="1344"/>
                  <a:ext cx="40" cy="4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ゴシック" charset="0"/>
                  </a:endParaRPr>
                </a:p>
              </p:txBody>
            </p:sp>
            <p:sp>
              <p:nvSpPr>
                <p:cNvPr id="372745" name="Oval 9"/>
                <p:cNvSpPr>
                  <a:spLocks noChangeArrowheads="1"/>
                </p:cNvSpPr>
                <p:nvPr/>
              </p:nvSpPr>
              <p:spPr bwMode="auto">
                <a:xfrm>
                  <a:off x="3936" y="1344"/>
                  <a:ext cx="40" cy="4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ゴシック" charset="0"/>
                  </a:endParaRPr>
                </a:p>
              </p:txBody>
            </p:sp>
          </p:grpSp>
          <p:sp>
            <p:nvSpPr>
              <p:cNvPr id="372746" name="Oval 10"/>
              <p:cNvSpPr>
                <a:spLocks noChangeArrowheads="1"/>
              </p:cNvSpPr>
              <p:nvPr/>
            </p:nvSpPr>
            <p:spPr bwMode="auto">
              <a:xfrm>
                <a:off x="4032" y="1640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endParaRPr>
              </a:p>
            </p:txBody>
          </p:sp>
          <p:sp>
            <p:nvSpPr>
              <p:cNvPr id="372747" name="Oval 11"/>
              <p:cNvSpPr>
                <a:spLocks noChangeArrowheads="1"/>
              </p:cNvSpPr>
              <p:nvPr/>
            </p:nvSpPr>
            <p:spPr bwMode="auto">
              <a:xfrm>
                <a:off x="4032" y="1736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endParaRPr>
              </a:p>
            </p:txBody>
          </p:sp>
          <p:sp>
            <p:nvSpPr>
              <p:cNvPr id="372748" name="Oval 12"/>
              <p:cNvSpPr>
                <a:spLocks noChangeArrowheads="1"/>
              </p:cNvSpPr>
              <p:nvPr/>
            </p:nvSpPr>
            <p:spPr bwMode="auto">
              <a:xfrm>
                <a:off x="3936" y="1928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endParaRPr>
              </a:p>
            </p:txBody>
          </p:sp>
          <p:sp>
            <p:nvSpPr>
              <p:cNvPr id="372749" name="Oval 13"/>
              <p:cNvSpPr>
                <a:spLocks noChangeArrowheads="1"/>
              </p:cNvSpPr>
              <p:nvPr/>
            </p:nvSpPr>
            <p:spPr bwMode="auto">
              <a:xfrm>
                <a:off x="3840" y="1928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endParaRPr>
              </a:p>
            </p:txBody>
          </p:sp>
        </p:grpSp>
        <p:sp>
          <p:nvSpPr>
            <p:cNvPr id="372750" name="Line 14"/>
            <p:cNvSpPr>
              <a:spLocks noChangeShapeType="1"/>
            </p:cNvSpPr>
            <p:nvPr/>
          </p:nvSpPr>
          <p:spPr bwMode="auto">
            <a:xfrm>
              <a:off x="3532" y="1724"/>
              <a:ext cx="2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</p:grpSp>
      <p:sp>
        <p:nvSpPr>
          <p:cNvPr id="372751" name="Text Box 15"/>
          <p:cNvSpPr txBox="1">
            <a:spLocks noChangeArrowheads="1"/>
          </p:cNvSpPr>
          <p:nvPr/>
        </p:nvSpPr>
        <p:spPr bwMode="auto">
          <a:xfrm>
            <a:off x="209550" y="1066800"/>
            <a:ext cx="3905250" cy="4185761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90513" indent="-290513">
              <a:spcAft>
                <a:spcPct val="25000"/>
              </a:spcAft>
              <a:buFontTx/>
              <a:buChar char="•"/>
              <a:defRPr/>
            </a:pPr>
            <a:r>
              <a:rPr lang="en-US" sz="2800" b="0" dirty="0" smtClean="0"/>
              <a:t>Fluorine has a larger electronegativity value than hydrogen.</a:t>
            </a:r>
          </a:p>
          <a:p>
            <a:pPr marL="290513" indent="-290513">
              <a:spcAft>
                <a:spcPct val="25000"/>
              </a:spcAft>
              <a:buFontTx/>
              <a:buChar char="•"/>
              <a:defRPr/>
            </a:pPr>
            <a:r>
              <a:rPr lang="en-US" sz="2800" b="0" dirty="0" smtClean="0"/>
              <a:t>This means that the electrons in the bond are skewed toward the F-atom.</a:t>
            </a:r>
          </a:p>
          <a:p>
            <a:pPr marL="290513" indent="-290513">
              <a:spcAft>
                <a:spcPct val="25000"/>
              </a:spcAft>
              <a:buFontTx/>
              <a:buChar char="•"/>
              <a:defRPr/>
            </a:pPr>
            <a:r>
              <a:rPr lang="en-US" sz="2800" b="0" dirty="0" smtClean="0"/>
              <a:t>The electrons shift toward the F-atom</a:t>
            </a:r>
          </a:p>
        </p:txBody>
      </p:sp>
      <p:sp>
        <p:nvSpPr>
          <p:cNvPr id="372752" name="Oval 16"/>
          <p:cNvSpPr>
            <a:spLocks noChangeArrowheads="1"/>
          </p:cNvSpPr>
          <p:nvPr/>
        </p:nvSpPr>
        <p:spPr bwMode="auto">
          <a:xfrm>
            <a:off x="7326313" y="1447800"/>
            <a:ext cx="827087" cy="685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372754" name="Oval 18"/>
          <p:cNvSpPr>
            <a:spLocks noChangeArrowheads="1"/>
          </p:cNvSpPr>
          <p:nvPr/>
        </p:nvSpPr>
        <p:spPr bwMode="auto">
          <a:xfrm>
            <a:off x="4019550" y="5537200"/>
            <a:ext cx="566738" cy="250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88073" name="Freeform 19"/>
          <p:cNvSpPr>
            <a:spLocks/>
          </p:cNvSpPr>
          <p:nvPr/>
        </p:nvSpPr>
        <p:spPr bwMode="auto">
          <a:xfrm>
            <a:off x="3935413" y="5467350"/>
            <a:ext cx="695325" cy="401638"/>
          </a:xfrm>
          <a:custGeom>
            <a:avLst/>
            <a:gdLst>
              <a:gd name="T0" fmla="*/ 2147483647 w 486"/>
              <a:gd name="T1" fmla="*/ 2147483647 h 349"/>
              <a:gd name="T2" fmla="*/ 2147483647 w 486"/>
              <a:gd name="T3" fmla="*/ 2147483647 h 349"/>
              <a:gd name="T4" fmla="*/ 2147483647 w 486"/>
              <a:gd name="T5" fmla="*/ 2147483647 h 349"/>
              <a:gd name="T6" fmla="*/ 2147483647 w 486"/>
              <a:gd name="T7" fmla="*/ 2147483647 h 349"/>
              <a:gd name="T8" fmla="*/ 2147483647 w 486"/>
              <a:gd name="T9" fmla="*/ 2147483647 h 349"/>
              <a:gd name="T10" fmla="*/ 2147483647 w 486"/>
              <a:gd name="T11" fmla="*/ 2147483647 h 349"/>
              <a:gd name="T12" fmla="*/ 2147483647 w 486"/>
              <a:gd name="T13" fmla="*/ 2147483647 h 349"/>
              <a:gd name="T14" fmla="*/ 2147483647 w 486"/>
              <a:gd name="T15" fmla="*/ 2147483647 h 3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6"/>
              <a:gd name="T25" fmla="*/ 0 h 349"/>
              <a:gd name="T26" fmla="*/ 486 w 486"/>
              <a:gd name="T27" fmla="*/ 349 h 3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6" h="349">
                <a:moveTo>
                  <a:pt x="19" y="160"/>
                </a:moveTo>
                <a:cubicBezTo>
                  <a:pt x="38" y="119"/>
                  <a:pt x="186" y="54"/>
                  <a:pt x="245" y="30"/>
                </a:cubicBezTo>
                <a:cubicBezTo>
                  <a:pt x="304" y="6"/>
                  <a:pt x="337" y="0"/>
                  <a:pt x="375" y="16"/>
                </a:cubicBezTo>
                <a:cubicBezTo>
                  <a:pt x="413" y="32"/>
                  <a:pt x="456" y="78"/>
                  <a:pt x="471" y="126"/>
                </a:cubicBezTo>
                <a:cubicBezTo>
                  <a:pt x="486" y="174"/>
                  <a:pt x="478" y="268"/>
                  <a:pt x="464" y="304"/>
                </a:cubicBezTo>
                <a:cubicBezTo>
                  <a:pt x="450" y="340"/>
                  <a:pt x="445" y="349"/>
                  <a:pt x="389" y="345"/>
                </a:cubicBezTo>
                <a:cubicBezTo>
                  <a:pt x="333" y="341"/>
                  <a:pt x="193" y="308"/>
                  <a:pt x="128" y="277"/>
                </a:cubicBezTo>
                <a:cubicBezTo>
                  <a:pt x="63" y="246"/>
                  <a:pt x="0" y="201"/>
                  <a:pt x="19" y="16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Text Box 21"/>
          <p:cNvSpPr txBox="1">
            <a:spLocks noChangeArrowheads="1"/>
          </p:cNvSpPr>
          <p:nvPr/>
        </p:nvSpPr>
        <p:spPr bwMode="auto">
          <a:xfrm>
            <a:off x="5211763" y="4948238"/>
            <a:ext cx="391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sz="2400" b="0">
                <a:solidFill>
                  <a:schemeClr val="tx1"/>
                </a:solidFill>
              </a:rPr>
              <a:t>This polarizes the molecule</a:t>
            </a:r>
          </a:p>
        </p:txBody>
      </p:sp>
      <p:grpSp>
        <p:nvGrpSpPr>
          <p:cNvPr id="88075" name="Group 22"/>
          <p:cNvGrpSpPr>
            <a:grpSpLocks/>
          </p:cNvGrpSpPr>
          <p:nvPr/>
        </p:nvGrpSpPr>
        <p:grpSpPr bwMode="auto">
          <a:xfrm>
            <a:off x="1828800" y="5819775"/>
            <a:ext cx="2006600" cy="960438"/>
            <a:chOff x="1335" y="3305"/>
            <a:chExt cx="1264" cy="605"/>
          </a:xfrm>
        </p:grpSpPr>
        <p:sp>
          <p:nvSpPr>
            <p:cNvPr id="88082" name="Text Box 23"/>
            <p:cNvSpPr txBox="1">
              <a:spLocks noChangeArrowheads="1"/>
            </p:cNvSpPr>
            <p:nvPr/>
          </p:nvSpPr>
          <p:spPr bwMode="auto">
            <a:xfrm>
              <a:off x="1335" y="3503"/>
              <a:ext cx="126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solidFill>
                    <a:schemeClr val="tx1"/>
                  </a:solidFill>
                </a:rPr>
                <a:t>more positive end</a:t>
              </a:r>
            </a:p>
            <a:p>
              <a:pPr algn="ctr" eaLnBrk="1" hangingPunct="1"/>
              <a:r>
                <a:rPr lang="en-US" altLang="en-US" sz="1800" b="0">
                  <a:solidFill>
                    <a:schemeClr val="tx1"/>
                  </a:solidFill>
                </a:rPr>
                <a:t>(+)</a:t>
              </a:r>
            </a:p>
          </p:txBody>
        </p:sp>
        <p:sp>
          <p:nvSpPr>
            <p:cNvPr id="372760" name="Line 24"/>
            <p:cNvSpPr>
              <a:spLocks noChangeShapeType="1"/>
            </p:cNvSpPr>
            <p:nvPr/>
          </p:nvSpPr>
          <p:spPr bwMode="auto">
            <a:xfrm flipV="1">
              <a:off x="1961" y="3305"/>
              <a:ext cx="4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</p:grpSp>
      <p:grpSp>
        <p:nvGrpSpPr>
          <p:cNvPr id="88076" name="Group 25"/>
          <p:cNvGrpSpPr>
            <a:grpSpLocks/>
          </p:cNvGrpSpPr>
          <p:nvPr/>
        </p:nvGrpSpPr>
        <p:grpSpPr bwMode="auto">
          <a:xfrm>
            <a:off x="5014913" y="5776913"/>
            <a:ext cx="2097087" cy="1004887"/>
            <a:chOff x="3342" y="3278"/>
            <a:chExt cx="1321" cy="633"/>
          </a:xfrm>
        </p:grpSpPr>
        <p:sp>
          <p:nvSpPr>
            <p:cNvPr id="88080" name="Text Box 26"/>
            <p:cNvSpPr txBox="1">
              <a:spLocks noChangeArrowheads="1"/>
            </p:cNvSpPr>
            <p:nvPr/>
          </p:nvSpPr>
          <p:spPr bwMode="auto">
            <a:xfrm>
              <a:off x="3342" y="3504"/>
              <a:ext cx="132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solidFill>
                    <a:schemeClr val="tx1"/>
                  </a:solidFill>
                </a:rPr>
                <a:t>more negative end</a:t>
              </a:r>
            </a:p>
            <a:p>
              <a:pPr algn="ctr" eaLnBrk="1" hangingPunct="1"/>
              <a:r>
                <a:rPr lang="en-US" altLang="en-US" sz="1800" b="0">
                  <a:solidFill>
                    <a:schemeClr val="tx1"/>
                  </a:solidFill>
                </a:rPr>
                <a:t>(</a:t>
              </a:r>
              <a:r>
                <a:rPr lang="en-US" altLang="en-US" sz="1800" b="0">
                  <a:solidFill>
                    <a:schemeClr val="tx1"/>
                  </a:solidFill>
                  <a:sym typeface="Symbol" pitchFamily="18" charset="2"/>
                </a:rPr>
                <a:t></a:t>
              </a:r>
              <a:r>
                <a:rPr lang="en-US" altLang="en-US" sz="1800" b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72763" name="Line 27"/>
            <p:cNvSpPr>
              <a:spLocks noChangeShapeType="1"/>
            </p:cNvSpPr>
            <p:nvPr/>
          </p:nvSpPr>
          <p:spPr bwMode="auto">
            <a:xfrm flipH="1" flipV="1">
              <a:off x="3477" y="3278"/>
              <a:ext cx="528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</p:grpSp>
      <p:graphicFrame>
        <p:nvGraphicFramePr>
          <p:cNvPr id="88077" name="Object 28"/>
          <p:cNvGraphicFramePr>
            <a:graphicFrameLocks noChangeAspect="1"/>
          </p:cNvGraphicFramePr>
          <p:nvPr/>
        </p:nvGraphicFramePr>
        <p:xfrm>
          <a:off x="4267200" y="1447800"/>
          <a:ext cx="7191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Image" r:id="rId5" imgW="863188" imgH="913963" progId="">
                  <p:embed/>
                </p:oleObj>
              </mc:Choice>
              <mc:Fallback>
                <p:oleObj name="Image" r:id="rId5" imgW="863188" imgH="9139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447800"/>
                        <a:ext cx="7191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65" name="Oval 29"/>
          <p:cNvSpPr>
            <a:spLocks noChangeArrowheads="1"/>
          </p:cNvSpPr>
          <p:nvPr/>
        </p:nvSpPr>
        <p:spPr bwMode="auto">
          <a:xfrm>
            <a:off x="4191000" y="1447800"/>
            <a:ext cx="838200" cy="685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28" name="Title 9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0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Example: HF</a:t>
            </a:r>
          </a:p>
        </p:txBody>
      </p:sp>
    </p:spTree>
    <p:extLst>
      <p:ext uri="{BB962C8B-B14F-4D97-AF65-F5344CB8AC3E}">
        <p14:creationId xmlns:p14="http://schemas.microsoft.com/office/powerpoint/2010/main" val="1962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 greater the difference in electronegativity (</a:t>
            </a:r>
            <a:r>
              <a:rPr lang="en-US" b="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en-US" b="0" i="1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</a:t>
            </a:r>
            <a:r>
              <a:rPr lang="en-US" b="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) the more polar the covalent bond.</a:t>
            </a:r>
          </a:p>
          <a:p>
            <a:pPr>
              <a:defRPr/>
            </a:pPr>
            <a:endParaRPr lang="en-US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373762" name="Oval 2"/>
          <p:cNvSpPr>
            <a:spLocks noChangeArrowheads="1"/>
          </p:cNvSpPr>
          <p:nvPr/>
        </p:nvSpPr>
        <p:spPr bwMode="auto">
          <a:xfrm>
            <a:off x="6945313" y="1974850"/>
            <a:ext cx="533400" cy="685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89094" name="Text Box 3"/>
          <p:cNvSpPr txBox="1">
            <a:spLocks noChangeArrowheads="1"/>
          </p:cNvSpPr>
          <p:nvPr/>
        </p:nvSpPr>
        <p:spPr bwMode="auto">
          <a:xfrm>
            <a:off x="1524000" y="2065338"/>
            <a:ext cx="132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H vs. F</a:t>
            </a:r>
          </a:p>
        </p:txBody>
      </p:sp>
      <p:sp>
        <p:nvSpPr>
          <p:cNvPr id="89095" name="Text Box 4"/>
          <p:cNvSpPr txBox="1">
            <a:spLocks noChangeArrowheads="1"/>
          </p:cNvSpPr>
          <p:nvPr/>
        </p:nvSpPr>
        <p:spPr bwMode="auto">
          <a:xfrm>
            <a:off x="1047750" y="2522538"/>
            <a:ext cx="249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4.0 – 2.2 = 1.8</a:t>
            </a:r>
          </a:p>
        </p:txBody>
      </p:sp>
      <p:sp>
        <p:nvSpPr>
          <p:cNvPr id="89096" name="Text Box 5"/>
          <p:cNvSpPr txBox="1">
            <a:spLocks noChangeArrowheads="1"/>
          </p:cNvSpPr>
          <p:nvPr/>
        </p:nvSpPr>
        <p:spPr bwMode="auto">
          <a:xfrm>
            <a:off x="1535113" y="3062288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C vs. F</a:t>
            </a:r>
          </a:p>
        </p:txBody>
      </p:sp>
      <p:sp>
        <p:nvSpPr>
          <p:cNvPr id="89097" name="Text Box 6"/>
          <p:cNvSpPr txBox="1">
            <a:spLocks noChangeArrowheads="1"/>
          </p:cNvSpPr>
          <p:nvPr/>
        </p:nvSpPr>
        <p:spPr bwMode="auto">
          <a:xfrm>
            <a:off x="1047750" y="3519488"/>
            <a:ext cx="249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4.0 – 2.5 = 1.5</a:t>
            </a:r>
          </a:p>
        </p:txBody>
      </p:sp>
      <p:sp>
        <p:nvSpPr>
          <p:cNvPr id="89098" name="Text Box 7"/>
          <p:cNvSpPr txBox="1">
            <a:spLocks noChangeArrowheads="1"/>
          </p:cNvSpPr>
          <p:nvPr/>
        </p:nvSpPr>
        <p:spPr bwMode="auto">
          <a:xfrm>
            <a:off x="1524000" y="4059238"/>
            <a:ext cx="1341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O vs. F</a:t>
            </a:r>
          </a:p>
        </p:txBody>
      </p:sp>
      <p:sp>
        <p:nvSpPr>
          <p:cNvPr id="89099" name="Text Box 8"/>
          <p:cNvSpPr txBox="1">
            <a:spLocks noChangeArrowheads="1"/>
          </p:cNvSpPr>
          <p:nvPr/>
        </p:nvSpPr>
        <p:spPr bwMode="auto">
          <a:xfrm>
            <a:off x="1047750" y="4516438"/>
            <a:ext cx="249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4.0 – 3.5 = 0.5</a:t>
            </a:r>
          </a:p>
        </p:txBody>
      </p:sp>
      <p:sp>
        <p:nvSpPr>
          <p:cNvPr id="89100" name="Text Box 10"/>
          <p:cNvSpPr txBox="1">
            <a:spLocks noChangeArrowheads="1"/>
          </p:cNvSpPr>
          <p:nvPr/>
        </p:nvSpPr>
        <p:spPr bwMode="auto">
          <a:xfrm>
            <a:off x="430213" y="5316538"/>
            <a:ext cx="3729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So in terms of polarity, </a:t>
            </a:r>
          </a:p>
        </p:txBody>
      </p:sp>
      <p:sp>
        <p:nvSpPr>
          <p:cNvPr id="89101" name="Text Box 11"/>
          <p:cNvSpPr txBox="1">
            <a:spLocks noChangeArrowheads="1"/>
          </p:cNvSpPr>
          <p:nvPr/>
        </p:nvSpPr>
        <p:spPr bwMode="auto">
          <a:xfrm>
            <a:off x="3248025" y="6016625"/>
            <a:ext cx="78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H-F</a:t>
            </a:r>
          </a:p>
        </p:txBody>
      </p:sp>
      <p:sp>
        <p:nvSpPr>
          <p:cNvPr id="89102" name="Text Box 12"/>
          <p:cNvSpPr txBox="1">
            <a:spLocks noChangeArrowheads="1"/>
          </p:cNvSpPr>
          <p:nvPr/>
        </p:nvSpPr>
        <p:spPr bwMode="auto">
          <a:xfrm>
            <a:off x="3986213" y="6015038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89103" name="Text Box 13"/>
          <p:cNvSpPr txBox="1">
            <a:spLocks noChangeArrowheads="1"/>
          </p:cNvSpPr>
          <p:nvPr/>
        </p:nvSpPr>
        <p:spPr bwMode="auto">
          <a:xfrm>
            <a:off x="4349750" y="6015038"/>
            <a:ext cx="78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C-F</a:t>
            </a:r>
          </a:p>
        </p:txBody>
      </p:sp>
      <p:sp>
        <p:nvSpPr>
          <p:cNvPr id="89104" name="Text Box 14"/>
          <p:cNvSpPr txBox="1">
            <a:spLocks noChangeArrowheads="1"/>
          </p:cNvSpPr>
          <p:nvPr/>
        </p:nvSpPr>
        <p:spPr bwMode="auto">
          <a:xfrm>
            <a:off x="5067300" y="6016625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89105" name="Text Box 15"/>
          <p:cNvSpPr txBox="1">
            <a:spLocks noChangeArrowheads="1"/>
          </p:cNvSpPr>
          <p:nvPr/>
        </p:nvSpPr>
        <p:spPr bwMode="auto">
          <a:xfrm>
            <a:off x="5429250" y="6016625"/>
            <a:ext cx="80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O-F</a:t>
            </a:r>
          </a:p>
        </p:txBody>
      </p:sp>
      <p:graphicFrame>
        <p:nvGraphicFramePr>
          <p:cNvPr id="89106" name="Object 16"/>
          <p:cNvGraphicFramePr>
            <a:graphicFrameLocks noChangeAspect="1"/>
          </p:cNvGraphicFramePr>
          <p:nvPr/>
        </p:nvGraphicFramePr>
        <p:xfrm>
          <a:off x="5624513" y="1811338"/>
          <a:ext cx="3028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Image" r:id="rId3" imgW="3771429" imgH="5028571" progId="">
                  <p:embed/>
                </p:oleObj>
              </mc:Choice>
              <mc:Fallback>
                <p:oleObj name="Image" r:id="rId3" imgW="3771429" imgH="50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1811338"/>
                        <a:ext cx="302895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7" name="Object 17"/>
          <p:cNvGraphicFramePr>
            <a:graphicFrameLocks noChangeAspect="1"/>
          </p:cNvGraphicFramePr>
          <p:nvPr/>
        </p:nvGraphicFramePr>
        <p:xfrm>
          <a:off x="4837113" y="2344738"/>
          <a:ext cx="720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Image" r:id="rId5" imgW="863188" imgH="913963" progId="">
                  <p:embed/>
                </p:oleObj>
              </mc:Choice>
              <mc:Fallback>
                <p:oleObj name="Image" r:id="rId5" imgW="863188" imgH="9139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344738"/>
                        <a:ext cx="7207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9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000" kern="0" dirty="0" err="1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Electronegativity</a:t>
            </a:r>
            <a:r>
              <a:rPr lang="en-US" sz="40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H vs. F</a:t>
            </a:r>
          </a:p>
        </p:txBody>
      </p:sp>
    </p:spTree>
    <p:extLst>
      <p:ext uri="{BB962C8B-B14F-4D97-AF65-F5344CB8AC3E}">
        <p14:creationId xmlns:p14="http://schemas.microsoft.com/office/powerpoint/2010/main" val="40730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8695944" cy="3231654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When a molecule possesses a net dipole moment, it is polar.</a:t>
            </a: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4160838" y="5486400"/>
            <a:ext cx="1049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chemeClr val="tx1"/>
                </a:solidFill>
              </a:rPr>
              <a:t>H</a:t>
            </a:r>
            <a:r>
              <a:rPr lang="en-US" altLang="en-US" sz="3600" b="0" baseline="-25000">
                <a:solidFill>
                  <a:schemeClr val="tx1"/>
                </a:solidFill>
              </a:rPr>
              <a:t>2</a:t>
            </a:r>
            <a:r>
              <a:rPr lang="en-US" altLang="en-US" sz="3600" b="0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901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2397125"/>
            <a:ext cx="22193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5562600" y="3143250"/>
            <a:ext cx="335280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The molecule</a:t>
            </a:r>
          </a:p>
          <a:p>
            <a:pPr algn="ctr">
              <a:defRPr/>
            </a:pPr>
            <a:r>
              <a:rPr lang="en-US" sz="3200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is therefore </a:t>
            </a:r>
            <a:r>
              <a:rPr lang="en-US" sz="32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polar.</a:t>
            </a:r>
          </a:p>
        </p:txBody>
      </p:sp>
      <p:sp>
        <p:nvSpPr>
          <p:cNvPr id="368647" name="Line 7"/>
          <p:cNvSpPr>
            <a:spLocks noChangeShapeType="1"/>
          </p:cNvSpPr>
          <p:nvPr/>
        </p:nvSpPr>
        <p:spPr bwMode="auto">
          <a:xfrm rot="21375401" flipV="1">
            <a:off x="3624263" y="3159125"/>
            <a:ext cx="838200" cy="6858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368648" name="Line 8"/>
          <p:cNvSpPr>
            <a:spLocks noChangeShapeType="1"/>
          </p:cNvSpPr>
          <p:nvPr/>
        </p:nvSpPr>
        <p:spPr bwMode="auto">
          <a:xfrm rot="15657343" flipV="1">
            <a:off x="4767263" y="3159125"/>
            <a:ext cx="838200" cy="6858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90122" name="Text Box 9"/>
          <p:cNvSpPr txBox="1">
            <a:spLocks noChangeArrowheads="1"/>
          </p:cNvSpPr>
          <p:nvPr/>
        </p:nvSpPr>
        <p:spPr bwMode="auto">
          <a:xfrm>
            <a:off x="303213" y="2928938"/>
            <a:ext cx="32131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b="0" i="1">
                <a:solidFill>
                  <a:schemeClr val="tx1"/>
                </a:solidFill>
              </a:rPr>
              <a:t>The individual O-H</a:t>
            </a:r>
          </a:p>
          <a:p>
            <a:pPr eaLnBrk="1" hangingPunct="1"/>
            <a:r>
              <a:rPr lang="en-US" altLang="en-US" b="0" i="1">
                <a:solidFill>
                  <a:schemeClr val="tx1"/>
                </a:solidFill>
              </a:rPr>
              <a:t>bond dipoles result</a:t>
            </a:r>
          </a:p>
          <a:p>
            <a:pPr eaLnBrk="1" hangingPunct="1"/>
            <a:r>
              <a:rPr lang="en-US" altLang="en-US" b="0" i="1">
                <a:solidFill>
                  <a:schemeClr val="tx1"/>
                </a:solidFill>
              </a:rPr>
              <a:t>in a </a:t>
            </a:r>
            <a:r>
              <a:rPr lang="ja-JP" altLang="en-US" b="0" i="1">
                <a:solidFill>
                  <a:schemeClr val="tx1"/>
                </a:solidFill>
              </a:rPr>
              <a:t>“</a:t>
            </a:r>
            <a:r>
              <a:rPr lang="en-US" altLang="ja-JP" b="0" i="1">
                <a:solidFill>
                  <a:schemeClr val="tx1"/>
                </a:solidFill>
              </a:rPr>
              <a:t>net</a:t>
            </a:r>
            <a:r>
              <a:rPr lang="ja-JP" altLang="en-US" b="0" i="1">
                <a:solidFill>
                  <a:schemeClr val="tx1"/>
                </a:solidFill>
              </a:rPr>
              <a:t>”</a:t>
            </a:r>
            <a:r>
              <a:rPr lang="en-US" altLang="ja-JP" b="0" i="1">
                <a:solidFill>
                  <a:schemeClr val="tx1"/>
                </a:solidFill>
              </a:rPr>
              <a:t> or overall</a:t>
            </a:r>
          </a:p>
          <a:p>
            <a:pPr eaLnBrk="1" hangingPunct="1"/>
            <a:r>
              <a:rPr lang="en-US" altLang="en-US" b="0" i="1">
                <a:solidFill>
                  <a:schemeClr val="tx1"/>
                </a:solidFill>
              </a:rPr>
              <a:t>dipole moment for the molecule.</a:t>
            </a:r>
          </a:p>
        </p:txBody>
      </p:sp>
      <p:sp>
        <p:nvSpPr>
          <p:cNvPr id="10" name="Title 9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Bond Polarity &amp; Molecular Polarity</a:t>
            </a:r>
          </a:p>
        </p:txBody>
      </p:sp>
    </p:spTree>
    <p:extLst>
      <p:ext uri="{BB962C8B-B14F-4D97-AF65-F5344CB8AC3E}">
        <p14:creationId xmlns:p14="http://schemas.microsoft.com/office/powerpoint/2010/main" val="34649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77" name="Text Box 13"/>
          <p:cNvSpPr txBox="1">
            <a:spLocks noChangeArrowheads="1"/>
          </p:cNvSpPr>
          <p:nvPr/>
        </p:nvSpPr>
        <p:spPr bwMode="auto">
          <a:xfrm>
            <a:off x="219456" y="1143000"/>
            <a:ext cx="8695944" cy="552297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Notice also that the molecule</a:t>
            </a:r>
            <a:r>
              <a:rPr lang="ja-JP" altLang="en-US" sz="2400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’</a:t>
            </a:r>
            <a:r>
              <a:rPr lang="en-US" altLang="ja-JP" sz="2400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s symmetry can be broken along</a:t>
            </a:r>
          </a:p>
          <a:p>
            <a:pPr>
              <a:defRPr/>
            </a:pPr>
            <a:r>
              <a:rPr lang="en-US" sz="2400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either O-H bond axis:</a:t>
            </a: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</p:txBody>
      </p:sp>
      <p:grpSp>
        <p:nvGrpSpPr>
          <p:cNvPr id="91141" name="Group 2"/>
          <p:cNvGrpSpPr>
            <a:grpSpLocks/>
          </p:cNvGrpSpPr>
          <p:nvPr/>
        </p:nvGrpSpPr>
        <p:grpSpPr bwMode="auto">
          <a:xfrm>
            <a:off x="2286000" y="2209800"/>
            <a:ext cx="2220913" cy="3013075"/>
            <a:chOff x="2132" y="1104"/>
            <a:chExt cx="1399" cy="1898"/>
          </a:xfrm>
        </p:grpSpPr>
        <p:grpSp>
          <p:nvGrpSpPr>
            <p:cNvPr id="91147" name="Group 3"/>
            <p:cNvGrpSpPr>
              <a:grpSpLocks/>
            </p:cNvGrpSpPr>
            <p:nvPr/>
          </p:nvGrpSpPr>
          <p:grpSpPr bwMode="auto">
            <a:xfrm>
              <a:off x="2132" y="1104"/>
              <a:ext cx="1399" cy="1898"/>
              <a:chOff x="2160" y="1104"/>
              <a:chExt cx="1399" cy="1898"/>
            </a:xfrm>
          </p:grpSpPr>
          <p:grpSp>
            <p:nvGrpSpPr>
              <p:cNvPr id="91149" name="Group 4"/>
              <p:cNvGrpSpPr>
                <a:grpSpLocks/>
              </p:cNvGrpSpPr>
              <p:nvPr/>
            </p:nvGrpSpPr>
            <p:grpSpPr bwMode="auto">
              <a:xfrm>
                <a:off x="2160" y="1104"/>
                <a:ext cx="1399" cy="1898"/>
                <a:chOff x="2160" y="1104"/>
                <a:chExt cx="1399" cy="1898"/>
              </a:xfrm>
            </p:grpSpPr>
            <p:pic>
              <p:nvPicPr>
                <p:cNvPr id="91151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" y="1104"/>
                  <a:ext cx="1399" cy="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9670" name="Rectangle 6"/>
                <p:cNvSpPr>
                  <a:spLocks noChangeArrowheads="1"/>
                </p:cNvSpPr>
                <p:nvPr/>
              </p:nvSpPr>
              <p:spPr bwMode="auto">
                <a:xfrm>
                  <a:off x="2544" y="2667"/>
                  <a:ext cx="11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ゴシック" charset="0"/>
                  </a:endParaRPr>
                </a:p>
              </p:txBody>
            </p:sp>
            <p:sp>
              <p:nvSpPr>
                <p:cNvPr id="369671" name="Rectangle 7"/>
                <p:cNvSpPr>
                  <a:spLocks noChangeArrowheads="1"/>
                </p:cNvSpPr>
                <p:nvPr/>
              </p:nvSpPr>
              <p:spPr bwMode="auto">
                <a:xfrm>
                  <a:off x="2448" y="2608"/>
                  <a:ext cx="116" cy="3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ゴシック" charset="0"/>
                  </a:endParaRPr>
                </a:p>
              </p:txBody>
            </p:sp>
            <p:sp>
              <p:nvSpPr>
                <p:cNvPr id="369672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1203"/>
                  <a:ext cx="116" cy="3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ゴシック" charset="0"/>
                  </a:endParaRPr>
                </a:p>
              </p:txBody>
            </p:sp>
            <p:sp>
              <p:nvSpPr>
                <p:cNvPr id="369673" name="Rectangle 9"/>
                <p:cNvSpPr>
                  <a:spLocks noChangeArrowheads="1"/>
                </p:cNvSpPr>
                <p:nvPr/>
              </p:nvSpPr>
              <p:spPr bwMode="auto">
                <a:xfrm rot="19169076">
                  <a:off x="2365" y="1635"/>
                  <a:ext cx="116" cy="3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ゴシック" charset="0"/>
                  </a:endParaRPr>
                </a:p>
              </p:txBody>
            </p:sp>
          </p:grpSp>
          <p:sp>
            <p:nvSpPr>
              <p:cNvPr id="369674" name="Rectangle 10"/>
              <p:cNvSpPr>
                <a:spLocks noChangeArrowheads="1"/>
              </p:cNvSpPr>
              <p:nvPr/>
            </p:nvSpPr>
            <p:spPr bwMode="auto">
              <a:xfrm>
                <a:off x="2784" y="2139"/>
                <a:ext cx="116" cy="3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endParaRPr>
              </a:p>
            </p:txBody>
          </p:sp>
        </p:grpSp>
        <p:sp>
          <p:nvSpPr>
            <p:cNvPr id="369675" name="Rectangle 11"/>
            <p:cNvSpPr>
              <a:spLocks noChangeArrowheads="1"/>
            </p:cNvSpPr>
            <p:nvPr/>
          </p:nvSpPr>
          <p:spPr bwMode="auto">
            <a:xfrm rot="2430924">
              <a:off x="3133" y="1635"/>
              <a:ext cx="116" cy="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</p:grpSp>
      <p:sp>
        <p:nvSpPr>
          <p:cNvPr id="369678" name="Line 14"/>
          <p:cNvSpPr>
            <a:spLocks noChangeShapeType="1"/>
          </p:cNvSpPr>
          <p:nvPr/>
        </p:nvSpPr>
        <p:spPr bwMode="auto">
          <a:xfrm flipV="1">
            <a:off x="2133600" y="2514600"/>
            <a:ext cx="2362200" cy="19812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91143" name="Text Box 16"/>
          <p:cNvSpPr txBox="1">
            <a:spLocks noChangeArrowheads="1"/>
          </p:cNvSpPr>
          <p:nvPr/>
        </p:nvSpPr>
        <p:spPr bwMode="auto">
          <a:xfrm>
            <a:off x="381000" y="2122488"/>
            <a:ext cx="198120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tx1"/>
                </a:solidFill>
              </a:rPr>
              <a:t>This side…</a:t>
            </a:r>
          </a:p>
        </p:txBody>
      </p:sp>
      <p:sp>
        <p:nvSpPr>
          <p:cNvPr id="91144" name="Text Box 17"/>
          <p:cNvSpPr txBox="1">
            <a:spLocks noChangeArrowheads="1"/>
          </p:cNvSpPr>
          <p:nvPr/>
        </p:nvSpPr>
        <p:spPr bwMode="auto">
          <a:xfrm>
            <a:off x="4648200" y="4429125"/>
            <a:ext cx="4475162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tx1"/>
                </a:solidFill>
              </a:rPr>
              <a:t>does not look like this side!</a:t>
            </a:r>
          </a:p>
        </p:txBody>
      </p:sp>
      <p:sp>
        <p:nvSpPr>
          <p:cNvPr id="91145" name="Text Box 18"/>
          <p:cNvSpPr txBox="1">
            <a:spLocks noChangeArrowheads="1"/>
          </p:cNvSpPr>
          <p:nvPr/>
        </p:nvSpPr>
        <p:spPr bwMode="auto">
          <a:xfrm>
            <a:off x="279400" y="5484813"/>
            <a:ext cx="844391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Whenever there exists a line or plane of asymmetry, the molecule is </a:t>
            </a:r>
            <a:r>
              <a:rPr lang="en-US" altLang="en-US" sz="3600" b="0">
                <a:solidFill>
                  <a:srgbClr val="0000CC"/>
                </a:solidFill>
              </a:rPr>
              <a:t>Polar</a:t>
            </a:r>
            <a:r>
              <a:rPr lang="en-US" altLang="en-US" b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9" name="Title 9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Molecular Shape &amp; Molecular Polarity</a:t>
            </a:r>
          </a:p>
        </p:txBody>
      </p:sp>
    </p:spTree>
    <p:extLst>
      <p:ext uri="{BB962C8B-B14F-4D97-AF65-F5344CB8AC3E}">
        <p14:creationId xmlns:p14="http://schemas.microsoft.com/office/powerpoint/2010/main" val="10263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209550" y="1066800"/>
            <a:ext cx="8724900" cy="55626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92165" name="Text Box 2"/>
          <p:cNvSpPr txBox="1">
            <a:spLocks noChangeArrowheads="1"/>
          </p:cNvSpPr>
          <p:nvPr/>
        </p:nvSpPr>
        <p:spPr bwMode="auto">
          <a:xfrm>
            <a:off x="1724025" y="2124075"/>
            <a:ext cx="1144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0">
                <a:solidFill>
                  <a:schemeClr val="tx1"/>
                </a:solidFill>
              </a:rPr>
              <a:t>CO</a:t>
            </a:r>
            <a:r>
              <a:rPr lang="en-US" altLang="en-US" sz="4000" b="0" baseline="-2500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9216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060575"/>
            <a:ext cx="276066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4924425" y="5988050"/>
            <a:ext cx="27051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non–polar</a:t>
            </a:r>
          </a:p>
        </p:txBody>
      </p:sp>
      <p:grpSp>
        <p:nvGrpSpPr>
          <p:cNvPr id="92168" name="Group 6"/>
          <p:cNvGrpSpPr>
            <a:grpSpLocks/>
          </p:cNvGrpSpPr>
          <p:nvPr/>
        </p:nvGrpSpPr>
        <p:grpSpPr bwMode="auto">
          <a:xfrm>
            <a:off x="3886200" y="1155700"/>
            <a:ext cx="4724400" cy="4724400"/>
            <a:chOff x="2448" y="336"/>
            <a:chExt cx="2976" cy="2976"/>
          </a:xfrm>
        </p:grpSpPr>
        <p:sp>
          <p:nvSpPr>
            <p:cNvPr id="370695" name="Line 7"/>
            <p:cNvSpPr>
              <a:spLocks noChangeShapeType="1"/>
            </p:cNvSpPr>
            <p:nvPr/>
          </p:nvSpPr>
          <p:spPr bwMode="auto">
            <a:xfrm>
              <a:off x="2448" y="1728"/>
              <a:ext cx="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370696" name="Line 8"/>
            <p:cNvSpPr>
              <a:spLocks noChangeShapeType="1"/>
            </p:cNvSpPr>
            <p:nvPr/>
          </p:nvSpPr>
          <p:spPr bwMode="auto">
            <a:xfrm rot="-5400000">
              <a:off x="2448" y="1824"/>
              <a:ext cx="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30225" y="4381500"/>
            <a:ext cx="4605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chemeClr val="tx1"/>
                </a:solidFill>
              </a:rPr>
              <a:t>Symmetry across all bond axes.</a:t>
            </a: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Molecular Shape &amp; Molecular Polarity</a:t>
            </a:r>
          </a:p>
        </p:txBody>
      </p:sp>
    </p:spTree>
    <p:extLst>
      <p:ext uri="{BB962C8B-B14F-4D97-AF65-F5344CB8AC3E}">
        <p14:creationId xmlns:p14="http://schemas.microsoft.com/office/powerpoint/2010/main" val="2224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412" y="1234762"/>
            <a:ext cx="6591569" cy="1167953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solidFill>
                  <a:schemeClr val="tx1"/>
                </a:solidFill>
              </a:rPr>
              <a:t>Use the electronegativity table to identify the chemical bond </a:t>
            </a:r>
            <a:r>
              <a:rPr lang="en-US" altLang="en-US" sz="2700" dirty="0"/>
              <a:t>:</a:t>
            </a:r>
            <a:br>
              <a:rPr lang="en-US" altLang="en-US" sz="2700" dirty="0"/>
            </a:br>
            <a:endParaRPr lang="en-US" altLang="en-US" sz="21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08638" y="2540357"/>
            <a:ext cx="5198235" cy="304987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cap="none" dirty="0">
                <a:solidFill>
                  <a:schemeClr val="tx1"/>
                </a:solidFill>
              </a:rPr>
              <a:t>H - CI =</a:t>
            </a:r>
          </a:p>
          <a:p>
            <a:pPr algn="l" eaLnBrk="1" hangingPunct="1"/>
            <a:r>
              <a:rPr lang="en-US" altLang="en-US" sz="2400" cap="none" dirty="0">
                <a:solidFill>
                  <a:schemeClr val="tx1"/>
                </a:solidFill>
              </a:rPr>
              <a:t>K </a:t>
            </a:r>
            <a:r>
              <a:rPr lang="en-US" altLang="en-US" sz="2400" cap="none">
                <a:solidFill>
                  <a:schemeClr val="tx1"/>
                </a:solidFill>
              </a:rPr>
              <a:t>- </a:t>
            </a:r>
            <a:r>
              <a:rPr lang="en-US" altLang="en-US" sz="2400" cap="none" smtClean="0">
                <a:solidFill>
                  <a:schemeClr val="tx1"/>
                </a:solidFill>
              </a:rPr>
              <a:t>Br </a:t>
            </a:r>
            <a:r>
              <a:rPr lang="en-US" altLang="en-US" sz="2400" cap="none" dirty="0">
                <a:solidFill>
                  <a:schemeClr val="tx1"/>
                </a:solidFill>
              </a:rPr>
              <a:t>=</a:t>
            </a:r>
          </a:p>
          <a:p>
            <a:pPr algn="l" eaLnBrk="1" hangingPunct="1"/>
            <a:r>
              <a:rPr lang="en-US" altLang="en-US" sz="2400" cap="none" dirty="0">
                <a:solidFill>
                  <a:schemeClr val="tx1"/>
                </a:solidFill>
              </a:rPr>
              <a:t>Si – Cl =</a:t>
            </a:r>
          </a:p>
          <a:p>
            <a:pPr algn="l" eaLnBrk="1" hangingPunct="1"/>
            <a:r>
              <a:rPr lang="en-US" altLang="en-US" sz="2400" cap="none" dirty="0">
                <a:solidFill>
                  <a:schemeClr val="tx1"/>
                </a:solidFill>
              </a:rPr>
              <a:t>H – H =</a:t>
            </a:r>
          </a:p>
          <a:p>
            <a:pPr algn="l" eaLnBrk="1" hangingPunct="1"/>
            <a:r>
              <a:rPr lang="en-US" altLang="en-US" sz="2400" cap="none" dirty="0">
                <a:solidFill>
                  <a:schemeClr val="tx1"/>
                </a:solidFill>
              </a:rPr>
              <a:t>Ca - Cl=</a:t>
            </a:r>
          </a:p>
        </p:txBody>
      </p:sp>
    </p:spTree>
    <p:extLst>
      <p:ext uri="{BB962C8B-B14F-4D97-AF65-F5344CB8AC3E}">
        <p14:creationId xmlns:p14="http://schemas.microsoft.com/office/powerpoint/2010/main" val="13821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Dipole Moments &amp; Molecular Polarity</a:t>
            </a:r>
            <a:endParaRPr lang="en-US" dirty="0"/>
          </a:p>
        </p:txBody>
      </p:sp>
      <p:pic>
        <p:nvPicPr>
          <p:cNvPr id="93187" name="Picture 5" descr="08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013"/>
            <a:ext cx="91440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9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55380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Bond Properties: Order, Length, Energy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95944" cy="5065776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0" dirty="0" smtClean="0"/>
              <a:t>The </a:t>
            </a:r>
            <a:r>
              <a:rPr lang="en-US" sz="2400" dirty="0" smtClean="0"/>
              <a:t>order of a bond </a:t>
            </a:r>
            <a:r>
              <a:rPr lang="en-US" sz="2400" b="0" dirty="0" smtClean="0"/>
              <a:t>is the number of bonding electron pairs shared by two atoms in a molecule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0" dirty="0" smtClean="0"/>
              <a:t>Bond orders may be 1, 2, and 3, as well as fractional values.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0" dirty="0" smtClean="0"/>
              <a:t>Bond strength increases with bond order.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0" dirty="0" smtClean="0"/>
              <a:t>Bond length is inversely proportional to bond order.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0" dirty="0" smtClean="0"/>
              <a:t>Bond strength also increases with the difference in </a:t>
            </a:r>
            <a:r>
              <a:rPr lang="en-US" sz="2400" b="0" dirty="0" err="1" smtClean="0"/>
              <a:t>electronegativity</a:t>
            </a:r>
            <a:r>
              <a:rPr lang="en-US" sz="2400" b="0" dirty="0" smtClean="0"/>
              <a:t> between two covalently bonded atoms.</a:t>
            </a:r>
          </a:p>
        </p:txBody>
      </p:sp>
    </p:spTree>
    <p:extLst>
      <p:ext uri="{BB962C8B-B14F-4D97-AF65-F5344CB8AC3E}">
        <p14:creationId xmlns:p14="http://schemas.microsoft.com/office/powerpoint/2010/main" val="15008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Fractional Bond Order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219456" y="1143000"/>
            <a:ext cx="8695944" cy="5522976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0" dirty="0" smtClean="0">
                <a:solidFill>
                  <a:srgbClr val="FFFF00"/>
                </a:solidFill>
              </a:rPr>
              <a:t>Fractional bond orders </a:t>
            </a:r>
            <a:r>
              <a:rPr lang="en-US" sz="2800" b="0" dirty="0" smtClean="0"/>
              <a:t>occur in molecules with resonance structures.</a:t>
            </a:r>
          </a:p>
          <a:p>
            <a:pPr>
              <a:buFontTx/>
              <a:buNone/>
              <a:defRPr/>
            </a:pPr>
            <a:r>
              <a:rPr lang="en-US" sz="2800" b="0" dirty="0" smtClean="0"/>
              <a:t>Consider NO</a:t>
            </a:r>
            <a:r>
              <a:rPr lang="en-US" sz="2800" b="0" baseline="-25000" dirty="0" smtClean="0"/>
              <a:t>2</a:t>
            </a:r>
            <a:r>
              <a:rPr lang="en-US" sz="2800" b="0" baseline="30000" dirty="0" smtClean="0"/>
              <a:t>-</a:t>
            </a:r>
          </a:p>
          <a:p>
            <a:pPr>
              <a:buFontTx/>
              <a:buNone/>
              <a:defRPr/>
            </a:pPr>
            <a:endParaRPr lang="en-US" sz="2800" b="0" baseline="30000" dirty="0" smtClean="0"/>
          </a:p>
          <a:p>
            <a:pPr>
              <a:buFontTx/>
              <a:buNone/>
              <a:defRPr/>
            </a:pPr>
            <a:endParaRPr lang="en-US" sz="2800" b="0" baseline="30000" dirty="0" smtClean="0"/>
          </a:p>
          <a:p>
            <a:pPr>
              <a:buFontTx/>
              <a:buNone/>
              <a:defRPr/>
            </a:pPr>
            <a:endParaRPr lang="en-US" sz="2800" b="0" baseline="30000" dirty="0" smtClean="0"/>
          </a:p>
          <a:p>
            <a:pPr>
              <a:buFontTx/>
              <a:buNone/>
              <a:defRPr/>
            </a:pPr>
            <a:endParaRPr lang="en-US" sz="2800" b="0" baseline="30000" dirty="0" smtClean="0"/>
          </a:p>
          <a:p>
            <a:pPr>
              <a:buFontTx/>
              <a:buNone/>
              <a:defRPr/>
            </a:pPr>
            <a:endParaRPr lang="en-US" sz="2800" b="0" baseline="30000" dirty="0" smtClean="0"/>
          </a:p>
          <a:p>
            <a:pPr>
              <a:buFontTx/>
              <a:buNone/>
              <a:defRPr/>
            </a:pPr>
            <a:endParaRPr lang="en-US" sz="2800" b="0" baseline="30000" dirty="0" smtClean="0"/>
          </a:p>
          <a:p>
            <a:pPr>
              <a:buFontTx/>
              <a:buNone/>
              <a:defRPr/>
            </a:pPr>
            <a:endParaRPr lang="en-US" sz="2800" b="0" baseline="30000" dirty="0" smtClean="0"/>
          </a:p>
          <a:p>
            <a:pPr>
              <a:buFontTx/>
              <a:buNone/>
              <a:defRPr/>
            </a:pPr>
            <a:endParaRPr lang="en-US" sz="2800" b="0" baseline="30000" dirty="0" smtClean="0"/>
          </a:p>
          <a:p>
            <a:pPr>
              <a:buFontTx/>
              <a:buNone/>
              <a:defRPr/>
            </a:pPr>
            <a:endParaRPr lang="en-US" sz="2800" b="0" baseline="30000" dirty="0" smtClean="0"/>
          </a:p>
          <a:p>
            <a:pPr>
              <a:buFontTx/>
              <a:buNone/>
              <a:defRPr/>
            </a:pPr>
            <a:endParaRPr lang="en-US" sz="2800" b="0" dirty="0" smtClean="0"/>
          </a:p>
          <a:p>
            <a:pPr>
              <a:defRPr/>
            </a:pPr>
            <a:endParaRPr lang="en-US" sz="2800" b="0" dirty="0" smtClean="0"/>
          </a:p>
        </p:txBody>
      </p:sp>
      <p:graphicFrame>
        <p:nvGraphicFramePr>
          <p:cNvPr id="9728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233371"/>
              </p:ext>
            </p:extLst>
          </p:nvPr>
        </p:nvGraphicFramePr>
        <p:xfrm>
          <a:off x="725488" y="5335588"/>
          <a:ext cx="72104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Microsoft Equation 3.0" r:id="rId3" imgW="6006600" imgH="676440" progId="Equation.3">
                  <p:embed/>
                </p:oleObj>
              </mc:Choice>
              <mc:Fallback>
                <p:oleObj name="Microsoft Equation 3.0" r:id="rId3" imgW="6006600" imgH="6764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5335588"/>
                        <a:ext cx="72104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474852"/>
              </p:ext>
            </p:extLst>
          </p:nvPr>
        </p:nvGraphicFramePr>
        <p:xfrm>
          <a:off x="381000" y="4229100"/>
          <a:ext cx="8369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5" imgW="8365680" imgH="740520" progId="Equation.DSMT4">
                  <p:embed/>
                </p:oleObj>
              </mc:Choice>
              <mc:Fallback>
                <p:oleObj name="Equation" r:id="rId5" imgW="8365680" imgH="74052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29100"/>
                        <a:ext cx="83693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581400" y="3381375"/>
            <a:ext cx="29867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The N—O bond order = 1.5</a:t>
            </a:r>
          </a:p>
        </p:txBody>
      </p:sp>
      <p:grpSp>
        <p:nvGrpSpPr>
          <p:cNvPr id="97288" name="Group 41"/>
          <p:cNvGrpSpPr>
            <a:grpSpLocks/>
          </p:cNvGrpSpPr>
          <p:nvPr/>
        </p:nvGrpSpPr>
        <p:grpSpPr bwMode="auto">
          <a:xfrm>
            <a:off x="4265613" y="1838325"/>
            <a:ext cx="2446337" cy="1136650"/>
            <a:chOff x="1854" y="1093"/>
            <a:chExt cx="1669" cy="716"/>
          </a:xfrm>
        </p:grpSpPr>
        <p:sp>
          <p:nvSpPr>
            <p:cNvPr id="97290" name="Text Box 42"/>
            <p:cNvSpPr txBox="1">
              <a:spLocks noChangeArrowheads="1"/>
            </p:cNvSpPr>
            <p:nvPr/>
          </p:nvSpPr>
          <p:spPr bwMode="auto">
            <a:xfrm>
              <a:off x="1855" y="1176"/>
              <a:ext cx="14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4800" b="0">
                  <a:solidFill>
                    <a:schemeClr val="tx1"/>
                  </a:solidFill>
                </a:rPr>
                <a:t>O=N</a:t>
              </a:r>
              <a:r>
                <a:rPr lang="en-US" altLang="en-US" sz="4800" b="0">
                  <a:solidFill>
                    <a:schemeClr val="tx1"/>
                  </a:solidFill>
                  <a:sym typeface="Symbol" pitchFamily="18" charset="2"/>
                </a:rPr>
                <a:t></a:t>
              </a:r>
              <a:r>
                <a:rPr lang="en-US" altLang="en-US" sz="4800" b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97291" name="Text Box 43"/>
            <p:cNvSpPr txBox="1">
              <a:spLocks noChangeArrowheads="1"/>
            </p:cNvSpPr>
            <p:nvPr/>
          </p:nvSpPr>
          <p:spPr bwMode="auto">
            <a:xfrm rot="5400000">
              <a:off x="1984" y="963"/>
              <a:ext cx="22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400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97292" name="Text Box 44"/>
            <p:cNvSpPr txBox="1">
              <a:spLocks noChangeArrowheads="1"/>
            </p:cNvSpPr>
            <p:nvPr/>
          </p:nvSpPr>
          <p:spPr bwMode="auto">
            <a:xfrm rot="5400000">
              <a:off x="1984" y="1443"/>
              <a:ext cx="22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400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97293" name="Text Box 45"/>
            <p:cNvSpPr txBox="1">
              <a:spLocks noChangeArrowheads="1"/>
            </p:cNvSpPr>
            <p:nvPr/>
          </p:nvSpPr>
          <p:spPr bwMode="auto">
            <a:xfrm rot="5400000">
              <a:off x="3084" y="975"/>
              <a:ext cx="22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400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97294" name="Text Box 46"/>
            <p:cNvSpPr txBox="1">
              <a:spLocks noChangeArrowheads="1"/>
            </p:cNvSpPr>
            <p:nvPr/>
          </p:nvSpPr>
          <p:spPr bwMode="auto">
            <a:xfrm rot="5400000">
              <a:off x="3084" y="1455"/>
              <a:ext cx="22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400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97295" name="Text Box 47"/>
            <p:cNvSpPr txBox="1">
              <a:spLocks noChangeArrowheads="1"/>
            </p:cNvSpPr>
            <p:nvPr/>
          </p:nvSpPr>
          <p:spPr bwMode="auto">
            <a:xfrm>
              <a:off x="3280" y="1152"/>
              <a:ext cx="24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4000">
                  <a:solidFill>
                    <a:schemeClr val="tx1"/>
                  </a:solidFill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84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228600" y="1156186"/>
            <a:ext cx="8695944" cy="524759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Covalent bond strength increases with </a:t>
            </a:r>
            <a:r>
              <a:rPr lang="en-US" sz="2400" b="0" u="sng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increasing </a:t>
            </a:r>
            <a:r>
              <a:rPr lang="en-US" sz="2400" b="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sym typeface="Symbol" pitchFamily="18" charset="2"/>
              </a:rPr>
              <a:t></a:t>
            </a: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latin typeface="Arial" pitchFamily="34" charset="0"/>
              <a:ea typeface="ＭＳ Ｐゴシック" charset="-128"/>
              <a:sym typeface="Symbol" pitchFamily="18" charset="2"/>
            </a:endParaRPr>
          </a:p>
          <a:p>
            <a:pPr>
              <a:spcBef>
                <a:spcPts val="600"/>
              </a:spcBef>
              <a:defRPr/>
            </a:pPr>
            <a:r>
              <a:rPr lang="en-US" b="0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	example</a:t>
            </a:r>
            <a:r>
              <a:rPr lang="en-US" b="0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:	</a:t>
            </a:r>
            <a:r>
              <a:rPr lang="en-US" b="0" dirty="0" err="1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HCl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 bond is stronger than the </a:t>
            </a:r>
            <a:r>
              <a:rPr lang="en-US" b="0" dirty="0" err="1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HBr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bond</a:t>
            </a: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Covalent bond strength increases with </a:t>
            </a:r>
            <a:r>
              <a:rPr lang="en-US" sz="2400" b="0" u="sng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increasing bond order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.</a:t>
            </a: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b="0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	example</a:t>
            </a:r>
            <a:r>
              <a:rPr lang="en-US" b="0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: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	O=O bond in stronger than O–O bond</a:t>
            </a:r>
            <a:endParaRPr lang="en-US" i="1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	triple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&gt; double &gt; single</a:t>
            </a:r>
            <a:endParaRPr lang="en-US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	Bond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Order:		 3	   2	      1</a:t>
            </a: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spcBef>
                <a:spcPts val="600"/>
              </a:spcBef>
              <a:defRPr/>
            </a:pPr>
            <a:endParaRPr lang="en-US" b="0" dirty="0" smtClean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Bond 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length decreases with increasing bond order (Strength)</a:t>
            </a:r>
          </a:p>
          <a:p>
            <a:pPr>
              <a:spcBef>
                <a:spcPts val="600"/>
              </a:spcBef>
              <a:defRPr/>
            </a:pPr>
            <a:r>
              <a:rPr lang="en-US" b="0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n-US" i="1" dirty="0">
                <a:latin typeface="Arial" pitchFamily="34" charset="0"/>
                <a:ea typeface="ＭＳ Ｐゴシック" charset="-128"/>
              </a:rPr>
              <a:t>	</a:t>
            </a:r>
            <a:r>
              <a:rPr lang="en-US" i="1" dirty="0" smtClean="0">
                <a:latin typeface="Arial" pitchFamily="34" charset="0"/>
                <a:ea typeface="ＭＳ Ｐゴシック" charset="-128"/>
              </a:rPr>
              <a:t>	</a:t>
            </a:r>
            <a:r>
              <a:rPr lang="en-US" b="0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example</a:t>
            </a:r>
            <a:r>
              <a:rPr lang="en-US" b="0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: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	O=O bond is shorter than O–O bond </a:t>
            </a: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5334000" y="4648200"/>
            <a:ext cx="338455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rPr>
              <a:t>Therefore shorter!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Bond Properties: Order, Length, Energy</a:t>
            </a:r>
          </a:p>
        </p:txBody>
      </p:sp>
    </p:spTree>
    <p:extLst>
      <p:ext uri="{BB962C8B-B14F-4D97-AF65-F5344CB8AC3E}">
        <p14:creationId xmlns:p14="http://schemas.microsoft.com/office/powerpoint/2010/main" val="23970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Bond Length</a:t>
            </a: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828800"/>
            <a:ext cx="4114800" cy="15240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Bond length is the distance between the nuclei of two bonded atoms.</a:t>
            </a:r>
          </a:p>
        </p:txBody>
      </p:sp>
      <p:pic>
        <p:nvPicPr>
          <p:cNvPr id="983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8882"/>
            <a:ext cx="5969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63" y="1371600"/>
            <a:ext cx="388461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161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Bond Length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1143000"/>
            <a:ext cx="3581400" cy="10668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 smtClean="0"/>
              <a:t>Bond length depends on size of bonded atoms.</a:t>
            </a:r>
          </a:p>
        </p:txBody>
      </p:sp>
      <p:grpSp>
        <p:nvGrpSpPr>
          <p:cNvPr id="99333" name="Group 4"/>
          <p:cNvGrpSpPr>
            <a:grpSpLocks/>
          </p:cNvGrpSpPr>
          <p:nvPr/>
        </p:nvGrpSpPr>
        <p:grpSpPr bwMode="auto">
          <a:xfrm>
            <a:off x="1143000" y="1143000"/>
            <a:ext cx="1638300" cy="3068638"/>
            <a:chOff x="824" y="288"/>
            <a:chExt cx="1032" cy="1933"/>
          </a:xfrm>
        </p:grpSpPr>
        <p:pic>
          <p:nvPicPr>
            <p:cNvPr id="148485" name="Picture 5"/>
            <p:cNvPicPr>
              <a:picLocks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824" y="288"/>
              <a:ext cx="1032" cy="148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pic>
        <p:sp>
          <p:nvSpPr>
            <p:cNvPr id="99345" name="Rectangle 6"/>
            <p:cNvSpPr>
              <a:spLocks noChangeArrowheads="1"/>
            </p:cNvSpPr>
            <p:nvPr/>
          </p:nvSpPr>
          <p:spPr bwMode="auto">
            <a:xfrm>
              <a:off x="999" y="1854"/>
              <a:ext cx="71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chemeClr val="tx1"/>
                  </a:solidFill>
                </a:rPr>
                <a:t>H—F</a:t>
              </a:r>
            </a:p>
          </p:txBody>
        </p:sp>
      </p:grpSp>
      <p:grpSp>
        <p:nvGrpSpPr>
          <p:cNvPr id="99334" name="Group 7"/>
          <p:cNvGrpSpPr>
            <a:grpSpLocks/>
          </p:cNvGrpSpPr>
          <p:nvPr/>
        </p:nvGrpSpPr>
        <p:grpSpPr bwMode="auto">
          <a:xfrm>
            <a:off x="3365500" y="1808163"/>
            <a:ext cx="1663700" cy="3525837"/>
            <a:chOff x="1968" y="720"/>
            <a:chExt cx="1048" cy="2221"/>
          </a:xfrm>
        </p:grpSpPr>
        <p:pic>
          <p:nvPicPr>
            <p:cNvPr id="148488" name="Picture 8"/>
            <p:cNvPicPr>
              <a:picLocks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1968" y="720"/>
              <a:ext cx="1048" cy="1776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pic>
        <p:sp>
          <p:nvSpPr>
            <p:cNvPr id="99343" name="Rectangle 9"/>
            <p:cNvSpPr>
              <a:spLocks noChangeArrowheads="1"/>
            </p:cNvSpPr>
            <p:nvPr/>
          </p:nvSpPr>
          <p:spPr bwMode="auto">
            <a:xfrm>
              <a:off x="2103" y="2574"/>
              <a:ext cx="81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chemeClr val="tx1"/>
                  </a:solidFill>
                </a:rPr>
                <a:t>H—Cl</a:t>
              </a:r>
            </a:p>
          </p:txBody>
        </p:sp>
      </p:grpSp>
      <p:grpSp>
        <p:nvGrpSpPr>
          <p:cNvPr id="99335" name="Group 10"/>
          <p:cNvGrpSpPr>
            <a:grpSpLocks/>
          </p:cNvGrpSpPr>
          <p:nvPr/>
        </p:nvGrpSpPr>
        <p:grpSpPr bwMode="auto">
          <a:xfrm>
            <a:off x="5626100" y="2786063"/>
            <a:ext cx="1993900" cy="3995737"/>
            <a:chOff x="3160" y="1624"/>
            <a:chExt cx="1256" cy="2517"/>
          </a:xfrm>
        </p:grpSpPr>
        <p:pic>
          <p:nvPicPr>
            <p:cNvPr id="148491" name="Picture 11"/>
            <p:cNvPicPr>
              <a:picLocks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3160" y="1624"/>
              <a:ext cx="1256" cy="207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pic>
        <p:sp>
          <p:nvSpPr>
            <p:cNvPr id="99341" name="Rectangle 12"/>
            <p:cNvSpPr>
              <a:spLocks noChangeArrowheads="1"/>
            </p:cNvSpPr>
            <p:nvPr/>
          </p:nvSpPr>
          <p:spPr bwMode="auto">
            <a:xfrm>
              <a:off x="3495" y="3774"/>
              <a:ext cx="632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chemeClr val="tx1"/>
                  </a:solidFill>
                </a:rPr>
                <a:t>H—I</a:t>
              </a:r>
            </a:p>
          </p:txBody>
        </p:sp>
      </p:grp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304800" y="5432425"/>
            <a:ext cx="4111625" cy="119697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Bond distances measured in Angstrom units where 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Å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 = 10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-10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15217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Bond Length</a:t>
            </a:r>
            <a:endParaRPr lang="en-US" dirty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idx="1"/>
          </p:nvPr>
        </p:nvSpPr>
        <p:spPr>
          <a:xfrm>
            <a:off x="5334000" y="1752600"/>
            <a:ext cx="3581400" cy="9144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Bond length depends on bond order.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04800" y="5432425"/>
            <a:ext cx="4111625" cy="119697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Bond distances measured in Angstrom units where 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1Å = 10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-10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m.</a:t>
            </a:r>
          </a:p>
        </p:txBody>
      </p:sp>
      <p:pic>
        <p:nvPicPr>
          <p:cNvPr id="149508" name="Picture 4"/>
          <p:cNvPicPr>
            <a:picLocks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505200" y="1697038"/>
            <a:ext cx="1751012" cy="3560762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pic>
        <p:nvPicPr>
          <p:cNvPr id="149509" name="Picture 5"/>
          <p:cNvPicPr>
            <a:picLocks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638800" y="3016250"/>
            <a:ext cx="2081213" cy="353695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pic>
        <p:nvPicPr>
          <p:cNvPr id="130056" name="Picture 10"/>
          <p:cNvPicPr>
            <a:picLocks noChangeAspect="1" noChangeArrowheads="1"/>
          </p:cNvPicPr>
          <p:nvPr/>
        </p:nvPicPr>
        <p:blipFill>
          <a:blip r:embed="rId4"/>
          <a:srcRect r="3004"/>
          <a:stretch>
            <a:fillRect/>
          </a:stretch>
        </p:blipFill>
        <p:spPr bwMode="auto">
          <a:xfrm>
            <a:off x="266700" y="1054100"/>
            <a:ext cx="28575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28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445" y="152400"/>
            <a:ext cx="7055380" cy="140053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Bond Strength</a:t>
            </a:r>
            <a:endParaRPr lang="en-US" dirty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106424"/>
            <a:ext cx="8695944" cy="5522976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dirty="0" smtClean="0"/>
              <a:t>		</a:t>
            </a:r>
            <a:r>
              <a:rPr lang="en-US" sz="2400" dirty="0" smtClean="0"/>
              <a:t>BOND 		Bond dissociation </a:t>
            </a:r>
            <a:br>
              <a:rPr lang="en-US" sz="2400" dirty="0" smtClean="0"/>
            </a:br>
            <a:r>
              <a:rPr lang="en-US" sz="2400" dirty="0" smtClean="0"/>
              <a:t>				      enthalpy (kJ/mol)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		H—H				436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		C—C			346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		C=C				602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		C</a:t>
            </a:r>
            <a:r>
              <a:rPr lang="en-US" sz="2800" dirty="0" smtClean="0">
                <a:latin typeface="Symbol" pitchFamily="18" charset="2"/>
              </a:rPr>
              <a:t></a:t>
            </a:r>
            <a:r>
              <a:rPr lang="en-US" sz="2800" dirty="0" smtClean="0"/>
              <a:t>C 				835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		N</a:t>
            </a:r>
            <a:r>
              <a:rPr lang="en-US" sz="2800" dirty="0" smtClean="0">
                <a:latin typeface="Symbol" pitchFamily="18" charset="2"/>
              </a:rPr>
              <a:t></a:t>
            </a:r>
            <a:r>
              <a:rPr lang="en-US" sz="2800" dirty="0" smtClean="0"/>
              <a:t>N				945</a:t>
            </a:r>
            <a:endParaRPr lang="en-US" sz="3200" dirty="0" smtClean="0"/>
          </a:p>
          <a:p>
            <a:pPr>
              <a:defRPr/>
            </a:pPr>
            <a:endParaRPr lang="en-US" sz="3200" dirty="0" smtClean="0"/>
          </a:p>
        </p:txBody>
      </p:sp>
      <p:sp>
        <p:nvSpPr>
          <p:cNvPr id="102405" name="Text Box 3"/>
          <p:cNvSpPr txBox="1">
            <a:spLocks noChangeArrowheads="1"/>
          </p:cNvSpPr>
          <p:nvPr/>
        </p:nvSpPr>
        <p:spPr bwMode="auto">
          <a:xfrm>
            <a:off x="304800" y="5113338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b="0" dirty="0">
                <a:solidFill>
                  <a:schemeClr val="tx1"/>
                </a:solidFill>
                <a:latin typeface="Calisto MT" panose="02040603050505030304" pitchFamily="18" charset="0"/>
              </a:rPr>
              <a:t>The GREATER the number of bonds (bond order) the HIGHER the bond strength and the SHORTER the bond.</a:t>
            </a:r>
          </a:p>
        </p:txBody>
      </p:sp>
    </p:spTree>
    <p:extLst>
      <p:ext uri="{BB962C8B-B14F-4D97-AF65-F5344CB8AC3E}">
        <p14:creationId xmlns:p14="http://schemas.microsoft.com/office/powerpoint/2010/main" val="36762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Covalent Bond Strength</a:t>
            </a:r>
          </a:p>
        </p:txBody>
      </p:sp>
      <p:pic>
        <p:nvPicPr>
          <p:cNvPr id="84997" name="Picture 5" descr="08_13-15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2"/>
          <a:stretch>
            <a:fillRect/>
          </a:stretch>
        </p:blipFill>
        <p:spPr>
          <a:xfrm>
            <a:off x="685800" y="1828800"/>
            <a:ext cx="7772400" cy="866775"/>
          </a:xfrm>
        </p:spPr>
      </p:pic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429000"/>
            <a:ext cx="7924800" cy="28956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/>
              <a:t>The </a:t>
            </a:r>
            <a:r>
              <a:rPr lang="en-US" altLang="en-US" sz="2800" dirty="0"/>
              <a:t>strength of a bond is measured by determining how much energy is required to break the bond.</a:t>
            </a:r>
          </a:p>
          <a:p>
            <a:r>
              <a:rPr lang="en-US" altLang="en-US" sz="2800" dirty="0"/>
              <a:t>This is the </a:t>
            </a:r>
            <a:r>
              <a:rPr lang="en-US" altLang="en-US" sz="2800" dirty="0">
                <a:solidFill>
                  <a:srgbClr val="001964"/>
                </a:solidFill>
              </a:rPr>
              <a:t>bond enthalpy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The bond enthalpy for a Cl-Cl bond, </a:t>
            </a:r>
            <a:r>
              <a:rPr lang="en-US" altLang="en-US" sz="2800" i="1" dirty="0"/>
              <a:t>D</a:t>
            </a:r>
            <a:r>
              <a:rPr lang="en-US" altLang="en-US" sz="2800" dirty="0"/>
              <a:t>(Cl-Cl), is measured to be 242 kJ/mol.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46984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T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816"/>
            <a:ext cx="7578090" cy="672798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19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dirty="0">
                <a:solidFill>
                  <a:schemeClr val="tx1"/>
                </a:solidFill>
              </a:rPr>
              <a:t>Answer: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6918" y="2338984"/>
            <a:ext cx="6709906" cy="3146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700" dirty="0"/>
              <a:t>H - Cl = </a:t>
            </a:r>
            <a:r>
              <a:rPr lang="en-US" altLang="en-US" sz="2700" dirty="0">
                <a:solidFill>
                  <a:srgbClr val="FFFF00"/>
                </a:solidFill>
              </a:rPr>
              <a:t>polar covalent (0.9)</a:t>
            </a:r>
          </a:p>
          <a:p>
            <a:pPr marL="0" indent="0">
              <a:buNone/>
            </a:pPr>
            <a:r>
              <a:rPr lang="en-US" altLang="en-US" sz="2700" dirty="0"/>
              <a:t>K - Br = </a:t>
            </a:r>
            <a:r>
              <a:rPr lang="en-US" altLang="en-US" sz="2700" dirty="0">
                <a:solidFill>
                  <a:srgbClr val="FFFF00"/>
                </a:solidFill>
              </a:rPr>
              <a:t>Ionic (2.0)</a:t>
            </a:r>
          </a:p>
          <a:p>
            <a:pPr marL="0" indent="0">
              <a:buNone/>
            </a:pPr>
            <a:r>
              <a:rPr lang="en-US" altLang="en-US" sz="2700" dirty="0"/>
              <a:t>Si - Cl= </a:t>
            </a:r>
            <a:r>
              <a:rPr lang="en-US" altLang="en-US" sz="2700" dirty="0">
                <a:solidFill>
                  <a:srgbClr val="FFFF00"/>
                </a:solidFill>
              </a:rPr>
              <a:t>polar covalent (1.2)</a:t>
            </a:r>
          </a:p>
          <a:p>
            <a:pPr marL="0" indent="0">
              <a:buNone/>
            </a:pPr>
            <a:r>
              <a:rPr lang="en-US" altLang="en-US" sz="2700" dirty="0"/>
              <a:t>H - H= </a:t>
            </a:r>
            <a:r>
              <a:rPr lang="en-US" altLang="en-US" sz="2700" dirty="0">
                <a:solidFill>
                  <a:srgbClr val="FFFF00"/>
                </a:solidFill>
              </a:rPr>
              <a:t>Non-polar covalent (0)</a:t>
            </a:r>
          </a:p>
          <a:p>
            <a:pPr marL="0" indent="0">
              <a:buNone/>
            </a:pPr>
            <a:r>
              <a:rPr lang="en-US" altLang="en-US" sz="2700" dirty="0"/>
              <a:t>Ca - Cl= </a:t>
            </a:r>
            <a:r>
              <a:rPr lang="en-US" altLang="en-US" sz="2700" dirty="0">
                <a:solidFill>
                  <a:srgbClr val="FFFF00"/>
                </a:solidFill>
              </a:rPr>
              <a:t>Ionic (2.0)</a:t>
            </a:r>
          </a:p>
        </p:txBody>
      </p:sp>
    </p:spTree>
    <p:extLst>
      <p:ext uri="{BB962C8B-B14F-4D97-AF65-F5344CB8AC3E}">
        <p14:creationId xmlns:p14="http://schemas.microsoft.com/office/powerpoint/2010/main" val="4902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endParaRPr lang="en-US" altLang="en-US" sz="500">
              <a:solidFill>
                <a:srgbClr val="00279F"/>
              </a:solidFill>
            </a:endParaRPr>
          </a:p>
        </p:txBody>
      </p:sp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448056" y="415052"/>
            <a:ext cx="8695944" cy="6186309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It takes energy to break bonds. (</a:t>
            </a:r>
            <a:r>
              <a:rPr lang="en-US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endothermic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Energy is </a:t>
            </a:r>
            <a:r>
              <a:rPr lang="en-US" sz="2400" b="0" dirty="0" smtClean="0">
                <a:solidFill>
                  <a:schemeClr val="tx1"/>
                </a:solidFill>
                <a:ea typeface="ＭＳ Ｐゴシック" charset="0"/>
              </a:rPr>
              <a:t>released 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when bonds are made. (</a:t>
            </a:r>
            <a:r>
              <a:rPr lang="en-US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exothermic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endParaRPr lang="en-US" sz="24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If more energy is released than is required to break the reactant bonds, then the over all reaction is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exothermic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.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If more energy is required to break bonds than is released when the product bonds form, then the over all reaction is </a:t>
            </a:r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endothermic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.</a:t>
            </a:r>
          </a:p>
        </p:txBody>
      </p:sp>
      <p:sp>
        <p:nvSpPr>
          <p:cNvPr id="106502" name="Text Box 3"/>
          <p:cNvSpPr txBox="1">
            <a:spLocks noChangeArrowheads="1"/>
          </p:cNvSpPr>
          <p:nvPr/>
        </p:nvSpPr>
        <p:spPr bwMode="auto">
          <a:xfrm>
            <a:off x="920750" y="3061604"/>
            <a:ext cx="695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altLang="en-US" b="0" baseline="-25000" dirty="0" err="1">
                <a:solidFill>
                  <a:schemeClr val="tx1"/>
                </a:solidFill>
                <a:sym typeface="Symbol" pitchFamily="18" charset="2"/>
              </a:rPr>
              <a:t>r</a:t>
            </a:r>
            <a:r>
              <a:rPr lang="en-US" altLang="en-US" b="0" dirty="0" err="1">
                <a:solidFill>
                  <a:schemeClr val="tx1"/>
                </a:solidFill>
                <a:sym typeface="Symbol" pitchFamily="18" charset="2"/>
              </a:rPr>
              <a:t>H</a:t>
            </a:r>
            <a:r>
              <a:rPr lang="en-US" altLang="en-US" b="0" dirty="0">
                <a:solidFill>
                  <a:schemeClr val="tx1"/>
                </a:solidFill>
                <a:sym typeface="Symbol" pitchFamily="18" charset="2"/>
              </a:rPr>
              <a:t> =  (bonds broken)   (bonds formed)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2906048"/>
            <a:ext cx="7391400" cy="87310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5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82724"/>
              </p:ext>
            </p:extLst>
          </p:nvPr>
        </p:nvGraphicFramePr>
        <p:xfrm>
          <a:off x="685800" y="1961237"/>
          <a:ext cx="78105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4" imgW="6934200" imgH="584200" progId="Equation.DSMT4">
                  <p:embed/>
                </p:oleObj>
              </mc:Choice>
              <mc:Fallback>
                <p:oleObj name="Equation" r:id="rId4" imgW="69342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61237"/>
                        <a:ext cx="78105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Average Bond Enthalpies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114800" cy="45720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This table lists the average bond enthalpies for many different types of bonds.</a:t>
            </a:r>
          </a:p>
          <a:p>
            <a:r>
              <a:rPr lang="en-US" altLang="en-US" sz="2800" dirty="0"/>
              <a:t>Average bond enthalpies are positive, because bond breaking is an endothermic process.</a:t>
            </a:r>
          </a:p>
        </p:txBody>
      </p:sp>
      <p:pic>
        <p:nvPicPr>
          <p:cNvPr id="86024" name="Picture 8" descr="08_T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2"/>
          <a:stretch>
            <a:fillRect/>
          </a:stretch>
        </p:blipFill>
        <p:spPr>
          <a:xfrm>
            <a:off x="4267200" y="1501775"/>
            <a:ext cx="4724400" cy="405765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114800" y="1546225"/>
            <a:ext cx="685800" cy="152400"/>
          </a:xfrm>
          <a:prstGeom prst="rect">
            <a:avLst/>
          </a:prstGeom>
          <a:solidFill>
            <a:srgbClr val="007CB2"/>
          </a:solidFill>
          <a:ln w="9525">
            <a:solidFill>
              <a:srgbClr val="007C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36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Average Bond Enthalpies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1148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NOTE:  These are </a:t>
            </a:r>
            <a:r>
              <a:rPr lang="en-US" altLang="en-US" sz="2800" i="1"/>
              <a:t>average</a:t>
            </a:r>
            <a:r>
              <a:rPr lang="en-US" altLang="en-US" sz="2800"/>
              <a:t> bond enthalpies, not absolute bond enthalpies; the C-H bonds in methane, CH</a:t>
            </a:r>
            <a:r>
              <a:rPr lang="en-US" altLang="en-US" sz="2800" baseline="-25000"/>
              <a:t>4</a:t>
            </a:r>
            <a:r>
              <a:rPr lang="en-US" altLang="en-US" sz="2800"/>
              <a:t>, will be a bit different than the C-H bond in chloroform, CHCl</a:t>
            </a:r>
            <a:r>
              <a:rPr lang="en-US" altLang="en-US" sz="2800" baseline="-25000"/>
              <a:t>3</a:t>
            </a:r>
            <a:r>
              <a:rPr lang="en-US" altLang="en-US" sz="2800"/>
              <a:t>.</a:t>
            </a:r>
          </a:p>
        </p:txBody>
      </p:sp>
      <p:pic>
        <p:nvPicPr>
          <p:cNvPr id="111620" name="Picture 4" descr="08_T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2"/>
          <a:stretch>
            <a:fillRect/>
          </a:stretch>
        </p:blipFill>
        <p:spPr>
          <a:xfrm>
            <a:off x="4038600" y="1504950"/>
            <a:ext cx="4724400" cy="405765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114800" y="1546225"/>
            <a:ext cx="685800" cy="152400"/>
          </a:xfrm>
          <a:prstGeom prst="rect">
            <a:avLst/>
          </a:prstGeom>
          <a:solidFill>
            <a:srgbClr val="007CB2"/>
          </a:solidFill>
          <a:ln w="9525">
            <a:solidFill>
              <a:srgbClr val="007C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61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Enthalpies of Reaction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267200" cy="3200400"/>
          </a:xfrm>
        </p:spPr>
        <p:txBody>
          <a:bodyPr>
            <a:normAutofit lnSpcReduction="10000"/>
          </a:bodyPr>
          <a:lstStyle/>
          <a:p>
            <a:r>
              <a:rPr lang="en-US" altLang="en-US" sz="2800"/>
              <a:t>Yet another way to estimate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2800" i="1"/>
              <a:t>H</a:t>
            </a:r>
            <a:r>
              <a:rPr lang="en-US" altLang="en-US" sz="2800"/>
              <a:t> for a reaction is to compare the bond enthalpies of bonds broken to the bond enthalpies of the new bonds formed.</a:t>
            </a:r>
          </a:p>
        </p:txBody>
      </p:sp>
      <p:pic>
        <p:nvPicPr>
          <p:cNvPr id="88069" name="Picture 5" descr="08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4572000" y="1839913"/>
            <a:ext cx="4267200" cy="3729037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28600" y="58674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indent="0"/>
            <a:r>
              <a:rPr lang="en-US" altLang="en-US" sz="1800" dirty="0" smtClean="0">
                <a:solidFill>
                  <a:srgbClr val="FFFF00"/>
                </a:solidFill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1800" i="1" dirty="0" err="1">
                <a:solidFill>
                  <a:srgbClr val="FFFF00"/>
                </a:solidFill>
              </a:rPr>
              <a:t>H</a:t>
            </a:r>
            <a:r>
              <a:rPr lang="en-US" altLang="en-US" sz="1800" i="1" baseline="-25000" dirty="0" err="1">
                <a:solidFill>
                  <a:srgbClr val="FFFF00"/>
                </a:solidFill>
              </a:rPr>
              <a:t>rxn</a:t>
            </a:r>
            <a:r>
              <a:rPr lang="en-US" altLang="en-US" sz="1800" dirty="0">
                <a:solidFill>
                  <a:srgbClr val="FFFF00"/>
                </a:solidFill>
              </a:rPr>
              <a:t> = </a:t>
            </a:r>
            <a:r>
              <a:rPr lang="en-US" altLang="en-US" sz="1800" dirty="0">
                <a:solidFill>
                  <a:srgbClr val="FFFF00"/>
                </a:solidFill>
                <a:latin typeface="Symbol" pitchFamily="-80" charset="2"/>
                <a:sym typeface="Symbol" pitchFamily="-80" charset="2"/>
              </a:rPr>
              <a:t></a:t>
            </a:r>
            <a:r>
              <a:rPr lang="en-US" altLang="en-US" sz="1800" dirty="0">
                <a:solidFill>
                  <a:srgbClr val="FFFF00"/>
                </a:solidFill>
              </a:rPr>
              <a:t>(bond enthalpies of bonds broken) - </a:t>
            </a:r>
            <a:r>
              <a:rPr lang="en-US" altLang="en-US" sz="1800" dirty="0" smtClean="0">
                <a:solidFill>
                  <a:srgbClr val="FFFF00"/>
                </a:solidFill>
                <a:latin typeface="Symbol" pitchFamily="-80" charset="2"/>
                <a:sym typeface="Symbol" pitchFamily="-80" charset="2"/>
              </a:rPr>
              <a:t></a:t>
            </a:r>
            <a:r>
              <a:rPr lang="en-US" altLang="en-US" sz="1800" dirty="0">
                <a:solidFill>
                  <a:srgbClr val="FFFF00"/>
                </a:solidFill>
              </a:rPr>
              <a:t>(bond enthalpies of bonds formed)</a:t>
            </a:r>
          </a:p>
        </p:txBody>
      </p:sp>
    </p:spTree>
    <p:extLst>
      <p:ext uri="{BB962C8B-B14F-4D97-AF65-F5344CB8AC3E}">
        <p14:creationId xmlns:p14="http://schemas.microsoft.com/office/powerpoint/2010/main" val="3359671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Enthalpies of Reaction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CH</a:t>
            </a:r>
            <a:r>
              <a:rPr lang="en-US" altLang="en-US" sz="2800" baseline="-25000"/>
              <a:t>4</a:t>
            </a:r>
            <a:r>
              <a:rPr lang="en-US" altLang="en-US" sz="2800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  <a:r>
              <a:rPr lang="en-US" altLang="en-US" sz="2800"/>
              <a:t> + Cl</a:t>
            </a:r>
            <a:r>
              <a:rPr lang="en-US" altLang="en-US" sz="2800" baseline="-25000"/>
              <a:t>2</a:t>
            </a:r>
            <a:r>
              <a:rPr lang="en-US" altLang="en-US" sz="2800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-80" charset="2"/>
              </a:rPr>
              <a:t></a:t>
            </a:r>
          </a:p>
          <a:p>
            <a:pPr algn="r">
              <a:buFontTx/>
              <a:buNone/>
            </a:pPr>
            <a:r>
              <a:rPr lang="en-US" altLang="en-US" sz="2800">
                <a:sym typeface="Symbol" pitchFamily="-80" charset="2"/>
              </a:rPr>
              <a:t>CH</a:t>
            </a:r>
            <a:r>
              <a:rPr lang="en-US" altLang="en-US" sz="2800" baseline="-25000">
                <a:sym typeface="Symbol" pitchFamily="-80" charset="2"/>
              </a:rPr>
              <a:t>3</a:t>
            </a:r>
            <a:r>
              <a:rPr lang="en-US" altLang="en-US" sz="2800">
                <a:sym typeface="Symbol" pitchFamily="-80" charset="2"/>
              </a:rPr>
              <a:t>Cl </a:t>
            </a:r>
            <a:r>
              <a:rPr lang="en-US" altLang="en-US" sz="2400">
                <a:sym typeface="Symbol" pitchFamily="-80" charset="2"/>
              </a:rPr>
              <a:t>(</a:t>
            </a:r>
            <a:r>
              <a:rPr lang="en-US" altLang="en-US" sz="2400" i="1">
                <a:sym typeface="Symbol" pitchFamily="-80" charset="2"/>
              </a:rPr>
              <a:t>g</a:t>
            </a:r>
            <a:r>
              <a:rPr lang="en-US" altLang="en-US" sz="2400">
                <a:sym typeface="Symbol" pitchFamily="-80" charset="2"/>
              </a:rPr>
              <a:t>)</a:t>
            </a:r>
            <a:r>
              <a:rPr lang="en-US" altLang="en-US" sz="2800">
                <a:sym typeface="Symbol" pitchFamily="-80" charset="2"/>
              </a:rPr>
              <a:t> + HCl </a:t>
            </a:r>
            <a:r>
              <a:rPr lang="en-US" altLang="en-US" sz="2400">
                <a:sym typeface="Symbol" pitchFamily="-80" charset="2"/>
              </a:rPr>
              <a:t>(</a:t>
            </a:r>
            <a:r>
              <a:rPr lang="en-US" altLang="en-US" sz="2400" i="1">
                <a:sym typeface="Symbol" pitchFamily="-80" charset="2"/>
              </a:rPr>
              <a:t>g</a:t>
            </a:r>
            <a:r>
              <a:rPr lang="en-US" altLang="en-US" sz="2400">
                <a:sym typeface="Symbol" pitchFamily="-80" charset="2"/>
              </a:rPr>
              <a:t>)</a:t>
            </a:r>
            <a:endParaRPr lang="en-US" altLang="en-US" sz="2800">
              <a:sym typeface="Symbol" pitchFamily="-80" charset="2"/>
            </a:endParaRPr>
          </a:p>
          <a:p>
            <a:pPr>
              <a:buFontTx/>
              <a:buNone/>
            </a:pPr>
            <a:endParaRPr lang="en-US" altLang="en-US" sz="2800">
              <a:sym typeface="Symbol" pitchFamily="-80" charset="2"/>
            </a:endParaRPr>
          </a:p>
          <a:p>
            <a:pPr>
              <a:buFontTx/>
              <a:buNone/>
            </a:pPr>
            <a:r>
              <a:rPr lang="en-US" altLang="en-US" sz="2800">
                <a:sym typeface="Symbol" pitchFamily="-80" charset="2"/>
              </a:rPr>
              <a:t>In this example, one C-H bond and one Cl-Cl bond are broken; one C-Cl and one H-Cl bond are formed.</a:t>
            </a:r>
          </a:p>
        </p:txBody>
      </p:sp>
      <p:pic>
        <p:nvPicPr>
          <p:cNvPr id="89092" name="Picture 4" descr="08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4572000" y="1839913"/>
            <a:ext cx="4267200" cy="3729037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292264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9144000" cy="1143000"/>
          </a:xfrm>
        </p:spPr>
        <p:txBody>
          <a:bodyPr/>
          <a:lstStyle/>
          <a:p>
            <a:r>
              <a:rPr lang="en-US" dirty="0" smtClean="0"/>
              <a:t>Orbital Hybridization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38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Overlap and Bonding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800"/>
              <a:t>We think of covalent bonds forming through the sharing of electrons by adjacent atoms.</a:t>
            </a:r>
          </a:p>
          <a:p>
            <a:r>
              <a:rPr lang="en-US" altLang="en-US" sz="2800"/>
              <a:t>In such an approach this can only occur when orbitals on the two atoms overlap.</a:t>
            </a:r>
          </a:p>
        </p:txBody>
      </p:sp>
      <p:pic>
        <p:nvPicPr>
          <p:cNvPr id="32775" name="Picture 7" descr="09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1"/>
          <a:stretch>
            <a:fillRect/>
          </a:stretch>
        </p:blipFill>
        <p:spPr>
          <a:xfrm>
            <a:off x="1317625" y="4114800"/>
            <a:ext cx="6508750" cy="1831975"/>
          </a:xfrm>
        </p:spPr>
      </p:pic>
    </p:spTree>
    <p:extLst>
      <p:ext uri="{BB962C8B-B14F-4D97-AF65-F5344CB8AC3E}">
        <p14:creationId xmlns:p14="http://schemas.microsoft.com/office/powerpoint/2010/main" val="4047171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It’s </a:t>
            </a:r>
            <a:r>
              <a:rPr lang="en-US" altLang="en-US" sz="2800" dirty="0"/>
              <a:t>hard to imagine tetrahedral, trigonal </a:t>
            </a:r>
            <a:r>
              <a:rPr lang="en-US" altLang="en-US" sz="2800" dirty="0" err="1"/>
              <a:t>bipyramidal</a:t>
            </a:r>
            <a:r>
              <a:rPr lang="en-US" altLang="en-US" sz="2800" dirty="0"/>
              <a:t>, and other geometries arising from the atomic orbitals we recognize.</a:t>
            </a:r>
          </a:p>
        </p:txBody>
      </p:sp>
      <p:pic>
        <p:nvPicPr>
          <p:cNvPr id="35845" name="Picture 5" descr="09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80"/>
          <a:stretch>
            <a:fillRect/>
          </a:stretch>
        </p:blipFill>
        <p:spPr>
          <a:xfrm>
            <a:off x="685800" y="1577975"/>
            <a:ext cx="7772400" cy="2230438"/>
          </a:xfrm>
        </p:spPr>
      </p:pic>
    </p:spTree>
    <p:extLst>
      <p:ext uri="{BB962C8B-B14F-4D97-AF65-F5344CB8AC3E}">
        <p14:creationId xmlns:p14="http://schemas.microsoft.com/office/powerpoint/2010/main" val="2117965589"/>
      </p:ext>
    </p:extLst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382000" cy="2590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Mixing the </a:t>
            </a:r>
            <a:r>
              <a:rPr lang="en-US" altLang="en-US" sz="2800" i="1"/>
              <a:t>s</a:t>
            </a:r>
            <a:r>
              <a:rPr lang="en-US" altLang="en-US" sz="2800"/>
              <a:t> and </a:t>
            </a:r>
            <a:r>
              <a:rPr lang="en-US" altLang="en-US" sz="2800" i="1"/>
              <a:t>p</a:t>
            </a:r>
            <a:r>
              <a:rPr lang="en-US" altLang="en-US" sz="2800"/>
              <a:t> orbitals yields two degenerate orbitals that are hybrids of the two orbitals.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These </a:t>
            </a:r>
            <a:r>
              <a:rPr lang="en-US" altLang="en-US" sz="2400" i="1"/>
              <a:t>sp</a:t>
            </a:r>
            <a:r>
              <a:rPr lang="en-US" altLang="en-US" sz="2400"/>
              <a:t> hybrid orbitals have two lobes like a </a:t>
            </a:r>
            <a:r>
              <a:rPr lang="en-US" altLang="en-US" sz="2400" i="1"/>
              <a:t>p</a:t>
            </a:r>
            <a:r>
              <a:rPr lang="en-US" altLang="en-US" sz="2400"/>
              <a:t> orbital.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One of the lobes is larger and more rounded as is the </a:t>
            </a:r>
            <a:r>
              <a:rPr lang="en-US" altLang="en-US" sz="2400" i="1"/>
              <a:t>s</a:t>
            </a:r>
            <a:r>
              <a:rPr lang="en-US" altLang="en-US" sz="2400"/>
              <a:t> orbital.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39943" name="Picture 7" descr="09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985043" y="4419600"/>
            <a:ext cx="7173913" cy="1752600"/>
          </a:xfrm>
        </p:spPr>
      </p:pic>
    </p:spTree>
    <p:extLst>
      <p:ext uri="{BB962C8B-B14F-4D97-AF65-F5344CB8AC3E}">
        <p14:creationId xmlns:p14="http://schemas.microsoft.com/office/powerpoint/2010/main" val="4192198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altLang="en-US" sz="2800"/>
              <a:t>Consider beryllium:</a:t>
            </a:r>
          </a:p>
          <a:p>
            <a:pPr lvl="1"/>
            <a:r>
              <a:rPr lang="en-US" altLang="en-US" sz="2400"/>
              <a:t>In its ground electronic state, it would not be able to form bonds because it has no singly-occupied orbitals.</a:t>
            </a:r>
          </a:p>
        </p:txBody>
      </p:sp>
      <p:pic>
        <p:nvPicPr>
          <p:cNvPr id="36871" name="Picture 7" descr="09_15-02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>
            <a:fillRect/>
          </a:stretch>
        </p:blipFill>
        <p:spPr>
          <a:xfrm>
            <a:off x="4648200" y="2284413"/>
            <a:ext cx="3810000" cy="1296987"/>
          </a:xfrm>
        </p:spPr>
      </p:pic>
    </p:spTree>
    <p:extLst>
      <p:ext uri="{BB962C8B-B14F-4D97-AF65-F5344CB8AC3E}">
        <p14:creationId xmlns:p14="http://schemas.microsoft.com/office/powerpoint/2010/main" val="276516909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Chemical bond &amp; </a:t>
            </a:r>
            <a:br>
              <a:rPr lang="en-US" altLang="en-US" sz="3000"/>
            </a:br>
            <a:r>
              <a:rPr lang="en-US" altLang="en-US" sz="3000"/>
              <a:t>Charge distribution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6716" y="2247187"/>
            <a:ext cx="4664869" cy="1994297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476256" y="4419869"/>
            <a:ext cx="766774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+mn-lt"/>
              </a:rPr>
              <a:t>Ionic:  </a:t>
            </a:r>
            <a:r>
              <a:rPr lang="en-US" altLang="en-US" sz="1500" dirty="0">
                <a:latin typeface="+mn-lt"/>
              </a:rPr>
              <a:t>complete transfer of electrons resulting in (+)/(-) 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+mn-lt"/>
              </a:rPr>
              <a:t>Non-polar covalent: 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500" dirty="0">
                <a:latin typeface="+mn-lt"/>
              </a:rPr>
              <a:t>even sharing of electrons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+mn-lt"/>
              </a:rPr>
              <a:t>Polar covalent: </a:t>
            </a:r>
            <a:r>
              <a:rPr lang="en-US" altLang="en-US" sz="1500" dirty="0">
                <a:latin typeface="+mn-lt"/>
              </a:rPr>
              <a:t>uneven sharing of electrons resulting in partial charge 			                           distributions (</a:t>
            </a:r>
            <a:r>
              <a:rPr lang="en-US" altLang="en-US" sz="1500" dirty="0">
                <a:latin typeface="+mn-lt"/>
                <a:sym typeface="Mathematica1Mono" panose="05060400030100000101" pitchFamily="18" charset="2"/>
              </a:rPr>
              <a:t>+)/(-)</a:t>
            </a:r>
            <a:endParaRPr lang="en-US" altLang="en-US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But if it absorbs the small amount of energy needed to promote an electron from the 2</a:t>
            </a:r>
            <a:r>
              <a:rPr lang="en-US" altLang="en-US" sz="2800" i="1"/>
              <a:t>s</a:t>
            </a:r>
            <a:r>
              <a:rPr lang="en-US" altLang="en-US" sz="2800"/>
              <a:t> to the 2</a:t>
            </a:r>
            <a:r>
              <a:rPr lang="en-US" altLang="en-US" sz="2800" i="1"/>
              <a:t>p</a:t>
            </a:r>
            <a:r>
              <a:rPr lang="en-US" altLang="en-US" sz="2800"/>
              <a:t> orbital, it can form two bonds.</a:t>
            </a:r>
          </a:p>
          <a:p>
            <a:pPr lvl="1"/>
            <a:endParaRPr lang="en-US" altLang="en-US" sz="2400"/>
          </a:p>
        </p:txBody>
      </p:sp>
      <p:pic>
        <p:nvPicPr>
          <p:cNvPr id="38916" name="Picture 4" descr="09_15-02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>
            <a:fillRect/>
          </a:stretch>
        </p:blipFill>
        <p:spPr>
          <a:xfrm>
            <a:off x="4648200" y="2284413"/>
            <a:ext cx="3810000" cy="1296987"/>
          </a:xfrm>
        </p:spPr>
      </p:pic>
      <p:pic>
        <p:nvPicPr>
          <p:cNvPr id="38917" name="Picture 5" descr="09_15-03U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>
            <a:fillRect/>
          </a:stretch>
        </p:blipFill>
        <p:spPr>
          <a:xfrm>
            <a:off x="4648200" y="3836988"/>
            <a:ext cx="3886200" cy="1271587"/>
          </a:xfrm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791200" y="3543300"/>
            <a:ext cx="2590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3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With hybrid orbitals the orbital diagram for beryllium would look like this.</a:t>
            </a:r>
          </a:p>
          <a:p>
            <a:r>
              <a:rPr lang="en-US" altLang="en-US" sz="2800"/>
              <a:t>The </a:t>
            </a:r>
            <a:r>
              <a:rPr lang="en-US" altLang="en-US" sz="2800" i="1"/>
              <a:t>sp</a:t>
            </a:r>
            <a:r>
              <a:rPr lang="en-US" altLang="en-US" sz="2800"/>
              <a:t> orbitals are higher in energy than the 1</a:t>
            </a:r>
            <a:r>
              <a:rPr lang="en-US" altLang="en-US" sz="2800" i="1"/>
              <a:t>s</a:t>
            </a:r>
            <a:r>
              <a:rPr lang="en-US" altLang="en-US" sz="2800"/>
              <a:t> orbital but lower than the 2</a:t>
            </a:r>
            <a:r>
              <a:rPr lang="en-US" altLang="en-US" sz="2800" i="1"/>
              <a:t>p</a:t>
            </a:r>
            <a:r>
              <a:rPr lang="en-US" altLang="en-US" sz="2800"/>
              <a:t>.</a:t>
            </a:r>
          </a:p>
        </p:txBody>
      </p:sp>
      <p:pic>
        <p:nvPicPr>
          <p:cNvPr id="43013" name="Picture 5" descr="09_16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1824038" y="1981200"/>
            <a:ext cx="5495925" cy="1828800"/>
          </a:xfrm>
        </p:spPr>
      </p:pic>
    </p:spTree>
    <p:extLst>
      <p:ext uri="{BB962C8B-B14F-4D97-AF65-F5344CB8AC3E}">
        <p14:creationId xmlns:p14="http://schemas.microsoft.com/office/powerpoint/2010/main" val="4158293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3820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These two degenerate orbitals would align themselves 180</a:t>
            </a:r>
            <a:r>
              <a:rPr lang="en-US" altLang="en-US" sz="2800">
                <a:sym typeface="Symbol" panose="05050102010706020507" pitchFamily="18" charset="2"/>
              </a:rPr>
              <a:t> from each other.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ym typeface="Symbol" panose="05050102010706020507" pitchFamily="18" charset="2"/>
              </a:rPr>
              <a:t>This is consistent with the observed geometry of beryllium compounds:  linear.</a:t>
            </a: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41990" name="Picture 6" descr="09_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1033463" y="3886200"/>
            <a:ext cx="7075487" cy="2055813"/>
          </a:xfrm>
        </p:spPr>
      </p:pic>
    </p:spTree>
    <p:extLst>
      <p:ext uri="{BB962C8B-B14F-4D97-AF65-F5344CB8AC3E}">
        <p14:creationId xmlns:p14="http://schemas.microsoft.com/office/powerpoint/2010/main" val="3277521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Using a similar model for boron leads to… </a:t>
            </a:r>
          </a:p>
        </p:txBody>
      </p:sp>
      <p:pic>
        <p:nvPicPr>
          <p:cNvPr id="44039" name="Picture 7" descr="09_17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3"/>
          <a:stretch>
            <a:fillRect/>
          </a:stretch>
        </p:blipFill>
        <p:spPr>
          <a:xfrm>
            <a:off x="685800" y="4527550"/>
            <a:ext cx="7772400" cy="958850"/>
          </a:xfrm>
        </p:spPr>
      </p:pic>
    </p:spTree>
    <p:extLst>
      <p:ext uri="{BB962C8B-B14F-4D97-AF65-F5344CB8AC3E}">
        <p14:creationId xmlns:p14="http://schemas.microsoft.com/office/powerpoint/2010/main" val="2292353628"/>
      </p:ext>
    </p:extLst>
  </p:cSld>
  <p:clrMapOvr>
    <a:masterClrMapping/>
  </p:clrMapOvr>
  <p:transition spd="slow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pic>
        <p:nvPicPr>
          <p:cNvPr id="46085" name="Picture 5" descr="09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4"/>
          <a:stretch>
            <a:fillRect/>
          </a:stretch>
        </p:blipFill>
        <p:spPr>
          <a:xfrm>
            <a:off x="2667000" y="1765300"/>
            <a:ext cx="6248400" cy="4330700"/>
          </a:xfrm>
        </p:spPr>
      </p:pic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6324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…three degenerate </a:t>
            </a:r>
            <a:r>
              <a:rPr lang="en-US" altLang="en-US" sz="2800" i="1"/>
              <a:t>sp</a:t>
            </a:r>
            <a:r>
              <a:rPr lang="en-US" altLang="en-US" sz="2800" i="1" baseline="30000"/>
              <a:t>2</a:t>
            </a:r>
            <a:r>
              <a:rPr lang="en-US" altLang="en-US" sz="2800"/>
              <a:t> orbitals.</a:t>
            </a:r>
          </a:p>
        </p:txBody>
      </p:sp>
    </p:spTree>
    <p:extLst>
      <p:ext uri="{BB962C8B-B14F-4D97-AF65-F5344CB8AC3E}">
        <p14:creationId xmlns:p14="http://schemas.microsoft.com/office/powerpoint/2010/main" val="380058858"/>
      </p:ext>
    </p:extLst>
  </p:cSld>
  <p:clrMapOvr>
    <a:masterClrMapping/>
  </p:clrMapOvr>
  <p:transition spd="slow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pic>
        <p:nvPicPr>
          <p:cNvPr id="48133" name="Picture 5" descr="09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>
            <a:fillRect/>
          </a:stretch>
        </p:blipFill>
        <p:spPr>
          <a:xfrm>
            <a:off x="3429000" y="1447800"/>
            <a:ext cx="5268913" cy="5410200"/>
          </a:xfrm>
        </p:spPr>
      </p:pic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752600"/>
            <a:ext cx="5638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…four degenerate</a:t>
            </a:r>
          </a:p>
          <a:p>
            <a:pPr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i="1"/>
              <a:t>sp</a:t>
            </a:r>
            <a:r>
              <a:rPr lang="en-US" altLang="en-US" sz="2800" i="1" baseline="30000"/>
              <a:t>3</a:t>
            </a:r>
            <a:r>
              <a:rPr lang="en-US" altLang="en-US" sz="2800"/>
              <a:t> orbitals.</a:t>
            </a:r>
          </a:p>
        </p:txBody>
      </p:sp>
    </p:spTree>
    <p:extLst>
      <p:ext uri="{BB962C8B-B14F-4D97-AF65-F5344CB8AC3E}">
        <p14:creationId xmlns:p14="http://schemas.microsoft.com/office/powerpoint/2010/main" val="72579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With carbon we get…</a:t>
            </a:r>
          </a:p>
        </p:txBody>
      </p:sp>
      <p:pic>
        <p:nvPicPr>
          <p:cNvPr id="47109" name="Picture 5" descr="09_18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8"/>
          <a:stretch>
            <a:fillRect/>
          </a:stretch>
        </p:blipFill>
        <p:spPr>
          <a:xfrm>
            <a:off x="685800" y="4513263"/>
            <a:ext cx="7772400" cy="973137"/>
          </a:xfrm>
        </p:spPr>
      </p:pic>
    </p:spTree>
    <p:extLst>
      <p:ext uri="{BB962C8B-B14F-4D97-AF65-F5344CB8AC3E}">
        <p14:creationId xmlns:p14="http://schemas.microsoft.com/office/powerpoint/2010/main" val="144900442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5745"/>
            <a:ext cx="9144000" cy="1143000"/>
          </a:xfrm>
        </p:spPr>
        <p:txBody>
          <a:bodyPr/>
          <a:lstStyle/>
          <a:p>
            <a:r>
              <a:rPr lang="en-US" altLang="en-US"/>
              <a:t>Hybrid Orbitals</a:t>
            </a:r>
          </a:p>
        </p:txBody>
      </p:sp>
      <p:pic>
        <p:nvPicPr>
          <p:cNvPr id="48133" name="Picture 5" descr="09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>
            <a:fillRect/>
          </a:stretch>
        </p:blipFill>
        <p:spPr>
          <a:xfrm>
            <a:off x="3429000" y="1447800"/>
            <a:ext cx="5268913" cy="5410200"/>
          </a:xfrm>
        </p:spPr>
      </p:pic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752600"/>
            <a:ext cx="5638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…four degenerate</a:t>
            </a:r>
          </a:p>
          <a:p>
            <a:pPr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i="1"/>
              <a:t>sp</a:t>
            </a:r>
            <a:r>
              <a:rPr lang="en-US" altLang="en-US" sz="2800" i="1" baseline="30000"/>
              <a:t>3</a:t>
            </a:r>
            <a:r>
              <a:rPr lang="en-US" altLang="en-US" sz="2800"/>
              <a:t> orbitals.</a:t>
            </a:r>
          </a:p>
        </p:txBody>
      </p:sp>
    </p:spTree>
    <p:extLst>
      <p:ext uri="{BB962C8B-B14F-4D97-AF65-F5344CB8AC3E}">
        <p14:creationId xmlns:p14="http://schemas.microsoft.com/office/powerpoint/2010/main" val="3908481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886200" cy="1143000"/>
          </a:xfrm>
        </p:spPr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429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Once you know the electron-domain geometry, you know the hybridization state of the atom.</a:t>
            </a:r>
          </a:p>
        </p:txBody>
      </p:sp>
      <p:pic>
        <p:nvPicPr>
          <p:cNvPr id="91141" name="Picture 5" descr="09_20-02UNT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3924300" y="381000"/>
            <a:ext cx="4000500" cy="6248400"/>
          </a:xfrm>
        </p:spPr>
      </p:pic>
    </p:spTree>
    <p:extLst>
      <p:ext uri="{BB962C8B-B14F-4D97-AF65-F5344CB8AC3E}">
        <p14:creationId xmlns:p14="http://schemas.microsoft.com/office/powerpoint/2010/main" val="3782641424"/>
      </p:ext>
    </p:extLst>
  </p:cSld>
  <p:clrMapOvr>
    <a:masterClrMapping/>
  </p:clrMapOvr>
  <p:transition spd="slow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Sigma (</a:t>
            </a:r>
            <a:r>
              <a:rPr lang="en-US" altLang="en-US">
                <a:latin typeface="Symbol" pitchFamily="-80" charset="2"/>
                <a:sym typeface="Symbol" pitchFamily="-80" charset="2"/>
              </a:rPr>
              <a:t></a:t>
            </a:r>
            <a:r>
              <a:rPr lang="en-US" altLang="en-US"/>
              <a:t>) Bonds</a:t>
            </a:r>
          </a:p>
        </p:txBody>
      </p:sp>
      <p:pic>
        <p:nvPicPr>
          <p:cNvPr id="93189" name="Picture 5" descr="09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1"/>
          <a:stretch>
            <a:fillRect/>
          </a:stretch>
        </p:blipFill>
        <p:spPr>
          <a:xfrm>
            <a:off x="911225" y="1828800"/>
            <a:ext cx="7321550" cy="2060575"/>
          </a:xfrm>
        </p:spPr>
      </p:pic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Sigma bonds are characterized by</a:t>
            </a:r>
          </a:p>
          <a:p>
            <a:pPr lvl="1"/>
            <a:r>
              <a:rPr lang="en-US" altLang="en-US" sz="2400"/>
              <a:t>Head-to-head overlap.</a:t>
            </a:r>
          </a:p>
          <a:p>
            <a:pPr lvl="1"/>
            <a:r>
              <a:rPr lang="en-US" altLang="en-US" sz="2400"/>
              <a:t>Cylindrical symmetry of electron density about the internuclear axis.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09958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2034</TotalTime>
  <Words>3285</Words>
  <Application>Microsoft Office PowerPoint</Application>
  <PresentationFormat>On-screen Show (4:3)</PresentationFormat>
  <Paragraphs>613</Paragraphs>
  <Slides>105</Slides>
  <Notes>71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105</vt:i4>
      </vt:variant>
    </vt:vector>
  </HeadingPairs>
  <TitlesOfParts>
    <vt:vector size="123" baseType="lpstr">
      <vt:lpstr>メイリオ</vt:lpstr>
      <vt:lpstr>ＭＳ Ｐゴシック</vt:lpstr>
      <vt:lpstr>Arial</vt:lpstr>
      <vt:lpstr>Calibri</vt:lpstr>
      <vt:lpstr>Calisto MT</vt:lpstr>
      <vt:lpstr>Century Gothic</vt:lpstr>
      <vt:lpstr>Comic Sans MS</vt:lpstr>
      <vt:lpstr>Euclid Symbol</vt:lpstr>
      <vt:lpstr>Mathematica1Mono</vt:lpstr>
      <vt:lpstr>Symbol</vt:lpstr>
      <vt:lpstr>Times New Roman</vt:lpstr>
      <vt:lpstr>Wingdings</vt:lpstr>
      <vt:lpstr>Wingdings 3</vt:lpstr>
      <vt:lpstr>Ion</vt:lpstr>
      <vt:lpstr>Chemistry 4D-Draw</vt:lpstr>
      <vt:lpstr>Image</vt:lpstr>
      <vt:lpstr>Microsoft Equation 3.0</vt:lpstr>
      <vt:lpstr>Equation</vt:lpstr>
      <vt:lpstr>Chapter 8: Chemical Bonding</vt:lpstr>
      <vt:lpstr>Chemical Bonds</vt:lpstr>
      <vt:lpstr>PowerPoint Presentation</vt:lpstr>
      <vt:lpstr>Chemical Bonds &amp; Electronegativity</vt:lpstr>
      <vt:lpstr>Table of Electronegativities</vt:lpstr>
      <vt:lpstr>Electronegativity &amp; chemical bonds</vt:lpstr>
      <vt:lpstr>Use the electronegativity table to identify the chemical bond : </vt:lpstr>
      <vt:lpstr>Answer:</vt:lpstr>
      <vt:lpstr>Chemical bond &amp;  Charge distribution</vt:lpstr>
      <vt:lpstr>PowerPoint Presentation</vt:lpstr>
      <vt:lpstr>Covalent Bonds</vt:lpstr>
      <vt:lpstr>Polarity</vt:lpstr>
      <vt:lpstr>Covalent Bond Formation</vt:lpstr>
      <vt:lpstr>Practice:  Lewis Dot Structures</vt:lpstr>
      <vt:lpstr>Lewis Dot Symbols</vt:lpstr>
      <vt:lpstr>Lewis Structures for Ionic Compounds</vt:lpstr>
      <vt:lpstr>Practice:  Lewis Structures for Ionic Compounds</vt:lpstr>
      <vt:lpstr>Lewis Structures for Covalent Compounds</vt:lpstr>
      <vt:lpstr>Writing Lewis Structures for Covalent Compounds</vt:lpstr>
      <vt:lpstr>Writing Lewis Structures for Covalent Compounds</vt:lpstr>
      <vt:lpstr>Writing Lewis Structures for Covalent Compounds</vt:lpstr>
      <vt:lpstr>Writing Lewis Structures for Covalent Compounds</vt:lpstr>
      <vt:lpstr>Writing Lewis Structures for Covalent Compounds</vt:lpstr>
      <vt:lpstr>Practice problems</vt:lpstr>
      <vt:lpstr>Lewis Structures of Common Oxoacids &amp; Their Anions</vt:lpstr>
      <vt:lpstr>Writing Lewis Structures</vt:lpstr>
      <vt:lpstr>Practice problem:</vt:lpstr>
      <vt:lpstr>Resonance</vt:lpstr>
      <vt:lpstr>Resonance</vt:lpstr>
      <vt:lpstr>Resonance</vt:lpstr>
      <vt:lpstr>Resonance</vt:lpstr>
      <vt:lpstr>Exceptions to the Octet Rule</vt:lpstr>
      <vt:lpstr>Odd Number of Electrons</vt:lpstr>
      <vt:lpstr>Fewer Than Eight Electrons</vt:lpstr>
      <vt:lpstr>Fewer Than Eight Electrons</vt:lpstr>
      <vt:lpstr>More Than Eight Electrons</vt:lpstr>
      <vt:lpstr>Practice using formal charge:</vt:lpstr>
      <vt:lpstr>  VSEPR</vt:lpstr>
      <vt:lpstr>Molecular Shapes (Geometry)</vt:lpstr>
      <vt:lpstr>What Determines the Shape of a Molecule?</vt:lpstr>
      <vt:lpstr>Electron Domains</vt:lpstr>
      <vt:lpstr>Valence Shell Electron Pair Repulsion Theory (VSEPR)</vt:lpstr>
      <vt:lpstr>Electron-Domain Geometries</vt:lpstr>
      <vt:lpstr>Molecular Geometries</vt:lpstr>
      <vt:lpstr>Molecular Geometries</vt:lpstr>
      <vt:lpstr>Linear Electron Domain</vt:lpstr>
      <vt:lpstr>Trigonal Planar Electron Domain</vt:lpstr>
      <vt:lpstr>Tetrahedral Electron Domain</vt:lpstr>
      <vt:lpstr>Trigonal Bipyramidal Electron Domain</vt:lpstr>
      <vt:lpstr>Trigonal Bipyramidal Electron Domain</vt:lpstr>
      <vt:lpstr>Trigonal Bipyramidal Electron Domain</vt:lpstr>
      <vt:lpstr>Molecular Geometries for 5 Electron Pairs</vt:lpstr>
      <vt:lpstr>Octahedral Electron Domain</vt:lpstr>
      <vt:lpstr>Molecular Geometries for 6 Electron Pairs</vt:lpstr>
      <vt:lpstr>Electron Pair Geometries</vt:lpstr>
      <vt:lpstr>Larger Molecules</vt:lpstr>
      <vt:lpstr>Nonbonding Pairs and Bond Angle</vt:lpstr>
      <vt:lpstr>Multiple Bonds and Bond Angles</vt:lpstr>
      <vt:lpstr>Electronegativity &amp; Bond Polarity</vt:lpstr>
      <vt:lpstr>Polarity</vt:lpstr>
      <vt:lpstr>Polarity</vt:lpstr>
      <vt:lpstr>Polarity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Dipole Moments &amp; Molecular Polarity</vt:lpstr>
      <vt:lpstr>Bond Properties: Order, Length, Energy</vt:lpstr>
      <vt:lpstr>Fractional Bond Order</vt:lpstr>
      <vt:lpstr>PowerPoint Presentation</vt:lpstr>
      <vt:lpstr>Bond Length</vt:lpstr>
      <vt:lpstr>Bond Length</vt:lpstr>
      <vt:lpstr>Bond Length</vt:lpstr>
      <vt:lpstr>Bond Strength</vt:lpstr>
      <vt:lpstr>Covalent Bond Strength</vt:lpstr>
      <vt:lpstr>PowerPoint Presentation</vt:lpstr>
      <vt:lpstr>PowerPoint Presentation</vt:lpstr>
      <vt:lpstr>Average Bond Enthalpies</vt:lpstr>
      <vt:lpstr>Average Bond Enthalpies</vt:lpstr>
      <vt:lpstr>Enthalpies of Reaction</vt:lpstr>
      <vt:lpstr>Enthalpies of Reaction</vt:lpstr>
      <vt:lpstr>Orbital Hybridization </vt:lpstr>
      <vt:lpstr>Overlap and Bonding</vt:lpstr>
      <vt:lpstr>Hybrid Orbitals</vt:lpstr>
      <vt:lpstr>Hybrid Orbitals</vt:lpstr>
      <vt:lpstr>Hybrid Orbitals</vt:lpstr>
      <vt:lpstr>Hybrid Orbitals</vt:lpstr>
      <vt:lpstr>Hybrid Orbitals</vt:lpstr>
      <vt:lpstr>Hybrid Orbitals</vt:lpstr>
      <vt:lpstr>Hybrid Orbitals</vt:lpstr>
      <vt:lpstr>Hybrid Orbitals</vt:lpstr>
      <vt:lpstr>Hybrid Orbitals</vt:lpstr>
      <vt:lpstr>Hybrid Orbitals</vt:lpstr>
      <vt:lpstr>Hybrid Orbitals</vt:lpstr>
      <vt:lpstr>Hybrid Orbitals</vt:lpstr>
      <vt:lpstr>Sigma () Bonds</vt:lpstr>
      <vt:lpstr>Pi () Bonds</vt:lpstr>
      <vt:lpstr>Multiple Bonds</vt:lpstr>
      <vt:lpstr>Single Bonds</vt:lpstr>
      <vt:lpstr>Multiple Bonds</vt:lpstr>
      <vt:lpstr>Resonance</vt:lpstr>
      <vt:lpstr>Resonance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 and Molecular Structure Orbital Hybridization</dc:title>
  <dc:creator>Administrator</dc:creator>
  <cp:lastModifiedBy>Wilhelm, Carolyn</cp:lastModifiedBy>
  <cp:revision>50</cp:revision>
  <cp:lastPrinted>2012-12-06T14:58:52Z</cp:lastPrinted>
  <dcterms:created xsi:type="dcterms:W3CDTF">2012-12-06T13:40:16Z</dcterms:created>
  <dcterms:modified xsi:type="dcterms:W3CDTF">2015-12-09T15:00:38Z</dcterms:modified>
</cp:coreProperties>
</file>