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63" r:id="rId2"/>
    <p:sldId id="264" r:id="rId3"/>
    <p:sldId id="256" r:id="rId4"/>
    <p:sldId id="257" r:id="rId5"/>
    <p:sldId id="258" r:id="rId6"/>
    <p:sldId id="260" r:id="rId7"/>
    <p:sldId id="259" r:id="rId8"/>
    <p:sldId id="261" r:id="rId9"/>
    <p:sldId id="265" r:id="rId10"/>
    <p:sldId id="266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124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E1192-1F14-4FE8-A744-C43FCAD3282D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7FFEA-C586-46D4-8E7A-5E6074748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17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85DE-69D6-48E5-9E90-3A7CAACF6351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C390-3AC1-47B0-89E8-1D5840335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85DE-69D6-48E5-9E90-3A7CAACF6351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C390-3AC1-47B0-89E8-1D5840335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85DE-69D6-48E5-9E90-3A7CAACF6351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C390-3AC1-47B0-89E8-1D5840335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85DE-69D6-48E5-9E90-3A7CAACF6351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C390-3AC1-47B0-89E8-1D5840335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85DE-69D6-48E5-9E90-3A7CAACF6351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C390-3AC1-47B0-89E8-1D5840335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85DE-69D6-48E5-9E90-3A7CAACF6351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C390-3AC1-47B0-89E8-1D5840335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85DE-69D6-48E5-9E90-3A7CAACF6351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C390-3AC1-47B0-89E8-1D5840335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85DE-69D6-48E5-9E90-3A7CAACF6351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C390-3AC1-47B0-89E8-1D5840335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85DE-69D6-48E5-9E90-3A7CAACF6351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C390-3AC1-47B0-89E8-1D5840335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85DE-69D6-48E5-9E90-3A7CAACF6351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C390-3AC1-47B0-89E8-1D5840335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85DE-69D6-48E5-9E90-3A7CAACF6351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C390-3AC1-47B0-89E8-1D5840335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085DE-69D6-48E5-9E90-3A7CAACF6351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5C390-3AC1-47B0-89E8-1D5840335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“Any bond or intermolecular attraction that can be formed can be broken. These two processes are in dynamic competition, sensitive to initial concentration and external perturbations.”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47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Titration Curves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8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Solubility constant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Ksp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Remember, expression does not include (s)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salt(s)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Euclid Math One"/>
              </a:rPr>
              <a:t>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aq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+ anion(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aq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24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Common ion effect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presence of an ion at the start of the “reaction”. Alters the solubility (think Le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Chatelier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pH and solubility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role of pH may impact the solubility of an insoluble salt based on the common ion effect (ex. Mg(OH)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enhances by the presence of H+ ions/acidic)</a:t>
            </a:r>
          </a:p>
          <a:p>
            <a:endParaRPr lang="en-US" sz="24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Formation of a precipitate-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again use Q when Q&gt;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Ksp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 precipitate will 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Concepts: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Equilibrium expression, magnitude of K</a:t>
            </a:r>
            <a:endParaRPr lang="en-US" sz="2800" dirty="0"/>
          </a:p>
          <a:p>
            <a:r>
              <a:rPr lang="en-US" sz="2800" dirty="0" smtClean="0"/>
              <a:t>Le </a:t>
            </a:r>
            <a:r>
              <a:rPr lang="en-US" sz="2800" dirty="0" err="1" smtClean="0"/>
              <a:t>Chatelier’s</a:t>
            </a:r>
            <a:r>
              <a:rPr lang="en-US" sz="2800" dirty="0" smtClean="0"/>
              <a:t> Principle</a:t>
            </a:r>
          </a:p>
          <a:p>
            <a:r>
              <a:rPr lang="en-US" sz="2800" dirty="0" smtClean="0"/>
              <a:t>Reaction Quotient</a:t>
            </a:r>
          </a:p>
          <a:p>
            <a:r>
              <a:rPr lang="en-US" sz="2800" dirty="0" smtClean="0"/>
              <a:t>Multistep process ( relationship of equilibrium constant)</a:t>
            </a:r>
          </a:p>
          <a:p>
            <a:r>
              <a:rPr lang="en-US" sz="2800" dirty="0" err="1" smtClean="0"/>
              <a:t>Ksp</a:t>
            </a:r>
            <a:endParaRPr lang="en-US" sz="2800" dirty="0" smtClean="0"/>
          </a:p>
          <a:p>
            <a:r>
              <a:rPr lang="en-US" sz="2800" dirty="0" smtClean="0"/>
              <a:t>Common Ion Effect</a:t>
            </a:r>
          </a:p>
          <a:p>
            <a:r>
              <a:rPr lang="en-US" sz="2800" dirty="0" smtClean="0"/>
              <a:t>Acid/Base </a:t>
            </a:r>
            <a:r>
              <a:rPr lang="en-US" sz="2800" dirty="0" err="1" smtClean="0"/>
              <a:t>Equilbria</a:t>
            </a:r>
            <a:endParaRPr lang="en-US" sz="2800" dirty="0" smtClean="0"/>
          </a:p>
          <a:p>
            <a:r>
              <a:rPr lang="en-US" sz="2800" dirty="0" smtClean="0"/>
              <a:t>Buffers</a:t>
            </a:r>
          </a:p>
          <a:p>
            <a:r>
              <a:rPr lang="en-US" sz="2800" dirty="0" smtClean="0"/>
              <a:t>Titration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137603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069975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Equilibrium Review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Key topics:</a:t>
            </a:r>
          </a:p>
          <a:p>
            <a:endParaRPr lang="en-US" sz="3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Equilibrium expression</a:t>
            </a:r>
          </a:p>
          <a:p>
            <a:pPr algn="l">
              <a:buFont typeface="Arial" pitchFamily="34" charset="0"/>
              <a:buChar char="•"/>
            </a:pPr>
            <a:r>
              <a:rPr lang="en-US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Equilibrium Constant (</a:t>
            </a:r>
            <a:r>
              <a:rPr lang="en-US" sz="3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Kc</a:t>
            </a:r>
            <a:r>
              <a:rPr lang="en-US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>
              <a:buFont typeface="Arial" pitchFamily="34" charset="0"/>
              <a:buChar char="•"/>
            </a:pPr>
            <a:r>
              <a:rPr lang="en-US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Gas Equilibrium (</a:t>
            </a:r>
            <a:r>
              <a:rPr lang="en-US" sz="3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Kp</a:t>
            </a:r>
            <a:r>
              <a:rPr lang="en-US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>
              <a:buFont typeface="Arial" pitchFamily="34" charset="0"/>
              <a:buChar char="•"/>
            </a:pPr>
            <a:r>
              <a:rPr lang="en-US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Relationship </a:t>
            </a:r>
            <a:r>
              <a:rPr lang="en-US" sz="3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Kc</a:t>
            </a:r>
            <a:r>
              <a:rPr lang="en-US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Kp</a:t>
            </a:r>
            <a:endParaRPr lang="en-US" sz="3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ICE charts (molar relationships)</a:t>
            </a:r>
          </a:p>
          <a:p>
            <a:pPr algn="l">
              <a:buFont typeface="Arial" pitchFamily="34" charset="0"/>
              <a:buChar char="•"/>
            </a:pPr>
            <a:r>
              <a:rPr lang="en-US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Reaction Quotient (Q)</a:t>
            </a:r>
          </a:p>
          <a:p>
            <a:pPr algn="l">
              <a:buFont typeface="Arial" pitchFamily="34" charset="0"/>
              <a:buChar char="•"/>
            </a:pPr>
            <a:r>
              <a:rPr lang="en-US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en-US" sz="3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Chatelier’s</a:t>
            </a:r>
            <a:r>
              <a:rPr lang="en-US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Principle</a:t>
            </a:r>
          </a:p>
          <a:p>
            <a:pPr algn="l">
              <a:buFont typeface="Arial" pitchFamily="34" charset="0"/>
              <a:buChar char="•"/>
            </a:pPr>
            <a:r>
              <a:rPr lang="en-US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Solubility Constant (</a:t>
            </a:r>
            <a:r>
              <a:rPr lang="en-US" sz="3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Ksp</a:t>
            </a:r>
            <a:r>
              <a:rPr lang="en-US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Equilibrium expression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25963"/>
          </a:xfrm>
        </p:spPr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Coefficients are used as exponents.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Describe concentrations of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aq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and (g)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only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[products]/[reactants]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&gt; 1  means equilibrium favors forward direction (formation of product)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&lt; 1 describes an equilibrium that favors reverse reaction (formation of reactants)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=1 system is at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equilbrium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Relationship: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3200400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equilibrium concentrations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equilibrium pressure (gas systems only)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(RT) </a:t>
            </a:r>
            <a:r>
              <a:rPr lang="el-GR" baseline="300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(difference in coefficient gaseous products and reactants)</a:t>
            </a:r>
          </a:p>
          <a:p>
            <a:pPr>
              <a:buNone/>
            </a:pP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/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Stoichiometric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relationship of reactants: products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Assume reaction occurs in the forward direction.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Some strategies: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Perfect square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Quadratic equation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5% rule </a:t>
            </a:r>
          </a:p>
          <a:p>
            <a:pPr lvl="1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(used when K is very small-compared to initial concentration)</a:t>
            </a:r>
          </a:p>
          <a:p>
            <a:pPr lvl="1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Reaction Quotient (Q)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dirty="0" smtClean="0"/>
              <a:t>Used to determine the direction required for a system to achieve equilibrium.</a:t>
            </a:r>
          </a:p>
          <a:p>
            <a:r>
              <a:rPr lang="en-US" dirty="0" smtClean="0"/>
              <a:t>Q&lt;K  - reaction must move forward</a:t>
            </a:r>
          </a:p>
          <a:p>
            <a:r>
              <a:rPr lang="en-US" dirty="0" smtClean="0"/>
              <a:t>Q&gt; K – reaction must move in reverse</a:t>
            </a:r>
          </a:p>
          <a:p>
            <a:r>
              <a:rPr lang="en-US" dirty="0" smtClean="0"/>
              <a:t>Q = K – reaction at equilibriu</a:t>
            </a:r>
            <a:r>
              <a:rPr lang="en-US" dirty="0"/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Chatelier’s</a:t>
            </a:r>
            <a:r>
              <a:rPr lang="en-US" dirty="0" smtClean="0"/>
              <a:t>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Factors that disrupt an equilibrium system: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Change in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concentration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(adding/removing reactants or products)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Change in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volume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pressure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(for gas equilibrium)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Change in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temperature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endo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exo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reactions) </a:t>
            </a:r>
          </a:p>
          <a:p>
            <a:pPr marL="971550" lvl="1" indent="-51435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Catalyst: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allows a system to reach equilibrium more quickly but does not alter the equilibrium.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concepts:</a:t>
            </a:r>
            <a:br>
              <a:rPr lang="en-US" dirty="0" smtClean="0"/>
            </a:br>
            <a:r>
              <a:rPr lang="en-US" dirty="0" smtClean="0"/>
              <a:t> Acid-Base chemistry &amp; pH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6962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Recognizing acid/base and conjugate base/acid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Calculation of pH, </a:t>
            </a:r>
            <a:r>
              <a:rPr lang="en-US" sz="2400" dirty="0" err="1" smtClean="0"/>
              <a:t>pOH</a:t>
            </a:r>
            <a:r>
              <a:rPr lang="en-US" sz="2400" dirty="0" smtClean="0"/>
              <a:t>, [H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O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], [OH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]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Calculating pH for solutions of strong acids/base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Ionization constant:  </a:t>
            </a:r>
            <a:r>
              <a:rPr lang="en-US" sz="2400" dirty="0" err="1" smtClean="0"/>
              <a:t>K</a:t>
            </a:r>
            <a:r>
              <a:rPr lang="en-US" sz="2400" baseline="-25000" dirty="0" err="1" smtClean="0"/>
              <a:t>a</a:t>
            </a:r>
            <a:r>
              <a:rPr lang="en-US" sz="2400" dirty="0" smtClean="0"/>
              <a:t>, K</a:t>
            </a:r>
            <a:r>
              <a:rPr lang="en-US" sz="2400" baseline="-25000" dirty="0" smtClean="0"/>
              <a:t>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Polyprotic</a:t>
            </a:r>
            <a:r>
              <a:rPr lang="en-US" sz="2400" dirty="0" smtClean="0"/>
              <a:t> acid (and associated </a:t>
            </a:r>
            <a:r>
              <a:rPr lang="en-US" sz="2400" dirty="0" err="1" smtClean="0"/>
              <a:t>K</a:t>
            </a:r>
            <a:r>
              <a:rPr lang="en-US" sz="2400" baseline="-25000" dirty="0" err="1" smtClean="0"/>
              <a:t>a</a:t>
            </a:r>
            <a:r>
              <a:rPr lang="en-US" sz="2400" dirty="0"/>
              <a:t> </a:t>
            </a:r>
            <a:r>
              <a:rPr lang="en-US" sz="2400" dirty="0" smtClean="0"/>
              <a:t>values)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pK</a:t>
            </a:r>
            <a:r>
              <a:rPr lang="en-US" sz="2400" baseline="-25000" dirty="0" err="1" smtClean="0"/>
              <a:t>a</a:t>
            </a:r>
            <a:r>
              <a:rPr lang="en-US" sz="2400" dirty="0" smtClean="0"/>
              <a:t>, </a:t>
            </a:r>
            <a:r>
              <a:rPr lang="en-US" sz="2400" dirty="0" err="1" smtClean="0"/>
              <a:t>pK</a:t>
            </a:r>
            <a:r>
              <a:rPr lang="en-US" sz="2400" baseline="-25000" dirty="0" err="1" smtClean="0"/>
              <a:t>b</a:t>
            </a:r>
            <a:endParaRPr lang="en-US" sz="2400" baseline="-250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Acid-Base properties of salts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Predicting direction of acid-base reaction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Types of acid-base reactions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Calculations with </a:t>
            </a:r>
            <a:r>
              <a:rPr lang="en-US" sz="2400" smtClean="0"/>
              <a:t>equilibrium constants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Titration of acid/base and characteristic titration curves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89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365</Words>
  <Application>Microsoft Office PowerPoint</Application>
  <PresentationFormat>On-screen Show (4:3)</PresentationFormat>
  <Paragraphs>78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Euclid Math One</vt:lpstr>
      <vt:lpstr>Times New Roman</vt:lpstr>
      <vt:lpstr>Office Theme</vt:lpstr>
      <vt:lpstr>Big Idea #6</vt:lpstr>
      <vt:lpstr>Concepts:</vt:lpstr>
      <vt:lpstr>Equilibrium Review</vt:lpstr>
      <vt:lpstr>Equilibrium expression and Kc</vt:lpstr>
      <vt:lpstr>Relationship: Kc &amp; Kp</vt:lpstr>
      <vt:lpstr>ICE charts</vt:lpstr>
      <vt:lpstr>Reaction Quotient (Q)</vt:lpstr>
      <vt:lpstr>Le Chatelier’s Principle</vt:lpstr>
      <vt:lpstr>Basic concepts:  Acid-Base chemistry &amp; pH </vt:lpstr>
      <vt:lpstr>Titration Curves</vt:lpstr>
      <vt:lpstr>Solubility constant (Ksp)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Equilibrium Review</dc:title>
  <dc:creator>Wilhelm, Carolyn</dc:creator>
  <cp:lastModifiedBy>Wilhelm, Carolyn</cp:lastModifiedBy>
  <cp:revision>16</cp:revision>
  <dcterms:created xsi:type="dcterms:W3CDTF">2012-04-22T22:48:09Z</dcterms:created>
  <dcterms:modified xsi:type="dcterms:W3CDTF">2015-04-02T15:42:52Z</dcterms:modified>
</cp:coreProperties>
</file>