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58" r:id="rId4"/>
    <p:sldId id="256" r:id="rId5"/>
    <p:sldId id="268" r:id="rId6"/>
    <p:sldId id="270" r:id="rId7"/>
    <p:sldId id="271" r:id="rId8"/>
    <p:sldId id="269" r:id="rId9"/>
    <p:sldId id="273" r:id="rId10"/>
    <p:sldId id="25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11BF1-88A4-44A1-8CB8-75ABF4BA429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D41BF-A6D0-46D1-9677-03B5057E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8CCEF10-EE92-4E04-8E17-48D06FCDDE64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0D4C-C9FE-4FF7-9823-B80B53B386A5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Thermodynamics: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laws of thermodynamics describe the essential role of energy and explain and predict the direction of changes in matter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Entropy(S) </a:t>
            </a:r>
            <a:br>
              <a:rPr lang="en-US" dirty="0" smtClean="0"/>
            </a:br>
            <a:r>
              <a:rPr lang="en-US" dirty="0" smtClean="0"/>
              <a:t>and factors that increase entropy: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change which increased randomness</a:t>
            </a:r>
          </a:p>
          <a:p>
            <a:pPr lvl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Solid &lt; liquid &lt; Gas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temperature for any substance.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the number of moles of a gas.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volume of a gas.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a solution from a liquid or solid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entropy changes in a chemical reaction: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molar entropy  (S°).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S°(product) 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S°(reactants)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ym typeface="Euclid Symbol"/>
              </a:rPr>
              <a:t> </a:t>
            </a:r>
            <a:r>
              <a:rPr lang="en-US" sz="2400" dirty="0" smtClean="0"/>
              <a:t>S°</a:t>
            </a:r>
            <a:r>
              <a:rPr lang="en-US" sz="2400" dirty="0" smtClean="0">
                <a:sym typeface="Euclid Symbol"/>
              </a:rPr>
              <a:t> elements at 298K are not zero.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 S°  gases&gt; liquids&gt; solids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S° generally increase with increasing molar mass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 S° generally increase with increase number of atoms in the substance.</a:t>
            </a:r>
            <a:endParaRPr lang="en-US" sz="2400" dirty="0" smtClean="0">
              <a:sym typeface="Euclid Symbol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Gibb’s Free Energy: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Describes the “free energy” a system  possesses to drive a spontaneous reaction and takes into account both enthalpy (H) and entropy (S)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 = 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Δ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 –T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 Δ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l-GR" sz="2800" dirty="0" smtClean="0"/>
              <a:t> Δ</a:t>
            </a:r>
            <a:r>
              <a:rPr lang="en-US" sz="2800" dirty="0" smtClean="0"/>
              <a:t>G &lt; 0    spontaneous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l-GR" sz="2800" dirty="0" smtClean="0"/>
              <a:t> Δ</a:t>
            </a:r>
            <a:r>
              <a:rPr lang="en-US" sz="2800" dirty="0" smtClean="0"/>
              <a:t>G &gt; 0     non spontaneous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l-GR" sz="2800" dirty="0" smtClean="0"/>
              <a:t>Δ</a:t>
            </a:r>
            <a:r>
              <a:rPr lang="en-US" sz="2800" dirty="0" smtClean="0"/>
              <a:t>G = 0     equilibrium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for </a:t>
            </a:r>
            <a:r>
              <a:rPr lang="el-GR" dirty="0" smtClean="0"/>
              <a:t>Δ</a:t>
            </a:r>
            <a:r>
              <a:rPr lang="en-US" dirty="0" smtClean="0"/>
              <a:t>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25963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G°(product) 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G°(reactants)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Standard free energy of formation  can be used, just like </a:t>
            </a:r>
            <a:r>
              <a:rPr lang="el-GR" sz="2000" dirty="0" smtClean="0"/>
              <a:t>Δ</a:t>
            </a:r>
            <a:r>
              <a:rPr lang="en-US" sz="2000" dirty="0" smtClean="0"/>
              <a:t>H° &amp; </a:t>
            </a:r>
            <a:r>
              <a:rPr lang="el-GR" sz="2000" dirty="0" smtClean="0"/>
              <a:t>Δ</a:t>
            </a:r>
            <a:r>
              <a:rPr lang="en-US" sz="2000" dirty="0" smtClean="0"/>
              <a:t>S °</a:t>
            </a:r>
          </a:p>
          <a:p>
            <a:pPr>
              <a:buNone/>
            </a:pPr>
            <a:endParaRPr lang="en-US" sz="2000" dirty="0" smtClean="0"/>
          </a:p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 =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 –T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Δ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 ) </a:t>
                      </a:r>
                    </a:p>
                    <a:p>
                      <a:pPr algn="ctr"/>
                      <a:r>
                        <a:rPr lang="en-US" dirty="0" smtClean="0"/>
                        <a:t>Spontaneous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-25000" dirty="0" smtClean="0"/>
                        <a:t>+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(+)</a:t>
                      </a:r>
                    </a:p>
                    <a:p>
                      <a:pPr algn="ctr"/>
                      <a:r>
                        <a:rPr lang="en-US" dirty="0" smtClean="0"/>
                        <a:t> not spontaneous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-25000" dirty="0" smtClean="0"/>
                        <a:t>+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 on T (entropy</a:t>
                      </a:r>
                      <a:r>
                        <a:rPr lang="en-US" baseline="0" dirty="0" smtClean="0"/>
                        <a:t> driven)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T (</a:t>
                      </a:r>
                      <a:r>
                        <a:rPr lang="en-US" baseline="0" dirty="0" err="1" smtClean="0"/>
                        <a:t>enthaply</a:t>
                      </a:r>
                      <a:r>
                        <a:rPr lang="en-US" baseline="0" dirty="0" smtClean="0"/>
                        <a:t> driven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/>
              <a:t>elationship of  Free energy and equilibrium</a:t>
            </a:r>
            <a:br>
              <a:rPr lang="en-US" sz="3600" dirty="0" smtClean="0"/>
            </a:br>
            <a:r>
              <a:rPr lang="en-US" sz="3600" dirty="0" smtClean="0"/>
              <a:t>(reaction is product or reactant favored)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system is at equilibrium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= 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now use the following equation: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G° = -RT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lnK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(Temp = Kelvin,  R = 8.31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/mole K)</a:t>
            </a:r>
          </a:p>
          <a:p>
            <a:pPr lv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572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371600"/>
                <a:gridCol w="20574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Reactant/Product</a:t>
                      </a:r>
                      <a:r>
                        <a:rPr lang="en-US" baseline="0" dirty="0" smtClean="0"/>
                        <a:t>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Spontaneous?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K&gt;&gt;1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&lt;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=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=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 equilibrium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Equilibrium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K&lt;&lt;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 &gt;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in Big Idea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of conservation of energy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as heat or work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of heat transfer (-)(+)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 calculations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calorimetry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Hess’s law &amp; applications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of energy to perform work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of Spontaneity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Gibb’s free energy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Gibbs equation (linking temp, enthalpy and entropy)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Thermodynamics: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Law</a:t>
            </a:r>
            <a:r>
              <a:rPr lang="en-US" dirty="0" smtClean="0"/>
              <a:t>:  Energy in conserved (neither created nor destroyed in any process)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Law</a:t>
            </a:r>
            <a:r>
              <a:rPr lang="en-US" dirty="0" smtClean="0"/>
              <a:t>: the total entropy of the universe increases in any spontaneous process.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3</a:t>
            </a:r>
            <a:r>
              <a:rPr lang="en-US" u="sng" baseline="30000" dirty="0" smtClean="0"/>
              <a:t>rd</a:t>
            </a:r>
            <a:r>
              <a:rPr lang="en-US" u="sng" dirty="0" smtClean="0"/>
              <a:t> Law</a:t>
            </a:r>
            <a:r>
              <a:rPr lang="en-US" dirty="0" smtClean="0"/>
              <a:t>: the entropy of a pure crystalline substance at absolute zero is zero (S =0)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Thermodynamics:</a:t>
            </a:r>
            <a:br>
              <a:rPr lang="en-US" sz="3600" b="1" dirty="0" smtClean="0"/>
            </a:br>
            <a:r>
              <a:rPr lang="en-US" sz="3600" b="1" dirty="0" smtClean="0"/>
              <a:t>Spontaneity, Entropy and Free energy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Definitions:</a:t>
            </a:r>
          </a:p>
          <a:p>
            <a:pPr marL="342900" indent="-342900" algn="l"/>
            <a:r>
              <a:rPr lang="en-US" sz="3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Spontaneous process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process that can proceed without any outside intervention. (does not describe the rate) </a:t>
            </a:r>
          </a:p>
          <a:p>
            <a:pPr marL="342900" indent="-342900" algn="l"/>
            <a:r>
              <a:rPr lang="en-US" sz="3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Entropy (S)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measure of the randomness of a system.</a:t>
            </a:r>
          </a:p>
          <a:p>
            <a:pPr marL="342900" indent="-342900" algn="l"/>
            <a:r>
              <a:rPr lang="en-US" sz="3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Enthalpy (H)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heat flow in a process occurring at constant pressure (no work performed)</a:t>
            </a:r>
          </a:p>
          <a:p>
            <a:pPr marL="342900" indent="-342900" algn="l"/>
            <a:r>
              <a:rPr lang="en-US" sz="33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energy (G)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thermodynamic function that relates entropy and enthalpy to spontaneity.</a:t>
            </a:r>
            <a:endParaRPr lang="en-US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210312" y="1150938"/>
            <a:ext cx="8695944" cy="5522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ea typeface="ＭＳ Ｐゴシック" charset="0"/>
            </a:endParaRPr>
          </a:p>
        </p:txBody>
      </p:sp>
      <p:graphicFrame>
        <p:nvGraphicFramePr>
          <p:cNvPr id="2355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535689"/>
              </p:ext>
            </p:extLst>
          </p:nvPr>
        </p:nvGraphicFramePr>
        <p:xfrm>
          <a:off x="1832578" y="2514600"/>
          <a:ext cx="55403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248920" imgH="329040" progId="Equation.DSMT4">
                  <p:embed/>
                </p:oleObj>
              </mc:Choice>
              <mc:Fallback>
                <p:oleObj name="Equation" r:id="rId3" imgW="2248920" imgH="32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578" y="2514600"/>
                        <a:ext cx="55403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280988" y="1150938"/>
            <a:ext cx="86435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 smtClean="0"/>
              <a:t>When </a:t>
            </a:r>
            <a:r>
              <a:rPr lang="en-US" altLang="en-US" sz="2400" b="0" dirty="0"/>
              <a:t>heat is absorbed or lost by a body, the temperature must change as long as the </a:t>
            </a:r>
            <a:r>
              <a:rPr lang="en-US" altLang="en-US" sz="2400" b="0" dirty="0">
                <a:solidFill>
                  <a:srgbClr val="660066"/>
                </a:solidFill>
              </a:rPr>
              <a:t>phase</a:t>
            </a:r>
            <a:r>
              <a:rPr lang="en-US" altLang="en-US" sz="2400" b="0" dirty="0"/>
              <a:t> (</a:t>
            </a:r>
            <a:r>
              <a:rPr lang="en-US" altLang="en-US" sz="2400" b="0" i="1" dirty="0"/>
              <a:t>s, g or l</a:t>
            </a:r>
            <a:r>
              <a:rPr lang="en-US" altLang="en-US" sz="2400" b="0" dirty="0"/>
              <a:t>) remains constant.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524000" y="3741866"/>
            <a:ext cx="368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/>
              <a:t>q = heat lost or gained (J)</a:t>
            </a:r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1524000" y="4143407"/>
            <a:ext cx="3819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/>
              <a:t>m = mass of substance (g)</a:t>
            </a: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1357916" y="4635828"/>
            <a:ext cx="6489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/>
              <a:t>C = the Specific Heat Capacity of a compound  </a:t>
            </a:r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1219200" y="5117349"/>
            <a:ext cx="7456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sym typeface="Symbol" pitchFamily="18" charset="2"/>
              </a:rPr>
              <a:t>T = </a:t>
            </a:r>
            <a:r>
              <a:rPr lang="en-US" altLang="en-US" sz="2400" b="0" dirty="0" err="1">
                <a:sym typeface="Symbol" pitchFamily="18" charset="2"/>
              </a:rPr>
              <a:t>T</a:t>
            </a:r>
            <a:r>
              <a:rPr lang="en-US" altLang="en-US" sz="2400" b="0" baseline="-25000" dirty="0" err="1">
                <a:sym typeface="Symbol" pitchFamily="18" charset="2"/>
              </a:rPr>
              <a:t>final</a:t>
            </a:r>
            <a:r>
              <a:rPr lang="en-US" altLang="en-US" sz="2400" b="0" dirty="0">
                <a:sym typeface="Symbol" pitchFamily="18" charset="2"/>
              </a:rPr>
              <a:t>  </a:t>
            </a:r>
            <a:r>
              <a:rPr lang="en-US" altLang="en-US" sz="2400" b="0" dirty="0" err="1">
                <a:sym typeface="Symbol" pitchFamily="18" charset="2"/>
              </a:rPr>
              <a:t>T</a:t>
            </a:r>
            <a:r>
              <a:rPr lang="en-US" altLang="en-US" sz="2400" b="0" baseline="-25000" dirty="0" err="1">
                <a:sym typeface="Symbol" pitchFamily="18" charset="2"/>
              </a:rPr>
              <a:t>initial</a:t>
            </a:r>
            <a:r>
              <a:rPr lang="en-US" altLang="en-US" sz="2400" b="0" dirty="0">
                <a:sym typeface="Symbol" pitchFamily="18" charset="2"/>
              </a:rPr>
              <a:t> is the temperature change </a:t>
            </a:r>
            <a:r>
              <a:rPr lang="en-US" altLang="en-US" sz="2400" b="0" dirty="0" smtClean="0">
                <a:sym typeface="Symbol" pitchFamily="18" charset="2"/>
              </a:rPr>
              <a:t>( ºC </a:t>
            </a:r>
            <a:r>
              <a:rPr lang="en-US" altLang="en-US" sz="2400" b="0" dirty="0">
                <a:sym typeface="Symbol" pitchFamily="18" charset="2"/>
              </a:rPr>
              <a:t>or K)</a:t>
            </a:r>
            <a:endParaRPr lang="en-US" altLang="en-US" sz="2400" b="0" dirty="0"/>
          </a:p>
        </p:txBody>
      </p:sp>
      <p:sp>
        <p:nvSpPr>
          <p:cNvPr id="12" name="Title 10"/>
          <p:cNvSpPr txBox="1">
            <a:spLocks/>
          </p:cNvSpPr>
          <p:nvPr/>
        </p:nvSpPr>
        <p:spPr>
          <a:xfrm>
            <a:off x="0" y="0"/>
            <a:ext cx="807720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4000" kern="0" dirty="0">
                <a:solidFill>
                  <a:srgbClr val="162D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ＭＳ Ｐゴシック" charset="0"/>
              </a:rPr>
              <a:t>Heat &amp; Specific Heat Capacity</a:t>
            </a:r>
          </a:p>
        </p:txBody>
      </p:sp>
    </p:spTree>
    <p:extLst>
      <p:ext uri="{BB962C8B-B14F-4D97-AF65-F5344CB8AC3E}">
        <p14:creationId xmlns:p14="http://schemas.microsoft.com/office/powerpoint/2010/main" val="41405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9055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and Heating Curve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01" y="1828800"/>
            <a:ext cx="772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Calorimetry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754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Relates the energy flow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[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system =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surrounding]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971800"/>
            <a:ext cx="3019425" cy="33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>
                <a:solidFill>
                  <a:srgbClr val="C82E32"/>
                </a:solidFill>
              </a:rPr>
              <a:t>© </a:t>
            </a:r>
            <a:r>
              <a:rPr lang="en-US" altLang="en-US" sz="1200">
                <a:solidFill>
                  <a:srgbClr val="C82E32"/>
                </a:solidFill>
              </a:rPr>
              <a:t>2009, Prentice-Hall, Inc.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Enthalpy of a Reaction</a:t>
            </a:r>
            <a:br>
              <a:rPr lang="en-US" altLang="en-US" dirty="0" smtClean="0"/>
            </a:br>
            <a:r>
              <a:rPr lang="en-US" altLang="en-US" dirty="0"/>
              <a:t>(</a:t>
            </a:r>
            <a:r>
              <a:rPr lang="en-US" altLang="en-US" dirty="0" smtClean="0"/>
              <a:t>Calculation of </a:t>
            </a:r>
            <a:r>
              <a:rPr lang="en-US" altLang="en-US" dirty="0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altLang="en-US" i="1" dirty="0" smtClean="0"/>
              <a:t>H)</a:t>
            </a:r>
            <a:endParaRPr lang="en-US" altLang="en-US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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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</a:t>
            </a: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products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–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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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</a:t>
            </a:r>
            <a:r>
              <a:rPr lang="en-US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</a:t>
            </a:r>
            <a:r>
              <a:rPr lang="en-US" altLang="en-US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f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en-US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reactants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	where </a:t>
            </a:r>
            <a:r>
              <a:rPr lang="en-US" altLang="en-US" i="1" dirty="0" smtClean="0">
                <a:sym typeface="Symbol" pitchFamily="18" charset="2"/>
              </a:rPr>
              <a:t>n</a:t>
            </a:r>
            <a:r>
              <a:rPr lang="en-US" altLang="en-US" dirty="0" smtClean="0">
                <a:sym typeface="Symbol" pitchFamily="18" charset="2"/>
              </a:rPr>
              <a:t> and </a:t>
            </a:r>
            <a:r>
              <a:rPr lang="en-US" altLang="en-US" i="1" dirty="0" smtClean="0">
                <a:sym typeface="Symbol" pitchFamily="18" charset="2"/>
              </a:rPr>
              <a:t>m</a:t>
            </a:r>
            <a:r>
              <a:rPr lang="en-US" altLang="en-US" dirty="0" smtClean="0">
                <a:sym typeface="Symbol" pitchFamily="18" charset="2"/>
              </a:rPr>
              <a:t> are the stoichiometric coefficients.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236494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Thermochemical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Relates a reaction to the quantitative amount of energy absorbed (</a:t>
            </a:r>
            <a:r>
              <a:rPr lang="el-GR" sz="2800" dirty="0" smtClean="0"/>
              <a:t>Δ</a:t>
            </a:r>
            <a:r>
              <a:rPr lang="en-US" sz="2800" dirty="0" smtClean="0"/>
              <a:t>H= +) or released (</a:t>
            </a:r>
            <a:r>
              <a:rPr lang="el-GR" sz="2800" dirty="0"/>
              <a:t>Δ </a:t>
            </a:r>
            <a:r>
              <a:rPr lang="en-US" sz="2800" dirty="0" smtClean="0"/>
              <a:t>H = -).</a:t>
            </a:r>
          </a:p>
          <a:p>
            <a:r>
              <a:rPr lang="en-US" sz="2800" dirty="0"/>
              <a:t>Provides a stoichiometric relationship between a balanced chemical equation and the energy associated with the reaction: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38600"/>
            <a:ext cx="32004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03860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527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Big Idea #5</vt:lpstr>
      <vt:lpstr>Basic concepts in Big Idea #5</vt:lpstr>
      <vt:lpstr>Law of Thermodynamics:</vt:lpstr>
      <vt:lpstr>Thermodynamics: Spontaneity, Entropy and Free energy</vt:lpstr>
      <vt:lpstr>PowerPoint Presentation</vt:lpstr>
      <vt:lpstr>PowerPoint Presentation</vt:lpstr>
      <vt:lpstr>Calorimetry</vt:lpstr>
      <vt:lpstr>Enthalpy of a Reaction (Calculation of H)</vt:lpstr>
      <vt:lpstr>Thermochemical equation</vt:lpstr>
      <vt:lpstr>Entropy(S)  and factors that increase entropy:</vt:lpstr>
      <vt:lpstr>Calculating entropy changes in a chemical reaction:</vt:lpstr>
      <vt:lpstr>Gibb’s Free Energy:</vt:lpstr>
      <vt:lpstr>Calculations for ΔG:</vt:lpstr>
      <vt:lpstr> Relationship of  Free energy and equilibrium (reaction is product or reactant favored)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Thermodynamics: Spontaneity, Entropy and Free energy</dc:title>
  <dc:creator>Wilhelm, Carolyn</dc:creator>
  <cp:lastModifiedBy>Administrator</cp:lastModifiedBy>
  <cp:revision>26</cp:revision>
  <dcterms:created xsi:type="dcterms:W3CDTF">2012-03-11T17:02:17Z</dcterms:created>
  <dcterms:modified xsi:type="dcterms:W3CDTF">2014-04-14T16:25:39Z</dcterms:modified>
</cp:coreProperties>
</file>