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0" r:id="rId13"/>
    <p:sldId id="267" r:id="rId14"/>
    <p:sldId id="268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6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D1996-0EA9-4B1F-AC52-777E75C5808D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1B5-CE8B-4373-9301-FD2C4D338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0F48-01E1-4AD1-B8D2-EF722DC68A0A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C3DD-F6E2-4E57-8552-3722AC1829A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EB532-4901-42B0-B510-1F3FF149C41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B279A-7AF5-44C9-BD02-A4D518FC9F1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95FA3-ECD1-4060-95D1-1ACB039BAA0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D859A-BA67-4AD9-B404-498BD324E6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D33C1-1DAF-4343-8B9E-1706572165A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68F40-BDDF-4E46-8AAA-5C7321D0378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40C9C-A30E-4EF6-B0FB-B478E13343E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5C34-8903-4E84-8943-8DA8A79002E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0BD9E-4427-4244-8F96-35D184B971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AC0537-B68C-4AC8-A286-CE2FCC12BB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751905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BACFE1-0AE7-40A2-869B-3F1D6DB6E2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778615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35474B-4149-42A3-9666-0A5DC17AC6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4295087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6E40BD-DAD3-4E7D-83B7-ADE54E110A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86630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18FA1C-9DC2-4401-9D90-9A25E0488C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703751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53BA-6CED-4A88-941F-9292827A49D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D905-5293-49B9-9A81-03726EA3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9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Big Idea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133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Kinetics</a:t>
            </a:r>
          </a:p>
          <a:p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of chemical reactions are determined by details of the molecular collisions.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Processes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r>
              <a:rPr lang="en-US" altLang="en-US" sz="2800"/>
              <a:t>When ln </a:t>
            </a:r>
            <a:r>
              <a:rPr lang="en-US" altLang="en-US" sz="2800" i="1"/>
              <a:t>P</a:t>
            </a:r>
            <a:r>
              <a:rPr lang="en-US" altLang="en-US" sz="2800"/>
              <a:t> is plotted as a function of time, a straight line results.</a:t>
            </a:r>
          </a:p>
          <a:p>
            <a:r>
              <a:rPr lang="en-US" altLang="en-US" sz="2800"/>
              <a:t>Therefore,</a:t>
            </a:r>
          </a:p>
          <a:p>
            <a:pPr lvl="1"/>
            <a:r>
              <a:rPr lang="en-US" altLang="en-US" sz="2400"/>
              <a:t>The process is first-order.</a:t>
            </a:r>
          </a:p>
          <a:p>
            <a:pPr lvl="1"/>
            <a:r>
              <a:rPr lang="en-US" altLang="en-US" sz="2400" i="1"/>
              <a:t>k</a:t>
            </a:r>
            <a:r>
              <a:rPr lang="en-US" altLang="en-US" sz="2400"/>
              <a:t> is the negative of the slope:  5.1 </a:t>
            </a:r>
            <a:r>
              <a:rPr lang="en-US" altLang="en-US" sz="2400">
                <a:sym typeface="Symbol" pitchFamily="-80" charset="2"/>
              </a:rPr>
              <a:t> 10</a:t>
            </a:r>
            <a:r>
              <a:rPr lang="en-US" altLang="en-US" sz="2400" baseline="30000">
                <a:sym typeface="Symbol" pitchFamily="-80" charset="2"/>
              </a:rPr>
              <a:t>-5</a:t>
            </a:r>
            <a:r>
              <a:rPr lang="en-US" altLang="en-US" sz="2400">
                <a:sym typeface="Symbol" pitchFamily="-80" charset="2"/>
              </a:rPr>
              <a:t> s</a:t>
            </a:r>
            <a:r>
              <a:rPr lang="en-US" altLang="en-US" sz="2400" baseline="30000">
                <a:sym typeface="Symbol" pitchFamily="-80" charset="2"/>
              </a:rPr>
              <a:t>−1</a:t>
            </a:r>
            <a:r>
              <a:rPr lang="en-US" altLang="en-US" sz="2400">
                <a:sym typeface="Symbol" pitchFamily="-80" charset="2"/>
              </a:rPr>
              <a:t>.</a:t>
            </a:r>
            <a:endParaRPr lang="en-US" altLang="en-US" sz="2400"/>
          </a:p>
        </p:txBody>
      </p:sp>
      <p:pic>
        <p:nvPicPr>
          <p:cNvPr id="33797" name="Picture 5" descr="14_07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>
            <a:fillRect/>
          </a:stretch>
        </p:blipFill>
        <p:spPr>
          <a:xfrm>
            <a:off x="1001713" y="1371600"/>
            <a:ext cx="7138987" cy="2744788"/>
          </a:xfrm>
        </p:spPr>
      </p:pic>
    </p:spTree>
    <p:extLst>
      <p:ext uri="{BB962C8B-B14F-4D97-AF65-F5344CB8AC3E}">
        <p14:creationId xmlns:p14="http://schemas.microsoft.com/office/powerpoint/2010/main" val="3179015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Processes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0" y="1295400"/>
            <a:ext cx="358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5207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Graphing ln        vs. </a:t>
            </a:r>
            <a:r>
              <a:rPr lang="en-US" altLang="en-US" sz="2800" i="1">
                <a:solidFill>
                  <a:srgbClr val="C82E32"/>
                </a:solidFill>
              </a:rPr>
              <a:t>t</a:t>
            </a:r>
            <a:r>
              <a:rPr lang="en-US" altLang="en-US" sz="2800">
                <a:solidFill>
                  <a:srgbClr val="C82E32"/>
                </a:solidFill>
              </a:rPr>
              <a:t>, however, gives this plot.</a:t>
            </a:r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>
            <p:ph type="tbl" idx="1"/>
          </p:nvPr>
        </p:nvGraphicFramePr>
        <p:xfrm>
          <a:off x="228600" y="3886200"/>
          <a:ext cx="3124200" cy="2667000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  <a:gridCol w="914400"/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1/[NO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47" name="Picture 35" descr="14_0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>
            <a:fillRect/>
          </a:stretch>
        </p:blipFill>
        <p:spPr bwMode="auto">
          <a:xfrm>
            <a:off x="685800" y="1295400"/>
            <a:ext cx="2971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334000" y="3276600"/>
            <a:ext cx="3505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Because this </a:t>
            </a:r>
            <a:r>
              <a:rPr lang="en-US" altLang="en-US" sz="2800" i="1">
                <a:solidFill>
                  <a:srgbClr val="C82E32"/>
                </a:solidFill>
              </a:rPr>
              <a:t>is</a:t>
            </a:r>
            <a:r>
              <a:rPr lang="en-US" altLang="en-US" sz="2800">
                <a:solidFill>
                  <a:srgbClr val="C82E32"/>
                </a:solidFill>
              </a:rPr>
              <a:t> a straight line, the process is second-order in [A].</a:t>
            </a:r>
          </a:p>
          <a:p>
            <a:endParaRPr lang="en-US" altLang="en-US"/>
          </a:p>
        </p:txBody>
      </p:sp>
      <p:grpSp>
        <p:nvGrpSpPr>
          <p:cNvPr id="38960" name="Group 48"/>
          <p:cNvGrpSpPr>
            <a:grpSpLocks/>
          </p:cNvGrpSpPr>
          <p:nvPr/>
        </p:nvGrpSpPr>
        <p:grpSpPr bwMode="auto">
          <a:xfrm>
            <a:off x="7620000" y="1219200"/>
            <a:ext cx="763588" cy="641350"/>
            <a:chOff x="2270" y="2640"/>
            <a:chExt cx="481" cy="404"/>
          </a:xfrm>
        </p:grpSpPr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2270" y="2640"/>
              <a:ext cx="4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[NO</a:t>
              </a:r>
              <a:r>
                <a:rPr lang="en-US" altLang="en-US" sz="1800" b="1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1800" b="1">
                  <a:solidFill>
                    <a:srgbClr val="C82E32"/>
                  </a:solidFill>
                </a:rPr>
                <a:t>]</a:t>
              </a:r>
              <a:endParaRPr lang="en-US" altLang="en-US" sz="1800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2332" y="2839"/>
              <a:ext cx="379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0631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Summary: Integrated rate law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15530"/>
              </p:ext>
            </p:extLst>
          </p:nvPr>
        </p:nvGraphicFramePr>
        <p:xfrm>
          <a:off x="533400" y="1219200"/>
          <a:ext cx="8229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10"/>
                <a:gridCol w="1509309"/>
                <a:gridCol w="2480401"/>
                <a:gridCol w="1767718"/>
                <a:gridCol w="742310"/>
                <a:gridCol w="987552"/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Order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Rate Equation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Integrated Rate Equation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Straight Line Plot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Slope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 Units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[</a:t>
                      </a:r>
                      <a:r>
                        <a:rPr lang="en-US" sz="1800" dirty="0">
                          <a:effectLst/>
                        </a:rPr>
                        <a:t>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 - 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[</a:t>
                      </a:r>
                      <a:r>
                        <a:rPr lang="en-US" sz="1800" dirty="0">
                          <a:effectLst/>
                        </a:rPr>
                        <a:t>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mol</a:t>
                      </a:r>
                      <a:r>
                        <a:rPr lang="en-US" sz="1800" dirty="0" smtClean="0">
                          <a:effectLst/>
                        </a:rPr>
                        <a:t>/L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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ln</a:t>
                      </a:r>
                      <a:r>
                        <a:rPr lang="en-US" sz="1800" dirty="0">
                          <a:effectLst/>
                        </a:rPr>
                        <a:t>([R]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)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ln</a:t>
                      </a:r>
                      <a:r>
                        <a:rPr lang="en-US" sz="1800" dirty="0" smtClean="0">
                          <a:effectLst/>
                        </a:rPr>
                        <a:t>[R]</a:t>
                      </a:r>
                      <a:r>
                        <a:rPr lang="en-US" sz="1800" baseline="-25000" dirty="0" smtClean="0">
                          <a:effectLst/>
                        </a:rPr>
                        <a:t>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en-US" sz="1800" baseline="30000" dirty="0" smtClean="0">
                          <a:effectLst/>
                        </a:rPr>
                        <a:t>-1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) - (1/[R]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)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L/</a:t>
                      </a:r>
                      <a:r>
                        <a:rPr lang="en-US" sz="1800" dirty="0" err="1" smtClean="0">
                          <a:effectLst/>
                        </a:rPr>
                        <a:t>mol</a:t>
                      </a:r>
                      <a:r>
                        <a:rPr lang="en-US" sz="1800" dirty="0" err="1">
                          <a:effectLst/>
                          <a:sym typeface="Symbol"/>
                        </a:rPr>
                        <a:t></a:t>
                      </a:r>
                      <a:r>
                        <a:rPr lang="en-US" sz="1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memorize this!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19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Half-Life and First-Order Reactions: </a:t>
            </a:r>
            <a:endParaRPr lang="en-US" b="1" dirty="0" smtClean="0"/>
          </a:p>
          <a:p>
            <a:pPr algn="ctr"/>
            <a:r>
              <a:rPr lang="en-US" b="1" i="1" dirty="0" smtClean="0"/>
              <a:t>(</a:t>
            </a:r>
            <a:r>
              <a:rPr lang="en-US" b="1" i="1" dirty="0"/>
              <a:t>radioactivity is a first-order reaction)</a:t>
            </a:r>
            <a:endParaRPr lang="en-US" dirty="0"/>
          </a:p>
          <a:p>
            <a:pPr algn="ctr"/>
            <a:endParaRPr lang="en-US" i="1" dirty="0" smtClean="0"/>
          </a:p>
          <a:p>
            <a:pPr algn="ctr"/>
            <a:r>
              <a:rPr lang="en-US" i="1" dirty="0" err="1" smtClean="0"/>
              <a:t>ln</a:t>
            </a:r>
            <a:r>
              <a:rPr lang="en-US" dirty="0" smtClean="0"/>
              <a:t>  </a:t>
            </a:r>
            <a:r>
              <a:rPr lang="en-US" dirty="0"/>
              <a:t>becomes</a:t>
            </a:r>
            <a:r>
              <a:rPr lang="en-US" i="1" dirty="0"/>
              <a:t> </a:t>
            </a:r>
            <a:r>
              <a:rPr lang="en-US" i="1" dirty="0" err="1"/>
              <a:t>ln</a:t>
            </a:r>
            <a:r>
              <a:rPr lang="en-US" i="1" dirty="0"/>
              <a:t>(2) = kt</a:t>
            </a:r>
            <a:r>
              <a:rPr lang="en-US" baseline="-25000" dirty="0"/>
              <a:t>½</a:t>
            </a:r>
            <a:endParaRPr lang="en-US" dirty="0"/>
          </a:p>
          <a:p>
            <a:pPr algn="ctr"/>
            <a:r>
              <a:rPr lang="en-US" i="1" dirty="0" err="1"/>
              <a:t>ln</a:t>
            </a:r>
            <a:r>
              <a:rPr lang="en-US" dirty="0"/>
              <a:t>(2) = </a:t>
            </a:r>
            <a:r>
              <a:rPr lang="en-US" dirty="0" smtClean="0"/>
              <a:t>0.693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so… </a:t>
            </a:r>
            <a:r>
              <a:rPr lang="en-US" b="1" i="1" dirty="0"/>
              <a:t>k</a:t>
            </a:r>
            <a:r>
              <a:rPr lang="en-US" b="1" dirty="0"/>
              <a:t> = 0.693/</a:t>
            </a:r>
            <a:r>
              <a:rPr lang="en-US" b="1" i="1" dirty="0"/>
              <a:t> t</a:t>
            </a:r>
            <a:r>
              <a:rPr lang="en-US" b="1" baseline="-25000" dirty="0"/>
              <a:t>½</a:t>
            </a:r>
            <a:r>
              <a:rPr lang="en-US" b="1" dirty="0"/>
              <a:t>   and </a:t>
            </a:r>
            <a:r>
              <a:rPr lang="en-US" b="1" i="1" dirty="0"/>
              <a:t>t</a:t>
            </a:r>
            <a:r>
              <a:rPr lang="en-US" b="1" baseline="-25000" dirty="0"/>
              <a:t>½</a:t>
            </a:r>
            <a:r>
              <a:rPr lang="en-US" b="1" dirty="0"/>
              <a:t> = 0.693/</a:t>
            </a:r>
            <a:r>
              <a:rPr lang="en-US" b="1" i="1" dirty="0"/>
              <a:t>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48137" name="Picture 9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>
            <a:fillRect/>
          </a:stretch>
        </p:blipFill>
        <p:spPr>
          <a:xfrm>
            <a:off x="3276600" y="1524000"/>
            <a:ext cx="5638800" cy="4208463"/>
          </a:xfr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altLang="en-US"/>
              <a:t>Reaction Coordinate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It is helpful to visualize energy changes throughout a process on a </a:t>
            </a:r>
            <a:r>
              <a:rPr lang="en-US" altLang="en-US" sz="2800">
                <a:solidFill>
                  <a:srgbClr val="00197D"/>
                </a:solidFill>
              </a:rPr>
              <a:t>reaction coordinate diagram</a:t>
            </a:r>
            <a:r>
              <a:rPr lang="en-US" altLang="en-US" sz="2800"/>
              <a:t> like this one for the rearrangement of methyl isonitrile.</a:t>
            </a:r>
          </a:p>
        </p:txBody>
      </p:sp>
    </p:spTree>
    <p:extLst>
      <p:ext uri="{BB962C8B-B14F-4D97-AF65-F5344CB8AC3E}">
        <p14:creationId xmlns:p14="http://schemas.microsoft.com/office/powerpoint/2010/main" val="2574019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Catalysts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altLang="en-US" sz="2800"/>
              <a:t>Catalysts increase the rate of a reaction by decreasing the activation energy of the reaction.</a:t>
            </a:r>
          </a:p>
          <a:p>
            <a:r>
              <a:rPr lang="en-US" altLang="en-US" sz="2800"/>
              <a:t>Catalysts change the mechanism by which the process occurs.</a:t>
            </a:r>
          </a:p>
        </p:txBody>
      </p:sp>
      <p:pic>
        <p:nvPicPr>
          <p:cNvPr id="69639" name="Picture 7" descr="14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>
            <a:fillRect/>
          </a:stretch>
        </p:blipFill>
        <p:spPr>
          <a:xfrm>
            <a:off x="838200" y="3962400"/>
            <a:ext cx="4267200" cy="2692400"/>
          </a:xfrm>
        </p:spPr>
      </p:pic>
    </p:spTree>
    <p:extLst>
      <p:ext uri="{BB962C8B-B14F-4D97-AF65-F5344CB8AC3E}">
        <p14:creationId xmlns:p14="http://schemas.microsoft.com/office/powerpoint/2010/main" val="3889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 altLang="en-US"/>
              <a:t>Maxwell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Boltzmann Distributions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/>
          <a:lstStyle/>
          <a:p>
            <a:r>
              <a:rPr lang="en-US" altLang="en-US" sz="2800"/>
              <a:t>As the temperature increases, the curve flattens and broadens.</a:t>
            </a:r>
          </a:p>
          <a:p>
            <a:r>
              <a:rPr lang="en-US" altLang="en-US" sz="2800"/>
              <a:t>Thus at higher temperatures, a larger population of molecules has higher energy.</a:t>
            </a:r>
          </a:p>
        </p:txBody>
      </p:sp>
      <p:pic>
        <p:nvPicPr>
          <p:cNvPr id="51204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</p:spTree>
    <p:extLst>
      <p:ext uri="{BB962C8B-B14F-4D97-AF65-F5344CB8AC3E}">
        <p14:creationId xmlns:p14="http://schemas.microsoft.com/office/powerpoint/2010/main" val="3808861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Mechanisms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</a:t>
            </a:r>
            <a:r>
              <a:rPr lang="en-US" altLang="en-US" sz="2800">
                <a:solidFill>
                  <a:srgbClr val="00197D"/>
                </a:solidFill>
              </a:rPr>
              <a:t>molecularity</a:t>
            </a:r>
            <a:r>
              <a:rPr lang="en-US" altLang="en-US" sz="2800"/>
              <a:t> of a process tells how many molecules are involved in the process.</a:t>
            </a:r>
          </a:p>
        </p:txBody>
      </p:sp>
      <p:pic>
        <p:nvPicPr>
          <p:cNvPr id="58376" name="Picture 8" descr="14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333500" y="1600200"/>
            <a:ext cx="6477000" cy="2286000"/>
          </a:xfrm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447800" y="1676400"/>
            <a:ext cx="1066800" cy="228600"/>
          </a:xfrm>
          <a:prstGeom prst="rect">
            <a:avLst/>
          </a:prstGeom>
          <a:solidFill>
            <a:srgbClr val="007CB2"/>
          </a:solidFill>
          <a:ln w="9525">
            <a:solidFill>
              <a:srgbClr val="007C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covered: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affect the rate of a reaction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Stoichiometric relationships and rate of a reaction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rate law equations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reaction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law, integrated rate law, straight line graph, half life expression.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Maxwell Boltzmann energy distribution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diagram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catalysts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dirty="0"/>
              <a:t>Factors That Affect Reaction Rates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Physical State of the Reactants</a:t>
            </a:r>
          </a:p>
          <a:p>
            <a:pPr marL="914400" lvl="1" indent="-457200"/>
            <a:r>
              <a:rPr lang="en-US" altLang="en-US" dirty="0"/>
              <a:t>In order to react, molecules must come in contact with each other.</a:t>
            </a:r>
          </a:p>
          <a:p>
            <a:pPr marL="914400" lvl="1" indent="-457200"/>
            <a:r>
              <a:rPr lang="en-US" altLang="en-US" dirty="0"/>
              <a:t>The more homogeneous the mixture of reactants, the faster the molecules can react</a:t>
            </a:r>
          </a:p>
          <a:p>
            <a:r>
              <a:rPr lang="en-US" altLang="en-US" dirty="0" smtClean="0"/>
              <a:t>Temperature</a:t>
            </a:r>
            <a:endParaRPr lang="en-US" altLang="en-US" dirty="0"/>
          </a:p>
          <a:p>
            <a:pPr marL="914400" lvl="1" indent="-457200"/>
            <a:r>
              <a:rPr lang="en-US" altLang="en-US" dirty="0"/>
              <a:t>At higher temperatures, reactant molecules have more kinetic energy, move faster, and collide more often and with greater energy</a:t>
            </a:r>
            <a:r>
              <a:rPr lang="en-US" altLang="en-US" dirty="0" smtClean="0"/>
              <a:t>.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Concentration of Reactants</a:t>
            </a:r>
          </a:p>
          <a:p>
            <a:pPr lvl="1"/>
            <a:r>
              <a:rPr lang="en-US" altLang="en-US" dirty="0" smtClean="0"/>
              <a:t>Higher concentrations allow for more collisions.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he rate of the reaction decreases as reactants are consumed and their </a:t>
            </a:r>
            <a:r>
              <a:rPr lang="en-US" altLang="en-US" smtClean="0"/>
              <a:t>concentration decreases.</a:t>
            </a:r>
            <a:endParaRPr lang="en-US" altLang="en-US" dirty="0" smtClean="0"/>
          </a:p>
          <a:p>
            <a:r>
              <a:rPr lang="en-US" altLang="en-US" dirty="0" smtClean="0"/>
              <a:t>Presence </a:t>
            </a:r>
            <a:r>
              <a:rPr lang="en-US" altLang="en-US" dirty="0"/>
              <a:t>of a Catalyst</a:t>
            </a:r>
          </a:p>
          <a:p>
            <a:pPr marL="914400" lvl="1" indent="-457200"/>
            <a:r>
              <a:rPr lang="en-US" altLang="en-US" dirty="0"/>
              <a:t>Catalysts speed up reactions by changing the mechanism of the reaction.</a:t>
            </a:r>
          </a:p>
          <a:p>
            <a:pPr marL="914400" lvl="1" indent="-457200"/>
            <a:r>
              <a:rPr lang="en-US" altLang="en-US" dirty="0"/>
              <a:t>Catalysts are not consumed during the course of the reaction.</a:t>
            </a:r>
          </a:p>
          <a:p>
            <a:pPr marL="914400" lvl="1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0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7410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All reactions slow down over time.</a:t>
            </a:r>
          </a:p>
          <a:p>
            <a:r>
              <a:rPr lang="en-US" altLang="en-US" sz="2400"/>
              <a:t>Therefore, the best indicator of the rate of a reaction is the instantaneous rate near the </a:t>
            </a:r>
            <a:r>
              <a:rPr lang="en-US" altLang="en-US" sz="2400" i="1"/>
              <a:t>beginning</a:t>
            </a:r>
            <a:r>
              <a:rPr lang="en-US" altLang="en-US" sz="2400"/>
              <a:t> of the reaction.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/>
              <a:t>Reaction Rates and Stoichiometry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524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Reaction rates can be monitored by following either the loss (-) of reactants or the production (+) of products as generalized below: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2506663" y="2895600"/>
            <a:ext cx="4111625" cy="519113"/>
            <a:chOff x="1536" y="1984"/>
            <a:chExt cx="2590" cy="327"/>
          </a:xfrm>
        </p:grpSpPr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 dirty="0" err="1">
                  <a:solidFill>
                    <a:srgbClr val="C82E32"/>
                  </a:solidFill>
                </a:rPr>
                <a:t>a</a:t>
              </a:r>
              <a:r>
                <a:rPr lang="en-US" altLang="en-US" sz="2800" dirty="0" err="1">
                  <a:solidFill>
                    <a:srgbClr val="C82E32"/>
                  </a:solidFill>
                </a:rPr>
                <a:t>A</a:t>
              </a:r>
              <a:r>
                <a:rPr lang="en-US" altLang="en-US" sz="2800" dirty="0">
                  <a:solidFill>
                    <a:srgbClr val="C82E32"/>
                  </a:solidFill>
                </a:rPr>
                <a:t> + </a:t>
              </a:r>
              <a:r>
                <a:rPr lang="en-US" altLang="en-US" sz="2800" i="1" dirty="0" err="1">
                  <a:solidFill>
                    <a:srgbClr val="C82E32"/>
                  </a:solidFill>
                </a:rPr>
                <a:t>b</a:t>
              </a:r>
              <a:r>
                <a:rPr lang="en-US" altLang="en-US" sz="2800" dirty="0" err="1">
                  <a:solidFill>
                    <a:srgbClr val="C82E32"/>
                  </a:solidFill>
                </a:rPr>
                <a:t>B</a:t>
              </a:r>
              <a:r>
                <a:rPr lang="en-US" altLang="en-US" sz="2800" dirty="0">
                  <a:solidFill>
                    <a:srgbClr val="C82E32"/>
                  </a:solidFill>
                </a:rPr>
                <a:t> </a:t>
              </a: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c</a:t>
              </a:r>
              <a:r>
                <a:rPr lang="en-US" altLang="en-US" sz="2800">
                  <a:solidFill>
                    <a:srgbClr val="C82E32"/>
                  </a:solidFill>
                </a:rPr>
                <a:t>C + </a:t>
              </a:r>
              <a:r>
                <a:rPr lang="en-US" altLang="en-US" sz="2800" i="1">
                  <a:solidFill>
                    <a:srgbClr val="C82E32"/>
                  </a:solidFill>
                </a:rPr>
                <a:t>d</a:t>
              </a:r>
              <a:r>
                <a:rPr lang="en-US" altLang="en-US" sz="2800">
                  <a:solidFill>
                    <a:srgbClr val="C82E32"/>
                  </a:solidFill>
                </a:rPr>
                <a:t>D</a:t>
              </a:r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230188" y="3657600"/>
            <a:ext cx="8674100" cy="1066800"/>
            <a:chOff x="19" y="2373"/>
            <a:chExt cx="5464" cy="603"/>
          </a:xfrm>
        </p:grpSpPr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9" y="2531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C82E32"/>
                  </a:solidFill>
                </a:rPr>
                <a:t>Rate =  </a:t>
              </a:r>
              <a:r>
                <a:rPr lang="en-US" altLang="en-US" sz="2800" dirty="0">
                  <a:solidFill>
                    <a:srgbClr val="C82E32"/>
                  </a:solidFill>
                  <a:cs typeface="Arial" charset="0"/>
                </a:rPr>
                <a:t>−</a:t>
              </a:r>
            </a:p>
          </p:txBody>
        </p:sp>
        <p:grpSp>
          <p:nvGrpSpPr>
            <p:cNvPr id="20540" name="Group 60"/>
            <p:cNvGrpSpPr>
              <a:grpSpLocks/>
            </p:cNvGrpSpPr>
            <p:nvPr/>
          </p:nvGrpSpPr>
          <p:grpSpPr bwMode="auto">
            <a:xfrm>
              <a:off x="1056" y="2373"/>
              <a:ext cx="815" cy="603"/>
              <a:chOff x="1056" y="2400"/>
              <a:chExt cx="815" cy="603"/>
            </a:xfrm>
          </p:grpSpPr>
          <p:grpSp>
            <p:nvGrpSpPr>
              <p:cNvPr id="20508" name="Group 28"/>
              <p:cNvGrpSpPr>
                <a:grpSpLocks/>
              </p:cNvGrpSpPr>
              <p:nvPr/>
            </p:nvGrpSpPr>
            <p:grpSpPr bwMode="auto">
              <a:xfrm>
                <a:off x="1056" y="2400"/>
                <a:ext cx="288" cy="596"/>
                <a:chOff x="1605" y="2850"/>
                <a:chExt cx="288" cy="596"/>
              </a:xfrm>
            </p:grpSpPr>
            <p:sp>
              <p:nvSpPr>
                <p:cNvPr id="20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a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7" name="Line 27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0" name="Group 30"/>
              <p:cNvGrpSpPr>
                <a:grpSpLocks/>
              </p:cNvGrpSpPr>
              <p:nvPr/>
            </p:nvGrpSpPr>
            <p:grpSpPr bwMode="auto">
              <a:xfrm>
                <a:off x="1344" y="2407"/>
                <a:ext cx="527" cy="596"/>
                <a:chOff x="2064" y="2880"/>
                <a:chExt cx="527" cy="596"/>
              </a:xfrm>
            </p:grpSpPr>
            <p:sp>
              <p:nvSpPr>
                <p:cNvPr id="20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4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[A]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920" y="2524"/>
              <a:ext cx="4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>
                  <a:solidFill>
                    <a:srgbClr val="C82E32"/>
                  </a:solidFill>
                </a:rPr>
                <a:t>−</a:t>
              </a:r>
            </a:p>
          </p:txBody>
        </p:sp>
        <p:grpSp>
          <p:nvGrpSpPr>
            <p:cNvPr id="20541" name="Group 61"/>
            <p:cNvGrpSpPr>
              <a:grpSpLocks/>
            </p:cNvGrpSpPr>
            <p:nvPr/>
          </p:nvGrpSpPr>
          <p:grpSpPr bwMode="auto">
            <a:xfrm>
              <a:off x="2352" y="2373"/>
              <a:ext cx="815" cy="603"/>
              <a:chOff x="2352" y="2400"/>
              <a:chExt cx="815" cy="603"/>
            </a:xfrm>
          </p:grpSpPr>
          <p:grpSp>
            <p:nvGrpSpPr>
              <p:cNvPr id="20514" name="Group 34"/>
              <p:cNvGrpSpPr>
                <a:grpSpLocks/>
              </p:cNvGrpSpPr>
              <p:nvPr/>
            </p:nvGrpSpPr>
            <p:grpSpPr bwMode="auto">
              <a:xfrm>
                <a:off x="2352" y="2400"/>
                <a:ext cx="288" cy="596"/>
                <a:chOff x="1605" y="2850"/>
                <a:chExt cx="288" cy="596"/>
              </a:xfrm>
            </p:grpSpPr>
            <p:sp>
              <p:nvSpPr>
                <p:cNvPr id="20515" name="Rectangle 3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b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7" name="Group 37"/>
              <p:cNvGrpSpPr>
                <a:grpSpLocks/>
              </p:cNvGrpSpPr>
              <p:nvPr/>
            </p:nvGrpSpPr>
            <p:grpSpPr bwMode="auto">
              <a:xfrm>
                <a:off x="2640" y="2407"/>
                <a:ext cx="527" cy="596"/>
                <a:chOff x="2065" y="2880"/>
                <a:chExt cx="527" cy="596"/>
              </a:xfrm>
            </p:grpSpPr>
            <p:sp>
              <p:nvSpPr>
                <p:cNvPr id="2051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65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[B]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9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3216" y="252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20542" name="Group 62"/>
            <p:cNvGrpSpPr>
              <a:grpSpLocks/>
            </p:cNvGrpSpPr>
            <p:nvPr/>
          </p:nvGrpSpPr>
          <p:grpSpPr bwMode="auto">
            <a:xfrm>
              <a:off x="3471" y="2373"/>
              <a:ext cx="812" cy="603"/>
              <a:chOff x="3471" y="2400"/>
              <a:chExt cx="812" cy="603"/>
            </a:xfrm>
          </p:grpSpPr>
          <p:grpSp>
            <p:nvGrpSpPr>
              <p:cNvPr id="20522" name="Group 42"/>
              <p:cNvGrpSpPr>
                <a:grpSpLocks/>
              </p:cNvGrpSpPr>
              <p:nvPr/>
            </p:nvGrpSpPr>
            <p:grpSpPr bwMode="auto">
              <a:xfrm>
                <a:off x="3471" y="2400"/>
                <a:ext cx="288" cy="596"/>
                <a:chOff x="1605" y="2850"/>
                <a:chExt cx="288" cy="596"/>
              </a:xfrm>
            </p:grpSpPr>
            <p:sp>
              <p:nvSpPr>
                <p:cNvPr id="20523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c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4" name="Line 44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45"/>
              <p:cNvGrpSpPr>
                <a:grpSpLocks/>
              </p:cNvGrpSpPr>
              <p:nvPr/>
            </p:nvGrpSpPr>
            <p:grpSpPr bwMode="auto">
              <a:xfrm>
                <a:off x="3744" y="2407"/>
                <a:ext cx="539" cy="596"/>
                <a:chOff x="2059" y="2880"/>
                <a:chExt cx="539" cy="596"/>
              </a:xfrm>
            </p:grpSpPr>
            <p:sp>
              <p:nvSpPr>
                <p:cNvPr id="20526" name="Rectangle 46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[C]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3" name="Group 63"/>
            <p:cNvGrpSpPr>
              <a:grpSpLocks/>
            </p:cNvGrpSpPr>
            <p:nvPr/>
          </p:nvGrpSpPr>
          <p:grpSpPr bwMode="auto">
            <a:xfrm>
              <a:off x="4656" y="2373"/>
              <a:ext cx="827" cy="603"/>
              <a:chOff x="4656" y="2400"/>
              <a:chExt cx="827" cy="603"/>
            </a:xfrm>
          </p:grpSpPr>
          <p:grpSp>
            <p:nvGrpSpPr>
              <p:cNvPr id="20529" name="Group 49"/>
              <p:cNvGrpSpPr>
                <a:grpSpLocks/>
              </p:cNvGrpSpPr>
              <p:nvPr/>
            </p:nvGrpSpPr>
            <p:grpSpPr bwMode="auto">
              <a:xfrm>
                <a:off x="4656" y="2400"/>
                <a:ext cx="288" cy="596"/>
                <a:chOff x="1605" y="2850"/>
                <a:chExt cx="288" cy="596"/>
              </a:xfrm>
            </p:grpSpPr>
            <p:sp>
              <p:nvSpPr>
                <p:cNvPr id="20530" name="Rectangle 50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d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32" name="Group 52"/>
              <p:cNvGrpSpPr>
                <a:grpSpLocks/>
              </p:cNvGrpSpPr>
              <p:nvPr/>
            </p:nvGrpSpPr>
            <p:grpSpPr bwMode="auto">
              <a:xfrm>
                <a:off x="4944" y="2407"/>
                <a:ext cx="539" cy="596"/>
                <a:chOff x="2059" y="2880"/>
                <a:chExt cx="539" cy="596"/>
              </a:xfrm>
            </p:grpSpPr>
            <p:sp>
              <p:nvSpPr>
                <p:cNvPr id="20533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[D]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4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4368" y="252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4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4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400" dirty="0" smtClean="0"/>
              <a:t>We can gain </a:t>
            </a:r>
            <a:r>
              <a:rPr lang="en-US" altLang="en-US" sz="2400" dirty="0"/>
              <a:t>information about the rate of a reaction by seeing how the rate changes with changes in concentration. 	</a:t>
            </a:r>
            <a:endParaRPr lang="en-US" altLang="en-US" sz="2400" dirty="0" smtClean="0"/>
          </a:p>
          <a:p>
            <a:pPr marL="0" indent="0">
              <a:buFontTx/>
              <a:buNone/>
            </a:pPr>
            <a:r>
              <a:rPr lang="en-US" altLang="en-US" sz="2400" dirty="0" smtClean="0"/>
              <a:t>If </a:t>
            </a:r>
            <a:r>
              <a:rPr lang="en-US" altLang="en-US" sz="2400" dirty="0"/>
              <a:t>we compare Experiments 1 and 2, we see that when [NH</a:t>
            </a:r>
            <a:r>
              <a:rPr lang="en-US" altLang="en-US" sz="2400" baseline="-25000" dirty="0"/>
              <a:t>4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doubles, the initial rate doubles.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811213" y="3962400"/>
            <a:ext cx="7356475" cy="523875"/>
            <a:chOff x="500" y="2496"/>
            <a:chExt cx="4634" cy="330"/>
          </a:xfrm>
        </p:grpSpPr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NO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600" baseline="300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+ 2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l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44" name="Picture 16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074738" y="1600200"/>
            <a:ext cx="6994525" cy="2143125"/>
          </a:xfrm>
        </p:spPr>
      </p:pic>
    </p:spTree>
    <p:extLst>
      <p:ext uri="{BB962C8B-B14F-4D97-AF65-F5344CB8AC3E}">
        <p14:creationId xmlns:p14="http://schemas.microsoft.com/office/powerpoint/2010/main" val="7420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/>
              <a:t>Rate = </a:t>
            </a:r>
            <a:r>
              <a:rPr lang="en-US" altLang="en-US" i="1"/>
              <a:t>k</a:t>
            </a:r>
            <a:r>
              <a:rPr lang="en-US" altLang="en-US"/>
              <a:t> [NH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] [NO</a:t>
            </a:r>
            <a:r>
              <a:rPr lang="en-US" altLang="en-US" baseline="-25000"/>
              <a:t>2</a:t>
            </a:r>
            <a:r>
              <a:rPr lang="en-US" altLang="en-US" sz="4400" baseline="30000"/>
              <a:t>−</a:t>
            </a:r>
            <a:r>
              <a:rPr lang="en-US" altLang="en-US"/>
              <a:t>]</a:t>
            </a:r>
          </a:p>
          <a:p>
            <a:pPr algn="ctr">
              <a:buFontTx/>
              <a:buNone/>
            </a:pPr>
            <a:endParaRPr lang="en-US" altLang="en-US"/>
          </a:p>
          <a:p>
            <a:r>
              <a:rPr lang="en-US" altLang="en-US"/>
              <a:t>The overall reaction order can be found by adding the exponents on the reactants in the rate law.</a:t>
            </a:r>
          </a:p>
          <a:p>
            <a:r>
              <a:rPr lang="en-US" altLang="en-US"/>
              <a:t>This reaction is second-order overall.</a:t>
            </a:r>
          </a:p>
        </p:txBody>
      </p:sp>
    </p:spTree>
    <p:extLst>
      <p:ext uri="{BB962C8B-B14F-4D97-AF65-F5344CB8AC3E}">
        <p14:creationId xmlns:p14="http://schemas.microsoft.com/office/powerpoint/2010/main" val="12651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Law and Order or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order- the rate is independent of [reactant]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order- rate  = [reactant]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order- rate </a:t>
            </a:r>
            <a:r>
              <a:rPr lang="en-US" altLang="en-US" dirty="0">
                <a:sym typeface="Symbol" pitchFamily="-80" charset="2"/>
              </a:rPr>
              <a:t></a:t>
            </a:r>
            <a:r>
              <a:rPr lang="en-US" dirty="0" smtClean="0"/>
              <a:t> [reactant]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order- rate </a:t>
            </a:r>
            <a:r>
              <a:rPr lang="en-US" altLang="en-US" dirty="0">
                <a:sym typeface="Symbol" pitchFamily="-80" charset="2"/>
              </a:rPr>
              <a:t></a:t>
            </a:r>
            <a:r>
              <a:rPr lang="en-US" dirty="0" smtClean="0"/>
              <a:t> [reactant]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948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Law and Oder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Since rate is defined as  change in concentration (molarity)/time (s).  The unit for k will vary based on the order of the reaction.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0 order: </a:t>
            </a:r>
            <a:r>
              <a:rPr lang="en-US" sz="2800" dirty="0"/>
              <a:t> </a:t>
            </a:r>
            <a:r>
              <a:rPr lang="en-US" sz="2800" dirty="0" smtClean="0"/>
              <a:t>  k = mole/L </a:t>
            </a:r>
            <a:r>
              <a:rPr lang="en-US" sz="2000" dirty="0" smtClean="0"/>
              <a:t>•</a:t>
            </a:r>
            <a:r>
              <a:rPr lang="en-US" sz="2800" dirty="0" smtClean="0"/>
              <a:t> 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order:  k = 1/s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order:  k = L/mole </a:t>
            </a:r>
            <a:r>
              <a:rPr lang="en-US" sz="2000" dirty="0"/>
              <a:t>•</a:t>
            </a:r>
            <a:r>
              <a:rPr lang="en-US" sz="2800" dirty="0" smtClean="0"/>
              <a:t> 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order:  k = 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/mole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000" dirty="0"/>
              <a:t>•</a:t>
            </a:r>
            <a:r>
              <a:rPr lang="en-US" sz="2800" dirty="0" smtClean="0"/>
              <a:t> 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5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817</Words>
  <Application>Microsoft Office PowerPoint</Application>
  <PresentationFormat>On-screen Show (4:3)</PresentationFormat>
  <Paragraphs>192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Big Idea 4</vt:lpstr>
      <vt:lpstr>Concepts covered:</vt:lpstr>
      <vt:lpstr>Factors That Affect Reaction Rates</vt:lpstr>
      <vt:lpstr>Reaction Rates </vt:lpstr>
      <vt:lpstr>Reaction Rates and Stoichiometry</vt:lpstr>
      <vt:lpstr>Concentration and Rate</vt:lpstr>
      <vt:lpstr>Rate Laws</vt:lpstr>
      <vt:lpstr>Rate Law and Order or Reaction</vt:lpstr>
      <vt:lpstr>Rate Law and Oder of Reaction</vt:lpstr>
      <vt:lpstr>First-Order Processes</vt:lpstr>
      <vt:lpstr>Second-Order Processes</vt:lpstr>
      <vt:lpstr>Summary: Integrated rate law</vt:lpstr>
      <vt:lpstr>Reaction Coordinate Diagrams</vt:lpstr>
      <vt:lpstr>Catalysts</vt:lpstr>
      <vt:lpstr>Maxwell–Boltzmann Distributions</vt:lpstr>
      <vt:lpstr>Reaction Mechanisms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4</dc:title>
  <dc:creator>Administrator</dc:creator>
  <cp:lastModifiedBy>Administrator</cp:lastModifiedBy>
  <cp:revision>4</cp:revision>
  <dcterms:created xsi:type="dcterms:W3CDTF">2014-04-16T09:05:16Z</dcterms:created>
  <dcterms:modified xsi:type="dcterms:W3CDTF">2014-04-17T15:36:50Z</dcterms:modified>
</cp:coreProperties>
</file>