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9" r:id="rId11"/>
    <p:sldId id="290" r:id="rId12"/>
    <p:sldId id="291" r:id="rId13"/>
    <p:sldId id="293" r:id="rId14"/>
    <p:sldId id="292" r:id="rId15"/>
    <p:sldId id="294" r:id="rId16"/>
    <p:sldId id="295" r:id="rId17"/>
    <p:sldId id="296" r:id="rId18"/>
    <p:sldId id="297" r:id="rId19"/>
    <p:sldId id="265" r:id="rId20"/>
    <p:sldId id="266" r:id="rId21"/>
    <p:sldId id="264" r:id="rId22"/>
    <p:sldId id="268" r:id="rId23"/>
    <p:sldId id="269" r:id="rId24"/>
    <p:sldId id="270" r:id="rId25"/>
    <p:sldId id="276" r:id="rId26"/>
    <p:sldId id="271" r:id="rId27"/>
    <p:sldId id="272" r:id="rId28"/>
    <p:sldId id="273" r:id="rId29"/>
    <p:sldId id="274" r:id="rId30"/>
    <p:sldId id="275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9879B-391E-45E7-AA2C-B822A2A27545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319F8-7EAD-44DC-B2A7-C51F2434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6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4D9CF-085C-46B0-B59C-0BD9B42D3168}" type="slidenum">
              <a:rPr lang="en-US"/>
              <a:pPr/>
              <a:t>4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3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4465B-DCE8-4E4A-94A4-4F1EAB4A67FE}" type="slidenum">
              <a:rPr lang="en-US"/>
              <a:pPr/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0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2D745-8E35-4262-BCDB-12B2557EE1BF}" type="slidenum">
              <a:rPr lang="en-US"/>
              <a:pPr/>
              <a:t>19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E56BB-C357-4AC2-99A6-C0CDF397667D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4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9A351-70D8-46EE-8560-EBAED106528A}" type="slidenum">
              <a:rPr lang="en-US"/>
              <a:pPr/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73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3049F-0AE6-418B-A80D-0A5AB8F555F0}" type="slidenum">
              <a:rPr lang="en-US"/>
              <a:pPr/>
              <a:t>22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40EF2-7ACB-48E7-8575-7BAE215AD3E0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7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6C25E53-7FE6-4C6B-9862-0A67370A88C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0853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2F113-1E91-4FAD-B229-FB438F170582}" type="slidenum">
              <a:rPr lang="en-US"/>
              <a:pPr/>
              <a:t>26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2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36E98-3705-4D7B-B3EA-1E41C454773F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0371C8B-7023-4E55-B1F2-9A4265C33C50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499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1CDC3-C37D-4DA8-88F7-89FC6D0FAF41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2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C13C96B5-F17C-49CA-AC38-AF6B9A95EC18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319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794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3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D49738DC-44DD-4A7B-A7CB-297E29E3AD08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34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24064446-C93B-463C-87E1-63E32025F1A0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485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76491-9418-49F4-AA4B-6E155A58D7D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51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E1010-B407-4095-94FF-60595880473F}" type="slidenum">
              <a:rPr lang="en-US"/>
              <a:pPr/>
              <a:t>42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6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85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4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47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19F8-7EAD-44DC-B2A7-C51F243405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2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128D0-BDE5-4434-A8A7-49E76958618B}" type="slidenum">
              <a:rPr lang="en-US"/>
              <a:pPr/>
              <a:t>9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72CFF-9562-48D2-8AA5-3F73D8CB737E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944F2-CB91-4055-BF6F-ABBD97C441F0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2CF6D-F10B-40CC-BDC6-8571598A93BE}" type="slidenum">
              <a:rPr lang="en-US"/>
              <a:pPr/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4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4 Video Presentation Slide 6</a:t>
            </a:r>
          </a:p>
        </p:txBody>
      </p:sp>
    </p:spTree>
    <p:extLst>
      <p:ext uri="{BB962C8B-B14F-4D97-AF65-F5344CB8AC3E}">
        <p14:creationId xmlns:p14="http://schemas.microsoft.com/office/powerpoint/2010/main" val="361452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4159CA-9A4E-40BD-B5C3-F9D4E7228F35}" type="slidenum">
              <a:rPr lang="en-US"/>
              <a:pPr/>
              <a:t>17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0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1F4737-D941-479F-AE49-32BB52B685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4132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31E517-73D0-4F7D-AAFA-2C33F685B4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3118548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88AD93-5EF9-40ED-AE7C-E5F890486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88833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1D998C-3508-4EFD-8643-32BD187E9C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2209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FD6B9-CD19-4726-AF64-0976D754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303750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6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6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7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23F-C820-4FC6-BD31-87016DD6664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CDC0-1436-4105-8C19-E4B5295F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Big Idea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7162800" cy="2057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“Change in matter involves the rearrangement and/or reorganization of atoms and/or the electrons.”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Limiting Reactants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4338" y="1447800"/>
            <a:ext cx="8305800" cy="2286000"/>
          </a:xfrm>
        </p:spPr>
        <p:txBody>
          <a:bodyPr/>
          <a:lstStyle/>
          <a:p>
            <a:r>
              <a:rPr lang="en-US" sz="2800"/>
              <a:t>The limiting reactant is the reactant present in the smallest stoichiometric amount.</a:t>
            </a:r>
          </a:p>
          <a:p>
            <a:pPr lvl="1"/>
            <a:r>
              <a:rPr lang="en-US" sz="2400"/>
              <a:t>In other words, it’s the reactant you’ll run out of first (in this case, the H</a:t>
            </a:r>
            <a:r>
              <a:rPr lang="en-US" sz="2400" baseline="-25000"/>
              <a:t>2</a:t>
            </a:r>
            <a:r>
              <a:rPr lang="en-US" sz="2400"/>
              <a:t>).</a:t>
            </a:r>
          </a:p>
        </p:txBody>
      </p:sp>
      <p:pic>
        <p:nvPicPr>
          <p:cNvPr id="80902" name="Picture 1030" descr="03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6"/>
          <a:stretch>
            <a:fillRect/>
          </a:stretch>
        </p:blipFill>
        <p:spPr>
          <a:xfrm>
            <a:off x="1325563" y="3733800"/>
            <a:ext cx="6499225" cy="2741613"/>
          </a:xfrm>
        </p:spPr>
      </p:pic>
    </p:spTree>
    <p:extLst>
      <p:ext uri="{BB962C8B-B14F-4D97-AF65-F5344CB8AC3E}">
        <p14:creationId xmlns:p14="http://schemas.microsoft.com/office/powerpoint/2010/main" val="487265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Yield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theoretical yield is the maximum amount of product that can be made.</a:t>
            </a:r>
          </a:p>
          <a:p>
            <a:pPr lvl="1"/>
            <a:r>
              <a:rPr lang="en-US"/>
              <a:t>In other words it’s the amount of product possible as calculated through the stoichiometry problem.</a:t>
            </a:r>
          </a:p>
          <a:p>
            <a:r>
              <a:rPr lang="en-US"/>
              <a:t>This is different from the actual yield, which is the amount one actually produces and measures.</a:t>
            </a:r>
          </a:p>
        </p:txBody>
      </p:sp>
    </p:spTree>
    <p:extLst>
      <p:ext uri="{BB962C8B-B14F-4D97-AF65-F5344CB8AC3E}">
        <p14:creationId xmlns:p14="http://schemas.microsoft.com/office/powerpoint/2010/main" val="1780318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Percent Yield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One finds the percent yield by comparing the amount actually obtained (actual yield) to the amount it was possible to make (theoretical yield).</a:t>
            </a:r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217488" y="4005262"/>
            <a:ext cx="8383586" cy="1190625"/>
            <a:chOff x="-165" y="2352"/>
            <a:chExt cx="5281" cy="750"/>
          </a:xfrm>
        </p:grpSpPr>
        <p:grpSp>
          <p:nvGrpSpPr>
            <p:cNvPr id="83975" name="Group 7"/>
            <p:cNvGrpSpPr>
              <a:grpSpLocks/>
            </p:cNvGrpSpPr>
            <p:nvPr/>
          </p:nvGrpSpPr>
          <p:grpSpPr bwMode="auto">
            <a:xfrm>
              <a:off x="2016" y="2352"/>
              <a:ext cx="2304" cy="750"/>
              <a:chOff x="1335" y="2400"/>
              <a:chExt cx="2304" cy="750"/>
            </a:xfrm>
          </p:grpSpPr>
          <p:sp>
            <p:nvSpPr>
              <p:cNvPr id="83973" name="Rectangle 5"/>
              <p:cNvSpPr>
                <a:spLocks noChangeArrowheads="1"/>
              </p:cNvSpPr>
              <p:nvPr/>
            </p:nvSpPr>
            <p:spPr bwMode="auto">
              <a:xfrm>
                <a:off x="1354" y="2400"/>
                <a:ext cx="2261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>
                    <a:solidFill>
                      <a:srgbClr val="C82E32"/>
                    </a:solidFill>
                  </a:rPr>
                  <a:t>Actual Yield</a:t>
                </a:r>
              </a:p>
              <a:p>
                <a:pPr algn="ctr"/>
                <a:r>
                  <a:rPr lang="en-US" sz="3600">
                    <a:solidFill>
                      <a:srgbClr val="C82E32"/>
                    </a:solidFill>
                  </a:rPr>
                  <a:t>Theoretical Yield</a:t>
                </a:r>
              </a:p>
            </p:txBody>
          </p:sp>
          <p:sp>
            <p:nvSpPr>
              <p:cNvPr id="83974" name="Line 6"/>
              <p:cNvSpPr>
                <a:spLocks noChangeShapeType="1"/>
              </p:cNvSpPr>
              <p:nvPr/>
            </p:nvSpPr>
            <p:spPr bwMode="auto">
              <a:xfrm>
                <a:off x="1335" y="2788"/>
                <a:ext cx="2304" cy="0"/>
              </a:xfrm>
              <a:prstGeom prst="line">
                <a:avLst/>
              </a:prstGeom>
              <a:noFill/>
              <a:ln w="2222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>
              <a:off x="-165" y="2536"/>
              <a:ext cx="52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dirty="0">
                  <a:solidFill>
                    <a:srgbClr val="C82E32"/>
                  </a:solidFill>
                </a:rPr>
                <a:t>Percent Yield =					</a:t>
              </a:r>
              <a:r>
                <a:rPr lang="en-US" sz="3600" dirty="0" smtClean="0">
                  <a:solidFill>
                    <a:srgbClr val="C82E32"/>
                  </a:solidFill>
                </a:rPr>
                <a:t>       x </a:t>
              </a:r>
              <a:r>
                <a:rPr lang="en-US" sz="3600" dirty="0">
                  <a:solidFill>
                    <a:srgbClr val="C82E3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284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Compositional Analysis &amp; Stoichiometry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We’ve looked at this already when we addressed hydrates.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Analysis</a:t>
            </a:r>
            <a:endParaRPr lang="en-US" dirty="0"/>
          </a:p>
        </p:txBody>
      </p:sp>
      <p:pic>
        <p:nvPicPr>
          <p:cNvPr id="54275" name="Picture 4" descr="04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51013"/>
            <a:ext cx="90011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Determination of  the % </a:t>
            </a:r>
            <a:r>
              <a:rPr lang="en-US" dirty="0" smtClean="0"/>
              <a:t>sodium sulfate in the mineral  </a:t>
            </a:r>
            <a:r>
              <a:rPr lang="en-US" dirty="0" err="1" smtClean="0"/>
              <a:t>Thenarite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6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219456" y="4709160"/>
            <a:ext cx="8695944" cy="192024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Combustion involves the addition oxygen to another element.</a:t>
            </a:r>
          </a:p>
          <a:p>
            <a:pPr marL="290513" indent="-290513">
              <a:spcBef>
                <a:spcPts val="6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When hydrocarbon molecules burn completely, the products are always </a:t>
            </a:r>
            <a:r>
              <a:rPr lang="en-US" sz="2800" i="1" dirty="0">
                <a:ea typeface="ＭＳ Ｐゴシック" charset="0"/>
              </a:rPr>
              <a:t>carbon dioxide gas and water</a:t>
            </a:r>
            <a:r>
              <a:rPr lang="en-US" sz="2800" dirty="0">
                <a:ea typeface="ＭＳ Ｐゴシック" charset="0"/>
              </a:rPr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Determining the Formula of a Hydrocarbon by Combustion</a:t>
            </a:r>
            <a:endParaRPr lang="en-US" dirty="0"/>
          </a:p>
        </p:txBody>
      </p:sp>
      <p:pic>
        <p:nvPicPr>
          <p:cNvPr id="6" name="Picture 5" descr="04_07.jpg"/>
          <p:cNvPicPr>
            <a:picLocks noChangeAspect="1"/>
          </p:cNvPicPr>
          <p:nvPr/>
        </p:nvPicPr>
        <p:blipFill>
          <a:blip r:embed="rId3"/>
          <a:srcRect r="6667"/>
          <a:stretch>
            <a:fillRect/>
          </a:stretch>
        </p:blipFill>
        <p:spPr>
          <a:xfrm>
            <a:off x="685800" y="1360442"/>
            <a:ext cx="8153400" cy="334871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6761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04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743200"/>
            <a:ext cx="4572000" cy="387705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84995" name="Group 14"/>
          <p:cNvGrpSpPr>
            <a:grpSpLocks/>
          </p:cNvGrpSpPr>
          <p:nvPr/>
        </p:nvGrpSpPr>
        <p:grpSpPr bwMode="auto">
          <a:xfrm>
            <a:off x="228600" y="1066800"/>
            <a:ext cx="5943600" cy="2819400"/>
            <a:chOff x="76200" y="2667000"/>
            <a:chExt cx="5943600" cy="2819400"/>
          </a:xfrm>
        </p:grpSpPr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76200" y="2667000"/>
              <a:ext cx="5943600" cy="2819400"/>
            </a:xfrm>
            <a:prstGeom prst="rect">
              <a:avLst/>
            </a:prstGeom>
            <a:solidFill>
              <a:srgbClr val="FFFFCC"/>
            </a:solidFill>
            <a:ln w="12700">
              <a:noFill/>
              <a:miter lim="800000"/>
              <a:headEnd/>
              <a:tailE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5000" name="Text Box 7"/>
            <p:cNvSpPr txBox="1">
              <a:spLocks noChangeArrowheads="1"/>
            </p:cNvSpPr>
            <p:nvPr/>
          </p:nvSpPr>
          <p:spPr bwMode="auto">
            <a:xfrm>
              <a:off x="152400" y="2819400"/>
              <a:ext cx="19050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/>
                <a:t>Solution =</a:t>
              </a: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auto">
            <a:xfrm>
              <a:off x="2057400" y="2819400"/>
              <a:ext cx="1524000" cy="5492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solute</a:t>
              </a:r>
            </a:p>
          </p:txBody>
        </p:sp>
        <p:sp>
          <p:nvSpPr>
            <p:cNvPr id="79881" name="Text Box 9"/>
            <p:cNvSpPr txBox="1">
              <a:spLocks noChangeArrowheads="1"/>
            </p:cNvSpPr>
            <p:nvPr/>
          </p:nvSpPr>
          <p:spPr bwMode="auto">
            <a:xfrm>
              <a:off x="3352800" y="2819400"/>
              <a:ext cx="2438400" cy="5492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 i="1" dirty="0">
                  <a:solidFill>
                    <a:schemeClr val="tx2"/>
                  </a:solidFill>
                  <a:latin typeface="Arial" pitchFamily="34" charset="0"/>
                  <a:ea typeface="ＭＳ Ｐゴシック" charset="-128"/>
                </a:rPr>
                <a:t>+</a:t>
              </a:r>
              <a:r>
                <a:rPr lang="en-US" sz="3000" b="1" i="1" dirty="0">
                  <a:solidFill>
                    <a:srgbClr val="0066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ＭＳ Ｐゴシック" charset="-128"/>
                </a:rPr>
                <a:t>  solvent</a:t>
              </a:r>
            </a:p>
          </p:txBody>
        </p:sp>
        <p:grpSp>
          <p:nvGrpSpPr>
            <p:cNvPr id="85003" name="Group 10"/>
            <p:cNvGrpSpPr>
              <a:grpSpLocks/>
            </p:cNvGrpSpPr>
            <p:nvPr/>
          </p:nvGrpSpPr>
          <p:grpSpPr bwMode="auto">
            <a:xfrm>
              <a:off x="609600" y="3352800"/>
              <a:ext cx="2590800" cy="1905001"/>
              <a:chOff x="816" y="1631"/>
              <a:chExt cx="1632" cy="1200"/>
            </a:xfrm>
          </p:grpSpPr>
          <p:sp>
            <p:nvSpPr>
              <p:cNvPr id="85007" name="Text Box 11"/>
              <p:cNvSpPr txBox="1">
                <a:spLocks noChangeArrowheads="1"/>
              </p:cNvSpPr>
              <p:nvPr/>
            </p:nvSpPr>
            <p:spPr bwMode="auto">
              <a:xfrm>
                <a:off x="816" y="2083"/>
                <a:ext cx="16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That which is dissolved (lesser amount)</a:t>
                </a:r>
              </a:p>
            </p:txBody>
          </p:sp>
          <p:sp>
            <p:nvSpPr>
              <p:cNvPr id="85008" name="Line 12"/>
              <p:cNvSpPr>
                <a:spLocks noChangeShapeType="1"/>
              </p:cNvSpPr>
              <p:nvPr/>
            </p:nvSpPr>
            <p:spPr bwMode="auto">
              <a:xfrm flipV="1">
                <a:off x="1680" y="1631"/>
                <a:ext cx="480" cy="5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004" name="Group 13"/>
            <p:cNvGrpSpPr>
              <a:grpSpLocks/>
            </p:cNvGrpSpPr>
            <p:nvPr/>
          </p:nvGrpSpPr>
          <p:grpSpPr bwMode="auto">
            <a:xfrm>
              <a:off x="3200400" y="3276600"/>
              <a:ext cx="2590800" cy="1949450"/>
              <a:chOff x="3120" y="1536"/>
              <a:chExt cx="1632" cy="1228"/>
            </a:xfrm>
          </p:grpSpPr>
          <p:sp>
            <p:nvSpPr>
              <p:cNvPr id="85005" name="Text Box 14"/>
              <p:cNvSpPr txBox="1">
                <a:spLocks noChangeArrowheads="1"/>
              </p:cNvSpPr>
              <p:nvPr/>
            </p:nvSpPr>
            <p:spPr bwMode="auto">
              <a:xfrm>
                <a:off x="3120" y="2016"/>
                <a:ext cx="1632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That which is dissolves (greater amount)</a:t>
                </a:r>
              </a:p>
            </p:txBody>
          </p:sp>
          <p:sp>
            <p:nvSpPr>
              <p:cNvPr id="85006" name="Line 15"/>
              <p:cNvSpPr>
                <a:spLocks noChangeShapeType="1"/>
              </p:cNvSpPr>
              <p:nvPr/>
            </p:nvSpPr>
            <p:spPr bwMode="auto">
              <a:xfrm flipH="1" flipV="1">
                <a:off x="3840" y="1536"/>
                <a:ext cx="4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3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Molarity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3124200"/>
          </a:xfrm>
        </p:spPr>
        <p:txBody>
          <a:bodyPr/>
          <a:lstStyle/>
          <a:p>
            <a:r>
              <a:rPr lang="en-US"/>
              <a:t>Two solutions can contain the same compounds but be quite different because the proportions of those compounds are different.</a:t>
            </a:r>
          </a:p>
          <a:p>
            <a:r>
              <a:rPr lang="en-US"/>
              <a:t>Molarity is one way to measure the concentration of a solution.</a:t>
            </a: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1100138" y="4445000"/>
            <a:ext cx="6938962" cy="1052513"/>
            <a:chOff x="861" y="2800"/>
            <a:chExt cx="4371" cy="663"/>
          </a:xfrm>
        </p:grpSpPr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>
              <a:off x="2424" y="2800"/>
              <a:ext cx="2808" cy="663"/>
              <a:chOff x="2424" y="2800"/>
              <a:chExt cx="2808" cy="663"/>
            </a:xfrm>
          </p:grpSpPr>
          <p:grpSp>
            <p:nvGrpSpPr>
              <p:cNvPr id="81927" name="Group 7"/>
              <p:cNvGrpSpPr>
                <a:grpSpLocks/>
              </p:cNvGrpSpPr>
              <p:nvPr/>
            </p:nvGrpSpPr>
            <p:grpSpPr bwMode="auto">
              <a:xfrm>
                <a:off x="2424" y="2800"/>
                <a:ext cx="2693" cy="663"/>
                <a:chOff x="1530" y="2752"/>
                <a:chExt cx="2693" cy="663"/>
              </a:xfrm>
            </p:grpSpPr>
            <p:sp>
              <p:nvSpPr>
                <p:cNvPr id="81925" name="Rectangle 5"/>
                <p:cNvSpPr>
                  <a:spLocks noChangeArrowheads="1"/>
                </p:cNvSpPr>
                <p:nvPr/>
              </p:nvSpPr>
              <p:spPr bwMode="auto">
                <a:xfrm>
                  <a:off x="2061" y="2752"/>
                  <a:ext cx="162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moles of solute</a:t>
                  </a:r>
                </a:p>
              </p:txBody>
            </p:sp>
            <p:sp>
              <p:nvSpPr>
                <p:cNvPr id="81926" name="Rectangle 6"/>
                <p:cNvSpPr>
                  <a:spLocks noChangeArrowheads="1"/>
                </p:cNvSpPr>
                <p:nvPr/>
              </p:nvSpPr>
              <p:spPr bwMode="auto">
                <a:xfrm>
                  <a:off x="1530" y="3088"/>
                  <a:ext cx="269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C82E32"/>
                      </a:solidFill>
                    </a:rPr>
                    <a:t>volume of solution in liters</a:t>
                  </a:r>
                </a:p>
              </p:txBody>
            </p:sp>
          </p:grp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>
                <a:off x="2448" y="3150"/>
                <a:ext cx="2784" cy="0"/>
              </a:xfrm>
              <a:prstGeom prst="line">
                <a:avLst/>
              </a:prstGeom>
              <a:noFill/>
              <a:ln w="2540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861" y="2976"/>
              <a:ext cx="14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2800">
                  <a:solidFill>
                    <a:srgbClr val="C82E32"/>
                  </a:solidFill>
                </a:rPr>
                <a:t>Molarity (</a:t>
              </a:r>
              <a:r>
                <a:rPr lang="en-US" sz="2800" i="1">
                  <a:solidFill>
                    <a:srgbClr val="C82E32"/>
                  </a:solidFill>
                </a:rPr>
                <a:t>M</a:t>
              </a:r>
              <a:r>
                <a:rPr lang="en-US" sz="2800">
                  <a:solidFill>
                    <a:srgbClr val="C82E32"/>
                  </a:solidFill>
                </a:rPr>
                <a:t>) =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3076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Using Molarities in</a:t>
            </a:r>
            <a:br>
              <a:rPr lang="en-US"/>
            </a:br>
            <a:r>
              <a:rPr lang="en-US"/>
              <a:t>Stoichiometric Calculations</a:t>
            </a:r>
          </a:p>
        </p:txBody>
      </p:sp>
      <p:pic>
        <p:nvPicPr>
          <p:cNvPr id="118790" name="Picture 6" descr="04_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9"/>
          <a:stretch>
            <a:fillRect/>
          </a:stretch>
        </p:blipFill>
        <p:spPr>
          <a:xfrm>
            <a:off x="685800" y="2319338"/>
            <a:ext cx="7772400" cy="3243262"/>
          </a:xfrm>
        </p:spPr>
      </p:pic>
    </p:spTree>
    <p:extLst>
      <p:ext uri="{BB962C8B-B14F-4D97-AF65-F5344CB8AC3E}">
        <p14:creationId xmlns:p14="http://schemas.microsoft.com/office/powerpoint/2010/main" val="898311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Electrolytes Are…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600200"/>
          </a:xfrm>
        </p:spPr>
        <p:txBody>
          <a:bodyPr/>
          <a:lstStyle/>
          <a:p>
            <a:r>
              <a:rPr lang="en-US" sz="2800"/>
              <a:t>Strong acids</a:t>
            </a:r>
          </a:p>
          <a:p>
            <a:r>
              <a:rPr lang="en-US" sz="2800"/>
              <a:t>Strong bases</a:t>
            </a:r>
          </a:p>
          <a:p>
            <a:r>
              <a:rPr lang="en-US" sz="2800"/>
              <a:t>Soluble ionic salts</a:t>
            </a:r>
          </a:p>
        </p:txBody>
      </p:sp>
      <p:pic>
        <p:nvPicPr>
          <p:cNvPr id="26635" name="Picture 11" descr="04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b="4985"/>
          <a:stretch>
            <a:fillRect/>
          </a:stretch>
        </p:blipFill>
        <p:spPr>
          <a:xfrm>
            <a:off x="2057400" y="3276600"/>
            <a:ext cx="5029200" cy="3200400"/>
          </a:xfrm>
        </p:spPr>
      </p:pic>
    </p:spTree>
    <p:extLst>
      <p:ext uri="{BB962C8B-B14F-4D97-AF65-F5344CB8AC3E}">
        <p14:creationId xmlns:p14="http://schemas.microsoft.com/office/powerpoint/2010/main" val="1780473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Formulas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Writing/balancing chemical equations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Stoichiometry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Limiting, excess reaction, % yield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Solutions: concentration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Aqueous reactions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 &amp; electrochemistry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Methods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(distillation, filtration, chromatography)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techniques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(Titration, gravimetric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spectrophotometric)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Nonelectrolytes</a:t>
            </a:r>
            <a:endParaRPr lang="en-US" dirty="0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sz="half" idx="3"/>
          </p:nvPr>
        </p:nvSpPr>
        <p:spPr>
          <a:xfrm>
            <a:off x="4800600" y="3352800"/>
            <a:ext cx="38862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Molecular compounds tend to be nonelectrolytes, except for acids and bases.</a:t>
            </a:r>
          </a:p>
        </p:txBody>
      </p:sp>
      <p:pic>
        <p:nvPicPr>
          <p:cNvPr id="125957" name="Picture 1029" descr="04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r="-1868" b="11536"/>
          <a:stretch>
            <a:fillRect/>
          </a:stretch>
        </p:blipFill>
        <p:spPr>
          <a:xfrm>
            <a:off x="609600" y="3657600"/>
            <a:ext cx="3352800" cy="2733675"/>
          </a:xfrm>
        </p:spPr>
      </p:pic>
      <p:pic>
        <p:nvPicPr>
          <p:cNvPr id="125963" name="Picture 1035" descr="04_T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10159"/>
          <a:stretch>
            <a:fillRect/>
          </a:stretch>
        </p:blipFill>
        <p:spPr>
          <a:xfrm>
            <a:off x="304800" y="1984375"/>
            <a:ext cx="6553200" cy="1139825"/>
          </a:xfrm>
          <a:ln/>
        </p:spPr>
      </p:pic>
    </p:spTree>
    <p:extLst>
      <p:ext uri="{BB962C8B-B14F-4D97-AF65-F5344CB8AC3E}">
        <p14:creationId xmlns:p14="http://schemas.microsoft.com/office/powerpoint/2010/main" val="1883866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Ionic Equations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0919"/>
            <a:ext cx="8153400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balanced molecular equation.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Dissociate all strong electrolytes.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out anything that remains unchanged from the left side to the right side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(spectator ions).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net ionic equation with the species that remain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include charges on ions and states of your ions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precipitate (s).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05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Neutralization Reactions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When a strong acid reacts with a strong base, the net ionic equation is…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23825" y="2743200"/>
            <a:ext cx="9372600" cy="3810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HCl </a:t>
            </a:r>
            <a:r>
              <a:rPr lang="en-US" sz="2000"/>
              <a:t>(</a:t>
            </a:r>
            <a:r>
              <a:rPr lang="en-US" sz="2000" i="1"/>
              <a:t>aq</a:t>
            </a:r>
            <a:r>
              <a:rPr lang="en-US" sz="2000"/>
              <a:t>)</a:t>
            </a:r>
            <a:r>
              <a:rPr lang="en-US"/>
              <a:t> + NaOH </a:t>
            </a:r>
            <a:r>
              <a:rPr lang="en-US" sz="2000"/>
              <a:t>(</a:t>
            </a:r>
            <a:r>
              <a:rPr lang="en-US" sz="2000" i="1"/>
              <a:t>aq</a:t>
            </a:r>
            <a:r>
              <a:rPr lang="en-US" sz="2000"/>
              <a:t>)</a:t>
            </a:r>
            <a:r>
              <a:rPr lang="en-US" sz="2400"/>
              <a:t> </a:t>
            </a:r>
            <a:r>
              <a:rPr lang="en-US"/>
              <a:t> </a:t>
            </a:r>
            <a:r>
              <a:rPr lang="en-US">
                <a:sym typeface="Symbol" pitchFamily="-80" charset="2"/>
              </a:rPr>
              <a:t> NaCl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>
                <a:sym typeface="Symbol" pitchFamily="-80" charset="2"/>
              </a:rPr>
              <a:t> + H</a:t>
            </a:r>
            <a:r>
              <a:rPr lang="en-US" baseline="-25000">
                <a:sym typeface="Symbol" pitchFamily="-80" charset="2"/>
              </a:rPr>
              <a:t>2</a:t>
            </a:r>
            <a:r>
              <a:rPr lang="en-US">
                <a:sym typeface="Symbol" pitchFamily="-80" charset="2"/>
              </a:rPr>
              <a:t>O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l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>
                <a:sym typeface="Symbol" pitchFamily="-80" charset="2"/>
              </a:rPr>
              <a:t> </a:t>
            </a:r>
          </a:p>
          <a:p>
            <a:pPr algn="ctr">
              <a:buFontTx/>
              <a:buNone/>
            </a:pPr>
            <a:endParaRPr lang="en-US">
              <a:sym typeface="Symbol" pitchFamily="-80" charset="2"/>
            </a:endParaRPr>
          </a:p>
          <a:p>
            <a:pPr algn="ctr">
              <a:buFontTx/>
              <a:buNone/>
            </a:pPr>
            <a:r>
              <a:rPr lang="en-US">
                <a:sym typeface="Symbol" pitchFamily="-80" charset="2"/>
              </a:rPr>
              <a:t>H</a:t>
            </a:r>
            <a:r>
              <a:rPr lang="en-US" baseline="30000">
                <a:sym typeface="Symbol" pitchFamily="-80" charset="2"/>
              </a:rPr>
              <a:t>+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 </a:t>
            </a:r>
            <a:r>
              <a:rPr lang="en-US">
                <a:sym typeface="Symbol" pitchFamily="-80" charset="2"/>
              </a:rPr>
              <a:t>+ Cl</a:t>
            </a:r>
            <a:r>
              <a:rPr lang="en-US" baseline="30000">
                <a:sym typeface="Symbol" pitchFamily="-80" charset="2"/>
              </a:rPr>
              <a:t>-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 </a:t>
            </a:r>
            <a:r>
              <a:rPr lang="en-US">
                <a:sym typeface="Symbol" pitchFamily="-80" charset="2"/>
              </a:rPr>
              <a:t>+ Na</a:t>
            </a:r>
            <a:r>
              <a:rPr lang="en-US" baseline="30000">
                <a:sym typeface="Symbol" pitchFamily="-80" charset="2"/>
              </a:rPr>
              <a:t>+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</a:t>
            </a:r>
            <a:r>
              <a:rPr lang="en-US">
                <a:sym typeface="Symbol" pitchFamily="-80" charset="2"/>
              </a:rPr>
              <a:t> + OH</a:t>
            </a:r>
            <a:r>
              <a:rPr lang="en-US" baseline="30000">
                <a:sym typeface="Symbol" pitchFamily="-80" charset="2"/>
              </a:rPr>
              <a:t>-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</a:t>
            </a:r>
            <a:r>
              <a:rPr lang="en-US" baseline="-25000">
                <a:sym typeface="Symbol" pitchFamily="-80" charset="2"/>
              </a:rPr>
              <a:t>  </a:t>
            </a:r>
            <a:r>
              <a:rPr lang="en-US">
                <a:sym typeface="Symbol" pitchFamily="-80" charset="2"/>
              </a:rPr>
              <a:t> </a:t>
            </a:r>
          </a:p>
          <a:p>
            <a:pPr algn="ctr">
              <a:buFontTx/>
              <a:buNone/>
            </a:pPr>
            <a:r>
              <a:rPr lang="en-US">
                <a:sym typeface="Symbol" pitchFamily="-80" charset="2"/>
              </a:rPr>
              <a:t>Na</a:t>
            </a:r>
            <a:r>
              <a:rPr lang="en-US" baseline="30000">
                <a:sym typeface="Symbol" pitchFamily="-80" charset="2"/>
              </a:rPr>
              <a:t>+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 </a:t>
            </a:r>
            <a:r>
              <a:rPr lang="en-US">
                <a:sym typeface="Symbol" pitchFamily="-80" charset="2"/>
              </a:rPr>
              <a:t>+ Cl</a:t>
            </a:r>
            <a:r>
              <a:rPr lang="en-US" baseline="30000">
                <a:sym typeface="Symbol" pitchFamily="-80" charset="2"/>
              </a:rPr>
              <a:t>-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400">
                <a:sym typeface="Symbol" pitchFamily="-80" charset="2"/>
              </a:rPr>
              <a:t>) </a:t>
            </a:r>
            <a:r>
              <a:rPr lang="en-US">
                <a:sym typeface="Symbol" pitchFamily="-80" charset="2"/>
              </a:rPr>
              <a:t>+ H</a:t>
            </a:r>
            <a:r>
              <a:rPr lang="en-US" baseline="-25000">
                <a:sym typeface="Symbol" pitchFamily="-80" charset="2"/>
              </a:rPr>
              <a:t>2</a:t>
            </a:r>
            <a:r>
              <a:rPr lang="en-US">
                <a:sym typeface="Symbol" pitchFamily="-80" charset="2"/>
              </a:rPr>
              <a:t>O </a:t>
            </a:r>
            <a:r>
              <a:rPr lang="en-US" sz="24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l</a:t>
            </a:r>
            <a:r>
              <a:rPr lang="en-US" sz="2400">
                <a:sym typeface="Symbol" pitchFamily="-80" charset="2"/>
              </a:rPr>
              <a:t>)</a:t>
            </a:r>
          </a:p>
          <a:p>
            <a:pPr algn="ctr">
              <a:buFontTx/>
              <a:buNone/>
            </a:pPr>
            <a:endParaRPr lang="en-US">
              <a:sym typeface="Symbol" pitchFamily="-80" charset="2"/>
            </a:endParaRPr>
          </a:p>
          <a:p>
            <a:pPr algn="ctr">
              <a:buFontTx/>
              <a:buNone/>
            </a:pPr>
            <a:r>
              <a:rPr lang="en-US">
                <a:sym typeface="Symbol" pitchFamily="-80" charset="2"/>
              </a:rPr>
              <a:t>H</a:t>
            </a:r>
            <a:r>
              <a:rPr lang="en-US" baseline="30000">
                <a:sym typeface="Symbol" pitchFamily="-80" charset="2"/>
              </a:rPr>
              <a:t>+</a:t>
            </a:r>
            <a:r>
              <a:rPr lang="en-US">
                <a:sym typeface="Symbol" pitchFamily="-80" charset="2"/>
              </a:rPr>
              <a:t>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>
                <a:sym typeface="Symbol" pitchFamily="-80" charset="2"/>
              </a:rPr>
              <a:t>  +  OH</a:t>
            </a:r>
            <a:r>
              <a:rPr lang="en-US" baseline="30000">
                <a:sym typeface="Symbol" pitchFamily="-80" charset="2"/>
              </a:rPr>
              <a:t>-</a:t>
            </a:r>
            <a:r>
              <a:rPr lang="en-US">
                <a:sym typeface="Symbol" pitchFamily="-80" charset="2"/>
              </a:rPr>
              <a:t>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>
                <a:sym typeface="Symbol" pitchFamily="-80" charset="2"/>
              </a:rPr>
              <a:t>      H</a:t>
            </a:r>
            <a:r>
              <a:rPr lang="en-US" baseline="-25000">
                <a:sym typeface="Symbol" pitchFamily="-80" charset="2"/>
              </a:rPr>
              <a:t>2</a:t>
            </a:r>
            <a:r>
              <a:rPr lang="en-US">
                <a:sym typeface="Symbol" pitchFamily="-80" charset="2"/>
              </a:rPr>
              <a:t>O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l</a:t>
            </a:r>
            <a:r>
              <a:rPr lang="en-US" sz="2000">
                <a:sym typeface="Symbol" pitchFamily="-80" charset="2"/>
              </a:rPr>
              <a:t>)</a:t>
            </a:r>
            <a:endParaRPr lang="en-US">
              <a:sym typeface="Symbol" pitchFamily="-80" charset="2"/>
            </a:endParaRPr>
          </a:p>
        </p:txBody>
      </p:sp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2540000" y="3835400"/>
            <a:ext cx="2336800" cy="850900"/>
            <a:chOff x="1600" y="2416"/>
            <a:chExt cx="1472" cy="536"/>
          </a:xfrm>
        </p:grpSpPr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V="1">
              <a:off x="1712" y="2416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 flipV="1">
              <a:off x="2688" y="2416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4" name="Line 8"/>
            <p:cNvSpPr>
              <a:spLocks noChangeShapeType="1"/>
            </p:cNvSpPr>
            <p:nvPr/>
          </p:nvSpPr>
          <p:spPr bwMode="auto">
            <a:xfrm flipV="1">
              <a:off x="1600" y="2760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 flipV="1">
              <a:off x="2528" y="2760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1752600" y="5029200"/>
            <a:ext cx="5638800" cy="1143000"/>
          </a:xfrm>
          <a:prstGeom prst="ellipse">
            <a:avLst/>
          </a:prstGeom>
          <a:noFill/>
          <a:ln w="9525">
            <a:solidFill>
              <a:srgbClr val="0019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91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net ionic and insoluble salts?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52600"/>
            <a:ext cx="8458200" cy="4525963"/>
          </a:xfrm>
        </p:spPr>
        <p:txBody>
          <a:bodyPr/>
          <a:lstStyle/>
          <a:p>
            <a:r>
              <a:rPr lang="en-US" dirty="0" smtClean="0"/>
              <a:t>Write the molecular equation  and net ionic equation  for the reaction between magnesium hydroxide and hydrochloric acid.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molecular</a:t>
            </a:r>
            <a:r>
              <a:rPr lang="en-US" sz="2000" dirty="0" smtClean="0"/>
              <a:t>: </a:t>
            </a:r>
            <a:r>
              <a:rPr lang="en-US" dirty="0" smtClean="0"/>
              <a:t>Mg(OH)</a:t>
            </a:r>
            <a:r>
              <a:rPr lang="en-US" baseline="-25000" dirty="0" smtClean="0"/>
              <a:t>2</a:t>
            </a:r>
            <a:r>
              <a:rPr lang="en-US" dirty="0" smtClean="0"/>
              <a:t>(s) +  2HCl(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 MgCl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+ 2H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O(l)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Net ionic</a:t>
            </a:r>
            <a:r>
              <a:rPr lang="en-US" sz="2000" dirty="0" smtClean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Mg(OH)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(s) + 2H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 Mg</a:t>
            </a:r>
            <a:r>
              <a:rPr lang="en-US" baseline="30000" dirty="0" smtClean="0">
                <a:sym typeface="Wingdings" panose="05000000000000000000" pitchFamily="2" charset="2"/>
              </a:rPr>
              <a:t>2+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+ 2H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Gas-Forming Reactions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494632"/>
            <a:ext cx="84582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metal carbonates + acid </a:t>
            </a:r>
            <a:r>
              <a:rPr lang="en-US" sz="2400" dirty="0" smtClean="0">
                <a:sym typeface="Wingdings" pitchFamily="2" charset="2"/>
              </a:rPr>
              <a:t>  metal salt + CO</a:t>
            </a:r>
            <a:r>
              <a:rPr lang="en-US" sz="2400" baseline="-25000" dirty="0" smtClean="0">
                <a:sym typeface="Wingdings" pitchFamily="2" charset="2"/>
              </a:rPr>
              <a:t>2(</a:t>
            </a:r>
            <a:r>
              <a:rPr lang="en-US" sz="2400" dirty="0" smtClean="0">
                <a:sym typeface="Wingdings" pitchFamily="2" charset="2"/>
              </a:rPr>
              <a:t>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 (l)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CO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Metal sulfide + acid  metal salt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S(g)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S(g)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Metal Sulfite + acid  metal salt + SO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(g)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SO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SO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Ammonium salt + strong base  metal salt + NH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(g)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NaOH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NaCl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NH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60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Oxidation Numbers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In order to keep track of what loses electrons and what gains them, we assign </a:t>
            </a:r>
            <a:r>
              <a:rPr lang="en-US" altLang="en-US" sz="2800" smtClean="0">
                <a:solidFill>
                  <a:srgbClr val="00197D"/>
                </a:solidFill>
              </a:rPr>
              <a:t>oxidation numbers</a:t>
            </a:r>
            <a:r>
              <a:rPr lang="en-US" altLang="en-US" sz="2800" smtClean="0"/>
              <a:t>.</a:t>
            </a:r>
          </a:p>
        </p:txBody>
      </p:sp>
      <p:pic>
        <p:nvPicPr>
          <p:cNvPr id="4101" name="Picture 5" descr="20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32088"/>
            <a:ext cx="4419600" cy="3592512"/>
          </a:xfrm>
        </p:spPr>
      </p:pic>
      <p:pic>
        <p:nvPicPr>
          <p:cNvPr id="4102" name="Picture 7" descr="20_01-01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2"/>
          <a:stretch>
            <a:fillRect/>
          </a:stretch>
        </p:blipFill>
        <p:spPr bwMode="auto">
          <a:xfrm>
            <a:off x="252413" y="1524000"/>
            <a:ext cx="4319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1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Guidelines for Assigning</a:t>
            </a:r>
            <a:br>
              <a:rPr lang="en-US" dirty="0" smtClean="0"/>
            </a:br>
            <a:r>
              <a:rPr lang="en-US" dirty="0" smtClean="0"/>
              <a:t>Oxidation </a:t>
            </a:r>
            <a:r>
              <a:rPr lang="en-US" dirty="0"/>
              <a:t>Numbers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Elements in their elemental form have an oxidation number of </a:t>
            </a:r>
            <a:r>
              <a:rPr lang="en-US" dirty="0" smtClean="0"/>
              <a:t>0 .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oxidation number of a monatomic ion is the same as its </a:t>
            </a:r>
            <a:r>
              <a:rPr lang="en-US" dirty="0" smtClean="0"/>
              <a:t>charge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Oxygen is assigned an oxidation state of -2 in its covalent compounds (ex. CO</a:t>
            </a:r>
            <a:r>
              <a:rPr lang="en-US" baseline="-25000" dirty="0" smtClean="0"/>
              <a:t>2</a:t>
            </a:r>
            <a:r>
              <a:rPr lang="en-US" dirty="0" smtClean="0"/>
              <a:t>).  An exception to this rule occurs with peroxides(O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2-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Hydrogen is assigned  +1 when found in covalent compounds with nonmetals. When forming metal hydrides, it is assigned -1.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Fluorine is always assigned an oxidation state of -1.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3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</a:t>
            </a:r>
            <a:r>
              <a:rPr lang="en-US" dirty="0" smtClean="0"/>
              <a:t>Numbers cont.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The sum of the oxidation numbers in a neutral compound is 0.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The sum of the oxidation numbers in a polyatomic ion is the charge on the ion.</a:t>
            </a:r>
          </a:p>
        </p:txBody>
      </p:sp>
    </p:spTree>
    <p:extLst>
      <p:ext uri="{BB962C8B-B14F-4D97-AF65-F5344CB8AC3E}">
        <p14:creationId xmlns:p14="http://schemas.microsoft.com/office/powerpoint/2010/main" val="236795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Steps for balancing half reactions: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4648200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Recognize reaction as a redox reaction by assigning oxidation numbers.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Separate the process into half-reactions- (Leo Ger)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Balance atoms of elements for each half reaction.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Balance each half reaction for charge (e-).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Multiply each half reaction by an appropriate factor (balance electrons)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40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400" smtClean="0"/>
              <a:t>Add the half reactions to produce the overall balance equations.  Simplify if needed.</a:t>
            </a:r>
          </a:p>
        </p:txBody>
      </p:sp>
    </p:spTree>
    <p:extLst>
      <p:ext uri="{BB962C8B-B14F-4D97-AF65-F5344CB8AC3E}">
        <p14:creationId xmlns:p14="http://schemas.microsoft.com/office/powerpoint/2010/main" val="21431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Half Reaction:  Acidic Solution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/>
              <a:t>Additonal step: </a:t>
            </a:r>
          </a:p>
          <a:p>
            <a:pPr lvl="1"/>
            <a:r>
              <a:rPr lang="en-US" altLang="en-US" sz="2400" smtClean="0"/>
              <a:t>Balance oxygen's by adding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O, </a:t>
            </a:r>
          </a:p>
          <a:p>
            <a:pPr lvl="1"/>
            <a:r>
              <a:rPr lang="en-US" altLang="en-US" sz="2400" smtClean="0"/>
              <a:t>balance hydrogen's with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ions.</a:t>
            </a:r>
          </a:p>
          <a:p>
            <a:pPr lvl="1"/>
            <a:endParaRPr lang="en-US" altLang="en-US" sz="2400" smtClean="0"/>
          </a:p>
          <a:p>
            <a:pPr>
              <a:buFontTx/>
              <a:buNone/>
            </a:pPr>
            <a:r>
              <a:rPr lang="en-US" altLang="en-US" smtClean="0"/>
              <a:t>Try it!</a:t>
            </a:r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Cu(s) + NO</a:t>
            </a:r>
            <a:r>
              <a:rPr lang="en-US" altLang="en-US" baseline="-25000" smtClean="0"/>
              <a:t>3</a:t>
            </a:r>
            <a:r>
              <a:rPr lang="en-US" altLang="en-US" baseline="30000" smtClean="0"/>
              <a:t>-</a:t>
            </a:r>
            <a:r>
              <a:rPr lang="en-US" altLang="en-US" smtClean="0"/>
              <a:t>(aq)  </a:t>
            </a:r>
            <a:r>
              <a:rPr lang="en-US" altLang="en-US" smtClean="0">
                <a:sym typeface="Wingdings" panose="05000000000000000000" pitchFamily="2" charset="2"/>
              </a:rPr>
              <a:t>  Cu</a:t>
            </a:r>
            <a:r>
              <a:rPr lang="en-US" altLang="en-US" baseline="30000" smtClean="0">
                <a:sym typeface="Wingdings" panose="05000000000000000000" pitchFamily="2" charset="2"/>
              </a:rPr>
              <a:t>2+</a:t>
            </a:r>
            <a:r>
              <a:rPr lang="en-US" altLang="en-US" smtClean="0">
                <a:sym typeface="Wingdings" panose="05000000000000000000" pitchFamily="2" charset="2"/>
              </a:rPr>
              <a:t>(aq) + NO(g)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67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Bonds: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Describes the force that holds atoms together and includes:</a:t>
            </a:r>
          </a:p>
          <a:p>
            <a:pPr lvl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Covalent bonds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sharing of electrons between non-metals.</a:t>
            </a:r>
          </a:p>
          <a:p>
            <a:pPr lvl="1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Ionic bonds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the electrostatic attraction of oppositely charged ions (metal + nonmetal)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 formula: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describes the bonded compound using the symbols for the elements and subscripts to define how many.  Ex: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O, 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95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Half Reaction:  Basic Solutions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altLang="en-US" sz="2800" smtClean="0"/>
              <a:t>Additional step:  </a:t>
            </a:r>
          </a:p>
          <a:p>
            <a:pPr lvl="1"/>
            <a:r>
              <a:rPr lang="en-US" altLang="en-US" sz="2400" smtClean="0"/>
              <a:t>In the final step, for each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in the equation, add an OH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on both sides of the equation.  </a:t>
            </a:r>
          </a:p>
          <a:p>
            <a:pPr lvl="1"/>
            <a:r>
              <a:rPr lang="en-US" altLang="en-US" sz="2400" smtClean="0"/>
              <a:t>On one side combine 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, OH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to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</a:t>
            </a:r>
          </a:p>
          <a:p>
            <a:pPr lvl="1"/>
            <a:r>
              <a:rPr lang="en-US" altLang="en-US" sz="2400" smtClean="0"/>
              <a:t>Simplify the each by reducing multiple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</a:t>
            </a:r>
          </a:p>
          <a:p>
            <a:pPr lvl="1">
              <a:buFontTx/>
              <a:buNone/>
            </a:pPr>
            <a:endParaRPr lang="en-US" altLang="en-US" sz="2400" smtClean="0"/>
          </a:p>
          <a:p>
            <a:pPr lvl="1">
              <a:buFontTx/>
              <a:buNone/>
            </a:pPr>
            <a:r>
              <a:rPr lang="en-US" altLang="en-US" sz="2400" smtClean="0"/>
              <a:t>Try one:</a:t>
            </a:r>
          </a:p>
          <a:p>
            <a:pPr lvl="1">
              <a:buFontTx/>
              <a:buNone/>
            </a:pPr>
            <a:r>
              <a:rPr lang="en-US" altLang="en-US" sz="2400" smtClean="0"/>
              <a:t>ClO</a:t>
            </a:r>
            <a:r>
              <a:rPr lang="en-US" altLang="en-US" sz="2400" baseline="30000" smtClean="0"/>
              <a:t>-</a:t>
            </a:r>
            <a:r>
              <a:rPr lang="en-US" altLang="en-US" sz="2400" smtClean="0"/>
              <a:t> (aq) + S</a:t>
            </a:r>
            <a:r>
              <a:rPr lang="en-US" altLang="en-US" sz="2400" baseline="30000" smtClean="0"/>
              <a:t>2-</a:t>
            </a:r>
            <a:r>
              <a:rPr lang="en-US" altLang="en-US" sz="2400" smtClean="0"/>
              <a:t> (aq) </a:t>
            </a:r>
            <a:r>
              <a:rPr lang="en-US" altLang="en-US" sz="2400" smtClean="0">
                <a:sym typeface="Wingdings" panose="05000000000000000000" pitchFamily="2" charset="2"/>
              </a:rPr>
              <a:t>  Cl</a:t>
            </a:r>
            <a:r>
              <a:rPr lang="en-US" altLang="en-US" sz="2400" baseline="30000" smtClean="0">
                <a:sym typeface="Wingdings" panose="05000000000000000000" pitchFamily="2" charset="2"/>
              </a:rPr>
              <a:t>-</a:t>
            </a:r>
            <a:r>
              <a:rPr lang="en-US" altLang="en-US" sz="2400" smtClean="0">
                <a:sym typeface="Wingdings" panose="05000000000000000000" pitchFamily="2" charset="2"/>
              </a:rPr>
              <a:t> + S(s)</a:t>
            </a:r>
          </a:p>
          <a:p>
            <a:pPr lvl="1"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r>
              <a:rPr lang="en-US" altLang="en-US" sz="2400" smtClean="0">
                <a:sym typeface="Wingdings" panose="05000000000000000000" pitchFamily="2" charset="2"/>
              </a:rPr>
              <a:t>Another:</a:t>
            </a:r>
          </a:p>
          <a:p>
            <a:pPr lvl="1"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endParaRPr lang="en-US" altLang="en-US" sz="2400" smtClean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4757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	In spontaneous oxidation-reduction (redox) reactions, electrons are transferred and energy is released.</a:t>
            </a:r>
          </a:p>
        </p:txBody>
      </p:sp>
      <p:pic>
        <p:nvPicPr>
          <p:cNvPr id="28677" name="Picture 10" descr="20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9291" r="9677" b="20718"/>
          <a:stretch>
            <a:fillRect/>
          </a:stretch>
        </p:blipFill>
        <p:spPr>
          <a:xfrm>
            <a:off x="228600" y="1676400"/>
            <a:ext cx="4648200" cy="4164013"/>
          </a:xfrm>
        </p:spPr>
      </p:pic>
    </p:spTree>
    <p:extLst>
      <p:ext uri="{BB962C8B-B14F-4D97-AF65-F5344CB8AC3E}">
        <p14:creationId xmlns:p14="http://schemas.microsoft.com/office/powerpoint/2010/main" val="3598467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Voltaic Cells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typical cell looks like this.</a:t>
            </a:r>
          </a:p>
          <a:p>
            <a:pPr eaLnBrk="1" hangingPunct="1"/>
            <a:r>
              <a:rPr lang="en-US" altLang="en-US" sz="2800" smtClean="0"/>
              <a:t>The oxidation occurs at the </a:t>
            </a:r>
            <a:r>
              <a:rPr lang="en-US" altLang="en-US" sz="2800" smtClean="0">
                <a:solidFill>
                  <a:srgbClr val="00197D"/>
                </a:solidFill>
              </a:rPr>
              <a:t>anode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/>
              <a:t>The reduction occurs at the </a:t>
            </a:r>
            <a:r>
              <a:rPr lang="en-US" altLang="en-US" sz="2800" smtClean="0">
                <a:solidFill>
                  <a:srgbClr val="00197D"/>
                </a:solidFill>
              </a:rPr>
              <a:t>cathode</a:t>
            </a:r>
            <a:r>
              <a:rPr lang="en-US" altLang="en-US" sz="2800" smtClean="0"/>
              <a:t>.</a:t>
            </a:r>
          </a:p>
        </p:txBody>
      </p:sp>
      <p:pic>
        <p:nvPicPr>
          <p:cNvPr id="30725" name="Picture 5" descr="20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228600" y="2133600"/>
            <a:ext cx="4845050" cy="3659188"/>
          </a:xfrm>
        </p:spPr>
      </p:pic>
    </p:spTree>
    <p:extLst>
      <p:ext uri="{BB962C8B-B14F-4D97-AF65-F5344CB8AC3E}">
        <p14:creationId xmlns:p14="http://schemas.microsoft.com/office/powerpoint/2010/main" val="4016977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58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Terminology for Voltaic Cells</a:t>
            </a:r>
            <a:endParaRPr lang="en-US" dirty="0"/>
          </a:p>
        </p:txBody>
      </p:sp>
      <p:pic>
        <p:nvPicPr>
          <p:cNvPr id="30723" name="Picture 4" descr="20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63613"/>
            <a:ext cx="885825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20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667000" y="1524000"/>
            <a:ext cx="1219200" cy="915988"/>
          </a:xfrm>
          <a:prstGeom prst="rect">
            <a:avLst/>
          </a:prstGeom>
          <a:solidFill>
            <a:srgbClr val="00B88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atin typeface="Arial" charset="0"/>
                <a:ea typeface="ＭＳ Ｐゴシック" charset="0"/>
              </a:rPr>
              <a:t>Stronger oxidizing agents</a:t>
            </a:r>
            <a:endParaRPr lang="en-US" b="1">
              <a:latin typeface="Arial" charset="0"/>
              <a:ea typeface="ＭＳ Ｐゴシック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5791200"/>
            <a:ext cx="1219200" cy="915988"/>
          </a:xfrm>
          <a:prstGeom prst="rect">
            <a:avLst/>
          </a:prstGeom>
          <a:solidFill>
            <a:srgbClr val="00B88C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atin typeface="Arial" charset="0"/>
                <a:ea typeface="ＭＳ Ｐゴシック" charset="0"/>
              </a:rPr>
              <a:t>Stronger reducing agents</a:t>
            </a:r>
            <a:endParaRPr lang="en-US" b="1">
              <a:latin typeface="Arial" charset="0"/>
              <a:ea typeface="ＭＳ Ｐゴシック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Potential Ladder for Reduction Half-Reactions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9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 Cell Potentials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	The cell potential at standard conditions can be found through this equation:</a:t>
            </a:r>
          </a:p>
        </p:txBody>
      </p:sp>
      <p:grpSp>
        <p:nvGrpSpPr>
          <p:cNvPr id="40965" name="Group 15"/>
          <p:cNvGrpSpPr>
            <a:grpSpLocks/>
          </p:cNvGrpSpPr>
          <p:nvPr/>
        </p:nvGrpSpPr>
        <p:grpSpPr bwMode="auto">
          <a:xfrm>
            <a:off x="1371600" y="3454400"/>
            <a:ext cx="6591300" cy="1252225"/>
            <a:chOff x="864" y="2176"/>
            <a:chExt cx="4152" cy="634"/>
          </a:xfrm>
        </p:grpSpPr>
        <p:grpSp>
          <p:nvGrpSpPr>
            <p:cNvPr id="40967" name="Group 14"/>
            <p:cNvGrpSpPr>
              <a:grpSpLocks/>
            </p:cNvGrpSpPr>
            <p:nvPr/>
          </p:nvGrpSpPr>
          <p:grpSpPr bwMode="auto">
            <a:xfrm>
              <a:off x="864" y="2176"/>
              <a:ext cx="539" cy="397"/>
              <a:chOff x="864" y="2176"/>
              <a:chExt cx="539" cy="397"/>
            </a:xfrm>
          </p:grpSpPr>
          <p:sp>
            <p:nvSpPr>
              <p:cNvPr id="40971" name="Rectangle 4"/>
              <p:cNvSpPr>
                <a:spLocks noChangeArrowheads="1"/>
              </p:cNvSpPr>
              <p:nvPr/>
            </p:nvSpPr>
            <p:spPr bwMode="auto">
              <a:xfrm>
                <a:off x="864" y="2208"/>
                <a:ext cx="539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 i="1">
                    <a:solidFill>
                      <a:srgbClr val="C82E32"/>
                    </a:solidFill>
                  </a:rPr>
                  <a:t>E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cell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40972" name="Rectangle 5"/>
              <p:cNvSpPr>
                <a:spLocks noChangeArrowheads="1"/>
              </p:cNvSpPr>
              <p:nvPr/>
            </p:nvSpPr>
            <p:spPr bwMode="auto">
              <a:xfrm>
                <a:off x="1056" y="2176"/>
                <a:ext cx="2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>
                    <a:solidFill>
                      <a:srgbClr val="C82E32"/>
                    </a:solidFill>
                    <a:sym typeface="Symbol" pitchFamily="-80" charset="2"/>
                  </a:rPr>
                  <a:t>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</p:grp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1416" y="2218"/>
              <a:ext cx="360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 dirty="0">
                  <a:solidFill>
                    <a:srgbClr val="C82E32"/>
                  </a:solidFill>
                </a:rPr>
                <a:t>=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 dirty="0" err="1">
                  <a:solidFill>
                    <a:srgbClr val="C82E32"/>
                  </a:solidFill>
                </a:rPr>
                <a:t>red</a:t>
              </a:r>
              <a:r>
                <a:rPr lang="en-US" altLang="en-US" sz="3200" dirty="0">
                  <a:solidFill>
                    <a:srgbClr val="C82E32"/>
                  </a:solidFill>
                </a:rPr>
                <a:t> (cathode) </a:t>
              </a:r>
              <a:r>
                <a:rPr lang="en-US" altLang="en-US" sz="3200" dirty="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 dirty="0">
                  <a:solidFill>
                    <a:srgbClr val="C82E32"/>
                  </a:solidFill>
                </a:rPr>
                <a:t>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E</a:t>
              </a:r>
              <a:r>
                <a:rPr lang="en-US" altLang="en-US" sz="3200" baseline="-25000" dirty="0" err="1">
                  <a:solidFill>
                    <a:srgbClr val="C82E32"/>
                  </a:solidFill>
                </a:rPr>
                <a:t>red</a:t>
              </a:r>
              <a:r>
                <a:rPr lang="en-US" altLang="en-US" sz="3200" dirty="0">
                  <a:solidFill>
                    <a:srgbClr val="C82E32"/>
                  </a:solidFill>
                </a:rPr>
                <a:t> (anode</a:t>
              </a:r>
              <a:r>
                <a:rPr lang="en-US" altLang="en-US" sz="3200" dirty="0" smtClean="0">
                  <a:solidFill>
                    <a:srgbClr val="C82E32"/>
                  </a:solidFill>
                </a:rPr>
                <a:t>)</a:t>
              </a:r>
            </a:p>
            <a:p>
              <a:endParaRPr lang="en-US" altLang="en-US" sz="1400" dirty="0" smtClean="0"/>
            </a:p>
            <a:p>
              <a:r>
                <a:rPr lang="en-US" altLang="en-US" dirty="0" smtClean="0"/>
                <a:t>(also written as:   E </a:t>
              </a:r>
              <a:r>
                <a:rPr lang="en-US" altLang="en-US" baseline="-25000" dirty="0" smtClean="0"/>
                <a:t>reduction</a:t>
              </a:r>
              <a:r>
                <a:rPr lang="en-US" altLang="en-US" dirty="0" smtClean="0"/>
                <a:t> + </a:t>
              </a:r>
              <a:r>
                <a:rPr lang="en-US" altLang="en-US" dirty="0" err="1" smtClean="0"/>
                <a:t>E</a:t>
              </a:r>
              <a:r>
                <a:rPr lang="en-US" altLang="en-US" baseline="-25000" dirty="0" err="1" smtClean="0"/>
                <a:t>oxidation</a:t>
              </a:r>
              <a:r>
                <a:rPr lang="en-US" altLang="en-US" dirty="0" smtClean="0"/>
                <a:t>)</a:t>
              </a:r>
              <a:endParaRPr lang="en-US" altLang="en-US" baseline="-25000" dirty="0"/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1847" y="2176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697" y="2176"/>
              <a:ext cx="2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3200">
                  <a:solidFill>
                    <a:srgbClr val="C82E32"/>
                  </a:solidFill>
                  <a:sym typeface="Symbol" pitchFamily="-80" charset="2"/>
                </a:rPr>
                <a:t>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" y="4724400"/>
            <a:ext cx="7848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3200" dirty="0">
                <a:solidFill>
                  <a:srgbClr val="C82E32"/>
                </a:solidFill>
              </a:rPr>
              <a:t>	</a:t>
            </a:r>
            <a:r>
              <a:rPr lang="en-US" altLang="en-US" sz="2800" dirty="0">
                <a:solidFill>
                  <a:srgbClr val="C82E32"/>
                </a:solidFill>
              </a:rPr>
              <a:t>Because cell potential is based on the potential energy per unit of charge, it is an </a:t>
            </a:r>
            <a:r>
              <a:rPr lang="en-US" altLang="en-US" sz="2800" u="sng" dirty="0">
                <a:solidFill>
                  <a:srgbClr val="C82E32"/>
                </a:solidFill>
              </a:rPr>
              <a:t>intensive</a:t>
            </a:r>
            <a:r>
              <a:rPr lang="en-US" altLang="en-US" sz="2800" dirty="0">
                <a:solidFill>
                  <a:srgbClr val="C82E32"/>
                </a:solidFill>
              </a:rPr>
              <a:t> </a:t>
            </a:r>
            <a:r>
              <a:rPr lang="en-US" altLang="en-US" sz="2800" dirty="0" smtClean="0">
                <a:solidFill>
                  <a:srgbClr val="C82E32"/>
                </a:solidFill>
              </a:rPr>
              <a:t>property</a:t>
            </a:r>
            <a:r>
              <a:rPr lang="en-US" altLang="en-US" sz="2800" dirty="0">
                <a:solidFill>
                  <a:srgbClr val="C82E32"/>
                </a:solidFill>
              </a:rPr>
              <a:t> </a:t>
            </a:r>
            <a:r>
              <a:rPr lang="en-US" altLang="en-US" sz="2800" dirty="0" smtClean="0">
                <a:solidFill>
                  <a:srgbClr val="C82E32"/>
                </a:solidFill>
              </a:rPr>
              <a:t>(amount is not a factor when calculating).</a:t>
            </a:r>
            <a:endParaRPr lang="en-US" alt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Notation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r>
              <a:rPr lang="en-US" sz="2400" dirty="0" smtClean="0"/>
              <a:t>Shorthand notation for describing the voltaic cell:</a:t>
            </a:r>
          </a:p>
          <a:p>
            <a:pPr marL="457200" lvl="1" indent="0">
              <a:buNone/>
            </a:pPr>
            <a:r>
              <a:rPr lang="en-US" sz="2400" dirty="0" smtClean="0"/>
              <a:t>Anode information </a:t>
            </a:r>
            <a:r>
              <a:rPr lang="en-US" sz="2400" dirty="0" err="1" smtClean="0"/>
              <a:t>ll</a:t>
            </a:r>
            <a:r>
              <a:rPr lang="en-US" sz="2400" dirty="0" smtClean="0"/>
              <a:t> Cathode information</a:t>
            </a:r>
          </a:p>
          <a:p>
            <a:pPr marL="457200" lvl="1" indent="0">
              <a:buNone/>
            </a:pPr>
            <a:r>
              <a:rPr lang="en-US" sz="2400" dirty="0" smtClean="0"/>
              <a:t>Ex:   Cu(s)</a:t>
            </a:r>
            <a:r>
              <a:rPr lang="en-US" dirty="0" smtClean="0"/>
              <a:t>l</a:t>
            </a:r>
            <a:r>
              <a:rPr lang="en-US" sz="2400" dirty="0" smtClean="0"/>
              <a:t>Cu2+ (</a:t>
            </a:r>
            <a:r>
              <a:rPr lang="en-US" sz="2400" dirty="0" err="1" smtClean="0"/>
              <a:t>aq</a:t>
            </a:r>
            <a:r>
              <a:rPr lang="en-US" sz="2400" dirty="0" smtClean="0"/>
              <a:t> 1.0M)</a:t>
            </a:r>
            <a:r>
              <a:rPr lang="en-US" dirty="0" err="1" smtClean="0"/>
              <a:t>ll</a:t>
            </a:r>
            <a:r>
              <a:rPr lang="en-US" sz="2400" dirty="0" smtClean="0"/>
              <a:t> Ag+ (</a:t>
            </a:r>
            <a:r>
              <a:rPr lang="en-US" sz="2400" dirty="0" err="1" smtClean="0"/>
              <a:t>aq</a:t>
            </a:r>
            <a:r>
              <a:rPr lang="en-US" sz="2400" dirty="0" smtClean="0"/>
              <a:t>, 1.0M)</a:t>
            </a:r>
            <a:r>
              <a:rPr lang="en-US" dirty="0" err="1" smtClean="0"/>
              <a:t>l</a:t>
            </a:r>
            <a:r>
              <a:rPr lang="en-US" sz="2400" dirty="0" err="1" smtClean="0"/>
              <a:t>Ag</a:t>
            </a:r>
            <a:r>
              <a:rPr lang="en-US" sz="2400" dirty="0" smtClean="0"/>
              <a:t>(s)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Cell notation also applies when  the metal(s) is not part of the reaction and an inert (non-reactive) electrode is used)</a:t>
            </a:r>
          </a:p>
          <a:p>
            <a:pPr marL="457200" lvl="1" indent="0">
              <a:buNone/>
            </a:pPr>
            <a:r>
              <a:rPr lang="en-US" sz="2400" dirty="0" smtClean="0"/>
              <a:t>Ex:  Pt</a:t>
            </a:r>
            <a:r>
              <a:rPr lang="en-US" sz="2400" baseline="-25000" dirty="0" smtClean="0"/>
              <a:t>(s)</a:t>
            </a:r>
            <a:r>
              <a:rPr lang="en-US" sz="2400" dirty="0" smtClean="0"/>
              <a:t>l H</a:t>
            </a:r>
            <a:r>
              <a:rPr lang="en-US" sz="2400" baseline="-25000" dirty="0" smtClean="0"/>
              <a:t>2(g) </a:t>
            </a:r>
            <a:r>
              <a:rPr lang="en-US" sz="2400" dirty="0" err="1" smtClean="0"/>
              <a:t>lH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aq</a:t>
            </a:r>
            <a:r>
              <a:rPr lang="en-US" sz="2400" baseline="-25000" dirty="0" smtClean="0"/>
              <a:t>) </a:t>
            </a:r>
            <a:r>
              <a:rPr lang="en-US" sz="2400" dirty="0" err="1" smtClean="0"/>
              <a:t>ll</a:t>
            </a:r>
            <a:r>
              <a:rPr lang="en-US" sz="2400" dirty="0" smtClean="0"/>
              <a:t> Ag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(</a:t>
            </a:r>
            <a:r>
              <a:rPr lang="en-US" sz="2400" baseline="-25000" dirty="0" err="1" smtClean="0"/>
              <a:t>aq</a:t>
            </a:r>
            <a:r>
              <a:rPr lang="en-US" sz="2400" baseline="-25000" dirty="0" smtClean="0"/>
              <a:t>)</a:t>
            </a:r>
            <a:r>
              <a:rPr lang="en-US" sz="2400" dirty="0" smtClean="0"/>
              <a:t>l Ag</a:t>
            </a:r>
            <a:r>
              <a:rPr lang="en-US" sz="2400" baseline="-25000" dirty="0" smtClean="0"/>
              <a:t>(s)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828833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6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altLang="en-US" sz="900">
                <a:solidFill>
                  <a:srgbClr val="C82E32"/>
                </a:solidFill>
              </a:rPr>
              <a:t>© </a:t>
            </a:r>
            <a:r>
              <a:rPr lang="en-US" altLang="en-US" sz="1000">
                <a:solidFill>
                  <a:srgbClr val="C82E32"/>
                </a:solidFill>
              </a:rPr>
              <a:t>2009, Prentice-Hall, Inc.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 Cells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810000"/>
            <a:ext cx="8610600" cy="1447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Notice that the Nernst equation implies that a cell could be created that has the same substance at both electrodes.</a:t>
            </a: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304800" y="5030788"/>
            <a:ext cx="8259763" cy="608012"/>
            <a:chOff x="192" y="3534"/>
            <a:chExt cx="5203" cy="383"/>
          </a:xfrm>
        </p:grpSpPr>
        <p:sp>
          <p:nvSpPr>
            <p:cNvPr id="51208" name="Rectangle 6"/>
            <p:cNvSpPr>
              <a:spLocks noChangeArrowheads="1"/>
            </p:cNvSpPr>
            <p:nvPr/>
          </p:nvSpPr>
          <p:spPr bwMode="auto">
            <a:xfrm>
              <a:off x="192" y="3579"/>
              <a:ext cx="18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39725" indent="-339725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800">
                  <a:solidFill>
                    <a:srgbClr val="C82E32"/>
                  </a:solidFill>
                </a:rPr>
                <a:t>For such a cell,</a:t>
              </a:r>
            </a:p>
          </p:txBody>
        </p:sp>
        <p:sp>
          <p:nvSpPr>
            <p:cNvPr id="51209" name="Rectangle 7"/>
            <p:cNvSpPr>
              <a:spLocks noChangeArrowheads="1"/>
            </p:cNvSpPr>
            <p:nvPr/>
          </p:nvSpPr>
          <p:spPr bwMode="auto">
            <a:xfrm>
              <a:off x="2440" y="3579"/>
              <a:ext cx="29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6" charset="-128"/>
                </a:defRPr>
              </a:lvl9pPr>
            </a:lstStyle>
            <a:p>
              <a:r>
                <a:rPr lang="en-US" altLang="en-US" sz="2800">
                  <a:solidFill>
                    <a:srgbClr val="C82E32"/>
                  </a:solidFill>
                </a:rPr>
                <a:t>would be 0, but </a:t>
              </a:r>
              <a:r>
                <a:rPr lang="en-US" altLang="en-US" sz="2800" i="1">
                  <a:solidFill>
                    <a:srgbClr val="C82E32"/>
                  </a:solidFill>
                </a:rPr>
                <a:t>Q</a:t>
              </a:r>
              <a:r>
                <a:rPr lang="en-US" altLang="en-US" sz="2800">
                  <a:solidFill>
                    <a:srgbClr val="C82E32"/>
                  </a:solidFill>
                </a:rPr>
                <a:t> would not.</a:t>
              </a:r>
            </a:p>
          </p:txBody>
        </p:sp>
        <p:grpSp>
          <p:nvGrpSpPr>
            <p:cNvPr id="51210" name="Group 8"/>
            <p:cNvGrpSpPr>
              <a:grpSpLocks/>
            </p:cNvGrpSpPr>
            <p:nvPr/>
          </p:nvGrpSpPr>
          <p:grpSpPr bwMode="auto">
            <a:xfrm>
              <a:off x="1960" y="3534"/>
              <a:ext cx="517" cy="383"/>
              <a:chOff x="1471" y="2795"/>
              <a:chExt cx="517" cy="383"/>
            </a:xfrm>
          </p:grpSpPr>
          <p:sp>
            <p:nvSpPr>
              <p:cNvPr id="51211" name="Rectangle 9"/>
              <p:cNvSpPr>
                <a:spLocks noChangeArrowheads="1"/>
              </p:cNvSpPr>
              <p:nvPr/>
            </p:nvSpPr>
            <p:spPr bwMode="auto">
              <a:xfrm>
                <a:off x="1471" y="2795"/>
                <a:ext cx="5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2800" i="1">
                    <a:solidFill>
                      <a:srgbClr val="C82E32"/>
                    </a:solidFill>
                  </a:rPr>
                  <a:t>E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cell</a:t>
                </a:r>
                <a:endParaRPr lang="en-US" altLang="en-US" sz="32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51212" name="Rectangle 10"/>
              <p:cNvSpPr>
                <a:spLocks noChangeArrowheads="1"/>
              </p:cNvSpPr>
              <p:nvPr/>
            </p:nvSpPr>
            <p:spPr bwMode="auto">
              <a:xfrm>
                <a:off x="1680" y="2918"/>
                <a:ext cx="183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6" charset="-128"/>
                  </a:defRPr>
                </a:lvl9pPr>
              </a:lstStyle>
              <a:p>
                <a:r>
                  <a:rPr lang="en-US" altLang="en-US" sz="3200" baseline="30000">
                    <a:solidFill>
                      <a:srgbClr val="C82E32"/>
                    </a:solidFill>
                    <a:sym typeface="Symbol" pitchFamily="-80" charset="2"/>
                  </a:rPr>
                  <a:t></a:t>
                </a:r>
                <a:endParaRPr lang="en-US" altLang="en-US" sz="3200" baseline="30000">
                  <a:solidFill>
                    <a:srgbClr val="C82E32"/>
                  </a:solidFill>
                </a:endParaRPr>
              </a:p>
            </p:txBody>
          </p:sp>
        </p:grpSp>
      </p:grp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304800" y="5603875"/>
            <a:ext cx="7350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Therefore, as long as the concentrations are different, </a:t>
            </a:r>
            <a:r>
              <a:rPr lang="en-US" altLang="en-US" sz="2800" i="1">
                <a:solidFill>
                  <a:srgbClr val="C82E32"/>
                </a:solidFill>
              </a:rPr>
              <a:t>E</a:t>
            </a:r>
            <a:r>
              <a:rPr lang="en-US" altLang="en-US" sz="2800">
                <a:solidFill>
                  <a:srgbClr val="C82E32"/>
                </a:solidFill>
              </a:rPr>
              <a:t> will not be 0.</a:t>
            </a:r>
          </a:p>
        </p:txBody>
      </p:sp>
      <p:pic>
        <p:nvPicPr>
          <p:cNvPr id="51207" name="Picture 16" descr="20_16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4"/>
          <a:stretch>
            <a:fillRect/>
          </a:stretch>
        </p:blipFill>
        <p:spPr>
          <a:xfrm>
            <a:off x="1441450" y="1295400"/>
            <a:ext cx="6259513" cy="2435225"/>
          </a:xfrm>
        </p:spPr>
      </p:pic>
    </p:spTree>
    <p:extLst>
      <p:ext uri="{BB962C8B-B14F-4D97-AF65-F5344CB8AC3E}">
        <p14:creationId xmlns:p14="http://schemas.microsoft.com/office/powerpoint/2010/main" val="3254193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900" b="1" dirty="0" smtClean="0"/>
              <a:t>Electrolysis &amp; Understanding </a:t>
            </a:r>
            <a:br>
              <a:rPr lang="en-US" sz="4900" b="1" dirty="0" smtClean="0"/>
            </a:br>
            <a:r>
              <a:rPr lang="en-US" sz="4900" b="1" dirty="0" smtClean="0"/>
              <a:t>Electrolytic Cells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7239000" cy="38862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When a non-spontaneous </a:t>
            </a:r>
            <a:r>
              <a:rPr lang="en-US" sz="2800" dirty="0" err="1" smtClean="0">
                <a:solidFill>
                  <a:schemeClr val="tx1"/>
                </a:solidFill>
              </a:rPr>
              <a:t>redox</a:t>
            </a:r>
            <a:r>
              <a:rPr lang="en-US" sz="2800" dirty="0" smtClean="0">
                <a:solidFill>
                  <a:schemeClr val="tx1"/>
                </a:solidFill>
              </a:rPr>
              <a:t> reaction is made to occur by putting electrical energy into the system.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battery (energy source) acts as a “pump” pushing electrons into the cathode and removing electrons from the anode.</a:t>
            </a:r>
          </a:p>
          <a:p>
            <a:pPr lvl="1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maintain electrical neutrality, a redox reaction must occur within the cell 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consume electrons at the cathode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b="1" dirty="0" smtClean="0">
                <a:solidFill>
                  <a:schemeClr val="tx1"/>
                </a:solidFill>
              </a:rPr>
              <a:t>Reduction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liberate electrons at the anode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b="1" dirty="0" smtClean="0">
                <a:solidFill>
                  <a:schemeClr val="tx1"/>
                </a:solidFill>
              </a:rPr>
              <a:t>Oxidation</a:t>
            </a:r>
          </a:p>
        </p:txBody>
      </p:sp>
    </p:spTree>
    <p:extLst>
      <p:ext uri="{BB962C8B-B14F-4D97-AF65-F5344CB8AC3E}">
        <p14:creationId xmlns:p14="http://schemas.microsoft.com/office/powerpoint/2010/main" val="30060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Galvanic –vs-Electrolytic Cells: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724400" cy="5408649"/>
          </a:xfrm>
        </p:spPr>
      </p:pic>
    </p:spTree>
    <p:extLst>
      <p:ext uri="{BB962C8B-B14F-4D97-AF65-F5344CB8AC3E}">
        <p14:creationId xmlns:p14="http://schemas.microsoft.com/office/powerpoint/2010/main" val="33847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Formulas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Empirical formulas </a:t>
            </a:r>
            <a:r>
              <a:rPr lang="en-US" dirty="0"/>
              <a:t>give the lowest whole-number ratio of atoms of each element in a compound.</a:t>
            </a:r>
          </a:p>
          <a:p>
            <a:r>
              <a:rPr lang="en-US" u="sng" dirty="0"/>
              <a:t>Molecular formulas </a:t>
            </a:r>
            <a:r>
              <a:rPr lang="en-US" dirty="0"/>
              <a:t>give the exact number of </a:t>
            </a:r>
            <a:r>
              <a:rPr lang="en-US" dirty="0" smtClean="0"/>
              <a:t>atoms </a:t>
            </a:r>
            <a:r>
              <a:rPr lang="en-US" dirty="0"/>
              <a:t>of each element in a compound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0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Electrolysis of Aqueous Solutions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Electrolysis in aqueous solutions also includes the presence of 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which may undergo either oxidation or reduction (depending on energy requirements)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37338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300" y="2311742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present:  [Na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Na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Na(s)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2H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O(l) + 2e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 + 2OH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Possible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Oxidation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2Cl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 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+ 2e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2H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O(l)  2H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 +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(g) + 4e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O(l) + 2Cl</a:t>
            </a:r>
            <a:r>
              <a:rPr lang="en-US" baseline="30000" dirty="0" smtClean="0"/>
              <a:t>-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(g) + 2OH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+Cl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(g)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0" y="5642592"/>
            <a:ext cx="8184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process is NOT spontaneous, E must have a net (-) value.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  E(V) for each half reaction to determine what is occurring at each electrode.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cell is unique when we compare the oxidation of Cl- &amp; 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4953000"/>
            <a:ext cx="411480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 &amp; electroplating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By knowing the # of moles e- that are required and the current flow/time one is able to calculate the mass of metal plated.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2381250" cy="326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667000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solution containing Ag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ions, metallic silver is deposited on the cathode.  A current of 1.2A is applied for 2.4 hours.  What is the mass of silver formed?</a:t>
            </a:r>
          </a:p>
          <a:p>
            <a:endParaRPr lang="en-US" dirty="0"/>
          </a:p>
          <a:p>
            <a:r>
              <a:rPr lang="en-US" dirty="0" smtClean="0"/>
              <a:t>(Useful conversions provided)</a:t>
            </a:r>
          </a:p>
          <a:p>
            <a:endParaRPr lang="en-US" dirty="0"/>
          </a:p>
          <a:p>
            <a:r>
              <a:rPr lang="en-US" dirty="0" smtClean="0"/>
              <a:t>Charge:  2.4hrs   3600s    1.12A  = 9675.8C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1 </a:t>
            </a:r>
            <a:r>
              <a:rPr lang="en-US" dirty="0" err="1" smtClean="0"/>
              <a:t>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Mass of Ag:  9676.8 C  1 mole e-   1 mole Ag(s)   107.9g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96,485C        1 mole e-     1mole Ag</a:t>
            </a:r>
          </a:p>
          <a:p>
            <a:endParaRPr lang="en-US" dirty="0"/>
          </a:p>
          <a:p>
            <a:r>
              <a:rPr lang="en-US" dirty="0" smtClean="0"/>
              <a:t>Answer:  10.8g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46482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4376737"/>
            <a:ext cx="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4398168"/>
            <a:ext cx="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5181600"/>
            <a:ext cx="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5166346"/>
            <a:ext cx="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2400" y="5141633"/>
            <a:ext cx="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95800" y="5431631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Titration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638800" y="1981200"/>
            <a:ext cx="2819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Titration is an analytical technique in which one can calculate the concentration of a solute in a solution.</a:t>
            </a:r>
          </a:p>
        </p:txBody>
      </p:sp>
      <p:pic>
        <p:nvPicPr>
          <p:cNvPr id="119824" name="Picture 16" descr="04_20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240213"/>
            <a:ext cx="4953000" cy="2249487"/>
          </a:xfrm>
          <a:noFill/>
          <a:ln/>
        </p:spPr>
      </p:pic>
      <p:pic>
        <p:nvPicPr>
          <p:cNvPr id="119825" name="Picture 17" descr="04_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>
            <a:fillRect/>
          </a:stretch>
        </p:blipFill>
        <p:spPr>
          <a:xfrm>
            <a:off x="762000" y="1371600"/>
            <a:ext cx="4724400" cy="2770188"/>
          </a:xfrm>
        </p:spPr>
      </p:pic>
    </p:spTree>
    <p:extLst>
      <p:ext uri="{BB962C8B-B14F-4D97-AF65-F5344CB8AC3E}">
        <p14:creationId xmlns:p14="http://schemas.microsoft.com/office/powerpoint/2010/main" val="205833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Setup for Titrating an Acid with a Base</a:t>
            </a:r>
          </a:p>
        </p:txBody>
      </p:sp>
      <p:pic>
        <p:nvPicPr>
          <p:cNvPr id="118787" name="Picture 5" descr="04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77925"/>
            <a:ext cx="885825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0837" name="Text Box 3"/>
          <p:cNvSpPr txBox="1">
            <a:spLocks noChangeArrowheads="1"/>
          </p:cNvSpPr>
          <p:nvPr/>
        </p:nvSpPr>
        <p:spPr bwMode="auto">
          <a:xfrm>
            <a:off x="228600" y="1158875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common standard used in base (OH</a:t>
            </a:r>
            <a:r>
              <a:rPr lang="en-US" baseline="30000"/>
              <a:t>–</a:t>
            </a:r>
            <a:r>
              <a:rPr lang="en-US"/>
              <a:t>) standardizations in the mono–protic acid, KHP. </a:t>
            </a:r>
          </a:p>
        </p:txBody>
      </p:sp>
      <p:graphicFrame>
        <p:nvGraphicFramePr>
          <p:cNvPr id="120838" name="Object 11"/>
          <p:cNvGraphicFramePr>
            <a:graphicFrameLocks noChangeAspect="1"/>
          </p:cNvGraphicFramePr>
          <p:nvPr/>
        </p:nvGraphicFramePr>
        <p:xfrm>
          <a:off x="6145213" y="2270125"/>
          <a:ext cx="2449512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3" imgW="1819080" imgH="1599840" progId="">
                  <p:embed/>
                </p:oleObj>
              </mc:Choice>
              <mc:Fallback>
                <p:oleObj name="CS ChemDraw Drawing" r:id="rId3" imgW="1819080" imgH="1599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2270125"/>
                        <a:ext cx="2449512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49238" y="2366963"/>
            <a:ext cx="4648200" cy="1138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a typeface="ＭＳ Ｐゴシック" charset="0"/>
              </a:rPr>
              <a:t>KHP is an acronym for:  </a:t>
            </a:r>
            <a:r>
              <a:rPr lang="en-US" b="1" i="1" dirty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potassium hydrogen phthalate</a:t>
            </a:r>
          </a:p>
          <a:p>
            <a:pPr>
              <a:defRPr/>
            </a:pPr>
            <a:r>
              <a:rPr lang="en-US" sz="2000" i="1" dirty="0">
                <a:solidFill>
                  <a:srgbClr val="660066"/>
                </a:solidFill>
                <a:ea typeface="ＭＳ Ｐゴシック" charset="0"/>
              </a:rPr>
              <a:t>(not potassium hydrogen phosphorous)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120840" name="Text Box 5"/>
          <p:cNvSpPr txBox="1">
            <a:spLocks noChangeArrowheads="1"/>
          </p:cNvSpPr>
          <p:nvPr/>
        </p:nvSpPr>
        <p:spPr bwMode="auto">
          <a:xfrm>
            <a:off x="249238" y="3733800"/>
            <a:ext cx="5300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The H-atom in the upper right of the compound dissociates to yield H</a:t>
            </a:r>
            <a:r>
              <a:rPr lang="en-US" baseline="30000"/>
              <a:t>+</a:t>
            </a:r>
            <a:r>
              <a:rPr lang="en-US"/>
              <a:t>(aq)</a:t>
            </a:r>
          </a:p>
        </p:txBody>
      </p:sp>
      <p:sp>
        <p:nvSpPr>
          <p:cNvPr id="120841" name="Oval 6"/>
          <p:cNvSpPr>
            <a:spLocks noChangeArrowheads="1"/>
          </p:cNvSpPr>
          <p:nvPr/>
        </p:nvSpPr>
        <p:spPr bwMode="auto">
          <a:xfrm>
            <a:off x="8382000" y="2971800"/>
            <a:ext cx="228600" cy="228600"/>
          </a:xfrm>
          <a:prstGeom prst="ellipse">
            <a:avLst/>
          </a:prstGeom>
          <a:solidFill>
            <a:srgbClr val="FF3300">
              <a:alpha val="45097"/>
            </a:srgbClr>
          </a:solidFill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0842" name="Text Box 7"/>
          <p:cNvSpPr txBox="1">
            <a:spLocks noChangeArrowheads="1"/>
          </p:cNvSpPr>
          <p:nvPr/>
        </p:nvSpPr>
        <p:spPr bwMode="auto">
          <a:xfrm>
            <a:off x="249238" y="4800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00CC"/>
                </a:solidFill>
              </a:rPr>
              <a:t>1 mol</a:t>
            </a:r>
            <a:r>
              <a:rPr lang="en-US"/>
              <a:t> of KHP yields </a:t>
            </a:r>
            <a:r>
              <a:rPr lang="en-US" b="1" i="1">
                <a:solidFill>
                  <a:srgbClr val="0000CC"/>
                </a:solidFill>
              </a:rPr>
              <a:t>1 mol</a:t>
            </a:r>
            <a:r>
              <a:rPr lang="en-US"/>
              <a:t> of H</a:t>
            </a:r>
            <a:r>
              <a:rPr lang="en-US" baseline="30000"/>
              <a:t>+</a:t>
            </a:r>
            <a:r>
              <a:rPr lang="en-US"/>
              <a:t> when dissolved in solution</a:t>
            </a:r>
          </a:p>
        </p:txBody>
      </p:sp>
      <p:sp>
        <p:nvSpPr>
          <p:cNvPr id="120843" name="Text Box 8"/>
          <p:cNvSpPr txBox="1">
            <a:spLocks noChangeArrowheads="1"/>
          </p:cNvSpPr>
          <p:nvPr/>
        </p:nvSpPr>
        <p:spPr bwMode="auto">
          <a:xfrm>
            <a:off x="2286000" y="5410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KHP (aq) </a:t>
            </a:r>
            <a:r>
              <a:rPr lang="en-US">
                <a:sym typeface="Symbol" pitchFamily="18" charset="2"/>
              </a:rPr>
              <a:t></a:t>
            </a:r>
            <a:r>
              <a:rPr lang="en-US">
                <a:sym typeface="Wingdings" pitchFamily="2" charset="2"/>
              </a:rPr>
              <a:t> H</a:t>
            </a:r>
            <a:r>
              <a:rPr lang="en-US" baseline="30000">
                <a:sym typeface="Wingdings" pitchFamily="2" charset="2"/>
              </a:rPr>
              <a:t>+</a:t>
            </a:r>
            <a:r>
              <a:rPr lang="en-US">
                <a:sym typeface="Wingdings" pitchFamily="2" charset="2"/>
              </a:rPr>
              <a:t>(aq) + KP</a:t>
            </a:r>
            <a:r>
              <a:rPr lang="en-US" baseline="30000">
                <a:sym typeface="Wingdings" pitchFamily="2" charset="2"/>
              </a:rPr>
              <a:t>–</a:t>
            </a:r>
            <a:r>
              <a:rPr lang="en-US">
                <a:sym typeface="Wingdings" pitchFamily="2" charset="2"/>
              </a:rPr>
              <a:t>(aq)</a:t>
            </a:r>
            <a:endParaRPr lang="en-US"/>
          </a:p>
        </p:txBody>
      </p:sp>
      <p:sp>
        <p:nvSpPr>
          <p:cNvPr id="120844" name="Text Box 9"/>
          <p:cNvSpPr txBox="1">
            <a:spLocks noChangeArrowheads="1"/>
          </p:cNvSpPr>
          <p:nvPr/>
        </p:nvSpPr>
        <p:spPr bwMode="auto">
          <a:xfrm>
            <a:off x="249238" y="6096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The molar mass of KHP is 204.22 g/mol  (C</a:t>
            </a:r>
            <a:r>
              <a:rPr lang="en-US" baseline="-25000"/>
              <a:t>8</a:t>
            </a:r>
            <a:r>
              <a:rPr lang="en-US"/>
              <a:t>H</a:t>
            </a:r>
            <a:r>
              <a:rPr lang="en-US" baseline="-25000"/>
              <a:t>5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K)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0" y="0"/>
            <a:ext cx="80772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1" kern="0" smtClean="0">
                <a:solidFill>
                  <a:srgbClr val="162D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ＭＳ Ｐゴシック" charset="0"/>
              </a:rPr>
              <a:t>KHP</a:t>
            </a:r>
            <a:endParaRPr lang="en-US" sz="4000" b="1" kern="0" dirty="0">
              <a:solidFill>
                <a:srgbClr val="162D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1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" y="5244405"/>
            <a:ext cx="8695944" cy="138499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ea typeface="ＭＳ Ｐゴシック" charset="0"/>
              </a:rPr>
              <a:t>Spectrophotometry is the interaction between light and matter that provides quantitative </a:t>
            </a:r>
            <a:r>
              <a:rPr lang="en-US" sz="2800" dirty="0" smtClean="0">
                <a:ea typeface="ＭＳ Ｐゴシック" charset="0"/>
              </a:rPr>
              <a:t>information about </a:t>
            </a:r>
            <a:r>
              <a:rPr lang="en-US" sz="2800" dirty="0">
                <a:ea typeface="ＭＳ Ｐゴシック" charset="0"/>
              </a:rPr>
              <a:t>solution concentration.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  <p:pic>
        <p:nvPicPr>
          <p:cNvPr id="6" name="Picture 5" descr="04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" y="1102659"/>
            <a:ext cx="8964706" cy="40789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99766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3" descr="04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66800"/>
            <a:ext cx="90011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19456" y="4800600"/>
            <a:ext cx="8695944" cy="10668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1078" name="Text Box 14"/>
          <p:cNvSpPr txBox="1">
            <a:spLocks noChangeArrowheads="1"/>
          </p:cNvSpPr>
          <p:nvPr/>
        </p:nvSpPr>
        <p:spPr bwMode="auto">
          <a:xfrm>
            <a:off x="228600" y="4840288"/>
            <a:ext cx="1387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Light Source</a:t>
            </a:r>
          </a:p>
        </p:txBody>
      </p:sp>
      <p:sp>
        <p:nvSpPr>
          <p:cNvPr id="131079" name="Text Box 15"/>
          <p:cNvSpPr txBox="1">
            <a:spLocks noChangeArrowheads="1"/>
          </p:cNvSpPr>
          <p:nvPr/>
        </p:nvSpPr>
        <p:spPr bwMode="auto">
          <a:xfrm>
            <a:off x="1812925" y="4840288"/>
            <a:ext cx="184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Wavelength Selection</a:t>
            </a:r>
          </a:p>
        </p:txBody>
      </p:sp>
      <p:sp>
        <p:nvSpPr>
          <p:cNvPr id="131080" name="Text Box 16"/>
          <p:cNvSpPr txBox="1">
            <a:spLocks noChangeArrowheads="1"/>
          </p:cNvSpPr>
          <p:nvPr/>
        </p:nvSpPr>
        <p:spPr bwMode="auto">
          <a:xfrm>
            <a:off x="3810000" y="4840288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Sample Container</a:t>
            </a:r>
          </a:p>
        </p:txBody>
      </p:sp>
      <p:sp>
        <p:nvSpPr>
          <p:cNvPr id="131081" name="Text Box 17"/>
          <p:cNvSpPr txBox="1">
            <a:spLocks noChangeArrowheads="1"/>
          </p:cNvSpPr>
          <p:nvPr/>
        </p:nvSpPr>
        <p:spPr bwMode="auto">
          <a:xfrm>
            <a:off x="6400800" y="50228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Spectrum</a:t>
            </a:r>
          </a:p>
        </p:txBody>
      </p:sp>
      <p:sp>
        <p:nvSpPr>
          <p:cNvPr id="131082" name="Line 18"/>
          <p:cNvSpPr>
            <a:spLocks noChangeShapeType="1"/>
          </p:cNvSpPr>
          <p:nvPr/>
        </p:nvSpPr>
        <p:spPr bwMode="auto">
          <a:xfrm flipH="1" flipV="1">
            <a:off x="685800" y="3581400"/>
            <a:ext cx="228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3" name="Line 19"/>
          <p:cNvSpPr>
            <a:spLocks noChangeShapeType="1"/>
          </p:cNvSpPr>
          <p:nvPr/>
        </p:nvSpPr>
        <p:spPr bwMode="auto">
          <a:xfrm flipV="1">
            <a:off x="2667000" y="4114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4" name="Line 20"/>
          <p:cNvSpPr>
            <a:spLocks noChangeShapeType="1"/>
          </p:cNvSpPr>
          <p:nvPr/>
        </p:nvSpPr>
        <p:spPr bwMode="auto">
          <a:xfrm flipV="1">
            <a:off x="44958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5" name="Line 21"/>
          <p:cNvSpPr>
            <a:spLocks noChangeShapeType="1"/>
          </p:cNvSpPr>
          <p:nvPr/>
        </p:nvSpPr>
        <p:spPr bwMode="auto">
          <a:xfrm flipV="1">
            <a:off x="7239000" y="4572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An Absorption Spectrophotometer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93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95944" cy="1371600"/>
          </a:xfrm>
          <a:noFill/>
          <a:ln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FAA26D3D-D897-4be2-8F04-BA451C77F1D7}"/>
          </a:extLst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00664D"/>
                </a:solidFill>
                <a:cs typeface="+mn-cs"/>
              </a:rPr>
              <a:t>BEER-LAMBERT LAW </a:t>
            </a:r>
            <a:r>
              <a:rPr lang="en-US" sz="2800" dirty="0" smtClean="0">
                <a:cs typeface="+mn-cs"/>
              </a:rPr>
              <a:t>relates amount of light absorbed and the path length and solute concentration.</a:t>
            </a:r>
            <a:endParaRPr lang="en-US" dirty="0" smtClean="0">
              <a:cs typeface="+mn-cs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0225" y="2667000"/>
            <a:ext cx="8083550" cy="960438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</p:pic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066800" y="4114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8600" y="3749675"/>
            <a:ext cx="8695944" cy="822325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ea typeface="ＭＳ Ｐゴシック" charset="0"/>
                <a:cs typeface="Arial Unicode MS" charset="0"/>
              </a:rPr>
              <a:t>A = absorbance		 </a:t>
            </a:r>
            <a:r>
              <a:rPr lang="en-US" i="1" dirty="0">
                <a:ea typeface="ＭＳ Ｐゴシック" charset="0"/>
                <a:cs typeface="Arial Unicode MS" charset="0"/>
              </a:rPr>
              <a:t>l</a:t>
            </a:r>
            <a:r>
              <a:rPr lang="en-US" dirty="0">
                <a:ea typeface="ＭＳ Ｐゴシック" charset="0"/>
                <a:cs typeface="Arial Unicode MS" charset="0"/>
              </a:rPr>
              <a:t> = path length</a:t>
            </a:r>
          </a:p>
          <a:p>
            <a:pPr eaLnBrk="0" hangingPunct="0">
              <a:defRPr/>
            </a:pPr>
            <a:r>
              <a:rPr lang="en-US" dirty="0">
                <a:latin typeface="Symbol" charset="0"/>
                <a:ea typeface="ＭＳ Ｐゴシック" charset="0"/>
                <a:cs typeface="Arial Unicode MS" charset="0"/>
                <a:sym typeface="Symbol" charset="0"/>
              </a:rPr>
              <a:t></a:t>
            </a:r>
            <a:r>
              <a:rPr lang="en-US" dirty="0">
                <a:ea typeface="ＭＳ Ｐゴシック" charset="0"/>
                <a:cs typeface="Arial Unicode MS" charset="0"/>
              </a:rPr>
              <a:t> = molar </a:t>
            </a:r>
            <a:r>
              <a:rPr lang="en-US" dirty="0" err="1">
                <a:ea typeface="ＭＳ Ｐゴシック" charset="0"/>
                <a:cs typeface="Arial Unicode MS" charset="0"/>
              </a:rPr>
              <a:t>absorptivity</a:t>
            </a:r>
            <a:r>
              <a:rPr lang="en-US" dirty="0">
                <a:ea typeface="ＭＳ Ｐゴシック" charset="0"/>
                <a:cs typeface="Arial Unicode MS" charset="0"/>
              </a:rPr>
              <a:t>	 c = concentration</a:t>
            </a:r>
          </a:p>
        </p:txBody>
      </p:sp>
      <p:sp>
        <p:nvSpPr>
          <p:cNvPr id="133130" name="Rectangle 7"/>
          <p:cNvSpPr>
            <a:spLocks noChangeArrowheads="1"/>
          </p:cNvSpPr>
          <p:nvPr/>
        </p:nvSpPr>
        <p:spPr bwMode="auto">
          <a:xfrm>
            <a:off x="1549400" y="566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219456" y="4800600"/>
            <a:ext cx="8695944" cy="181588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/>
          <a:p>
            <a:pPr marL="280988" indent="-280988" eaLnBrk="0" hangingPunct="0"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Arial Unicode MS" charset="0"/>
              </a:rPr>
              <a:t>There is a linear relation between </a:t>
            </a:r>
            <a:r>
              <a:rPr lang="en-US" sz="2800" i="1" dirty="0">
                <a:ea typeface="ＭＳ Ｐゴシック" charset="0"/>
                <a:cs typeface="Arial Unicode MS" charset="0"/>
              </a:rPr>
              <a:t>A</a:t>
            </a:r>
            <a:r>
              <a:rPr lang="en-US" sz="2800" dirty="0">
                <a:ea typeface="ＭＳ Ｐゴシック" charset="0"/>
                <a:cs typeface="Arial Unicode MS" charset="0"/>
              </a:rPr>
              <a:t> and </a:t>
            </a:r>
            <a:r>
              <a:rPr lang="en-US" sz="2800" i="1" dirty="0">
                <a:ea typeface="ＭＳ Ｐゴシック" charset="0"/>
                <a:cs typeface="Arial Unicode MS" charset="0"/>
              </a:rPr>
              <a:t>c</a:t>
            </a:r>
            <a:r>
              <a:rPr lang="en-US" sz="2800" dirty="0">
                <a:ea typeface="ＭＳ Ｐゴシック" charset="0"/>
                <a:cs typeface="Arial Unicode MS" charset="0"/>
              </a:rPr>
              <a:t> for a given path length and compound.</a:t>
            </a:r>
          </a:p>
          <a:p>
            <a:pPr marL="280988" indent="-280988" eaLnBrk="0" hangingPunct="0">
              <a:buFontTx/>
              <a:buChar char="•"/>
              <a:defRPr/>
            </a:pPr>
            <a:r>
              <a:rPr lang="en-US" sz="2800" dirty="0">
                <a:ea typeface="ＭＳ Ｐゴシック" charset="0"/>
                <a:cs typeface="Arial Unicode MS" charset="0"/>
              </a:rPr>
              <a:t>Once the instrument is calibrated, knowing absorbance one can determine concentration.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Spectrophotometry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Diatomic Molecules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495800"/>
            <a:ext cx="7772400" cy="13716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seven elements occur naturally as molecules containing two atoms.  It is important that you commit these to memory!</a:t>
            </a:r>
          </a:p>
          <a:p>
            <a:pPr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ian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ew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deas”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2" name="Picture 10" descr="02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"/>
          <a:stretch>
            <a:fillRect/>
          </a:stretch>
        </p:blipFill>
        <p:spPr>
          <a:xfrm>
            <a:off x="1181100" y="1524000"/>
            <a:ext cx="6781800" cy="2690813"/>
          </a:xfrm>
        </p:spPr>
      </p:pic>
    </p:spTree>
    <p:extLst>
      <p:ext uri="{BB962C8B-B14F-4D97-AF65-F5344CB8AC3E}">
        <p14:creationId xmlns:p14="http://schemas.microsoft.com/office/powerpoint/2010/main" val="208361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62817"/>
            <a:ext cx="7315200" cy="4114800"/>
          </a:xfrm>
        </p:spPr>
        <p:txBody>
          <a:bodyPr/>
          <a:lstStyle/>
          <a:p>
            <a:r>
              <a:rPr lang="en-US" sz="2800" dirty="0" smtClean="0"/>
              <a:t>It is useful for us to become familiar with simple organic nomenclature, starting with our </a:t>
            </a:r>
            <a:r>
              <a:rPr lang="en-US" sz="2800" dirty="0" smtClean="0">
                <a:solidFill>
                  <a:srgbClr val="FF0000"/>
                </a:solidFill>
              </a:rPr>
              <a:t>saturated hydrocarbons</a:t>
            </a:r>
            <a:r>
              <a:rPr lang="en-US" sz="2800" dirty="0" smtClean="0"/>
              <a:t> (alkanes) for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–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10</a:t>
            </a:r>
          </a:p>
          <a:p>
            <a:pPr marL="0" indent="0">
              <a:buNone/>
            </a:pPr>
            <a:endParaRPr lang="en-US" sz="2800" baseline="-250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745481"/>
            <a:ext cx="3048000" cy="34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1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Important points for</a:t>
            </a:r>
            <a:br>
              <a:rPr lang="en-US" dirty="0" smtClean="0"/>
            </a:br>
            <a:r>
              <a:rPr lang="en-US" dirty="0" smtClean="0"/>
              <a:t>Balancing Equations: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438400"/>
            <a:ext cx="8382000" cy="2819400"/>
          </a:xfrm>
        </p:spPr>
        <p:txBody>
          <a:bodyPr>
            <a:noAutofit/>
          </a:bodyPr>
          <a:lstStyle/>
          <a:p>
            <a:pPr marL="609600" indent="-609600" algn="l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Write the </a:t>
            </a:r>
            <a:r>
              <a:rPr lang="en-US" dirty="0" smtClean="0">
                <a:solidFill>
                  <a:srgbClr val="FF0000"/>
                </a:solidFill>
              </a:rPr>
              <a:t>correct formulas </a:t>
            </a:r>
            <a:r>
              <a:rPr lang="en-US" dirty="0" smtClean="0">
                <a:solidFill>
                  <a:schemeClr val="tx1"/>
                </a:solidFill>
              </a:rPr>
              <a:t>for the reactants and products.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Once the formulas are correct, </a:t>
            </a:r>
            <a:r>
              <a:rPr lang="en-US" dirty="0" smtClean="0">
                <a:solidFill>
                  <a:srgbClr val="FF0000"/>
                </a:solidFill>
              </a:rPr>
              <a:t>do not change the subscripts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rgbClr val="FF0000"/>
                </a:solidFill>
              </a:rPr>
              <a:t>coefficients</a:t>
            </a:r>
            <a:r>
              <a:rPr lang="en-US" dirty="0" smtClean="0">
                <a:solidFill>
                  <a:schemeClr val="tx1"/>
                </a:solidFill>
              </a:rPr>
              <a:t> to balance the elements.</a:t>
            </a:r>
          </a:p>
        </p:txBody>
      </p:sp>
    </p:spTree>
    <p:extLst>
      <p:ext uri="{BB962C8B-B14F-4D97-AF65-F5344CB8AC3E}">
        <p14:creationId xmlns:p14="http://schemas.microsoft.com/office/powerpoint/2010/main" val="16792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Reactions</a:t>
            </a:r>
            <a:br>
              <a:rPr lang="en-US" dirty="0" smtClean="0"/>
            </a:br>
            <a:r>
              <a:rPr lang="en-US" sz="2800" dirty="0" smtClean="0"/>
              <a:t>(patterns to watch for in balancing equations)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Combination (Synthesis):  </a:t>
            </a:r>
            <a:r>
              <a:rPr lang="en-US" sz="2800" dirty="0" smtClean="0">
                <a:solidFill>
                  <a:srgbClr val="FF0000"/>
                </a:solidFill>
              </a:rPr>
              <a:t>A + 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Decomposition: </a:t>
            </a:r>
            <a:r>
              <a:rPr lang="en-US" sz="2800" dirty="0" smtClean="0">
                <a:solidFill>
                  <a:srgbClr val="FF0000"/>
                </a:solidFill>
              </a:rPr>
              <a:t>AX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 + 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Single replacement :  </a:t>
            </a:r>
            <a:r>
              <a:rPr lang="en-US" sz="2800" dirty="0" smtClean="0">
                <a:solidFill>
                  <a:srgbClr val="FF0000"/>
                </a:solidFill>
              </a:rPr>
              <a:t>A + BX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AX + B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Double replacement :  </a:t>
            </a:r>
            <a:r>
              <a:rPr lang="en-US" sz="2800" dirty="0" smtClean="0">
                <a:solidFill>
                  <a:srgbClr val="FF0000"/>
                </a:solidFill>
              </a:rPr>
              <a:t>AX + BY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AY + BX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Combustion:  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 + 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CO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+ H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Stoichiometric Calculations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810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Starting with the mass of Substance A you can use the ratio of the coefficients of A and B to calculate the mass of Substance B formed (if it’s a product) or used (if it’s a reactant).</a:t>
            </a:r>
          </a:p>
        </p:txBody>
      </p:sp>
      <p:pic>
        <p:nvPicPr>
          <p:cNvPr id="72714" name="Picture 10" descr="03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9"/>
          <a:stretch>
            <a:fillRect/>
          </a:stretch>
        </p:blipFill>
        <p:spPr>
          <a:xfrm>
            <a:off x="3810000" y="1630363"/>
            <a:ext cx="5181600" cy="3595687"/>
          </a:xfrm>
        </p:spPr>
      </p:pic>
    </p:spTree>
    <p:extLst>
      <p:ext uri="{BB962C8B-B14F-4D97-AF65-F5344CB8AC3E}">
        <p14:creationId xmlns:p14="http://schemas.microsoft.com/office/powerpoint/2010/main" val="338162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1890</Words>
  <Application>Microsoft Office PowerPoint</Application>
  <PresentationFormat>On-screen Show (4:3)</PresentationFormat>
  <Paragraphs>295</Paragraphs>
  <Slides>47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 Unicode MS</vt:lpstr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CS ChemDraw Drawing</vt:lpstr>
      <vt:lpstr>Big Idea #3</vt:lpstr>
      <vt:lpstr>Basic Concepts:</vt:lpstr>
      <vt:lpstr>Chemical Bonds:</vt:lpstr>
      <vt:lpstr>Types of Formulas</vt:lpstr>
      <vt:lpstr>Diatomic Molecules</vt:lpstr>
      <vt:lpstr>Naming Alkanes</vt:lpstr>
      <vt:lpstr>Important points for Balancing Equations:</vt:lpstr>
      <vt:lpstr>Types of Reactions (patterns to watch for in balancing equations)</vt:lpstr>
      <vt:lpstr>Stoichiometric Calculations</vt:lpstr>
      <vt:lpstr>Limiting Reactants</vt:lpstr>
      <vt:lpstr>Theoretical Yield</vt:lpstr>
      <vt:lpstr>Percent Yield</vt:lpstr>
      <vt:lpstr>Compositional Analysis &amp; Stoichiometry</vt:lpstr>
      <vt:lpstr>Chemical Analysis</vt:lpstr>
      <vt:lpstr>Determining the Formula of a Hydrocarbon by Combustion</vt:lpstr>
      <vt:lpstr>Terminology</vt:lpstr>
      <vt:lpstr>Molarity</vt:lpstr>
      <vt:lpstr>Using Molarities in Stoichiometric Calculations</vt:lpstr>
      <vt:lpstr>Strong Electrolytes Are…</vt:lpstr>
      <vt:lpstr>Nonelectrolytes</vt:lpstr>
      <vt:lpstr>Summary: Writing Net Ionic Equations</vt:lpstr>
      <vt:lpstr>Neutralization Reactions</vt:lpstr>
      <vt:lpstr>What about net ionic and insoluble salts?</vt:lpstr>
      <vt:lpstr>Gas-Forming Reactions</vt:lpstr>
      <vt:lpstr>Oxidation Numbers</vt:lpstr>
      <vt:lpstr>Guidelines for Assigning Oxidation Numbers</vt:lpstr>
      <vt:lpstr>Oxidation Numbers cont.</vt:lpstr>
      <vt:lpstr>Steps for balancing half reactions:</vt:lpstr>
      <vt:lpstr>Half Reaction:  Acidic Solution</vt:lpstr>
      <vt:lpstr>Half Reaction:  Basic Solutions</vt:lpstr>
      <vt:lpstr>Voltaic Cells</vt:lpstr>
      <vt:lpstr>Voltaic Cells</vt:lpstr>
      <vt:lpstr>Terminology for Voltaic Cells</vt:lpstr>
      <vt:lpstr>Potential Ladder for Reduction Half-Reactions</vt:lpstr>
      <vt:lpstr>Standard Cell Potentials</vt:lpstr>
      <vt:lpstr>Cell Notation </vt:lpstr>
      <vt:lpstr>Concentration Cells</vt:lpstr>
      <vt:lpstr> Electrolysis &amp; Understanding  Electrolytic Cells:</vt:lpstr>
      <vt:lpstr>Galvanic –vs-Electrolytic Cells:</vt:lpstr>
      <vt:lpstr>Electrolysis of Aqueous Solutions</vt:lpstr>
      <vt:lpstr>Calculations &amp; electroplating</vt:lpstr>
      <vt:lpstr>Titration</vt:lpstr>
      <vt:lpstr>PowerPoint Presentation</vt:lpstr>
      <vt:lpstr>PowerPoint Presentation</vt:lpstr>
      <vt:lpstr>Spectrophotometry</vt:lpstr>
      <vt:lpstr>An Absorption Spectrophotometer</vt:lpstr>
      <vt:lpstr>Spectrophotometry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 #3</dc:title>
  <dc:creator>Administrator</dc:creator>
  <cp:lastModifiedBy>Wilhelm, Carolyn</cp:lastModifiedBy>
  <cp:revision>7</cp:revision>
  <dcterms:created xsi:type="dcterms:W3CDTF">2014-04-16T08:48:56Z</dcterms:created>
  <dcterms:modified xsi:type="dcterms:W3CDTF">2015-04-20T13:52:59Z</dcterms:modified>
</cp:coreProperties>
</file>