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68" r:id="rId5"/>
    <p:sldId id="269" r:id="rId6"/>
    <p:sldId id="270" r:id="rId7"/>
    <p:sldId id="260" r:id="rId8"/>
    <p:sldId id="271" r:id="rId9"/>
    <p:sldId id="272" r:id="rId10"/>
    <p:sldId id="273" r:id="rId11"/>
    <p:sldId id="274" r:id="rId12"/>
    <p:sldId id="275" r:id="rId13"/>
    <p:sldId id="278" r:id="rId14"/>
    <p:sldId id="276" r:id="rId15"/>
    <p:sldId id="277" r:id="rId16"/>
    <p:sldId id="279" r:id="rId17"/>
    <p:sldId id="282" r:id="rId18"/>
    <p:sldId id="281" r:id="rId19"/>
    <p:sldId id="283" r:id="rId20"/>
    <p:sldId id="280" r:id="rId21"/>
    <p:sldId id="285" r:id="rId22"/>
    <p:sldId id="284" r:id="rId23"/>
    <p:sldId id="261" r:id="rId24"/>
    <p:sldId id="262" r:id="rId25"/>
    <p:sldId id="263" r:id="rId26"/>
    <p:sldId id="264" r:id="rId27"/>
    <p:sldId id="265" r:id="rId28"/>
    <p:sldId id="266" r:id="rId29"/>
    <p:sldId id="26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24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E7771-B768-4F47-9827-0ABB1031CD7D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95906-690A-42B0-AC04-C0205AEE7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7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47CAB5-8DA9-4F1A-8A98-F230FF37D338}" type="slidenum">
              <a:rPr lang="en-US"/>
              <a:pPr/>
              <a:t>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34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E58873-1FBB-4650-BDE2-147DDB2D2A0B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198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94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90EE7-CDC3-44EB-AC7E-D4DEB204F57B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536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21D39A-C145-41CC-9E09-4069632CB15E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486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46A7DD-E14B-41C2-A932-726F4452AFA0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111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D16C1-4B6B-4354-AB99-0036E30232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3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B51935-936C-4869-AC16-145DE775714D}" type="slidenum">
              <a:rPr lang="en-US"/>
              <a:pPr/>
              <a:t>20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51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430363-961D-4593-9F87-45346CB68DCA}" type="slidenum">
              <a:rPr lang="en-US"/>
              <a:pPr/>
              <a:t>23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27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1E6E67-A1D6-45DB-9D55-133C6DFD2168}" type="slidenum">
              <a:rPr lang="en-US"/>
              <a:pPr/>
              <a:t>24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456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C82B91-0EED-46CF-A123-E82D458D6209}" type="slidenum">
              <a:rPr lang="en-US"/>
              <a:pPr/>
              <a:t>25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34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81BB4A-D7F5-43E2-BF7E-F9E173804D72}" type="slidenum">
              <a:rPr lang="en-US"/>
              <a:pPr/>
              <a:t>26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04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CEC224-1E46-4338-AE51-A0E47CA024C6}" type="slidenum">
              <a:rPr lang="en-US"/>
              <a:pPr/>
              <a:t>5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433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22222" indent="-2777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11110" indent="-222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55554" indent="-222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99999" indent="-222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44443" indent="-222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88887" indent="-222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33331" indent="-222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777775" indent="-222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46EC63-1462-4863-BD51-896044C0DD36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97044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22222" indent="-2777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11110" indent="-222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55554" indent="-222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99999" indent="-222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44443" indent="-222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88887" indent="-222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33331" indent="-222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777775" indent="-222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5E75F3-17A9-4B9D-B04C-397A2595A410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522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40760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4629B1-A554-47A3-A963-DAA0D18CA7D2}" type="slidenum">
              <a:rPr lang="en-US"/>
              <a:pPr/>
              <a:t>6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86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itchFamily="116" charset="-128"/>
              </a:rPr>
              <a:t>See Chapter 8 Video Presentation Slide 7</a:t>
            </a:r>
          </a:p>
        </p:txBody>
      </p:sp>
    </p:spTree>
    <p:extLst>
      <p:ext uri="{BB962C8B-B14F-4D97-AF65-F5344CB8AC3E}">
        <p14:creationId xmlns:p14="http://schemas.microsoft.com/office/powerpoint/2010/main" val="2285888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BE25DC-6B24-4B48-B0B2-9B10AB5D309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453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057C5-B63C-4815-936E-85B0C673B467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2063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itchFamily="116" charset="-128"/>
              </a:rPr>
              <a:t>See Chapter 8 Video Presentation Slide 17</a:t>
            </a:r>
          </a:p>
        </p:txBody>
      </p:sp>
    </p:spTree>
    <p:extLst>
      <p:ext uri="{BB962C8B-B14F-4D97-AF65-F5344CB8AC3E}">
        <p14:creationId xmlns:p14="http://schemas.microsoft.com/office/powerpoint/2010/main" val="1534667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619" y="4343400"/>
            <a:ext cx="502876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46" tIns="45609" rIns="92846" bIns="45609"/>
          <a:lstStyle/>
          <a:p>
            <a:endParaRPr lang="en-US" altLang="en-US" smtClean="0">
              <a:ea typeface="ＭＳ Ｐゴシック" pitchFamily="116" charset="-128"/>
            </a:endParaRPr>
          </a:p>
        </p:txBody>
      </p:sp>
      <p:sp>
        <p:nvSpPr>
          <p:cNvPr id="1505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4152353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996DD-1C3E-42C7-BB7E-BDCDF1E5FE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74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96EE-D8F4-4F3F-943D-359E2C770115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7065-397B-474D-990A-27D5B3347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2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96EE-D8F4-4F3F-943D-359E2C770115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7065-397B-474D-990A-27D5B3347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8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96EE-D8F4-4F3F-943D-359E2C770115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7065-397B-474D-990A-27D5B3347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00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7C4ED50-B796-47FC-87B8-575E0A9C71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25843056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5EB5012-7131-4D2A-BBA8-F7B1532F947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46849835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C81B5E4-1674-46A5-A855-D49DDFD8C1D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625195791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EA549EC-E28F-462D-BA59-A1B849069C6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62819363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96EE-D8F4-4F3F-943D-359E2C770115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7065-397B-474D-990A-27D5B3347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28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96EE-D8F4-4F3F-943D-359E2C770115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7065-397B-474D-990A-27D5B3347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7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96EE-D8F4-4F3F-943D-359E2C770115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7065-397B-474D-990A-27D5B3347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7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96EE-D8F4-4F3F-943D-359E2C770115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7065-397B-474D-990A-27D5B3347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88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96EE-D8F4-4F3F-943D-359E2C770115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7065-397B-474D-990A-27D5B3347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93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96EE-D8F4-4F3F-943D-359E2C770115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7065-397B-474D-990A-27D5B3347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42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96EE-D8F4-4F3F-943D-359E2C770115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7065-397B-474D-990A-27D5B3347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96EE-D8F4-4F3F-943D-359E2C770115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7065-397B-474D-990A-27D5B3347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0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896EE-D8F4-4F3F-943D-359E2C770115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37065-397B-474D-990A-27D5B3347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0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apchemistrynmsi.wikispaces.com/file/view/10+IMFs,Solids+&amp;+Liquids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r>
              <a:rPr lang="en-US" dirty="0" smtClean="0"/>
              <a:t>Big Idea #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514600"/>
            <a:ext cx="8153400" cy="2971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and physical properties of materials can be explained by the arrangement of atoms, ions or molecules and the forces between them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99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_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03" y="796512"/>
            <a:ext cx="8858250" cy="4375976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366596" name="Text Box 4"/>
          <p:cNvSpPr txBox="1">
            <a:spLocks noChangeArrowheads="1"/>
          </p:cNvSpPr>
          <p:nvPr/>
        </p:nvSpPr>
        <p:spPr bwMode="auto">
          <a:xfrm>
            <a:off x="259187" y="5638800"/>
            <a:ext cx="8695944" cy="830997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Electronegativity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(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sym typeface="Symbol" pitchFamily="18" charset="2"/>
              </a:rPr>
              <a:t>)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 measures the relative tendency for an atom to polarize a bond. It follows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Z</a:t>
            </a:r>
            <a:r>
              <a:rPr lang="en-US" sz="2400" baseline="-25000" dirty="0" err="1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eff</a:t>
            </a:r>
            <a:r>
              <a:rPr lang="en-US" sz="2400" baseline="-25000" dirty="0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ＭＳ Ｐゴシック" charset="-128"/>
              </a:rPr>
              <a:t>on the periodic table.</a:t>
            </a:r>
          </a:p>
        </p:txBody>
      </p:sp>
      <p:sp>
        <p:nvSpPr>
          <p:cNvPr id="366597" name="AutoShape 5"/>
          <p:cNvSpPr>
            <a:spLocks noChangeArrowheads="1"/>
          </p:cNvSpPr>
          <p:nvPr/>
        </p:nvSpPr>
        <p:spPr bwMode="auto">
          <a:xfrm rot="20592083">
            <a:off x="268288" y="2344738"/>
            <a:ext cx="8721725" cy="1279525"/>
          </a:xfrm>
          <a:prstGeom prst="rightArrow">
            <a:avLst>
              <a:gd name="adj1" fmla="val 50000"/>
              <a:gd name="adj2" fmla="val 184553"/>
            </a:avLst>
          </a:prstGeom>
          <a:solidFill>
            <a:srgbClr val="FF0000">
              <a:alpha val="5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ＭＳ Ｐゴシック" charset="-128"/>
              </a:rPr>
              <a:t>Electronegativity Trend</a:t>
            </a:r>
          </a:p>
        </p:txBody>
      </p:sp>
      <p:sp>
        <p:nvSpPr>
          <p:cNvPr id="6" name="Title 9"/>
          <p:cNvSpPr txBox="1">
            <a:spLocks/>
          </p:cNvSpPr>
          <p:nvPr/>
        </p:nvSpPr>
        <p:spPr>
          <a:xfrm>
            <a:off x="0" y="0"/>
            <a:ext cx="8077200" cy="91440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600" kern="0" dirty="0">
                <a:solidFill>
                  <a:srgbClr val="162D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Bond Polarity &amp; </a:t>
            </a:r>
            <a:r>
              <a:rPr lang="en-US" sz="3600" kern="0" dirty="0" err="1">
                <a:solidFill>
                  <a:srgbClr val="162D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Electronegativity</a:t>
            </a:r>
            <a:endParaRPr lang="en-US" sz="3600" kern="0" dirty="0">
              <a:solidFill>
                <a:srgbClr val="162D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4569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35024"/>
            <a:ext cx="8695944" cy="5065776"/>
          </a:xfr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3000" b="0" dirty="0" smtClean="0"/>
              <a:t>The </a:t>
            </a:r>
            <a:r>
              <a:rPr lang="en-US" sz="3000" dirty="0" smtClean="0"/>
              <a:t>order of a bond </a:t>
            </a:r>
            <a:r>
              <a:rPr lang="en-US" sz="3000" b="0" dirty="0" smtClean="0"/>
              <a:t>is the number of bonding electron pairs shared by two atoms in a molecule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3000" b="0" dirty="0" smtClean="0"/>
              <a:t>Bond orders may be 1, 2, and 3, as well as fractional values.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3000" b="0" dirty="0" smtClean="0"/>
              <a:t>Bond strength increases with bond order.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3000" b="0" dirty="0" smtClean="0"/>
              <a:t>Bond length is inversely proportional to bond order.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3000" b="0" dirty="0" smtClean="0"/>
              <a:t>Bond strength also increases with the difference in </a:t>
            </a:r>
            <a:r>
              <a:rPr lang="en-US" sz="3000" b="0" dirty="0" err="1" smtClean="0"/>
              <a:t>electronegativity</a:t>
            </a:r>
            <a:r>
              <a:rPr lang="en-US" sz="3000" b="0" dirty="0" smtClean="0"/>
              <a:t> between two covalently bonded atoms.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Bond Properties: Order, Length,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024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endParaRPr lang="en-US" altLang="en-US" sz="500">
              <a:solidFill>
                <a:srgbClr val="00279F"/>
              </a:solidFill>
            </a:endParaRPr>
          </a:p>
        </p:txBody>
      </p:sp>
      <p:sp>
        <p:nvSpPr>
          <p:cNvPr id="378882" name="Text Box 2"/>
          <p:cNvSpPr txBox="1">
            <a:spLocks noChangeArrowheads="1"/>
          </p:cNvSpPr>
          <p:nvPr/>
        </p:nvSpPr>
        <p:spPr bwMode="auto">
          <a:xfrm>
            <a:off x="448056" y="415052"/>
            <a:ext cx="8695944" cy="58169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400" b="0" dirty="0">
                <a:solidFill>
                  <a:schemeClr val="tx1"/>
                </a:solidFill>
                <a:ea typeface="ＭＳ Ｐゴシック" charset="0"/>
              </a:rPr>
              <a:t>It takes energy to break bonds. (</a:t>
            </a:r>
            <a:r>
              <a:rPr lang="en-US" sz="2400" b="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endothermic</a:t>
            </a:r>
            <a:r>
              <a:rPr lang="en-US" sz="2400" b="0" dirty="0">
                <a:solidFill>
                  <a:schemeClr val="tx1"/>
                </a:solidFill>
                <a:ea typeface="ＭＳ Ｐゴシック" charset="0"/>
              </a:rPr>
              <a:t>)</a:t>
            </a:r>
          </a:p>
          <a:p>
            <a:pPr>
              <a:spcBef>
                <a:spcPts val="600"/>
              </a:spcBef>
              <a:defRPr/>
            </a:pPr>
            <a:r>
              <a:rPr lang="en-US" sz="2400" b="0" dirty="0">
                <a:solidFill>
                  <a:schemeClr val="tx1"/>
                </a:solidFill>
                <a:ea typeface="ＭＳ Ｐゴシック" charset="0"/>
              </a:rPr>
              <a:t>Energy is </a:t>
            </a:r>
            <a:r>
              <a:rPr lang="en-US" sz="2400" b="0" dirty="0" smtClean="0">
                <a:solidFill>
                  <a:schemeClr val="tx1"/>
                </a:solidFill>
                <a:ea typeface="ＭＳ Ｐゴシック" charset="0"/>
              </a:rPr>
              <a:t>released </a:t>
            </a:r>
            <a:r>
              <a:rPr lang="en-US" sz="2400" b="0" dirty="0">
                <a:solidFill>
                  <a:schemeClr val="tx1"/>
                </a:solidFill>
                <a:ea typeface="ＭＳ Ｐゴシック" charset="0"/>
              </a:rPr>
              <a:t>when bonds are made. (</a:t>
            </a:r>
            <a:r>
              <a:rPr lang="en-US" sz="24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exothermic</a:t>
            </a:r>
            <a:r>
              <a:rPr lang="en-US" sz="2400" b="0" dirty="0">
                <a:solidFill>
                  <a:schemeClr val="tx1"/>
                </a:solidFill>
                <a:ea typeface="ＭＳ Ｐゴシック" charset="0"/>
              </a:rPr>
              <a:t>)</a:t>
            </a:r>
          </a:p>
          <a:p>
            <a:pPr>
              <a:spcBef>
                <a:spcPts val="600"/>
              </a:spcBef>
              <a:defRPr/>
            </a:pPr>
            <a:endParaRPr lang="en-US" sz="2400" b="0" dirty="0">
              <a:solidFill>
                <a:schemeClr val="tx1"/>
              </a:solidFill>
              <a:ea typeface="ＭＳ Ｐゴシック" charset="0"/>
            </a:endParaRPr>
          </a:p>
          <a:p>
            <a:pPr>
              <a:spcBef>
                <a:spcPts val="600"/>
              </a:spcBef>
              <a:defRPr/>
            </a:pPr>
            <a:endParaRPr lang="en-US" dirty="0">
              <a:ea typeface="ＭＳ Ｐゴシック" charset="0"/>
            </a:endParaRPr>
          </a:p>
          <a:p>
            <a:pPr>
              <a:spcBef>
                <a:spcPts val="600"/>
              </a:spcBef>
              <a:defRPr/>
            </a:pPr>
            <a:endParaRPr lang="en-US" b="0" dirty="0">
              <a:solidFill>
                <a:schemeClr val="tx1"/>
              </a:solidFill>
              <a:ea typeface="ＭＳ Ｐゴシック" charset="0"/>
            </a:endParaRPr>
          </a:p>
          <a:p>
            <a:pPr>
              <a:spcBef>
                <a:spcPts val="600"/>
              </a:spcBef>
              <a:defRPr/>
            </a:pPr>
            <a:endParaRPr lang="en-US" dirty="0">
              <a:ea typeface="ＭＳ Ｐゴシック" charset="0"/>
            </a:endParaRPr>
          </a:p>
          <a:p>
            <a:pPr>
              <a:spcBef>
                <a:spcPts val="600"/>
              </a:spcBef>
              <a:defRPr/>
            </a:pPr>
            <a:endParaRPr lang="en-US" b="0" dirty="0">
              <a:solidFill>
                <a:schemeClr val="tx1"/>
              </a:solidFill>
              <a:ea typeface="ＭＳ Ｐゴシック" charset="0"/>
            </a:endParaRPr>
          </a:p>
          <a:p>
            <a:pPr>
              <a:spcBef>
                <a:spcPts val="600"/>
              </a:spcBef>
              <a:defRPr/>
            </a:pPr>
            <a:endParaRPr lang="en-US" dirty="0">
              <a:ea typeface="ＭＳ Ｐゴシック" charset="0"/>
            </a:endParaRPr>
          </a:p>
          <a:p>
            <a:pPr>
              <a:spcBef>
                <a:spcPts val="600"/>
              </a:spcBef>
              <a:defRPr/>
            </a:pPr>
            <a:endParaRPr lang="en-US" b="0" dirty="0">
              <a:solidFill>
                <a:schemeClr val="tx1"/>
              </a:solidFill>
              <a:ea typeface="ＭＳ Ｐゴシック" charset="0"/>
            </a:endParaRPr>
          </a:p>
          <a:p>
            <a:pPr>
              <a:spcBef>
                <a:spcPts val="600"/>
              </a:spcBef>
              <a:defRPr/>
            </a:pPr>
            <a:endParaRPr lang="en-US" b="0" dirty="0">
              <a:solidFill>
                <a:schemeClr val="tx1"/>
              </a:solidFill>
              <a:ea typeface="ＭＳ Ｐゴシック" charset="0"/>
            </a:endParaRPr>
          </a:p>
          <a:p>
            <a:pPr>
              <a:spcBef>
                <a:spcPts val="600"/>
              </a:spcBef>
              <a:defRPr/>
            </a:pPr>
            <a:endParaRPr lang="en-US" b="0" dirty="0">
              <a:solidFill>
                <a:schemeClr val="tx1"/>
              </a:solidFill>
              <a:ea typeface="ＭＳ Ｐゴシック" charset="0"/>
            </a:endParaRPr>
          </a:p>
          <a:p>
            <a:pPr eaLnBrk="0" hangingPunct="0">
              <a:spcBef>
                <a:spcPts val="600"/>
              </a:spcBef>
              <a:defRPr/>
            </a:pPr>
            <a:r>
              <a:rPr lang="en-US" sz="2400" b="0" dirty="0">
                <a:solidFill>
                  <a:schemeClr val="tx1"/>
                </a:solidFill>
                <a:ea typeface="ＭＳ Ｐゴシック" charset="0"/>
              </a:rPr>
              <a:t>If more energy is released than is required to break the reactant bonds, then the over all reaction is </a:t>
            </a:r>
            <a:r>
              <a:rPr lang="en-US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exothermic</a:t>
            </a:r>
            <a:r>
              <a:rPr lang="en-US" sz="2400" b="0" dirty="0">
                <a:solidFill>
                  <a:schemeClr val="tx1"/>
                </a:solidFill>
                <a:ea typeface="ＭＳ Ｐゴシック" charset="0"/>
              </a:rPr>
              <a:t>.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400" b="0" dirty="0">
                <a:solidFill>
                  <a:schemeClr val="tx1"/>
                </a:solidFill>
                <a:ea typeface="ＭＳ Ｐゴシック" charset="0"/>
              </a:rPr>
              <a:t>If more energy is required to break bonds than is released when the product bonds form, then the over all reaction is </a:t>
            </a:r>
            <a:r>
              <a:rPr lang="en-US" sz="24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endothermic</a:t>
            </a:r>
            <a:r>
              <a:rPr lang="en-US" sz="2400" b="0" dirty="0">
                <a:solidFill>
                  <a:schemeClr val="tx1"/>
                </a:solidFill>
                <a:ea typeface="ＭＳ Ｐゴシック" charset="0"/>
              </a:rPr>
              <a:t>.</a:t>
            </a:r>
          </a:p>
        </p:txBody>
      </p:sp>
      <p:sp>
        <p:nvSpPr>
          <p:cNvPr id="106502" name="Text Box 3"/>
          <p:cNvSpPr txBox="1">
            <a:spLocks noChangeArrowheads="1"/>
          </p:cNvSpPr>
          <p:nvPr/>
        </p:nvSpPr>
        <p:spPr bwMode="auto">
          <a:xfrm>
            <a:off x="920750" y="3061604"/>
            <a:ext cx="6950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altLang="en-US" b="0" dirty="0">
                <a:solidFill>
                  <a:schemeClr val="tx1"/>
                </a:solidFill>
                <a:sym typeface="Symbol" pitchFamily="18" charset="2"/>
              </a:rPr>
              <a:t></a:t>
            </a:r>
            <a:r>
              <a:rPr lang="en-US" altLang="en-US" b="0" baseline="-25000" dirty="0" err="1">
                <a:solidFill>
                  <a:schemeClr val="tx1"/>
                </a:solidFill>
                <a:sym typeface="Symbol" pitchFamily="18" charset="2"/>
              </a:rPr>
              <a:t>r</a:t>
            </a:r>
            <a:r>
              <a:rPr lang="en-US" altLang="en-US" b="0" dirty="0" err="1">
                <a:solidFill>
                  <a:schemeClr val="tx1"/>
                </a:solidFill>
                <a:sym typeface="Symbol" pitchFamily="18" charset="2"/>
              </a:rPr>
              <a:t>H</a:t>
            </a:r>
            <a:r>
              <a:rPr lang="en-US" altLang="en-US" b="0" dirty="0">
                <a:solidFill>
                  <a:schemeClr val="tx1"/>
                </a:solidFill>
                <a:sym typeface="Symbol" pitchFamily="18" charset="2"/>
              </a:rPr>
              <a:t> =  (bonds broken)   (bonds formed)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85800" y="2906048"/>
            <a:ext cx="7391400" cy="873100"/>
          </a:xfrm>
          <a:prstGeom prst="round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6503" name="Object 5"/>
          <p:cNvGraphicFramePr>
            <a:graphicFrameLocks noChangeAspect="1"/>
          </p:cNvGraphicFramePr>
          <p:nvPr>
            <p:extLst/>
          </p:nvPr>
        </p:nvGraphicFramePr>
        <p:xfrm>
          <a:off x="685800" y="1961237"/>
          <a:ext cx="78105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4" imgW="6934200" imgH="584200" progId="Equation.DSMT4">
                  <p:embed/>
                </p:oleObj>
              </mc:Choice>
              <mc:Fallback>
                <p:oleObj name="Equation" r:id="rId4" imgW="6934200" imgH="58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61237"/>
                        <a:ext cx="781050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1697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3886200" cy="1143000"/>
          </a:xfrm>
        </p:spPr>
        <p:txBody>
          <a:bodyPr/>
          <a:lstStyle/>
          <a:p>
            <a:r>
              <a:rPr lang="en-US" altLang="en-US"/>
              <a:t>Hybrid Orbitals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342900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/>
              <a:t>Once you know the electron-domain geometry, you know the hybridization state of the atom.</a:t>
            </a:r>
          </a:p>
        </p:txBody>
      </p:sp>
      <p:pic>
        <p:nvPicPr>
          <p:cNvPr id="91141" name="Picture 5" descr="09_20-02UNT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"/>
          <a:stretch>
            <a:fillRect/>
          </a:stretch>
        </p:blipFill>
        <p:spPr>
          <a:xfrm>
            <a:off x="3924300" y="381000"/>
            <a:ext cx="4000500" cy="6248400"/>
          </a:xfrm>
        </p:spPr>
      </p:pic>
    </p:spTree>
    <p:extLst>
      <p:ext uri="{BB962C8B-B14F-4D97-AF65-F5344CB8AC3E}">
        <p14:creationId xmlns:p14="http://schemas.microsoft.com/office/powerpoint/2010/main" val="1812100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Sigma (</a:t>
            </a:r>
            <a:r>
              <a:rPr lang="en-US" altLang="en-US">
                <a:latin typeface="Symbol" pitchFamily="-80" charset="2"/>
                <a:sym typeface="Symbol" pitchFamily="-80" charset="2"/>
              </a:rPr>
              <a:t></a:t>
            </a:r>
            <a:r>
              <a:rPr lang="en-US" altLang="en-US"/>
              <a:t>) Bonds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/>
              <a:t>Sigma bonds are characterized by</a:t>
            </a:r>
          </a:p>
          <a:p>
            <a:pPr lvl="1"/>
            <a:r>
              <a:rPr lang="en-US" altLang="en-US" sz="2400"/>
              <a:t>Head-to-head overlap.</a:t>
            </a:r>
          </a:p>
          <a:p>
            <a:pPr lvl="1"/>
            <a:r>
              <a:rPr lang="en-US" altLang="en-US" sz="2400"/>
              <a:t>Cylindrical symmetry of electron density about the internuclear axis.</a:t>
            </a:r>
          </a:p>
        </p:txBody>
      </p:sp>
      <p:pic>
        <p:nvPicPr>
          <p:cNvPr id="93189" name="Picture 5" descr="09_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31"/>
          <a:stretch>
            <a:fillRect/>
          </a:stretch>
        </p:blipFill>
        <p:spPr>
          <a:xfrm>
            <a:off x="911225" y="1828800"/>
            <a:ext cx="7321550" cy="2060575"/>
          </a:xfrm>
        </p:spPr>
      </p:pic>
    </p:spTree>
    <p:extLst>
      <p:ext uri="{BB962C8B-B14F-4D97-AF65-F5344CB8AC3E}">
        <p14:creationId xmlns:p14="http://schemas.microsoft.com/office/powerpoint/2010/main" val="41796342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Bonds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350520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/>
              <a:t>In triple bonds, as in acetylene, two </a:t>
            </a:r>
            <a:r>
              <a:rPr lang="en-US" altLang="en-US" sz="2800" i="1"/>
              <a:t>sp</a:t>
            </a:r>
            <a:r>
              <a:rPr lang="en-US" altLang="en-US" sz="2800"/>
              <a:t> orbitals form a </a:t>
            </a:r>
            <a:r>
              <a:rPr lang="en-US" altLang="en-US" sz="2800">
                <a:latin typeface="Symbol" pitchFamily="-80" charset="2"/>
                <a:sym typeface="Symbol" pitchFamily="-80" charset="2"/>
              </a:rPr>
              <a:t></a:t>
            </a:r>
            <a:r>
              <a:rPr lang="en-US" altLang="en-US" sz="2800"/>
              <a:t> bond between the carbons, and two pairs of </a:t>
            </a:r>
            <a:r>
              <a:rPr lang="en-US" altLang="en-US" sz="2800" i="1"/>
              <a:t>p</a:t>
            </a:r>
            <a:r>
              <a:rPr lang="en-US" altLang="en-US" sz="2800"/>
              <a:t> orbitals overlap in </a:t>
            </a:r>
            <a:r>
              <a:rPr lang="en-US" altLang="en-US" sz="2800">
                <a:latin typeface="Symbol" pitchFamily="-80" charset="2"/>
                <a:sym typeface="Symbol" pitchFamily="-80" charset="2"/>
              </a:rPr>
              <a:t></a:t>
            </a:r>
            <a:r>
              <a:rPr lang="en-US" altLang="en-US" sz="2800"/>
              <a:t> fashion to form the two </a:t>
            </a:r>
            <a:r>
              <a:rPr lang="en-US" altLang="en-US" sz="2800">
                <a:latin typeface="Symbol" pitchFamily="-80" charset="2"/>
                <a:sym typeface="Symbol" pitchFamily="-80" charset="2"/>
              </a:rPr>
              <a:t></a:t>
            </a:r>
            <a:r>
              <a:rPr lang="en-US" altLang="en-US" sz="2800"/>
              <a:t> bonds.</a:t>
            </a:r>
          </a:p>
        </p:txBody>
      </p:sp>
      <p:pic>
        <p:nvPicPr>
          <p:cNvPr id="99334" name="Picture 6" descr="09_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0"/>
          <a:stretch>
            <a:fillRect/>
          </a:stretch>
        </p:blipFill>
        <p:spPr>
          <a:xfrm>
            <a:off x="3657600" y="2217738"/>
            <a:ext cx="5410200" cy="2887662"/>
          </a:xfrm>
        </p:spPr>
      </p:pic>
    </p:spTree>
    <p:extLst>
      <p:ext uri="{BB962C8B-B14F-4D97-AF65-F5344CB8AC3E}">
        <p14:creationId xmlns:p14="http://schemas.microsoft.com/office/powerpoint/2010/main" val="809204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>
                <a:latin typeface="Times" pitchFamily="-80" charset="0"/>
              </a:rPr>
              <a:t>2009, Prentice-Hall, Inc.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Main Tenets of Kinetic-Molecular </a:t>
            </a:r>
            <a:r>
              <a:rPr lang="en-US" altLang="en-US" dirty="0" smtClean="0"/>
              <a:t>Theory (KMT)</a:t>
            </a:r>
            <a:endParaRPr lang="en-US" alt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267200" y="1981200"/>
            <a:ext cx="44958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/>
              <a:t>	Energy can be transferred between molecules during collisions, but the </a:t>
            </a:r>
            <a:r>
              <a:rPr lang="en-US" altLang="en-US" sz="2800" i="1" dirty="0">
                <a:solidFill>
                  <a:srgbClr val="000080"/>
                </a:solidFill>
              </a:rPr>
              <a:t>average</a:t>
            </a:r>
            <a:r>
              <a:rPr lang="en-US" altLang="en-US" sz="2800" dirty="0"/>
              <a:t> kinetic energy of the molecules does not change with time, as long as the </a:t>
            </a:r>
            <a:r>
              <a:rPr lang="en-US" altLang="en-US" sz="2800" u="sng" dirty="0"/>
              <a:t>temperature</a:t>
            </a:r>
            <a:r>
              <a:rPr lang="en-US" altLang="en-US" sz="2800" dirty="0"/>
              <a:t> of the gas </a:t>
            </a:r>
            <a:r>
              <a:rPr lang="en-US" altLang="en-US" sz="2800" u="sng" dirty="0"/>
              <a:t>remains constant</a:t>
            </a:r>
            <a:r>
              <a:rPr lang="en-US" altLang="en-US" sz="2800" dirty="0"/>
              <a:t>.</a:t>
            </a:r>
            <a:endParaRPr lang="en-US" altLang="en-US" sz="2400" dirty="0"/>
          </a:p>
        </p:txBody>
      </p:sp>
      <p:pic>
        <p:nvPicPr>
          <p:cNvPr id="43022" name="Picture 14" descr="10_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"/>
          <a:stretch>
            <a:fillRect/>
          </a:stretch>
        </p:blipFill>
        <p:spPr>
          <a:xfrm>
            <a:off x="152400" y="2133600"/>
            <a:ext cx="4267200" cy="3298825"/>
          </a:xfrm>
        </p:spPr>
      </p:pic>
    </p:spTree>
    <p:extLst>
      <p:ext uri="{BB962C8B-B14F-4D97-AF65-F5344CB8AC3E}">
        <p14:creationId xmlns:p14="http://schemas.microsoft.com/office/powerpoint/2010/main" val="184340620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Laws: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Four variable are need to describe gases.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Pressure (P)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Volume (V)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Temperature (T,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Kelvin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Amount  (n, mole)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Understanding the interrelationship of these variables allow scientists to study properties of gases  quantitatively on the molecular/atomic level.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05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Avogadro’s Law &amp; Molar Volume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Under conditions of </a:t>
            </a:r>
            <a:r>
              <a:rPr lang="en-US" b="1" dirty="0" smtClean="0"/>
              <a:t>STP</a:t>
            </a:r>
            <a:r>
              <a:rPr lang="en-US" dirty="0" smtClean="0"/>
              <a:t> </a:t>
            </a:r>
            <a:r>
              <a:rPr lang="en-US" dirty="0"/>
              <a:t>(1 atm., </a:t>
            </a:r>
            <a:r>
              <a:rPr lang="en-US" dirty="0" smtClean="0"/>
              <a:t>273K), </a:t>
            </a:r>
          </a:p>
          <a:p>
            <a:pPr marL="0" indent="0" algn="ctr">
              <a:buNone/>
            </a:pPr>
            <a:r>
              <a:rPr lang="en-US" b="1" dirty="0" smtClean="0"/>
              <a:t>one mole </a:t>
            </a:r>
            <a:r>
              <a:rPr lang="en-US" dirty="0" smtClean="0"/>
              <a:t>of a gas occupies </a:t>
            </a:r>
            <a:r>
              <a:rPr lang="en-US" b="1" dirty="0" smtClean="0"/>
              <a:t>22.4L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392811"/>
            <a:ext cx="5486400" cy="2779389"/>
          </a:xfrm>
        </p:spPr>
      </p:pic>
    </p:spTree>
    <p:extLst>
      <p:ext uri="{BB962C8B-B14F-4D97-AF65-F5344CB8AC3E}">
        <p14:creationId xmlns:p14="http://schemas.microsoft.com/office/powerpoint/2010/main" val="826986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33401"/>
            <a:ext cx="7772400" cy="91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Gas Laws &amp;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Stoichiometry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057400"/>
            <a:ext cx="7315200" cy="25908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ideal gas law provides another method to calculate the number of moles of a species-useful in chemical reactions.</a:t>
            </a:r>
          </a:p>
          <a:p>
            <a:endParaRPr lang="en-US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PV = </a:t>
            </a:r>
            <a:r>
              <a:rPr lang="en-US" sz="6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nRT</a:t>
            </a:r>
            <a:r>
              <a:rPr lang="en-US" sz="6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6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59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Concepts covered: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Bonding (ionic, covalent, metallic)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Polarity/dipole moment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IMF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useful summary IMF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Lewis Structures , formal charge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Geometry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KMT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Gases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Solubility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Colligative properties</a:t>
            </a:r>
          </a:p>
        </p:txBody>
      </p:sp>
    </p:spTree>
    <p:extLst>
      <p:ext uri="{BB962C8B-B14F-4D97-AF65-F5344CB8AC3E}">
        <p14:creationId xmlns:p14="http://schemas.microsoft.com/office/powerpoint/2010/main" val="241744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>
                <a:latin typeface="Times" pitchFamily="-80" charset="0"/>
              </a:rPr>
              <a:t>2009, Prentice-Hall, Inc.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Densities of Gases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139950"/>
            <a:ext cx="5715000" cy="7112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/>
              <a:t>Mass </a:t>
            </a:r>
            <a:r>
              <a:rPr lang="en-US" sz="2800">
                <a:sym typeface="Symbol" pitchFamily="-80" charset="2"/>
              </a:rPr>
              <a:t> </a:t>
            </a:r>
            <a:r>
              <a:rPr lang="en-US" sz="2800"/>
              <a:t>volume = density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So,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81000" y="4267200"/>
            <a:ext cx="7696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3200">
                <a:solidFill>
                  <a:srgbClr val="C82E32"/>
                </a:solidFill>
                <a:latin typeface="Arial" charset="0"/>
              </a:rPr>
              <a:t>	Note:  One only needs to know the molecular mass, the pressure, and the temperature to calculate the density of a gas.</a:t>
            </a:r>
          </a:p>
        </p:txBody>
      </p:sp>
      <p:grpSp>
        <p:nvGrpSpPr>
          <p:cNvPr id="30737" name="Group 17"/>
          <p:cNvGrpSpPr>
            <a:grpSpLocks/>
          </p:cNvGrpSpPr>
          <p:nvPr/>
        </p:nvGrpSpPr>
        <p:grpSpPr bwMode="auto">
          <a:xfrm>
            <a:off x="2362200" y="2708275"/>
            <a:ext cx="3213100" cy="1439863"/>
            <a:chOff x="2976" y="1707"/>
            <a:chExt cx="2024" cy="907"/>
          </a:xfrm>
        </p:grpSpPr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>
              <a:off x="4336" y="1712"/>
              <a:ext cx="664" cy="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4400" i="1">
                  <a:solidFill>
                    <a:srgbClr val="000080"/>
                  </a:solidFill>
                  <a:latin typeface="Arial" charset="0"/>
                </a:rPr>
                <a:t>P</a:t>
              </a:r>
              <a:r>
                <a:rPr lang="en-US" sz="4400" i="1">
                  <a:solidFill>
                    <a:srgbClr val="000080"/>
                  </a:solidFill>
                  <a:latin typeface="Symbol" pitchFamily="-80" charset="2"/>
                  <a:sym typeface="Symbol" pitchFamily="-80" charset="2"/>
                </a:rPr>
                <a:t></a:t>
              </a:r>
              <a:endParaRPr lang="en-US" sz="4400" i="1">
                <a:solidFill>
                  <a:srgbClr val="000080"/>
                </a:solidFill>
                <a:latin typeface="Arial" charset="0"/>
              </a:endParaRPr>
            </a:p>
            <a:p>
              <a:pPr algn="ctr"/>
              <a:r>
                <a:rPr lang="en-US" sz="4400" i="1">
                  <a:solidFill>
                    <a:srgbClr val="000080"/>
                  </a:solidFill>
                  <a:latin typeface="Arial" charset="0"/>
                </a:rPr>
                <a:t>RT</a:t>
              </a:r>
            </a:p>
          </p:txBody>
        </p:sp>
        <p:sp>
          <p:nvSpPr>
            <p:cNvPr id="30732" name="Line 12"/>
            <p:cNvSpPr>
              <a:spLocks noChangeShapeType="1"/>
            </p:cNvSpPr>
            <p:nvPr/>
          </p:nvSpPr>
          <p:spPr bwMode="auto">
            <a:xfrm>
              <a:off x="4355" y="2160"/>
              <a:ext cx="62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3" name="Rectangle 13"/>
            <p:cNvSpPr>
              <a:spLocks noChangeArrowheads="1"/>
            </p:cNvSpPr>
            <p:nvPr/>
          </p:nvSpPr>
          <p:spPr bwMode="auto">
            <a:xfrm>
              <a:off x="3611" y="1707"/>
              <a:ext cx="409" cy="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4400" i="1">
                  <a:solidFill>
                    <a:srgbClr val="000080"/>
                  </a:solidFill>
                  <a:latin typeface="Arial" charset="0"/>
                </a:rPr>
                <a:t>m</a:t>
              </a:r>
            </a:p>
            <a:p>
              <a:pPr algn="ctr"/>
              <a:r>
                <a:rPr lang="en-US" sz="4400" i="1">
                  <a:solidFill>
                    <a:srgbClr val="000080"/>
                  </a:solidFill>
                  <a:latin typeface="Arial" charset="0"/>
                </a:rPr>
                <a:t>V</a:t>
              </a:r>
            </a:p>
          </p:txBody>
        </p:sp>
        <p:sp>
          <p:nvSpPr>
            <p:cNvPr id="30734" name="Line 14"/>
            <p:cNvSpPr>
              <a:spLocks noChangeShapeType="1"/>
            </p:cNvSpPr>
            <p:nvPr/>
          </p:nvSpPr>
          <p:spPr bwMode="auto">
            <a:xfrm>
              <a:off x="3600" y="2160"/>
              <a:ext cx="43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5" name="Rectangle 15"/>
            <p:cNvSpPr>
              <a:spLocks noChangeArrowheads="1"/>
            </p:cNvSpPr>
            <p:nvPr/>
          </p:nvSpPr>
          <p:spPr bwMode="auto">
            <a:xfrm>
              <a:off x="4032" y="1920"/>
              <a:ext cx="32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400">
                  <a:solidFill>
                    <a:srgbClr val="000080"/>
                  </a:solidFill>
                  <a:latin typeface="Arial" charset="0"/>
                  <a:sym typeface="Symbol" pitchFamily="-80" charset="2"/>
                </a:rPr>
                <a:t>=</a:t>
              </a:r>
              <a:endParaRPr lang="en-US" sz="4400">
                <a:solidFill>
                  <a:srgbClr val="000080"/>
                </a:solidFill>
                <a:latin typeface="Arial" charset="0"/>
              </a:endParaRPr>
            </a:p>
          </p:txBody>
        </p:sp>
        <p:sp>
          <p:nvSpPr>
            <p:cNvPr id="30736" name="Rectangle 16"/>
            <p:cNvSpPr>
              <a:spLocks noChangeArrowheads="1"/>
            </p:cNvSpPr>
            <p:nvPr/>
          </p:nvSpPr>
          <p:spPr bwMode="auto">
            <a:xfrm>
              <a:off x="2976" y="1918"/>
              <a:ext cx="615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400" i="1">
                  <a:solidFill>
                    <a:srgbClr val="000080"/>
                  </a:solidFill>
                  <a:latin typeface="Arial" charset="0"/>
                  <a:sym typeface="Symbol" pitchFamily="-80" charset="2"/>
                </a:rPr>
                <a:t>d</a:t>
              </a:r>
              <a:r>
                <a:rPr lang="en-US" sz="4400">
                  <a:solidFill>
                    <a:srgbClr val="000080"/>
                  </a:solidFill>
                  <a:latin typeface="Arial" charset="0"/>
                  <a:sym typeface="Symbol" pitchFamily="-80" charset="2"/>
                </a:rPr>
                <a:t> =</a:t>
              </a:r>
              <a:endParaRPr lang="en-US" sz="4400">
                <a:solidFill>
                  <a:srgbClr val="00008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151784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3072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Dalton’s Law of Partial Pressure </a:t>
            </a:r>
            <a:br>
              <a:rPr lang="en-US" sz="36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&amp; Mole Fraction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Dalton’s law states that the total pressure will be the sum of the pressure that each gas would exert if it were alone under the same condition:  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P</a:t>
            </a:r>
            <a:r>
              <a:rPr lang="en-US" sz="2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 P</a:t>
            </a:r>
            <a:r>
              <a:rPr lang="en-US" sz="2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 P</a:t>
            </a:r>
            <a:r>
              <a:rPr lang="en-US" sz="2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..etc.</a:t>
            </a:r>
          </a:p>
          <a:p>
            <a:pPr algn="ctr">
              <a:buNone/>
            </a:pP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presence of the other gases does not affect the pressure that each gas exerts because each gas molecule is moving independently.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Total pressure is dependent on # of molecules. It doesn’t matter what the molecules are: 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PV =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total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RT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28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Stoichiometry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193" y="2133600"/>
            <a:ext cx="3832207" cy="2328599"/>
          </a:xfrm>
        </p:spPr>
      </p:pic>
      <p:sp>
        <p:nvSpPr>
          <p:cNvPr id="5" name="TextBox 4"/>
          <p:cNvSpPr txBox="1"/>
          <p:nvPr/>
        </p:nvSpPr>
        <p:spPr>
          <a:xfrm>
            <a:off x="571500" y="5010953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Incorporation of the  molar quantity allows us to address  gas-phase chemical reactions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05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Summarizing Intermolecular Forces</a:t>
            </a:r>
          </a:p>
        </p:txBody>
      </p:sp>
      <p:pic>
        <p:nvPicPr>
          <p:cNvPr id="53254" name="Picture 6" descr="11_1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2"/>
          <a:stretch>
            <a:fillRect/>
          </a:stretch>
        </p:blipFill>
        <p:spPr>
          <a:xfrm>
            <a:off x="1162050" y="1600200"/>
            <a:ext cx="6819900" cy="4114800"/>
          </a:xfrm>
        </p:spPr>
      </p:pic>
    </p:spTree>
    <p:extLst>
      <p:ext uri="{BB962C8B-B14F-4D97-AF65-F5344CB8AC3E}">
        <p14:creationId xmlns:p14="http://schemas.microsoft.com/office/powerpoint/2010/main" val="203260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States of Matter &amp;</a:t>
            </a:r>
            <a:br>
              <a:rPr lang="en-US" dirty="0" smtClean="0"/>
            </a:br>
            <a:r>
              <a:rPr lang="en-US" dirty="0" smtClean="0"/>
              <a:t>Phase </a:t>
            </a:r>
            <a:r>
              <a:rPr lang="en-US" dirty="0"/>
              <a:t>Changes</a:t>
            </a:r>
          </a:p>
        </p:txBody>
      </p:sp>
      <p:pic>
        <p:nvPicPr>
          <p:cNvPr id="62470" name="Picture 6" descr="11_1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4"/>
          <a:stretch>
            <a:fillRect/>
          </a:stretch>
        </p:blipFill>
        <p:spPr>
          <a:xfrm>
            <a:off x="1290638" y="1600200"/>
            <a:ext cx="6562725" cy="4419600"/>
          </a:xfrm>
        </p:spPr>
      </p:pic>
    </p:spTree>
    <p:extLst>
      <p:ext uri="{BB962C8B-B14F-4D97-AF65-F5344CB8AC3E}">
        <p14:creationId xmlns:p14="http://schemas.microsoft.com/office/powerpoint/2010/main" val="132242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Vapor Pressure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boiling point of a liquid is the temperature at which it’s vapor pressure equals atmospheric pressure.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normal boiling point is the temperature at which its vapor pressure is 760 </a:t>
            </a:r>
            <a:r>
              <a:rPr lang="en-US" sz="2800" dirty="0" err="1" smtClean="0"/>
              <a:t>torr</a:t>
            </a:r>
            <a:r>
              <a:rPr lang="en-US" sz="2800" dirty="0" smtClean="0"/>
              <a:t> (1 </a:t>
            </a:r>
            <a:r>
              <a:rPr lang="en-US" sz="2800" dirty="0" err="1" smtClean="0"/>
              <a:t>atm</a:t>
            </a:r>
            <a:r>
              <a:rPr lang="en-US" sz="2800" dirty="0" smtClean="0"/>
              <a:t>).</a:t>
            </a:r>
            <a:endParaRPr lang="en-US" sz="2800" dirty="0"/>
          </a:p>
        </p:txBody>
      </p:sp>
      <p:pic>
        <p:nvPicPr>
          <p:cNvPr id="74762" name="Picture 10" descr="11_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6"/>
          <a:stretch>
            <a:fillRect/>
          </a:stretch>
        </p:blipFill>
        <p:spPr>
          <a:xfrm>
            <a:off x="4648200" y="1684338"/>
            <a:ext cx="4267200" cy="4030662"/>
          </a:xfrm>
        </p:spPr>
      </p:pic>
    </p:spTree>
    <p:extLst>
      <p:ext uri="{BB962C8B-B14F-4D97-AF65-F5344CB8AC3E}">
        <p14:creationId xmlns:p14="http://schemas.microsoft.com/office/powerpoint/2010/main" val="2085291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Diagrams</a:t>
            </a:r>
          </a:p>
        </p:txBody>
      </p:sp>
      <p:sp>
        <p:nvSpPr>
          <p:cNvPr id="7988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7772400" cy="1981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Phase diagrams display the state of a substance at various pressures and temperatures and the places where equilibria exist between phases.</a:t>
            </a:r>
          </a:p>
        </p:txBody>
      </p:sp>
      <p:pic>
        <p:nvPicPr>
          <p:cNvPr id="79885" name="Picture 13" descr="11_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4"/>
          <a:stretch>
            <a:fillRect/>
          </a:stretch>
        </p:blipFill>
        <p:spPr>
          <a:xfrm>
            <a:off x="1447800" y="3689350"/>
            <a:ext cx="6248400" cy="2863850"/>
          </a:xfrm>
        </p:spPr>
      </p:pic>
    </p:spTree>
    <p:extLst>
      <p:ext uri="{BB962C8B-B14F-4D97-AF65-F5344CB8AC3E}">
        <p14:creationId xmlns:p14="http://schemas.microsoft.com/office/powerpoint/2010/main" val="2678397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4478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Solution Concentration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133600"/>
            <a:ext cx="7010400" cy="35052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altLang="en-US" sz="2800" dirty="0" smtClean="0">
                <a:solidFill>
                  <a:schemeClr val="tx1"/>
                </a:solidFill>
              </a:rPr>
              <a:t>Molarity(M):  	</a:t>
            </a:r>
            <a:r>
              <a:rPr lang="en-US" altLang="en-US" sz="2400" dirty="0" smtClean="0">
                <a:solidFill>
                  <a:schemeClr val="tx1"/>
                </a:solidFill>
              </a:rPr>
              <a:t>Moles solute/1L solution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en-US" altLang="en-US" sz="14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altLang="en-US" sz="2800" dirty="0" smtClean="0">
                <a:solidFill>
                  <a:schemeClr val="tx1"/>
                </a:solidFill>
              </a:rPr>
              <a:t>Molality (m):	</a:t>
            </a:r>
            <a:r>
              <a:rPr lang="en-US" altLang="en-US" sz="2400" dirty="0" smtClean="0">
                <a:solidFill>
                  <a:schemeClr val="tx1"/>
                </a:solidFill>
              </a:rPr>
              <a:t>Moles solute/1kg solvent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en-US" altLang="en-US" sz="24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altLang="en-US" sz="2800" dirty="0" smtClean="0">
                <a:solidFill>
                  <a:schemeClr val="tx1"/>
                </a:solidFill>
              </a:rPr>
              <a:t>Mole fraction </a:t>
            </a:r>
            <a:r>
              <a:rPr lang="en-US" altLang="en-US" sz="2400" dirty="0" smtClean="0">
                <a:solidFill>
                  <a:schemeClr val="tx1"/>
                </a:solidFill>
              </a:rPr>
              <a:t>(</a:t>
            </a:r>
            <a:r>
              <a:rPr lang="en-US" altLang="en-US" sz="2400" i="1" dirty="0" smtClean="0">
                <a:solidFill>
                  <a:schemeClr val="tx1"/>
                </a:solidFill>
              </a:rPr>
              <a:t>X</a:t>
            </a:r>
            <a:r>
              <a:rPr lang="en-US" altLang="en-US" sz="2400" baseline="-25000" dirty="0" smtClean="0">
                <a:solidFill>
                  <a:schemeClr val="tx1"/>
                </a:solidFill>
              </a:rPr>
              <a:t>A</a:t>
            </a:r>
            <a:r>
              <a:rPr lang="en-US" altLang="en-US" sz="2400" dirty="0" smtClean="0">
                <a:solidFill>
                  <a:schemeClr val="tx1"/>
                </a:solidFill>
              </a:rPr>
              <a:t>): </a:t>
            </a:r>
            <a:r>
              <a:rPr lang="en-US" altLang="en-US" sz="2800" dirty="0" smtClean="0">
                <a:solidFill>
                  <a:schemeClr val="tx1"/>
                </a:solidFill>
              </a:rPr>
              <a:t>  </a:t>
            </a:r>
            <a:r>
              <a:rPr lang="en-US" altLang="en-US" sz="1800" u="sng" dirty="0" smtClean="0">
                <a:solidFill>
                  <a:schemeClr val="tx1"/>
                </a:solidFill>
              </a:rPr>
              <a:t>Moles A*      </a:t>
            </a:r>
            <a:r>
              <a:rPr lang="en-US" altLang="en-US" sz="1800" dirty="0" smtClean="0">
                <a:solidFill>
                  <a:schemeClr val="tx1"/>
                </a:solidFill>
              </a:rPr>
              <a:t>         					      total moles solution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sz="1800" dirty="0" smtClean="0">
                <a:solidFill>
                  <a:schemeClr val="tx1"/>
                </a:solidFill>
              </a:rPr>
              <a:t>	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altLang="en-US" sz="2800" dirty="0" smtClean="0">
                <a:solidFill>
                  <a:schemeClr val="tx1"/>
                </a:solidFill>
              </a:rPr>
              <a:t>Mass percent:  	</a:t>
            </a:r>
            <a:r>
              <a:rPr lang="en-US" altLang="en-US" sz="2000" u="sng" dirty="0" smtClean="0">
                <a:solidFill>
                  <a:schemeClr val="tx1"/>
                </a:solidFill>
              </a:rPr>
              <a:t>Mass solute		 </a:t>
            </a:r>
            <a:r>
              <a:rPr lang="en-US" altLang="en-US" sz="2000" dirty="0" smtClean="0">
                <a:solidFill>
                  <a:schemeClr val="tx1"/>
                </a:solidFill>
              </a:rPr>
              <a:t>x 100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sz="2800" dirty="0" smtClean="0">
                <a:solidFill>
                  <a:schemeClr val="tx1"/>
                </a:solidFill>
              </a:rPr>
              <a:t>			</a:t>
            </a:r>
            <a:r>
              <a:rPr lang="en-US" altLang="en-US" sz="2000" dirty="0" smtClean="0">
                <a:solidFill>
                  <a:schemeClr val="tx1"/>
                </a:solidFill>
              </a:rPr>
              <a:t>total mass of solution</a:t>
            </a:r>
          </a:p>
        </p:txBody>
      </p:sp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1295400" y="5867400"/>
            <a:ext cx="7086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*</a:t>
            </a:r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In some applications, one needs the mole fraction of </a:t>
            </a:r>
            <a:r>
              <a:rPr lang="en-US" altLang="en-US" sz="1600" i="1">
                <a:latin typeface="Times New Roman" pitchFamily="18" charset="0"/>
                <a:cs typeface="Times New Roman" pitchFamily="18" charset="0"/>
              </a:rPr>
              <a:t>solvent</a:t>
            </a:r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, not solute. </a:t>
            </a:r>
          </a:p>
          <a:p>
            <a:pPr eaLnBrk="1" hangingPunct="1"/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    Make sure you find the quantity you need!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592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© </a:t>
            </a:r>
            <a:r>
              <a:rPr lang="en-US" altLang="en-US" sz="1000" smtClean="0"/>
              <a:t>2009, Prentice-Hall, Inc.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Energy Changes in Solution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981200"/>
            <a:ext cx="381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smtClean="0"/>
              <a:t>	The enthalpy change of the overall process depends on </a:t>
            </a:r>
            <a:r>
              <a:rPr lang="en-US" altLang="en-US" sz="2800" smtClean="0">
                <a:latin typeface="Symbol" pitchFamily="-80" charset="2"/>
                <a:sym typeface="Symbol" pitchFamily="-80" charset="2"/>
              </a:rPr>
              <a:t></a:t>
            </a:r>
            <a:r>
              <a:rPr lang="en-US" altLang="en-US" sz="2800" i="1" smtClean="0"/>
              <a:t>H</a:t>
            </a:r>
            <a:r>
              <a:rPr lang="en-US" altLang="en-US" sz="2800" smtClean="0"/>
              <a:t> for each of these steps.</a:t>
            </a:r>
          </a:p>
        </p:txBody>
      </p:sp>
      <p:pic>
        <p:nvPicPr>
          <p:cNvPr id="23557" name="Picture 9" descr="13_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>
            <a:fillRect/>
          </a:stretch>
        </p:blipFill>
        <p:spPr>
          <a:xfrm>
            <a:off x="685800" y="1371600"/>
            <a:ext cx="3260725" cy="4495800"/>
          </a:xfrm>
        </p:spPr>
      </p:pic>
    </p:spTree>
    <p:extLst>
      <p:ext uri="{BB962C8B-B14F-4D97-AF65-F5344CB8AC3E}">
        <p14:creationId xmlns:p14="http://schemas.microsoft.com/office/powerpoint/2010/main" val="11476873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© </a:t>
            </a:r>
            <a:r>
              <a:rPr lang="en-US" altLang="en-US" sz="1000" smtClean="0"/>
              <a:t>2009, Prentice-Hall, Inc.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Temperature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800" smtClean="0"/>
              <a:t>	Generally, the solubility of solid solutes in liquid solvents increases with increasing temperature.</a:t>
            </a:r>
          </a:p>
        </p:txBody>
      </p:sp>
      <p:pic>
        <p:nvPicPr>
          <p:cNvPr id="33797" name="Picture 6" descr="13_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0"/>
          <a:stretch>
            <a:fillRect/>
          </a:stretch>
        </p:blipFill>
        <p:spPr>
          <a:xfrm>
            <a:off x="304800" y="1600200"/>
            <a:ext cx="4241800" cy="4111625"/>
          </a:xfrm>
        </p:spPr>
      </p:pic>
    </p:spTree>
    <p:extLst>
      <p:ext uri="{BB962C8B-B14F-4D97-AF65-F5344CB8AC3E}">
        <p14:creationId xmlns:p14="http://schemas.microsoft.com/office/powerpoint/2010/main" val="2099232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  <p:pic>
        <p:nvPicPr>
          <p:cNvPr id="3088" name="Picture 16" descr="08_01coval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00400"/>
            <a:ext cx="2074863" cy="18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08_01covalenttra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00400"/>
            <a:ext cx="2074863" cy="18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Bonds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1676400"/>
            <a:ext cx="45720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Three basic types of bonds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Ionic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Electrostatic attraction between </a:t>
            </a:r>
            <a:r>
              <a:rPr lang="en-US" sz="2000" dirty="0" smtClean="0"/>
              <a:t>ions (metal/non-metal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dirty="0"/>
              <a:t>Covalent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Sharing of </a:t>
            </a:r>
            <a:r>
              <a:rPr lang="en-US" sz="2000" dirty="0" smtClean="0"/>
              <a:t>electrons (non-metals)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dirty="0"/>
              <a:t>Metallic</a:t>
            </a:r>
          </a:p>
          <a:p>
            <a:r>
              <a:rPr lang="en-US" sz="2000" dirty="0"/>
              <a:t>Metal atoms bonded to several other </a:t>
            </a:r>
            <a:r>
              <a:rPr lang="en-US" sz="2000" dirty="0" smtClean="0"/>
              <a:t>atoms. </a:t>
            </a:r>
            <a:r>
              <a:rPr lang="en-US" altLang="en-US" sz="2000" dirty="0" err="1" smtClean="0"/>
              <a:t>Cations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in a </a:t>
            </a:r>
            <a:r>
              <a:rPr lang="ja-JP" altLang="en-US" sz="2000" dirty="0"/>
              <a:t>“</a:t>
            </a:r>
            <a:r>
              <a:rPr lang="en-US" altLang="ja-JP" sz="2000" dirty="0"/>
              <a:t>sea</a:t>
            </a:r>
            <a:r>
              <a:rPr lang="ja-JP" altLang="en-US" sz="2000" dirty="0"/>
              <a:t>”</a:t>
            </a:r>
            <a:r>
              <a:rPr lang="en-US" altLang="ja-JP" sz="2000" dirty="0"/>
              <a:t> of electrons.</a:t>
            </a:r>
            <a:endParaRPr lang="en-US" altLang="en-US" sz="2000" dirty="0"/>
          </a:p>
          <a:p>
            <a:pPr lvl="2"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3080" name="Picture 8" descr="08_01coval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98613"/>
            <a:ext cx="1938338" cy="18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08_01ionictra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87500"/>
            <a:ext cx="1938338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08_01metall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00600"/>
            <a:ext cx="1938338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8828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778375"/>
            <a:ext cx="8695944" cy="1419363"/>
          </a:xfr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>
            <a:spAutoFit/>
          </a:bodyPr>
          <a:lstStyle/>
          <a:p>
            <a:pPr marL="0" indent="0">
              <a:buFontTx/>
              <a:buNone/>
              <a:defRPr/>
            </a:pPr>
            <a:r>
              <a:rPr lang="en-US" sz="3200" b="0" dirty="0" smtClean="0"/>
              <a:t>Notice that the group numbers of the main group elements represents the number of valence electrons (dots) for each element.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Lewis Dot Symbols</a:t>
            </a:r>
            <a:endParaRPr lang="en-US" dirty="0"/>
          </a:p>
        </p:txBody>
      </p:sp>
      <p:pic>
        <p:nvPicPr>
          <p:cNvPr id="6" name="Picture 5" descr="08T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76400"/>
            <a:ext cx="8869680" cy="2280285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444031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Lewis Structures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" y="1828800"/>
            <a:ext cx="8305800" cy="2286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Assigning </a:t>
            </a:r>
            <a:r>
              <a:rPr lang="en-US" sz="2800" dirty="0"/>
              <a:t>formal charge </a:t>
            </a:r>
            <a:r>
              <a:rPr lang="en-US" sz="1900" dirty="0"/>
              <a:t>(confirmation of structure</a:t>
            </a:r>
            <a:r>
              <a:rPr lang="en-US" sz="1900" dirty="0" smtClean="0"/>
              <a:t>)</a:t>
            </a:r>
            <a:r>
              <a:rPr lang="en-US" sz="2800" dirty="0" smtClean="0"/>
              <a:t>: 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For </a:t>
            </a:r>
            <a:r>
              <a:rPr lang="en-US" sz="2400" dirty="0"/>
              <a:t>each atom, count the electrons in lone pairs and half the electrons it shares with other </a:t>
            </a:r>
            <a:r>
              <a:rPr lang="en-US" sz="2400" dirty="0" smtClean="0"/>
              <a:t>atoms.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Subtract </a:t>
            </a:r>
            <a:r>
              <a:rPr lang="en-US" sz="2400" dirty="0"/>
              <a:t>that from the number of valence electrons for that atom:  the difference is its formal charge.</a:t>
            </a:r>
          </a:p>
        </p:txBody>
      </p:sp>
      <p:pic>
        <p:nvPicPr>
          <p:cNvPr id="54279" name="Picture 7" descr="08_09-10U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76"/>
          <a:stretch>
            <a:fillRect/>
          </a:stretch>
        </p:blipFill>
        <p:spPr>
          <a:xfrm>
            <a:off x="381000" y="4281488"/>
            <a:ext cx="7772400" cy="1738312"/>
          </a:xfrm>
        </p:spPr>
      </p:pic>
    </p:spTree>
    <p:extLst>
      <p:ext uri="{BB962C8B-B14F-4D97-AF65-F5344CB8AC3E}">
        <p14:creationId xmlns:p14="http://schemas.microsoft.com/office/powerpoint/2010/main" val="18324662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Exceptions to the Octet Rule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are three types of ions or molecules that do not follow the octet rule:</a:t>
            </a:r>
          </a:p>
          <a:p>
            <a:pPr lvl="1"/>
            <a:r>
              <a:rPr lang="en-US"/>
              <a:t>Ions or molecules with an odd number of electrons</a:t>
            </a:r>
          </a:p>
          <a:p>
            <a:pPr lvl="1"/>
            <a:r>
              <a:rPr lang="en-US"/>
              <a:t>Ions or molecules with less than an octet</a:t>
            </a:r>
          </a:p>
          <a:p>
            <a:pPr lvl="1"/>
            <a:r>
              <a:rPr lang="en-US"/>
              <a:t>Ions or molecules with more than eight valence electrons (an expanded octet)</a:t>
            </a:r>
          </a:p>
        </p:txBody>
      </p:sp>
    </p:spTree>
    <p:extLst>
      <p:ext uri="{BB962C8B-B14F-4D97-AF65-F5344CB8AC3E}">
        <p14:creationId xmlns:p14="http://schemas.microsoft.com/office/powerpoint/2010/main" val="1703560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4"/>
          <p:cNvSpPr txBox="1">
            <a:spLocks noChangeArrowheads="1"/>
          </p:cNvSpPr>
          <p:nvPr/>
        </p:nvSpPr>
        <p:spPr bwMode="auto">
          <a:xfrm>
            <a:off x="228600" y="5729288"/>
            <a:ext cx="86963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>
                <a:solidFill>
                  <a:schemeClr val="tx1"/>
                </a:solidFill>
              </a:rPr>
              <a:t>Central Atoms Surrounded Only by Single-Bond Pairs</a:t>
            </a:r>
          </a:p>
        </p:txBody>
      </p:sp>
      <p:sp>
        <p:nvSpPr>
          <p:cNvPr id="66563" name="Text Box 5"/>
          <p:cNvSpPr txBox="1">
            <a:spLocks noChangeArrowheads="1"/>
          </p:cNvSpPr>
          <p:nvPr/>
        </p:nvSpPr>
        <p:spPr bwMode="auto">
          <a:xfrm>
            <a:off x="209550" y="4495800"/>
            <a:ext cx="1222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ctr" eaLnBrk="1" hangingPunct="1"/>
            <a:r>
              <a:rPr lang="en-US" altLang="en-US" sz="2000" b="0">
                <a:solidFill>
                  <a:schemeClr val="tx1"/>
                </a:solidFill>
              </a:rPr>
              <a:t>2 pairs of electrons</a:t>
            </a:r>
          </a:p>
        </p:txBody>
      </p:sp>
      <p:sp>
        <p:nvSpPr>
          <p:cNvPr id="66564" name="Text Box 6"/>
          <p:cNvSpPr txBox="1">
            <a:spLocks noChangeArrowheads="1"/>
          </p:cNvSpPr>
          <p:nvPr/>
        </p:nvSpPr>
        <p:spPr bwMode="auto">
          <a:xfrm>
            <a:off x="2109788" y="4495800"/>
            <a:ext cx="1222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ctr" eaLnBrk="1" hangingPunct="1"/>
            <a:r>
              <a:rPr lang="en-US" altLang="en-US" sz="2000" b="0">
                <a:solidFill>
                  <a:schemeClr val="tx1"/>
                </a:solidFill>
              </a:rPr>
              <a:t>3 pairs of electrons</a:t>
            </a:r>
          </a:p>
        </p:txBody>
      </p:sp>
      <p:sp>
        <p:nvSpPr>
          <p:cNvPr id="66565" name="Text Box 7"/>
          <p:cNvSpPr txBox="1">
            <a:spLocks noChangeArrowheads="1"/>
          </p:cNvSpPr>
          <p:nvPr/>
        </p:nvSpPr>
        <p:spPr bwMode="auto">
          <a:xfrm>
            <a:off x="3983038" y="4495800"/>
            <a:ext cx="1222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ctr" eaLnBrk="1" hangingPunct="1"/>
            <a:r>
              <a:rPr lang="en-US" altLang="en-US" sz="2000" b="0">
                <a:solidFill>
                  <a:schemeClr val="tx1"/>
                </a:solidFill>
              </a:rPr>
              <a:t>4 pairs of electrons</a:t>
            </a:r>
          </a:p>
        </p:txBody>
      </p:sp>
      <p:sp>
        <p:nvSpPr>
          <p:cNvPr id="66566" name="Text Box 8"/>
          <p:cNvSpPr txBox="1">
            <a:spLocks noChangeArrowheads="1"/>
          </p:cNvSpPr>
          <p:nvPr/>
        </p:nvSpPr>
        <p:spPr bwMode="auto">
          <a:xfrm>
            <a:off x="5741988" y="4495800"/>
            <a:ext cx="1222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ctr" eaLnBrk="1" hangingPunct="1"/>
            <a:r>
              <a:rPr lang="en-US" altLang="en-US" sz="2000" b="0">
                <a:solidFill>
                  <a:schemeClr val="tx1"/>
                </a:solidFill>
              </a:rPr>
              <a:t>5 pairs of electrons</a:t>
            </a:r>
          </a:p>
        </p:txBody>
      </p:sp>
      <p:sp>
        <p:nvSpPr>
          <p:cNvPr id="66567" name="Text Box 9"/>
          <p:cNvSpPr txBox="1">
            <a:spLocks noChangeArrowheads="1"/>
          </p:cNvSpPr>
          <p:nvPr/>
        </p:nvSpPr>
        <p:spPr bwMode="auto">
          <a:xfrm>
            <a:off x="7597775" y="4495800"/>
            <a:ext cx="1222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ctr" eaLnBrk="1" hangingPunct="1"/>
            <a:r>
              <a:rPr lang="en-US" altLang="en-US" sz="2000" b="0">
                <a:solidFill>
                  <a:schemeClr val="tx1"/>
                </a:solidFill>
              </a:rPr>
              <a:t>6 pairs of electrons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Electron Pair Geometries</a:t>
            </a:r>
            <a:endParaRPr lang="en-US" dirty="0"/>
          </a:p>
        </p:txBody>
      </p:sp>
      <p:pic>
        <p:nvPicPr>
          <p:cNvPr id="66569" name="Picture 11" descr="08_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219200"/>
            <a:ext cx="885825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99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Polarity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4343400" cy="4724400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Molecular symmetry is a factor that helps us recognize the polarity of a molecule.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We will address bond polarity later but for now, look for symmetry/asymmetry in the molecules to address polarity.</a:t>
            </a:r>
          </a:p>
          <a:p>
            <a:r>
              <a:rPr lang="en-US" altLang="en-US" sz="2400" dirty="0" smtClean="0"/>
              <a:t>In the case of CO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, each C-O bond is polar but the symmetry of the molecule makes the molecule non-polar.</a:t>
            </a:r>
            <a:endParaRPr lang="en-US" altLang="en-US" sz="2400" dirty="0"/>
          </a:p>
        </p:txBody>
      </p:sp>
      <p:pic>
        <p:nvPicPr>
          <p:cNvPr id="29701" name="Picture 5" descr="09_11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0"/>
          <a:stretch>
            <a:fillRect/>
          </a:stretch>
        </p:blipFill>
        <p:spPr>
          <a:xfrm>
            <a:off x="5330825" y="1981200"/>
            <a:ext cx="2532063" cy="4103688"/>
          </a:xfrm>
        </p:spPr>
      </p:pic>
    </p:spTree>
    <p:extLst>
      <p:ext uri="{BB962C8B-B14F-4D97-AF65-F5344CB8AC3E}">
        <p14:creationId xmlns:p14="http://schemas.microsoft.com/office/powerpoint/2010/main" val="37939884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Polarity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800"/>
              <a:t>	By adding the individual bond dipoles, one can determine the overall dipole moment for the molecule.</a:t>
            </a:r>
          </a:p>
        </p:txBody>
      </p:sp>
      <p:pic>
        <p:nvPicPr>
          <p:cNvPr id="30725" name="Picture 5" descr="09_12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1"/>
          <a:stretch>
            <a:fillRect/>
          </a:stretch>
        </p:blipFill>
        <p:spPr>
          <a:xfrm>
            <a:off x="228600" y="2560638"/>
            <a:ext cx="4113213" cy="2746375"/>
          </a:xfrm>
        </p:spPr>
      </p:pic>
    </p:spTree>
    <p:extLst>
      <p:ext uri="{BB962C8B-B14F-4D97-AF65-F5344CB8AC3E}">
        <p14:creationId xmlns:p14="http://schemas.microsoft.com/office/powerpoint/2010/main" val="21925111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996</Words>
  <Application>Microsoft Office PowerPoint</Application>
  <PresentationFormat>On-screen Show (4:3)</PresentationFormat>
  <Paragraphs>172</Paragraphs>
  <Slides>29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ＭＳ Ｐゴシック</vt:lpstr>
      <vt:lpstr>Arial</vt:lpstr>
      <vt:lpstr>Calibri</vt:lpstr>
      <vt:lpstr>Symbol</vt:lpstr>
      <vt:lpstr>Times</vt:lpstr>
      <vt:lpstr>Times New Roman</vt:lpstr>
      <vt:lpstr>Office Theme</vt:lpstr>
      <vt:lpstr>Equation</vt:lpstr>
      <vt:lpstr>Big Idea # 2</vt:lpstr>
      <vt:lpstr>Concepts covered:</vt:lpstr>
      <vt:lpstr>Chemical Bonds</vt:lpstr>
      <vt:lpstr>Lewis Dot Symbols</vt:lpstr>
      <vt:lpstr>Writing Lewis Structures</vt:lpstr>
      <vt:lpstr>Exceptions to the Octet Rule</vt:lpstr>
      <vt:lpstr>Electron Pair Geometries</vt:lpstr>
      <vt:lpstr>Polarity</vt:lpstr>
      <vt:lpstr>Polarity</vt:lpstr>
      <vt:lpstr>PowerPoint Presentation</vt:lpstr>
      <vt:lpstr>Bond Properties: Order, Length, Energy</vt:lpstr>
      <vt:lpstr>PowerPoint Presentation</vt:lpstr>
      <vt:lpstr>Hybrid Orbitals</vt:lpstr>
      <vt:lpstr>Sigma () Bonds</vt:lpstr>
      <vt:lpstr>Multiple Bonds</vt:lpstr>
      <vt:lpstr>Main Tenets of Kinetic-Molecular Theory (KMT)</vt:lpstr>
      <vt:lpstr>Gas Laws:</vt:lpstr>
      <vt:lpstr>Avogadro’s Law &amp; Molar Volume</vt:lpstr>
      <vt:lpstr>Gas Laws &amp; Stoichiometry</vt:lpstr>
      <vt:lpstr>Densities of Gases</vt:lpstr>
      <vt:lpstr>Dalton’s Law of Partial Pressure  &amp; Mole Fraction</vt:lpstr>
      <vt:lpstr>Gas Stoichiometry</vt:lpstr>
      <vt:lpstr>Summarizing Intermolecular Forces</vt:lpstr>
      <vt:lpstr>States of Matter &amp; Phase Changes</vt:lpstr>
      <vt:lpstr>Vapor Pressure</vt:lpstr>
      <vt:lpstr>Phase Diagrams</vt:lpstr>
      <vt:lpstr>Solution Concentration</vt:lpstr>
      <vt:lpstr>Energy Changes in Solution</vt:lpstr>
      <vt:lpstr>Temperature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Idea # 2</dc:title>
  <dc:creator>Administrator</dc:creator>
  <cp:lastModifiedBy>Wilhelm, Carolyn</cp:lastModifiedBy>
  <cp:revision>8</cp:revision>
  <dcterms:created xsi:type="dcterms:W3CDTF">2014-04-15T13:55:14Z</dcterms:created>
  <dcterms:modified xsi:type="dcterms:W3CDTF">2015-04-12T22:09:18Z</dcterms:modified>
</cp:coreProperties>
</file>