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72" r:id="rId3"/>
    <p:sldId id="273" r:id="rId4"/>
    <p:sldId id="274" r:id="rId5"/>
    <p:sldId id="275" r:id="rId6"/>
    <p:sldId id="276" r:id="rId7"/>
    <p:sldId id="260" r:id="rId8"/>
    <p:sldId id="261" r:id="rId9"/>
    <p:sldId id="262" r:id="rId10"/>
    <p:sldId id="263" r:id="rId11"/>
    <p:sldId id="264" r:id="rId12"/>
    <p:sldId id="266" r:id="rId13"/>
    <p:sldId id="271" r:id="rId14"/>
    <p:sldId id="291" r:id="rId15"/>
    <p:sldId id="292" r:id="rId16"/>
    <p:sldId id="270" r:id="rId17"/>
    <p:sldId id="277" r:id="rId18"/>
    <p:sldId id="279" r:id="rId19"/>
    <p:sldId id="278" r:id="rId20"/>
    <p:sldId id="280" r:id="rId21"/>
    <p:sldId id="283" r:id="rId22"/>
    <p:sldId id="284" r:id="rId23"/>
    <p:sldId id="282" r:id="rId24"/>
    <p:sldId id="281" r:id="rId25"/>
    <p:sldId id="285" r:id="rId26"/>
    <p:sldId id="286" r:id="rId27"/>
    <p:sldId id="287" r:id="rId28"/>
    <p:sldId id="288" r:id="rId29"/>
    <p:sldId id="289" r:id="rId30"/>
    <p:sldId id="290" r:id="rId31"/>
    <p:sldId id="293" r:id="rId32"/>
    <p:sldId id="294" r:id="rId33"/>
    <p:sldId id="295" r:id="rId34"/>
    <p:sldId id="296" r:id="rId35"/>
    <p:sldId id="265" r:id="rId36"/>
    <p:sldId id="268" r:id="rId37"/>
    <p:sldId id="267" r:id="rId38"/>
    <p:sldId id="26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24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D9331-135E-4B6B-9C7B-74D6B4A24398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9A7AA-BC88-42F3-BFF1-4CA9A41A4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2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EA087C-43ED-481A-96F2-0651C6B70CC2}" type="slidenum">
              <a:rPr lang="en-US"/>
              <a:pPr/>
              <a:t>3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2.4</a:t>
            </a:r>
          </a:p>
        </p:txBody>
      </p:sp>
    </p:spTree>
    <p:extLst>
      <p:ext uri="{BB962C8B-B14F-4D97-AF65-F5344CB8AC3E}">
        <p14:creationId xmlns:p14="http://schemas.microsoft.com/office/powerpoint/2010/main" val="2949497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00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316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itchFamily="34" charset="0"/>
                <a:ea typeface="ＭＳ Ｐゴシック" charset="-128"/>
              </a:rPr>
              <a:t>See Chapter 6 Video Presentation Slide 24</a:t>
            </a: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559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307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See Chapter 7 Video Presentation Slides 8, 9, &amp; 10</a:t>
            </a:r>
          </a:p>
        </p:txBody>
      </p:sp>
    </p:spTree>
    <p:extLst>
      <p:ext uri="{BB962C8B-B14F-4D97-AF65-F5344CB8AC3E}">
        <p14:creationId xmlns:p14="http://schemas.microsoft.com/office/powerpoint/2010/main" val="402396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E6170-7502-43D1-9BB1-75E234C0889D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032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A83498-01C7-4CEB-9FFA-D103413F5B1D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647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F1FE2A-267C-4D53-A6D9-F811628627C5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54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CD760C-F6D2-45D0-A35E-5D798BB58A48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942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4159CA-9A4E-40BD-B5C3-F9D4E7228F35}" type="slidenum">
              <a:rPr lang="en-US"/>
              <a:pPr/>
              <a:t>31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0F5CB-E3E2-4191-BB39-4438A795D2A9}" type="slidenum">
              <a:rPr lang="en-US"/>
              <a:pPr/>
              <a:t>34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12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0B4187-369D-4D65-93E5-0FD73F24C4EA}" type="slidenum">
              <a:rPr lang="en-US"/>
              <a:pPr/>
              <a:t>4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2.5</a:t>
            </a:r>
          </a:p>
        </p:txBody>
      </p:sp>
    </p:spTree>
    <p:extLst>
      <p:ext uri="{BB962C8B-B14F-4D97-AF65-F5344CB8AC3E}">
        <p14:creationId xmlns:p14="http://schemas.microsoft.com/office/powerpoint/2010/main" val="4119701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A54CF8-C3F2-4B4A-B23E-C710208AED3B}" type="slidenum">
              <a:rPr lang="en-US"/>
              <a:pPr/>
              <a:t>5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2.10</a:t>
            </a:r>
          </a:p>
        </p:txBody>
      </p:sp>
    </p:spTree>
    <p:extLst>
      <p:ext uri="{BB962C8B-B14F-4D97-AF65-F5344CB8AC3E}">
        <p14:creationId xmlns:p14="http://schemas.microsoft.com/office/powerpoint/2010/main" val="1568138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AD01D-CDD9-44C7-ADA0-EBEF972F8486}" type="slidenum">
              <a:rPr lang="en-US"/>
              <a:pPr/>
              <a:t>6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2.12</a:t>
            </a:r>
          </a:p>
        </p:txBody>
      </p:sp>
    </p:spTree>
    <p:extLst>
      <p:ext uri="{BB962C8B-B14F-4D97-AF65-F5344CB8AC3E}">
        <p14:creationId xmlns:p14="http://schemas.microsoft.com/office/powerpoint/2010/main" val="653614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EDB0E0-7FDA-4A2B-8472-18E2BE2403E3}" type="slidenum">
              <a:rPr lang="en-US"/>
              <a:pPr/>
              <a:t>14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21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See Chapter 4 Video Presentation Slide 6</a:t>
            </a:r>
          </a:p>
        </p:txBody>
      </p:sp>
    </p:spTree>
    <p:extLst>
      <p:ext uri="{BB962C8B-B14F-4D97-AF65-F5344CB8AC3E}">
        <p14:creationId xmlns:p14="http://schemas.microsoft.com/office/powerpoint/2010/main" val="281263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4BA210-9E53-46B0-9E3D-9FF1D390DC26}" type="slidenum">
              <a:rPr lang="en-US"/>
              <a:pPr/>
              <a:t>16</a:t>
            </a:fld>
            <a:endParaRPr lang="en-US"/>
          </a:p>
        </p:txBody>
      </p:sp>
      <p:sp>
        <p:nvSpPr>
          <p:cNvPr id="552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71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926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itchFamily="34" charset="0"/>
                <a:ea typeface="ＭＳ Ｐゴシック" charset="-128"/>
              </a:rPr>
              <a:t>See Chapter 6 Video Presentation Slide 11</a:t>
            </a: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12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379-2D31-4EBB-9DBD-00140F29E920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D46B-A773-4A54-A468-6F82B91C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379-2D31-4EBB-9DBD-00140F29E920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D46B-A773-4A54-A468-6F82B91C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7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379-2D31-4EBB-9DBD-00140F29E920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D46B-A773-4A54-A468-6F82B91C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44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021B447-3DDC-4116-8251-E4F67F5E73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54551838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02B763F-9E2D-473B-9CEB-22B45009690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620000" y="6629400"/>
            <a:ext cx="1600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61250824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A94D8B4-390B-4C7A-BC63-7B9D56CAAF9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620000" y="6629400"/>
            <a:ext cx="1600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46395432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C0273DE-5C7E-4DB8-BC67-C6D9EFBEAA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620000" y="6629400"/>
            <a:ext cx="1600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35408385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3733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44D3604-4005-4FAF-A075-D816F48A335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423685329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379-2D31-4EBB-9DBD-00140F29E920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D46B-A773-4A54-A468-6F82B91C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3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379-2D31-4EBB-9DBD-00140F29E920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D46B-A773-4A54-A468-6F82B91C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379-2D31-4EBB-9DBD-00140F29E920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D46B-A773-4A54-A468-6F82B91C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379-2D31-4EBB-9DBD-00140F29E920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D46B-A773-4A54-A468-6F82B91C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3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379-2D31-4EBB-9DBD-00140F29E920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D46B-A773-4A54-A468-6F82B91C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8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379-2D31-4EBB-9DBD-00140F29E920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D46B-A773-4A54-A468-6F82B91C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4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379-2D31-4EBB-9DBD-00140F29E920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D46B-A773-4A54-A468-6F82B91C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4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379-2D31-4EBB-9DBD-00140F29E920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D46B-A773-4A54-A468-6F82B91C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29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F3379-2D31-4EBB-9DBD-00140F29E920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4D46B-A773-4A54-A468-6F82B91C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3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latin typeface="Adobe Fan Heiti Std B" pitchFamily="34" charset="-128"/>
                <a:ea typeface="Adobe Fan Heiti Std B" pitchFamily="34" charset="-128"/>
              </a:rPr>
              <a:t>Big Idea #1</a:t>
            </a:r>
            <a:br>
              <a:rPr lang="en-US" sz="4900" b="1" dirty="0" smtClean="0">
                <a:latin typeface="Adobe Fan Heiti Std B" pitchFamily="34" charset="-128"/>
                <a:ea typeface="Adobe Fan Heiti Std B" pitchFamily="34" charset="-128"/>
              </a:rPr>
            </a:br>
            <a:r>
              <a:rPr lang="en-US" sz="3200" dirty="0" smtClean="0"/>
              <a:t>“ Atoms, Elements and the Building Blocks of Matter”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09800"/>
            <a:ext cx="7772400" cy="17526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concepts covered: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elements are fundamental building blocks of matter.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Matter  can be understood in terms of arrangement of atoms.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Atoms retain their identity in chemical reactions.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49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Mass Spectra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5400"/>
            <a:ext cx="5791200" cy="4151639"/>
          </a:xfrm>
        </p:spPr>
      </p:pic>
      <p:sp>
        <p:nvSpPr>
          <p:cNvPr id="6" name="TextBox 5"/>
          <p:cNvSpPr txBox="1"/>
          <p:nvPr/>
        </p:nvSpPr>
        <p:spPr>
          <a:xfrm>
            <a:off x="990600" y="586503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Average atomic mass for Si: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28.1117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63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Photoelectron Spectroscopy (PES)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24000"/>
            <a:ext cx="4062845" cy="3098512"/>
          </a:xfrm>
        </p:spPr>
      </p:pic>
      <p:sp>
        <p:nvSpPr>
          <p:cNvPr id="7" name="TextBox 6"/>
          <p:cNvSpPr txBox="1"/>
          <p:nvPr/>
        </p:nvSpPr>
        <p:spPr>
          <a:xfrm>
            <a:off x="914400" y="4876800"/>
            <a:ext cx="723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energy beams (x-rays) used to eject electrons off the surface of a material, usually a solid.  Understanding the binding energy of the electrons support the understanding of electron configuration and ionization energy.  Applications include understanding valence energy levels and chemical bonding.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1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Interpretation of Photoelectron Spectra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6572"/>
            <a:ext cx="8229600" cy="4253218"/>
          </a:xfrm>
        </p:spPr>
      </p:pic>
    </p:spTree>
    <p:extLst>
      <p:ext uri="{BB962C8B-B14F-4D97-AF65-F5344CB8AC3E}">
        <p14:creationId xmlns:p14="http://schemas.microsoft.com/office/powerpoint/2010/main" val="260694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Coulomb's Law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600200"/>
            <a:ext cx="7315200" cy="121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States the amount of energy that an electron has depends on its distance from the nucleus of the atom.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590800"/>
            <a:ext cx="3429000" cy="1590675"/>
          </a:xfrm>
        </p:spPr>
      </p:pic>
      <p:sp>
        <p:nvSpPr>
          <p:cNvPr id="6" name="TextBox 5"/>
          <p:cNvSpPr txBox="1"/>
          <p:nvPr/>
        </p:nvSpPr>
        <p:spPr>
          <a:xfrm>
            <a:off x="1219200" y="4419600"/>
            <a:ext cx="701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F= Energy, </a:t>
            </a:r>
          </a:p>
          <a:p>
            <a:r>
              <a:rPr lang="en-US" sz="2000" dirty="0" smtClean="0"/>
              <a:t>k= Coulomb’s constant, </a:t>
            </a:r>
          </a:p>
          <a:p>
            <a:r>
              <a:rPr lang="en-US" sz="2000" dirty="0" smtClean="0"/>
              <a:t>q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(q+)= magnitude of positive charge (nucleus)</a:t>
            </a:r>
          </a:p>
          <a:p>
            <a:r>
              <a:rPr lang="en-US" sz="2000" dirty="0" smtClean="0"/>
              <a:t>q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(q-)= magnitude of negative charge (electron), </a:t>
            </a:r>
          </a:p>
          <a:p>
            <a:r>
              <a:rPr lang="en-US" sz="2000" dirty="0" smtClean="0"/>
              <a:t>r= distance between the charges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4369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a reminder: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" y="3238500"/>
            <a:ext cx="8153399" cy="3009900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r>
              <a:rPr lang="en-US" sz="2800" dirty="0" smtClean="0"/>
              <a:t>Moles provide a bridge from the molecular scale to the real-world scale. </a:t>
            </a:r>
          </a:p>
          <a:p>
            <a:pPr>
              <a:buFontTx/>
              <a:buNone/>
            </a:pPr>
            <a:endParaRPr lang="en-US" sz="2800" dirty="0" smtClean="0"/>
          </a:p>
          <a:p>
            <a:pPr>
              <a:buFontTx/>
              <a:buNone/>
            </a:pPr>
            <a:r>
              <a:rPr lang="en-US" sz="2800" dirty="0" smtClean="0"/>
              <a:t>We’ve practices gram-mole-atom relationships.  </a:t>
            </a:r>
          </a:p>
          <a:p>
            <a:pPr>
              <a:buFontTx/>
              <a:buNone/>
            </a:pPr>
            <a:r>
              <a:rPr lang="en-US" sz="2800" dirty="0" smtClean="0"/>
              <a:t>Our next step is to apply this relationship across a balanced equation.</a:t>
            </a:r>
          </a:p>
          <a:p>
            <a:pPr>
              <a:buFontTx/>
              <a:buNone/>
            </a:pPr>
            <a:endParaRPr lang="en-US" sz="2800" dirty="0" smtClean="0"/>
          </a:p>
          <a:p>
            <a:pPr>
              <a:buFontTx/>
              <a:buNone/>
            </a:pPr>
            <a:r>
              <a:rPr lang="en-US" sz="2800" dirty="0" smtClean="0"/>
              <a:t>This is one of the MOST important skills of a chemist.</a:t>
            </a:r>
          </a:p>
          <a:p>
            <a:pPr>
              <a:buFontTx/>
              <a:buNone/>
            </a:pPr>
            <a:endParaRPr lang="en-US" sz="2800" dirty="0"/>
          </a:p>
          <a:p>
            <a:pPr algn="ctr"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Use Dimensional Analysis!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 smtClean="0"/>
          </a:p>
          <a:p>
            <a:pPr>
              <a:buFontTx/>
              <a:buNone/>
            </a:pPr>
            <a:endParaRPr lang="en-US" sz="2800" dirty="0" smtClean="0"/>
          </a:p>
          <a:p>
            <a:pPr>
              <a:buFontTx/>
              <a:buNone/>
            </a:pPr>
            <a:endParaRPr lang="en-US" sz="2800" dirty="0"/>
          </a:p>
        </p:txBody>
      </p:sp>
      <p:pic>
        <p:nvPicPr>
          <p:cNvPr id="52233" name="Picture 9" descr="03_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20"/>
          <a:stretch>
            <a:fillRect/>
          </a:stretch>
        </p:blipFill>
        <p:spPr>
          <a:xfrm>
            <a:off x="-19050" y="1943100"/>
            <a:ext cx="8801100" cy="762000"/>
          </a:xfrm>
        </p:spPr>
      </p:pic>
    </p:spTree>
    <p:extLst>
      <p:ext uri="{BB962C8B-B14F-4D97-AF65-F5344CB8AC3E}">
        <p14:creationId xmlns:p14="http://schemas.microsoft.com/office/powerpoint/2010/main" val="2708894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91" name="Rectangle 7"/>
          <p:cNvSpPr>
            <a:spLocks noChangeArrowheads="1"/>
          </p:cNvSpPr>
          <p:nvPr/>
        </p:nvSpPr>
        <p:spPr bwMode="auto">
          <a:xfrm>
            <a:off x="219456" y="4709160"/>
            <a:ext cx="8695944" cy="1920240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/>
          <a:p>
            <a:pPr marL="290513" indent="-290513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800" dirty="0">
                <a:ea typeface="ＭＳ Ｐゴシック" charset="0"/>
              </a:rPr>
              <a:t>Combustion involves the addition oxygen to another element.</a:t>
            </a:r>
          </a:p>
          <a:p>
            <a:pPr marL="290513" indent="-290513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800" dirty="0">
                <a:ea typeface="ＭＳ Ｐゴシック" charset="0"/>
              </a:rPr>
              <a:t>When hydrocarbon molecules burn completely, the products are always </a:t>
            </a:r>
            <a:r>
              <a:rPr lang="en-US" sz="2800" i="1" dirty="0">
                <a:ea typeface="ＭＳ Ｐゴシック" charset="0"/>
              </a:rPr>
              <a:t>carbon dioxide gas and water</a:t>
            </a:r>
            <a:r>
              <a:rPr lang="en-US" sz="2800" dirty="0">
                <a:ea typeface="ＭＳ Ｐゴシック" charset="0"/>
              </a:rPr>
              <a:t>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Determining the Formula of a Hydrocarbon by Combustion</a:t>
            </a:r>
            <a:endParaRPr lang="en-US" dirty="0"/>
          </a:p>
        </p:txBody>
      </p:sp>
      <p:pic>
        <p:nvPicPr>
          <p:cNvPr id="6" name="Picture 5" descr="04_07.jpg"/>
          <p:cNvPicPr>
            <a:picLocks noChangeAspect="1"/>
          </p:cNvPicPr>
          <p:nvPr/>
        </p:nvPicPr>
        <p:blipFill>
          <a:blip r:embed="rId3"/>
          <a:srcRect r="6667"/>
          <a:stretch>
            <a:fillRect/>
          </a:stretch>
        </p:blipFill>
        <p:spPr>
          <a:xfrm>
            <a:off x="685800" y="1360442"/>
            <a:ext cx="8153400" cy="3348718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4279000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Electromagnetic Radiation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800600"/>
            <a:ext cx="9144000" cy="1828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electromagnetic radiation travels at the same velocity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speed of light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3.00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-80" charset="2"/>
              </a:rPr>
              <a:t>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-80" charset="2"/>
              </a:rPr>
              <a:t>8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-80" charset="2"/>
              </a:rPr>
              <a:t> m/s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-80" charset="2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-80" charset="2"/>
              </a:rPr>
              <a:t>The spectral regions of the electromagnetic spectrum vary according to frequency and wavelength.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>
              <a:sym typeface="Symbol" pitchFamily="-80" charset="2"/>
            </a:endParaRPr>
          </a:p>
        </p:txBody>
      </p:sp>
      <p:pic>
        <p:nvPicPr>
          <p:cNvPr id="6149" name="Picture 5" descr="06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4"/>
          <a:stretch>
            <a:fillRect/>
          </a:stretch>
        </p:blipFill>
        <p:spPr>
          <a:xfrm>
            <a:off x="1600200" y="1676400"/>
            <a:ext cx="6400800" cy="2933700"/>
          </a:xfrm>
        </p:spPr>
      </p:pic>
    </p:spTree>
    <p:extLst>
      <p:ext uri="{BB962C8B-B14F-4D97-AF65-F5344CB8AC3E}">
        <p14:creationId xmlns:p14="http://schemas.microsoft.com/office/powerpoint/2010/main" val="809923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213453" y="4336475"/>
            <a:ext cx="8695944" cy="2273300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/>
          <a:lstStyle/>
          <a:p>
            <a:pPr marL="290513" indent="-290513">
              <a:spcBef>
                <a:spcPts val="600"/>
              </a:spcBef>
              <a:buFontTx/>
              <a:buChar char="•"/>
              <a:defRPr/>
            </a:pPr>
            <a:r>
              <a:rPr lang="en-US" sz="2600" b="0" dirty="0">
                <a:latin typeface="Arial" pitchFamily="34" charset="0"/>
                <a:ea typeface="ＭＳ Ｐゴシック" charset="-128"/>
              </a:rPr>
              <a:t>Each element has a unique line spectrum. </a:t>
            </a:r>
          </a:p>
          <a:p>
            <a:pPr marL="290513" indent="-290513">
              <a:spcBef>
                <a:spcPts val="600"/>
              </a:spcBef>
              <a:buFontTx/>
              <a:buChar char="•"/>
              <a:defRPr/>
            </a:pPr>
            <a:r>
              <a:rPr lang="en-US" sz="2600" b="0" dirty="0">
                <a:latin typeface="Arial" pitchFamily="34" charset="0"/>
                <a:ea typeface="ＭＳ Ｐゴシック" charset="-128"/>
                <a:cs typeface="Arial" pitchFamily="34" charset="0"/>
              </a:rPr>
              <a:t>The lines indicate that the electrons can only make </a:t>
            </a:r>
            <a:r>
              <a:rPr lang="ja-JP" altLang="en-US" sz="2600" b="0" dirty="0">
                <a:latin typeface="Arial" pitchFamily="34" charset="0"/>
                <a:ea typeface="ＭＳ Ｐゴシック" charset="-128"/>
                <a:cs typeface="Arial" pitchFamily="34" charset="0"/>
              </a:rPr>
              <a:t>“</a:t>
            </a:r>
            <a:r>
              <a:rPr lang="en-US" altLang="ja-JP" sz="2600" b="0" dirty="0">
                <a:latin typeface="Arial" pitchFamily="34" charset="0"/>
                <a:ea typeface="ＭＳ Ｐゴシック" charset="-128"/>
                <a:cs typeface="Arial" pitchFamily="34" charset="0"/>
              </a:rPr>
              <a:t>jumps</a:t>
            </a:r>
            <a:r>
              <a:rPr lang="ja-JP" altLang="en-US" sz="2600" b="0" dirty="0">
                <a:latin typeface="Arial" pitchFamily="34" charset="0"/>
                <a:ea typeface="ＭＳ Ｐゴシック" charset="-128"/>
                <a:cs typeface="Arial" pitchFamily="34" charset="0"/>
              </a:rPr>
              <a:t>”</a:t>
            </a:r>
            <a:r>
              <a:rPr lang="en-US" altLang="ja-JP" sz="2600" b="0" dirty="0">
                <a:latin typeface="Arial" pitchFamily="34" charset="0"/>
                <a:ea typeface="ＭＳ Ｐゴシック" charset="-128"/>
                <a:cs typeface="Arial" pitchFamily="34" charset="0"/>
              </a:rPr>
              <a:t> between allowed energy levels.</a:t>
            </a:r>
          </a:p>
          <a:p>
            <a:pPr marL="290513" indent="-290513">
              <a:spcBef>
                <a:spcPts val="600"/>
              </a:spcBef>
              <a:buFontTx/>
              <a:buChar char="•"/>
              <a:defRPr/>
            </a:pPr>
            <a:r>
              <a:rPr lang="en-US" sz="2600" b="0" dirty="0">
                <a:latin typeface="Arial" pitchFamily="34" charset="0"/>
                <a:ea typeface="ＭＳ Ｐゴシック" charset="-128"/>
                <a:cs typeface="Arial" pitchFamily="34" charset="0"/>
              </a:rPr>
              <a:t>Knowing the color (wavelength) on can determine the magnitude of the energy gaps using Planck's Law.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Line Spectra of Other Elements</a:t>
            </a:r>
            <a:endParaRPr lang="en-US" dirty="0"/>
          </a:p>
        </p:txBody>
      </p:sp>
      <p:pic>
        <p:nvPicPr>
          <p:cNvPr id="7" name="Picture 6" descr="06_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50" y="1134961"/>
            <a:ext cx="8858250" cy="3183065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118297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187035" y="4260265"/>
            <a:ext cx="3622965" cy="2308324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 dirty="0">
                <a:ea typeface="ＭＳ Ｐゴシック" charset="0"/>
              </a:rPr>
              <a:t>Since the gaps between states get closer and closer together with increasing n, the frequency of the light emitted changes.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Energy Absorption/Emission</a:t>
            </a:r>
            <a:endParaRPr lang="en-US" dirty="0"/>
          </a:p>
        </p:txBody>
      </p:sp>
      <p:pic>
        <p:nvPicPr>
          <p:cNvPr id="9" name="Picture 8" descr="06_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115" y="4345064"/>
            <a:ext cx="5000625" cy="2180273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0" name="Picture 9" descr="06_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055" y="1082132"/>
            <a:ext cx="8858250" cy="2958656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703227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065" y="1122215"/>
            <a:ext cx="8695944" cy="5522976"/>
          </a:xfr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3200" dirty="0" smtClean="0"/>
              <a:t>Key terms and Vocabulary:</a:t>
            </a:r>
          </a:p>
          <a:p>
            <a:pPr>
              <a:buFontTx/>
              <a:buNone/>
              <a:defRPr/>
            </a:pPr>
            <a:r>
              <a:rPr lang="en-US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 State</a:t>
            </a:r>
            <a:r>
              <a:rPr lang="en-US" sz="3200" b="0" dirty="0" smtClean="0"/>
              <a:t>: The lowest energy level (n = 1)</a:t>
            </a:r>
          </a:p>
          <a:p>
            <a:pPr>
              <a:buFontTx/>
              <a:buNone/>
              <a:defRPr/>
            </a:pPr>
            <a:r>
              <a:rPr lang="en-US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Excited State</a:t>
            </a:r>
            <a:r>
              <a:rPr lang="en-US" sz="3200" b="0" dirty="0" smtClean="0"/>
              <a:t>: A subsequently higher energy level. n = 2 is the </a:t>
            </a:r>
            <a:r>
              <a:rPr lang="ja-JP" altLang="en-US" sz="3200" b="0" dirty="0" smtClean="0"/>
              <a:t>“</a:t>
            </a:r>
            <a:r>
              <a:rPr lang="en-US" altLang="ja-JP" sz="3200" b="0" dirty="0" smtClean="0"/>
              <a:t>first excited state</a:t>
            </a:r>
            <a:r>
              <a:rPr lang="ja-JP" altLang="en-US" sz="3200" b="0" dirty="0" smtClean="0"/>
              <a:t>”</a:t>
            </a:r>
            <a:r>
              <a:rPr lang="en-US" altLang="ja-JP" sz="3200" b="0" dirty="0" smtClean="0"/>
              <a:t> and so on.</a:t>
            </a:r>
          </a:p>
          <a:p>
            <a:pPr>
              <a:buFontTx/>
              <a:buNone/>
              <a:defRPr/>
            </a:pPr>
            <a:r>
              <a:rPr lang="en-US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Absorption</a:t>
            </a:r>
            <a:r>
              <a:rPr lang="en-US" sz="3200" b="0" dirty="0" smtClean="0"/>
              <a:t>: An electron moving from a lower energy level to a higher energy level via excitation.</a:t>
            </a:r>
          </a:p>
          <a:p>
            <a:pPr>
              <a:buFontTx/>
              <a:buNone/>
              <a:defRPr/>
            </a:pPr>
            <a:r>
              <a:rPr lang="en-US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Emission</a:t>
            </a:r>
            <a:r>
              <a:rPr lang="en-US" sz="3200" b="0" dirty="0" smtClean="0"/>
              <a:t>: An electron moving from a higher to a lower energy level accompanied by the release of a photon.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Energy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40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 #1: </a:t>
            </a:r>
            <a:r>
              <a:rPr lang="en-US" sz="3200" dirty="0" smtClean="0"/>
              <a:t>Breakdown of concepts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6213"/>
            <a:ext cx="8229600" cy="4525963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Periodic table</a:t>
            </a:r>
          </a:p>
          <a:p>
            <a:pPr lvl="1"/>
            <a:r>
              <a:rPr lang="en-US" sz="2800" dirty="0" smtClean="0"/>
              <a:t>Atomic mass/ mass spectroscopy</a:t>
            </a:r>
          </a:p>
          <a:p>
            <a:pPr lvl="1"/>
            <a:r>
              <a:rPr lang="en-US" sz="2800" dirty="0" smtClean="0"/>
              <a:t>Mole  and mole-related conversions </a:t>
            </a:r>
          </a:p>
          <a:p>
            <a:pPr lvl="2"/>
            <a:r>
              <a:rPr lang="en-US" sz="2400" dirty="0" smtClean="0"/>
              <a:t>Avogadro’s number, molar mass, molarity,  % composition and empirical formula</a:t>
            </a:r>
          </a:p>
          <a:p>
            <a:pPr lvl="1"/>
            <a:r>
              <a:rPr lang="en-US" dirty="0" smtClean="0"/>
              <a:t>Electron Configuration</a:t>
            </a:r>
          </a:p>
          <a:p>
            <a:pPr lvl="1"/>
            <a:r>
              <a:rPr lang="en-US" sz="2800" dirty="0" smtClean="0"/>
              <a:t>Coulomb’s Law</a:t>
            </a:r>
          </a:p>
          <a:p>
            <a:pPr lvl="1"/>
            <a:r>
              <a:rPr lang="en-US" dirty="0" smtClean="0"/>
              <a:t>Photoelectric spectroscopy (PES)</a:t>
            </a:r>
          </a:p>
          <a:p>
            <a:pPr lvl="1"/>
            <a:r>
              <a:rPr lang="en-US" sz="2800" dirty="0" smtClean="0"/>
              <a:t>Periodic trends</a:t>
            </a:r>
          </a:p>
          <a:p>
            <a:pPr lvl="1"/>
            <a:r>
              <a:rPr lang="en-US" dirty="0" smtClean="0"/>
              <a:t>Scientists and their contributions</a:t>
            </a:r>
            <a:endParaRPr lang="en-US" sz="2800" dirty="0" smtClean="0"/>
          </a:p>
          <a:p>
            <a:pPr lvl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1004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of Quantum Numbers</a:t>
            </a:r>
            <a:endParaRPr lang="en-US" dirty="0"/>
          </a:p>
        </p:txBody>
      </p:sp>
      <p:pic>
        <p:nvPicPr>
          <p:cNvPr id="4" name="Picture 3" descr="06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41" y="1267054"/>
            <a:ext cx="8898255" cy="442341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599488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Electron Configurations &amp; the Periodic Table</a:t>
            </a:r>
            <a:endParaRPr lang="en-US" dirty="0"/>
          </a:p>
        </p:txBody>
      </p:sp>
      <p:pic>
        <p:nvPicPr>
          <p:cNvPr id="27651" name="Picture 5" descr="07_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9013"/>
            <a:ext cx="885825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279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914400" y="4926012"/>
            <a:ext cx="7239000" cy="167639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228600" y="1114425"/>
            <a:ext cx="8695944" cy="3354765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i="0" dirty="0">
                <a:latin typeface="Arial" pitchFamily="34" charset="0"/>
                <a:ea typeface="ＭＳ Ｐゴシック" charset="-128"/>
              </a:rPr>
              <a:t>Aufbau Principle: </a:t>
            </a:r>
            <a:r>
              <a:rPr lang="en-US" sz="2400" i="0" dirty="0">
                <a:latin typeface="Arial" pitchFamily="34" charset="0"/>
                <a:ea typeface="ＭＳ Ｐゴシック" charset="-128"/>
              </a:rPr>
              <a:t>Lower energy orbitals fill first</a:t>
            </a:r>
            <a:r>
              <a:rPr lang="en-US" sz="2400" i="0" dirty="0" smtClean="0">
                <a:latin typeface="Arial" pitchFamily="34" charset="0"/>
                <a:ea typeface="ＭＳ Ｐゴシック" charset="-128"/>
              </a:rPr>
              <a:t>.</a:t>
            </a:r>
          </a:p>
          <a:p>
            <a:pPr eaLnBrk="0" hangingPunct="0">
              <a:spcBef>
                <a:spcPts val="600"/>
              </a:spcBef>
              <a:spcAft>
                <a:spcPts val="0"/>
              </a:spcAft>
              <a:defRPr/>
            </a:pPr>
            <a:endParaRPr lang="en-US" sz="2400" b="1" i="0" dirty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eaLnBrk="0" hangingPunct="0">
              <a:spcBef>
                <a:spcPts val="600"/>
              </a:spcBef>
              <a:spcAft>
                <a:spcPts val="0"/>
              </a:spcAft>
              <a:buClr>
                <a:srgbClr val="000040"/>
              </a:buClr>
              <a:buSzPct val="75000"/>
              <a:buFont typeface="Arial" pitchFamily="34" charset="0"/>
              <a:buNone/>
              <a:defRPr/>
            </a:pPr>
            <a:r>
              <a:rPr lang="en-US" sz="2400" b="1" i="0" dirty="0" err="1">
                <a:latin typeface="Arial" pitchFamily="34" charset="0"/>
                <a:ea typeface="ＭＳ Ｐゴシック" charset="-128"/>
                <a:cs typeface="Arial" pitchFamily="34" charset="0"/>
              </a:rPr>
              <a:t>Hund</a:t>
            </a:r>
            <a:r>
              <a:rPr lang="ja-JP" altLang="en-US" sz="2400" b="1" i="0" dirty="0">
                <a:latin typeface="Arial" pitchFamily="34" charset="0"/>
                <a:ea typeface="ＭＳ Ｐゴシック" charset="-128"/>
                <a:cs typeface="Arial" pitchFamily="34" charset="0"/>
              </a:rPr>
              <a:t>’</a:t>
            </a:r>
            <a:r>
              <a:rPr lang="en-US" altLang="ja-JP" sz="2400" b="1" i="0" dirty="0">
                <a:latin typeface="Arial" pitchFamily="34" charset="0"/>
                <a:ea typeface="ＭＳ Ｐゴシック" charset="-128"/>
                <a:cs typeface="Arial" pitchFamily="34" charset="0"/>
              </a:rPr>
              <a:t>s Rule: </a:t>
            </a:r>
            <a:r>
              <a:rPr lang="en-US" altLang="ja-JP" sz="2400" b="1" i="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en-US" sz="2400" i="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Degenerate </a:t>
            </a:r>
            <a:r>
              <a:rPr lang="en-US" sz="2400" i="0" dirty="0">
                <a:latin typeface="Arial" pitchFamily="34" charset="0"/>
                <a:ea typeface="ＭＳ Ｐゴシック" charset="-128"/>
                <a:cs typeface="Arial" pitchFamily="34" charset="0"/>
              </a:rPr>
              <a:t>orbitals (those of the same energy) are filled with electrons until all are half filled before pairing up of electrons can occur. </a:t>
            </a:r>
            <a:endParaRPr lang="en-US" sz="2400" i="0" dirty="0" smtClean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eaLnBrk="0" hangingPunct="0">
              <a:spcBef>
                <a:spcPts val="600"/>
              </a:spcBef>
              <a:spcAft>
                <a:spcPts val="0"/>
              </a:spcAft>
              <a:buClr>
                <a:srgbClr val="000040"/>
              </a:buClr>
              <a:buSzPct val="75000"/>
              <a:buFont typeface="Arial" pitchFamily="34" charset="0"/>
              <a:buNone/>
              <a:defRPr/>
            </a:pPr>
            <a:endParaRPr lang="en-US" sz="2400" i="0" dirty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i="0" dirty="0">
                <a:latin typeface="Arial" pitchFamily="34" charset="0"/>
                <a:ea typeface="ＭＳ Ｐゴシック" charset="-128"/>
                <a:cs typeface="Arial" pitchFamily="34" charset="0"/>
              </a:rPr>
              <a:t>Pauli exclusion </a:t>
            </a:r>
            <a:r>
              <a:rPr lang="en-US" sz="2400" b="1" i="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principle:  </a:t>
            </a:r>
            <a:r>
              <a:rPr lang="en-US" sz="2400" i="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Individual </a:t>
            </a:r>
            <a:r>
              <a:rPr lang="en-US" sz="2400" i="0" dirty="0">
                <a:latin typeface="Arial" pitchFamily="34" charset="0"/>
                <a:ea typeface="ＭＳ Ｐゴシック" charset="-128"/>
                <a:cs typeface="Arial" pitchFamily="34" charset="0"/>
              </a:rPr>
              <a:t>orbitals only hold two electrons, and each should have different spin.</a:t>
            </a:r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2362200" y="4926013"/>
            <a:ext cx="442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ja-JP" altLang="en-US" i="0" dirty="0">
                <a:cs typeface="Arial" charset="0"/>
              </a:rPr>
              <a:t>“</a:t>
            </a:r>
            <a:r>
              <a:rPr lang="en-US" altLang="ja-JP" i="0" dirty="0">
                <a:cs typeface="Arial" charset="0"/>
              </a:rPr>
              <a:t>s</a:t>
            </a:r>
            <a:r>
              <a:rPr lang="ja-JP" altLang="en-US" i="0" dirty="0">
                <a:cs typeface="Arial" charset="0"/>
              </a:rPr>
              <a:t>”</a:t>
            </a:r>
            <a:r>
              <a:rPr lang="en-US" altLang="ja-JP" i="0" dirty="0">
                <a:cs typeface="Arial" charset="0"/>
              </a:rPr>
              <a:t> orbitals can hold 2 electrons</a:t>
            </a:r>
            <a:endParaRPr lang="en-US" altLang="en-US" i="0" dirty="0">
              <a:cs typeface="Arial" charset="0"/>
            </a:endParaRPr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2362200" y="5365750"/>
            <a:ext cx="462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ja-JP" altLang="en-US" i="0" dirty="0">
                <a:cs typeface="Arial" charset="0"/>
              </a:rPr>
              <a:t>“</a:t>
            </a:r>
            <a:r>
              <a:rPr lang="en-US" altLang="ja-JP" i="0" dirty="0">
                <a:cs typeface="Arial" charset="0"/>
              </a:rPr>
              <a:t>p</a:t>
            </a:r>
            <a:r>
              <a:rPr lang="ja-JP" altLang="en-US" i="0" dirty="0">
                <a:cs typeface="Arial" charset="0"/>
              </a:rPr>
              <a:t>”</a:t>
            </a:r>
            <a:r>
              <a:rPr lang="en-US" altLang="ja-JP" i="0" dirty="0">
                <a:cs typeface="Arial" charset="0"/>
              </a:rPr>
              <a:t> orbitals hold up to 6 electrons</a:t>
            </a:r>
            <a:endParaRPr lang="en-US" altLang="en-US" i="0" dirty="0">
              <a:cs typeface="Arial" charset="0"/>
            </a:endParaRPr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2362200" y="5807075"/>
            <a:ext cx="579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ja-JP" altLang="en-US" i="0" dirty="0">
                <a:cs typeface="Arial" charset="0"/>
              </a:rPr>
              <a:t>“</a:t>
            </a:r>
            <a:r>
              <a:rPr lang="en-US" altLang="ja-JP" i="0" dirty="0">
                <a:cs typeface="Arial" charset="0"/>
              </a:rPr>
              <a:t>d</a:t>
            </a:r>
            <a:r>
              <a:rPr lang="ja-JP" altLang="en-US" i="0" dirty="0">
                <a:cs typeface="Arial" charset="0"/>
              </a:rPr>
              <a:t>”</a:t>
            </a:r>
            <a:r>
              <a:rPr lang="en-US" altLang="ja-JP" i="0" dirty="0">
                <a:cs typeface="Arial" charset="0"/>
              </a:rPr>
              <a:t> orbitals can hold up to 10  electrons</a:t>
            </a:r>
            <a:endParaRPr lang="en-US" altLang="en-US" i="0" dirty="0">
              <a:cs typeface="Arial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0" y="0"/>
            <a:ext cx="8153400" cy="9144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3600" b="1" i="0" kern="0" dirty="0">
                <a:solidFill>
                  <a:srgbClr val="162D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ＭＳ Ｐゴシック" charset="0"/>
              </a:rPr>
              <a:t>Orbital </a:t>
            </a:r>
            <a:r>
              <a:rPr lang="en-US" sz="3600" b="1" i="0" kern="0" dirty="0" smtClean="0">
                <a:solidFill>
                  <a:srgbClr val="162D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ＭＳ Ｐゴシック" charset="0"/>
              </a:rPr>
              <a:t>Filling Rules: </a:t>
            </a:r>
          </a:p>
        </p:txBody>
      </p:sp>
    </p:spTree>
    <p:extLst>
      <p:ext uri="{BB962C8B-B14F-4D97-AF65-F5344CB8AC3E}">
        <p14:creationId xmlns:p14="http://schemas.microsoft.com/office/powerpoint/2010/main" val="64893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3255819" y="1127199"/>
            <a:ext cx="5689456" cy="5737468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 lIns="90487" tIns="44450" rIns="90487" bIns="44450">
            <a:spAutoFit/>
          </a:bodyPr>
          <a:lstStyle/>
          <a:p>
            <a:pPr marL="290513" indent="-290513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Diamagnetic Substances</a:t>
            </a:r>
            <a:r>
              <a:rPr lang="en-US" sz="3200" b="0" dirty="0">
                <a:ea typeface="ＭＳ Ｐゴシック" charset="0"/>
              </a:rPr>
              <a:t>: Are NOT attracted to a magnetic field</a:t>
            </a:r>
          </a:p>
          <a:p>
            <a:pPr marL="290513" indent="-290513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Paramagnetic Substances</a:t>
            </a:r>
            <a:r>
              <a:rPr lang="en-US" sz="3200" b="0" dirty="0">
                <a:ea typeface="ＭＳ Ｐゴシック" charset="0"/>
              </a:rPr>
              <a:t>: ARE attracted to a magnetic field. </a:t>
            </a:r>
          </a:p>
          <a:p>
            <a:pPr marL="290513" indent="-290513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sz="3200" b="0" dirty="0">
                <a:ea typeface="ＭＳ Ｐゴシック" charset="0"/>
              </a:rPr>
              <a:t>Substances with 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unpaired</a:t>
            </a:r>
            <a:r>
              <a:rPr lang="en-US" sz="32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electrons</a:t>
            </a:r>
            <a:r>
              <a:rPr lang="en-US" sz="3200" b="0" dirty="0">
                <a:ea typeface="ＭＳ Ｐゴシック" charset="0"/>
              </a:rPr>
              <a:t> are paramagnetic</a:t>
            </a:r>
            <a:r>
              <a:rPr lang="en-US" sz="3200" b="0" dirty="0" smtClean="0">
                <a:ea typeface="ＭＳ Ｐゴシック" charset="0"/>
              </a:rPr>
              <a:t>.</a:t>
            </a:r>
          </a:p>
          <a:p>
            <a:pPr marL="290513" indent="-290513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sz="3200" b="1" dirty="0" smtClean="0">
                <a:ea typeface="ＭＳ Ｐゴシック" charset="0"/>
              </a:rPr>
              <a:t>Ferromagnetism</a:t>
            </a:r>
            <a:r>
              <a:rPr lang="en-US" sz="3200" dirty="0" smtClean="0">
                <a:ea typeface="ＭＳ Ｐゴシック" charset="0"/>
              </a:rPr>
              <a:t> when the spin of unpaired electrons in a solid align themselves in one direction.</a:t>
            </a:r>
            <a:endParaRPr lang="en-US" sz="3200" b="0" dirty="0">
              <a:ea typeface="ＭＳ Ｐゴシック" charset="0"/>
            </a:endParaRPr>
          </a:p>
        </p:txBody>
      </p:sp>
      <p:pic>
        <p:nvPicPr>
          <p:cNvPr id="1751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723" y="179705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Electron Spin &amp; Magnetism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7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227740" y="5302550"/>
            <a:ext cx="8695944" cy="127635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0" dirty="0">
                <a:ea typeface="ＭＳ Ｐゴシック" charset="0"/>
              </a:rPr>
              <a:t>When a substance containing unpaired electrons is place into a magnetic field, it is attracted to that magnetic field.</a:t>
            </a:r>
          </a:p>
          <a:p>
            <a:pPr eaLnBrk="0" hangingPunct="0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0" dirty="0">
                <a:ea typeface="ＭＳ Ｐゴシック" charset="0"/>
              </a:rPr>
              <a:t>The effect is proportional to the number of unpaired electrons.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Measuring </a:t>
            </a:r>
            <a:r>
              <a:rPr lang="en-US" dirty="0" err="1" smtClean="0"/>
              <a:t>Paramagnetism</a:t>
            </a:r>
            <a:endParaRPr lang="en-US" dirty="0"/>
          </a:p>
        </p:txBody>
      </p:sp>
      <p:pic>
        <p:nvPicPr>
          <p:cNvPr id="7" name="Picture 6" descr="06_16ab.jpg"/>
          <p:cNvPicPr>
            <a:picLocks noChangeAspect="1"/>
          </p:cNvPicPr>
          <p:nvPr/>
        </p:nvPicPr>
        <p:blipFill>
          <a:blip r:embed="rId3"/>
          <a:srcRect r="35909"/>
          <a:stretch>
            <a:fillRect/>
          </a:stretch>
        </p:blipFill>
        <p:spPr>
          <a:xfrm>
            <a:off x="1108368" y="1135238"/>
            <a:ext cx="6867752" cy="3914775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991702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228600" y="1143000"/>
            <a:ext cx="8695944" cy="552297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379538"/>
            <a:ext cx="4191000" cy="1524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smtClean="0">
                <a:cs typeface="+mn-cs"/>
              </a:rPr>
              <a:t>Atomic and ionic size</a:t>
            </a:r>
          </a:p>
          <a:p>
            <a:pPr>
              <a:defRPr/>
            </a:pPr>
            <a:r>
              <a:rPr lang="en-US" sz="2800" smtClean="0">
                <a:cs typeface="+mn-cs"/>
              </a:rPr>
              <a:t>Ionization energy</a:t>
            </a:r>
          </a:p>
          <a:p>
            <a:pPr>
              <a:defRPr/>
            </a:pPr>
            <a:r>
              <a:rPr lang="en-US" sz="2800" smtClean="0">
                <a:cs typeface="+mn-cs"/>
              </a:rPr>
              <a:t>Electron affinity</a:t>
            </a:r>
          </a:p>
        </p:txBody>
      </p:sp>
      <p:pic>
        <p:nvPicPr>
          <p:cNvPr id="5530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75138"/>
            <a:ext cx="3468688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2514600" y="3208338"/>
            <a:ext cx="5481638" cy="4413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900" b="1" i="0">
                <a:solidFill>
                  <a:srgbClr val="005500"/>
                </a:solidFill>
                <a:ea typeface="ＭＳ Ｐゴシック" charset="0"/>
              </a:rPr>
              <a:t>Higher effective nuclear charge</a:t>
            </a:r>
            <a:endParaRPr lang="en-US" b="1" i="0">
              <a:solidFill>
                <a:srgbClr val="037C03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2514600" y="3805238"/>
            <a:ext cx="4845050" cy="4413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900" b="1" i="0">
                <a:solidFill>
                  <a:srgbClr val="005500"/>
                </a:solidFill>
                <a:ea typeface="ＭＳ Ｐゴシック" charset="0"/>
              </a:rPr>
              <a:t>Electrons held more tightly </a:t>
            </a:r>
            <a:endParaRPr lang="en-US" b="1" i="0">
              <a:solidFill>
                <a:srgbClr val="037C03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2514600" y="4097338"/>
            <a:ext cx="0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b="1" i="0">
              <a:solidFill>
                <a:srgbClr val="037C03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  <p:grpSp>
        <p:nvGrpSpPr>
          <p:cNvPr id="55306" name="Group 9"/>
          <p:cNvGrpSpPr>
            <a:grpSpLocks/>
          </p:cNvGrpSpPr>
          <p:nvPr/>
        </p:nvGrpSpPr>
        <p:grpSpPr bwMode="auto">
          <a:xfrm>
            <a:off x="1006475" y="4664075"/>
            <a:ext cx="3357563" cy="1290638"/>
            <a:chOff x="634" y="2741"/>
            <a:chExt cx="2115" cy="813"/>
          </a:xfrm>
        </p:grpSpPr>
        <p:sp>
          <p:nvSpPr>
            <p:cNvPr id="70666" name="Rectangle 10"/>
            <p:cNvSpPr>
              <a:spLocks noChangeArrowheads="1"/>
            </p:cNvSpPr>
            <p:nvPr/>
          </p:nvSpPr>
          <p:spPr bwMode="auto">
            <a:xfrm>
              <a:off x="634" y="2741"/>
              <a:ext cx="1689" cy="27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900" b="1" i="0">
                  <a:solidFill>
                    <a:srgbClr val="FF0000"/>
                  </a:solidFill>
                  <a:ea typeface="ＭＳ Ｐゴシック" charset="0"/>
                </a:rPr>
                <a:t>Larger orbitals.</a:t>
              </a:r>
              <a:endParaRPr lang="en-US" b="1" i="0">
                <a:solidFill>
                  <a:srgbClr val="037C0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endParaRPr>
            </a:p>
          </p:txBody>
        </p:sp>
        <p:sp>
          <p:nvSpPr>
            <p:cNvPr id="70667" name="Rectangle 11"/>
            <p:cNvSpPr>
              <a:spLocks noChangeArrowheads="1"/>
            </p:cNvSpPr>
            <p:nvPr/>
          </p:nvSpPr>
          <p:spPr bwMode="auto">
            <a:xfrm>
              <a:off x="634" y="3008"/>
              <a:ext cx="2115" cy="27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900" b="1" i="0">
                  <a:solidFill>
                    <a:srgbClr val="FF0000"/>
                  </a:solidFill>
                  <a:ea typeface="ＭＳ Ｐゴシック" charset="0"/>
                </a:rPr>
                <a:t>Electrons held less</a:t>
              </a:r>
              <a:endParaRPr lang="en-US" b="1" i="0">
                <a:solidFill>
                  <a:srgbClr val="037C0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endParaRPr>
            </a:p>
          </p:txBody>
        </p:sp>
        <p:sp>
          <p:nvSpPr>
            <p:cNvPr id="70668" name="Rectangle 12"/>
            <p:cNvSpPr>
              <a:spLocks noChangeArrowheads="1"/>
            </p:cNvSpPr>
            <p:nvPr/>
          </p:nvSpPr>
          <p:spPr bwMode="auto">
            <a:xfrm>
              <a:off x="634" y="3276"/>
              <a:ext cx="760" cy="27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900" b="1" i="0">
                  <a:solidFill>
                    <a:srgbClr val="FF0000"/>
                  </a:solidFill>
                  <a:ea typeface="ＭＳ Ｐゴシック" charset="0"/>
                </a:rPr>
                <a:t>tightly.</a:t>
              </a:r>
              <a:endParaRPr lang="en-US" b="1" i="0">
                <a:solidFill>
                  <a:srgbClr val="037C0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Periodic Trends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623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Ionization Energy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US" altLang="en-US"/>
              <a:t>The ionization energy is the amount of energy required to remove an electron from the ground state of a gaseous atom or ion.</a:t>
            </a:r>
          </a:p>
          <a:p>
            <a:pPr lvl="1"/>
            <a:r>
              <a:rPr lang="en-US" altLang="en-US"/>
              <a:t>The first ionization energy is that energy required to remove first electron.</a:t>
            </a:r>
          </a:p>
          <a:p>
            <a:pPr lvl="1"/>
            <a:r>
              <a:rPr lang="en-US" altLang="en-US"/>
              <a:t>The second ionization energy is that energy required to remove second electron, etc.</a:t>
            </a:r>
            <a:endParaRPr lang="en-US" altLang="en-US">
              <a:solidFill>
                <a:srgbClr val="0019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54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Trends in First Ionization Energies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Generally, as one goes across a row, it gets harder to remove an electron.</a:t>
            </a:r>
          </a:p>
          <a:p>
            <a:pPr lvl="1"/>
            <a:r>
              <a:rPr lang="en-US" altLang="en-US" sz="2400"/>
              <a:t>As you go from left to right, </a:t>
            </a:r>
            <a:r>
              <a:rPr lang="en-US" altLang="en-US" sz="2400" i="1"/>
              <a:t>Z</a:t>
            </a:r>
            <a:r>
              <a:rPr lang="en-US" altLang="en-US" sz="2400" baseline="-25000"/>
              <a:t>eff</a:t>
            </a:r>
            <a:r>
              <a:rPr lang="en-US" altLang="en-US" sz="2400"/>
              <a:t> increases.</a:t>
            </a:r>
          </a:p>
        </p:txBody>
      </p:sp>
      <p:pic>
        <p:nvPicPr>
          <p:cNvPr id="35845" name="Picture 5" descr="07_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"/>
          <a:stretch>
            <a:fillRect/>
          </a:stretch>
        </p:blipFill>
        <p:spPr>
          <a:xfrm>
            <a:off x="4572000" y="2149475"/>
            <a:ext cx="4419600" cy="3584575"/>
          </a:xfrm>
        </p:spPr>
      </p:pic>
    </p:spTree>
    <p:extLst>
      <p:ext uri="{BB962C8B-B14F-4D97-AF65-F5344CB8AC3E}">
        <p14:creationId xmlns:p14="http://schemas.microsoft.com/office/powerpoint/2010/main" val="21848590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Sizes of 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676400"/>
            <a:ext cx="3505200" cy="4419600"/>
          </a:xfrm>
        </p:spPr>
        <p:txBody>
          <a:bodyPr/>
          <a:lstStyle/>
          <a:p>
            <a:r>
              <a:rPr lang="en-US" altLang="en-US" sz="2800"/>
              <a:t>Ionic size depends upon:</a:t>
            </a:r>
          </a:p>
          <a:p>
            <a:pPr lvl="1"/>
            <a:r>
              <a:rPr lang="en-US" altLang="en-US" sz="2400"/>
              <a:t>The nuclear charge.</a:t>
            </a:r>
          </a:p>
          <a:p>
            <a:pPr lvl="1"/>
            <a:r>
              <a:rPr lang="en-US" altLang="en-US" sz="2400"/>
              <a:t>The number of electrons.</a:t>
            </a:r>
          </a:p>
          <a:p>
            <a:pPr lvl="1"/>
            <a:r>
              <a:rPr lang="en-US" altLang="en-US" sz="2400"/>
              <a:t>The orbitals in which electrons reside.</a:t>
            </a:r>
          </a:p>
        </p:txBody>
      </p:sp>
      <p:pic>
        <p:nvPicPr>
          <p:cNvPr id="11274" name="Picture 10" descr="07_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2"/>
          <a:stretch>
            <a:fillRect/>
          </a:stretch>
        </p:blipFill>
        <p:spPr>
          <a:xfrm>
            <a:off x="152400" y="1447800"/>
            <a:ext cx="5105400" cy="4648200"/>
          </a:xfrm>
        </p:spPr>
      </p:pic>
    </p:spTree>
    <p:extLst>
      <p:ext uri="{BB962C8B-B14F-4D97-AF65-F5344CB8AC3E}">
        <p14:creationId xmlns:p14="http://schemas.microsoft.com/office/powerpoint/2010/main" val="2655804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Sizes of Ions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altLang="en-US" sz="2800"/>
              <a:t>In an </a:t>
            </a:r>
            <a:r>
              <a:rPr lang="en-US" altLang="en-US" sz="2800">
                <a:solidFill>
                  <a:srgbClr val="000080"/>
                </a:solidFill>
              </a:rPr>
              <a:t>isoelectronic series</a:t>
            </a:r>
            <a:r>
              <a:rPr lang="en-US" altLang="en-US" sz="2800"/>
              <a:t>, ions have the same number of electrons.</a:t>
            </a:r>
          </a:p>
          <a:p>
            <a:r>
              <a:rPr lang="en-US" altLang="en-US" sz="2800"/>
              <a:t>Ionic size decreases with an increasing nuclear charge.</a:t>
            </a:r>
          </a:p>
        </p:txBody>
      </p:sp>
      <p:pic>
        <p:nvPicPr>
          <p:cNvPr id="31757" name="Picture 13" descr="07_0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7" r="39377" b="54086"/>
          <a:stretch>
            <a:fillRect/>
          </a:stretch>
        </p:blipFill>
        <p:spPr>
          <a:xfrm>
            <a:off x="1295400" y="1524000"/>
            <a:ext cx="3733800" cy="1333500"/>
          </a:xfrm>
        </p:spPr>
      </p:pic>
      <p:pic>
        <p:nvPicPr>
          <p:cNvPr id="31758" name="Picture 14" descr="07_0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36" t="4953" b="77710"/>
          <a:stretch>
            <a:fillRect/>
          </a:stretch>
        </p:blipFill>
        <p:spPr>
          <a:xfrm>
            <a:off x="4876800" y="1627188"/>
            <a:ext cx="2895600" cy="1127125"/>
          </a:xfrm>
        </p:spPr>
      </p:pic>
    </p:spTree>
    <p:extLst>
      <p:ext uri="{BB962C8B-B14F-4D97-AF65-F5344CB8AC3E}">
        <p14:creationId xmlns:p14="http://schemas.microsoft.com/office/powerpoint/2010/main" val="18802575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Electron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114800"/>
            <a:ext cx="7772400" cy="22860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Streams of negatively charged particles were found to emanate from cathode tubes.</a:t>
            </a:r>
          </a:p>
          <a:p>
            <a:r>
              <a:rPr lang="en-US" sz="2800" dirty="0">
                <a:solidFill>
                  <a:srgbClr val="0070C0"/>
                </a:solidFill>
              </a:rPr>
              <a:t>J. J. Thompson </a:t>
            </a:r>
            <a:r>
              <a:rPr lang="en-US" sz="2800" dirty="0"/>
              <a:t>is credited with their discovery (1897</a:t>
            </a:r>
            <a:r>
              <a:rPr lang="en-US" sz="2800" dirty="0" smtClean="0"/>
              <a:t>).</a:t>
            </a:r>
          </a:p>
          <a:p>
            <a:r>
              <a:rPr lang="en-US" sz="2800" dirty="0"/>
              <a:t>Thompson measured the charge/mass ratio of the electron to be 1.76 </a:t>
            </a:r>
            <a:r>
              <a:rPr lang="en-US" sz="2800" dirty="0">
                <a:sym typeface="Symbol" pitchFamily="-80" charset="2"/>
              </a:rPr>
              <a:t></a:t>
            </a:r>
            <a:r>
              <a:rPr lang="en-US" sz="2800" dirty="0"/>
              <a:t> 10</a:t>
            </a:r>
            <a:r>
              <a:rPr lang="en-US" sz="2800" baseline="30000" dirty="0"/>
              <a:t>8</a:t>
            </a:r>
            <a:r>
              <a:rPr lang="en-US" sz="2800" dirty="0"/>
              <a:t> coulombs/g.</a:t>
            </a:r>
          </a:p>
          <a:p>
            <a:endParaRPr lang="en-US" sz="2800" dirty="0"/>
          </a:p>
        </p:txBody>
      </p:sp>
      <p:pic>
        <p:nvPicPr>
          <p:cNvPr id="14349" name="Picture 13" descr="02_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4850" y="1447800"/>
            <a:ext cx="5192713" cy="2514600"/>
          </a:xfrm>
        </p:spPr>
      </p:pic>
    </p:spTree>
    <p:extLst>
      <p:ext uri="{BB962C8B-B14F-4D97-AF65-F5344CB8AC3E}">
        <p14:creationId xmlns:p14="http://schemas.microsoft.com/office/powerpoint/2010/main" val="4160436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3135" name="Group 31"/>
          <p:cNvGraphicFramePr>
            <a:graphicFrameLocks noGrp="1"/>
          </p:cNvGraphicFramePr>
          <p:nvPr>
            <p:extLst/>
          </p:nvPr>
        </p:nvGraphicFramePr>
        <p:xfrm>
          <a:off x="419100" y="1397000"/>
          <a:ext cx="8305800" cy="406400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28900"/>
                <a:gridCol w="1892300"/>
                <a:gridCol w="1892300"/>
                <a:gridCol w="1892300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Moving through the periodic table: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Atomic radii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Ionization Energy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Electron Affinity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/>
                </a:tc>
              </a:tr>
              <a:tr h="1355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Down a group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Increase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Decrease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Becomes less exothermic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/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Across a Period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Decrease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Increase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Becomes more exothermic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of Periodic Trends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9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Molarity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7772400" cy="3124200"/>
          </a:xfrm>
        </p:spPr>
        <p:txBody>
          <a:bodyPr/>
          <a:lstStyle/>
          <a:p>
            <a:r>
              <a:rPr lang="en-US"/>
              <a:t>Two solutions can contain the same compounds but be quite different because the proportions of those compounds are different.</a:t>
            </a:r>
          </a:p>
          <a:p>
            <a:r>
              <a:rPr lang="en-US"/>
              <a:t>Molarity is one way to measure the concentration of a solution.</a:t>
            </a:r>
          </a:p>
        </p:txBody>
      </p:sp>
      <p:grpSp>
        <p:nvGrpSpPr>
          <p:cNvPr id="81932" name="Group 12"/>
          <p:cNvGrpSpPr>
            <a:grpSpLocks/>
          </p:cNvGrpSpPr>
          <p:nvPr/>
        </p:nvGrpSpPr>
        <p:grpSpPr bwMode="auto">
          <a:xfrm>
            <a:off x="1100138" y="4445000"/>
            <a:ext cx="6938962" cy="1052513"/>
            <a:chOff x="861" y="2800"/>
            <a:chExt cx="4371" cy="663"/>
          </a:xfrm>
        </p:grpSpPr>
        <p:grpSp>
          <p:nvGrpSpPr>
            <p:cNvPr id="81930" name="Group 10"/>
            <p:cNvGrpSpPr>
              <a:grpSpLocks/>
            </p:cNvGrpSpPr>
            <p:nvPr/>
          </p:nvGrpSpPr>
          <p:grpSpPr bwMode="auto">
            <a:xfrm>
              <a:off x="2424" y="2800"/>
              <a:ext cx="2808" cy="663"/>
              <a:chOff x="2424" y="2800"/>
              <a:chExt cx="2808" cy="663"/>
            </a:xfrm>
          </p:grpSpPr>
          <p:grpSp>
            <p:nvGrpSpPr>
              <p:cNvPr id="81927" name="Group 7"/>
              <p:cNvGrpSpPr>
                <a:grpSpLocks/>
              </p:cNvGrpSpPr>
              <p:nvPr/>
            </p:nvGrpSpPr>
            <p:grpSpPr bwMode="auto">
              <a:xfrm>
                <a:off x="2424" y="2800"/>
                <a:ext cx="2693" cy="663"/>
                <a:chOff x="1530" y="2752"/>
                <a:chExt cx="2693" cy="663"/>
              </a:xfrm>
            </p:grpSpPr>
            <p:sp>
              <p:nvSpPr>
                <p:cNvPr id="81925" name="Rectangle 5"/>
                <p:cNvSpPr>
                  <a:spLocks noChangeArrowheads="1"/>
                </p:cNvSpPr>
                <p:nvPr/>
              </p:nvSpPr>
              <p:spPr bwMode="auto">
                <a:xfrm>
                  <a:off x="2061" y="2752"/>
                  <a:ext cx="1623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800">
                      <a:solidFill>
                        <a:srgbClr val="C82E32"/>
                      </a:solidFill>
                    </a:rPr>
                    <a:t>moles of solute</a:t>
                  </a:r>
                </a:p>
              </p:txBody>
            </p:sp>
            <p:sp>
              <p:nvSpPr>
                <p:cNvPr id="81926" name="Rectangle 6"/>
                <p:cNvSpPr>
                  <a:spLocks noChangeArrowheads="1"/>
                </p:cNvSpPr>
                <p:nvPr/>
              </p:nvSpPr>
              <p:spPr bwMode="auto">
                <a:xfrm>
                  <a:off x="1530" y="3088"/>
                  <a:ext cx="2693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800">
                      <a:solidFill>
                        <a:srgbClr val="C82E32"/>
                      </a:solidFill>
                    </a:rPr>
                    <a:t>volume of solution in liters</a:t>
                  </a:r>
                </a:p>
              </p:txBody>
            </p:sp>
          </p:grpSp>
          <p:sp>
            <p:nvSpPr>
              <p:cNvPr id="81928" name="Line 8"/>
              <p:cNvSpPr>
                <a:spLocks noChangeShapeType="1"/>
              </p:cNvSpPr>
              <p:nvPr/>
            </p:nvSpPr>
            <p:spPr bwMode="auto">
              <a:xfrm>
                <a:off x="2448" y="3150"/>
                <a:ext cx="2784" cy="0"/>
              </a:xfrm>
              <a:prstGeom prst="line">
                <a:avLst/>
              </a:prstGeom>
              <a:noFill/>
              <a:ln w="2540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1931" name="Rectangle 11"/>
            <p:cNvSpPr>
              <a:spLocks noChangeArrowheads="1"/>
            </p:cNvSpPr>
            <p:nvPr/>
          </p:nvSpPr>
          <p:spPr bwMode="auto">
            <a:xfrm>
              <a:off x="861" y="2976"/>
              <a:ext cx="149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2800">
                  <a:solidFill>
                    <a:srgbClr val="C82E32"/>
                  </a:solidFill>
                </a:rPr>
                <a:t>Molarity (</a:t>
              </a:r>
              <a:r>
                <a:rPr lang="en-US" sz="2800" i="1">
                  <a:solidFill>
                    <a:srgbClr val="C82E32"/>
                  </a:solidFill>
                </a:rPr>
                <a:t>M</a:t>
              </a:r>
              <a:r>
                <a:rPr lang="en-US" sz="2800">
                  <a:solidFill>
                    <a:srgbClr val="C82E32"/>
                  </a:solidFill>
                </a:rPr>
                <a:t>) =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0066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1143000"/>
            <a:ext cx="5486400" cy="5522976"/>
          </a:xfrm>
          <a:solidFill>
            <a:srgbClr val="FFFFCC"/>
          </a:solidFill>
          <a:ln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>
            <a:spAutoFit/>
          </a:bodyPr>
          <a:lstStyle/>
          <a:p>
            <a:pPr marL="280988" indent="-280988">
              <a:spcBef>
                <a:spcPts val="600"/>
              </a:spcBef>
              <a:defRPr/>
            </a:pPr>
            <a:r>
              <a:rPr lang="en-US" sz="3000" dirty="0" smtClean="0">
                <a:cs typeface="+mn-cs"/>
              </a:rPr>
              <a:t>Weigh out the solid solute and carefully transfer it to the volumetric flask.</a:t>
            </a:r>
          </a:p>
          <a:p>
            <a:pPr marL="280988" indent="-280988">
              <a:spcBef>
                <a:spcPts val="600"/>
              </a:spcBef>
              <a:defRPr/>
            </a:pPr>
            <a:r>
              <a:rPr lang="en-US" sz="3000" dirty="0" smtClean="0">
                <a:cs typeface="+mn-cs"/>
              </a:rPr>
              <a:t>Dissolve in a volume of solvent less than the flask volume.</a:t>
            </a:r>
          </a:p>
          <a:p>
            <a:pPr marL="280988" indent="-280988">
              <a:spcBef>
                <a:spcPts val="600"/>
              </a:spcBef>
              <a:defRPr/>
            </a:pPr>
            <a:r>
              <a:rPr lang="en-US" sz="3000" dirty="0" smtClean="0">
                <a:cs typeface="+mn-cs"/>
              </a:rPr>
              <a:t>Fill the volumetric flask to the calibration mark with solvent.</a:t>
            </a:r>
          </a:p>
          <a:p>
            <a:pPr marL="280988" indent="-280988">
              <a:spcBef>
                <a:spcPts val="600"/>
              </a:spcBef>
              <a:defRPr/>
            </a:pPr>
            <a:r>
              <a:rPr lang="en-US" sz="3000" dirty="0" smtClean="0">
                <a:cs typeface="+mn-cs"/>
              </a:rPr>
              <a:t>Invert the flask many times to ensure homogeneous mixing.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Preparing Solutions</a:t>
            </a:r>
            <a:endParaRPr lang="en-US" dirty="0"/>
          </a:p>
        </p:txBody>
      </p:sp>
      <p:pic>
        <p:nvPicPr>
          <p:cNvPr id="6" name="Picture 5" descr="04_10.jpg"/>
          <p:cNvPicPr>
            <a:picLocks noChangeAspect="1"/>
          </p:cNvPicPr>
          <p:nvPr/>
        </p:nvPicPr>
        <p:blipFill>
          <a:blip r:embed="rId2"/>
          <a:srcRect r="76667" b="7473"/>
          <a:stretch>
            <a:fillRect/>
          </a:stretch>
        </p:blipFill>
        <p:spPr>
          <a:xfrm>
            <a:off x="290553" y="1447799"/>
            <a:ext cx="2833647" cy="4876801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725573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Preparing Solution of Known Concentration</a:t>
            </a:r>
            <a:endParaRPr lang="en-US" dirty="0"/>
          </a:p>
        </p:txBody>
      </p:sp>
      <p:pic>
        <p:nvPicPr>
          <p:cNvPr id="89091" name="Picture 4" descr="04_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538288"/>
            <a:ext cx="885825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347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Dilution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9144000" cy="2971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The molarity of the new solution can be determined from the equation</a:t>
            </a:r>
          </a:p>
          <a:p>
            <a:pPr>
              <a:lnSpc>
                <a:spcPct val="10000"/>
              </a:lnSpc>
            </a:pPr>
            <a:endParaRPr lang="en-US" sz="28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i="1" dirty="0" smtClean="0"/>
              <a:t>M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r>
              <a:rPr lang="en-US" sz="2800" dirty="0">
                <a:sym typeface="Symbol" pitchFamily="-80" charset="2"/>
              </a:rPr>
              <a:t> </a:t>
            </a:r>
            <a:r>
              <a:rPr lang="en-US" sz="2800" i="1" dirty="0" smtClean="0">
                <a:sym typeface="Symbol" pitchFamily="-80" charset="2"/>
              </a:rPr>
              <a:t>V</a:t>
            </a:r>
            <a:r>
              <a:rPr lang="en-US" sz="2800" baseline="-25000" dirty="0" smtClean="0">
                <a:sym typeface="Symbol" pitchFamily="-80" charset="2"/>
              </a:rPr>
              <a:t>1</a:t>
            </a:r>
            <a:r>
              <a:rPr lang="en-US" sz="2800" dirty="0" smtClean="0">
                <a:sym typeface="Symbol" pitchFamily="-80" charset="2"/>
              </a:rPr>
              <a:t>  </a:t>
            </a:r>
            <a:r>
              <a:rPr lang="en-US" sz="2800" dirty="0">
                <a:sym typeface="Symbol" pitchFamily="-80" charset="2"/>
              </a:rPr>
              <a:t>=  </a:t>
            </a:r>
            <a:r>
              <a:rPr lang="en-US" sz="2800" i="1" dirty="0" smtClean="0">
                <a:sym typeface="Symbol" pitchFamily="-80" charset="2"/>
              </a:rPr>
              <a:t>M</a:t>
            </a:r>
            <a:r>
              <a:rPr lang="en-US" sz="2800" baseline="-25000" dirty="0" smtClean="0">
                <a:sym typeface="Symbol" pitchFamily="-80" charset="2"/>
              </a:rPr>
              <a:t>2</a:t>
            </a:r>
            <a:r>
              <a:rPr lang="en-US" sz="2800" dirty="0" smtClean="0">
                <a:sym typeface="Symbol" pitchFamily="-80" charset="2"/>
              </a:rPr>
              <a:t> </a:t>
            </a:r>
            <a:r>
              <a:rPr lang="en-US" sz="2800" dirty="0">
                <a:sym typeface="Symbol" pitchFamily="-80" charset="2"/>
              </a:rPr>
              <a:t> </a:t>
            </a:r>
            <a:r>
              <a:rPr lang="en-US" sz="2800" i="1" dirty="0" smtClean="0">
                <a:sym typeface="Symbol" pitchFamily="-80" charset="2"/>
              </a:rPr>
              <a:t>V</a:t>
            </a:r>
            <a:r>
              <a:rPr lang="en-US" sz="2800" baseline="-25000" dirty="0" smtClean="0">
                <a:sym typeface="Symbol" pitchFamily="-80" charset="2"/>
              </a:rPr>
              <a:t>2</a:t>
            </a:r>
            <a:endParaRPr lang="en-US" sz="2800" dirty="0">
              <a:sym typeface="Symbol" pitchFamily="-80" charset="2"/>
            </a:endParaRPr>
          </a:p>
          <a:p>
            <a:pPr algn="ctr">
              <a:lnSpc>
                <a:spcPct val="10000"/>
              </a:lnSpc>
              <a:buFontTx/>
              <a:buNone/>
            </a:pPr>
            <a:endParaRPr lang="en-US" sz="2800" dirty="0">
              <a:sym typeface="Symbol" pitchFamily="-80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</a:t>
            </a:r>
            <a:r>
              <a:rPr lang="en-US" sz="2400" dirty="0"/>
              <a:t>where </a:t>
            </a:r>
            <a:r>
              <a:rPr lang="en-US" sz="2400" i="1" dirty="0" smtClean="0"/>
              <a:t>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i="1" dirty="0" smtClean="0"/>
              <a:t>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are the molarity of the concentrated and dilute solutions, respectively, and </a:t>
            </a:r>
            <a:r>
              <a:rPr lang="en-US" sz="2400" i="1" dirty="0" smtClean="0"/>
              <a:t>V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and </a:t>
            </a:r>
            <a:r>
              <a:rPr lang="en-US" sz="2400" i="1" dirty="0" smtClean="0"/>
              <a:t>V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are the volumes of the two solutions.</a:t>
            </a:r>
            <a:endParaRPr lang="en-US" sz="2800" dirty="0"/>
          </a:p>
        </p:txBody>
      </p:sp>
      <p:pic>
        <p:nvPicPr>
          <p:cNvPr id="152580" name="Picture 4" descr="04_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6"/>
          <a:stretch>
            <a:fillRect/>
          </a:stretch>
        </p:blipFill>
        <p:spPr>
          <a:xfrm>
            <a:off x="1828800" y="4267200"/>
            <a:ext cx="4894263" cy="2336800"/>
          </a:xfrm>
          <a:ln/>
        </p:spPr>
      </p:pic>
    </p:spTree>
    <p:extLst>
      <p:ext uri="{BB962C8B-B14F-4D97-AF65-F5344CB8AC3E}">
        <p14:creationId xmlns:p14="http://schemas.microsoft.com/office/powerpoint/2010/main" val="4194075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UV-Visible Spectra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Spectroscopy</a:t>
            </a:r>
            <a:r>
              <a:rPr lang="en-US" dirty="0"/>
              <a:t> is the study of the interaction of energy with a sample for analysis. UV-Vis spectroscopy specifically addresses the absorbance or transmittance of a material at a specific wavelength within the UV/visible portion of the electromagnetic spectrum. </a:t>
            </a:r>
          </a:p>
          <a:p>
            <a:endParaRPr lang="en-US" dirty="0"/>
          </a:p>
          <a:p>
            <a:r>
              <a:rPr lang="en-US" dirty="0"/>
              <a:t>Almost every material in existence absorbs light of one wavelength or another.  Materials will absorb light of one wavelength and not absorb light of a different wavelength. The absorption of specific wavelengths of light can be measured using a spectrophotometer.  This information can be used to understand sample composition and concentration.</a:t>
            </a:r>
          </a:p>
        </p:txBody>
      </p:sp>
    </p:spTree>
    <p:extLst>
      <p:ext uri="{BB962C8B-B14F-4D97-AF65-F5344CB8AC3E}">
        <p14:creationId xmlns:p14="http://schemas.microsoft.com/office/powerpoint/2010/main" val="270384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Object%20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905000"/>
            <a:ext cx="4758312" cy="3475479"/>
          </a:xfrm>
        </p:spPr>
      </p:pic>
    </p:spTree>
    <p:extLst>
      <p:ext uri="{BB962C8B-B14F-4D97-AF65-F5344CB8AC3E}">
        <p14:creationId xmlns:p14="http://schemas.microsoft.com/office/powerpoint/2010/main" val="40347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Interpretation of Beer’s Lambert Law: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Describes the linear relationship between solution </a:t>
            </a:r>
            <a:r>
              <a:rPr lang="en-US" dirty="0" smtClean="0"/>
              <a:t>concentration (M) </a:t>
            </a:r>
            <a:r>
              <a:rPr lang="en-US" dirty="0" smtClean="0"/>
              <a:t>and absorbance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200400"/>
            <a:ext cx="4015814" cy="261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9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Calibration Curve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97135"/>
            <a:ext cx="3992582" cy="3084465"/>
          </a:xfrm>
        </p:spPr>
      </p:pic>
    </p:spTree>
    <p:extLst>
      <p:ext uri="{BB962C8B-B14F-4D97-AF65-F5344CB8AC3E}">
        <p14:creationId xmlns:p14="http://schemas.microsoft.com/office/powerpoint/2010/main" val="55574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Millikan Oil Drop Experiment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4191000" cy="45720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sz="2800" dirty="0"/>
              <a:t>	Once the charge/mass ratio of the electron was known, determination of either the charge or the mass of an electron would yield the other</a:t>
            </a:r>
            <a:r>
              <a:rPr lang="en-US" sz="2800" dirty="0" smtClean="0"/>
              <a:t>.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>
                <a:solidFill>
                  <a:srgbClr val="0070C0"/>
                </a:solidFill>
              </a:rPr>
              <a:t>Robert Millikan </a:t>
            </a:r>
            <a:r>
              <a:rPr lang="en-US" sz="2800" dirty="0"/>
              <a:t>(University of Chicago) determined the charge on the electron in 1909.</a:t>
            </a:r>
          </a:p>
          <a:p>
            <a:pPr>
              <a:buFontTx/>
              <a:buNone/>
            </a:pPr>
            <a:endParaRPr lang="en-US" sz="2800" dirty="0"/>
          </a:p>
        </p:txBody>
      </p:sp>
      <p:pic>
        <p:nvPicPr>
          <p:cNvPr id="26632" name="Picture 8" descr="02_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057400"/>
            <a:ext cx="4351338" cy="2743200"/>
          </a:xfrm>
        </p:spPr>
      </p:pic>
    </p:spTree>
    <p:extLst>
      <p:ext uri="{BB962C8B-B14F-4D97-AF65-F5344CB8AC3E}">
        <p14:creationId xmlns:p14="http://schemas.microsoft.com/office/powerpoint/2010/main" val="32359048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Discovery of the Nucleus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0070C0"/>
                </a:solidFill>
              </a:rPr>
              <a:t>Ernest Rutherford </a:t>
            </a:r>
            <a:r>
              <a:rPr lang="en-US" sz="2800" dirty="0"/>
              <a:t>shot </a:t>
            </a:r>
            <a:r>
              <a:rPr lang="en-US" sz="2800" i="1" dirty="0">
                <a:latin typeface="Symbol" pitchFamily="-80" charset="2"/>
                <a:sym typeface="Symbol" pitchFamily="-80" charset="2"/>
              </a:rPr>
              <a:t></a:t>
            </a:r>
            <a:r>
              <a:rPr lang="en-US" sz="2800" dirty="0"/>
              <a:t> particles at a thin sheet of gold foil and observed the pattern of scatter of the particles.</a:t>
            </a:r>
          </a:p>
        </p:txBody>
      </p:sp>
      <p:pic>
        <p:nvPicPr>
          <p:cNvPr id="35847" name="Picture 7" descr="02_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6"/>
          <a:stretch>
            <a:fillRect/>
          </a:stretch>
        </p:blipFill>
        <p:spPr>
          <a:xfrm>
            <a:off x="152400" y="1836738"/>
            <a:ext cx="4191000" cy="3502025"/>
          </a:xfrm>
        </p:spPr>
      </p:pic>
    </p:spTree>
    <p:extLst>
      <p:ext uri="{BB962C8B-B14F-4D97-AF65-F5344CB8AC3E}">
        <p14:creationId xmlns:p14="http://schemas.microsoft.com/office/powerpoint/2010/main" val="2352071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Nuclear Atom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7772400" cy="243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Rutherford postulated a very small, dense nucleus with the electrons around the outside of the atom.</a:t>
            </a:r>
          </a:p>
          <a:p>
            <a:pPr>
              <a:lnSpc>
                <a:spcPct val="90000"/>
              </a:lnSpc>
            </a:pPr>
            <a:r>
              <a:rPr lang="en-US"/>
              <a:t>Most of the volume of the atom is empty space.</a:t>
            </a:r>
          </a:p>
        </p:txBody>
      </p:sp>
      <p:pic>
        <p:nvPicPr>
          <p:cNvPr id="40973" name="Picture 13" descr="02_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9"/>
          <a:stretch>
            <a:fillRect/>
          </a:stretch>
        </p:blipFill>
        <p:spPr>
          <a:xfrm>
            <a:off x="1230313" y="4038600"/>
            <a:ext cx="6683375" cy="1958975"/>
          </a:xfrm>
        </p:spPr>
      </p:pic>
    </p:spTree>
    <p:extLst>
      <p:ext uri="{BB962C8B-B14F-4D97-AF65-F5344CB8AC3E}">
        <p14:creationId xmlns:p14="http://schemas.microsoft.com/office/powerpoint/2010/main" val="3050339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Spectrometry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Operates by separating and detecting particles by their mass. 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Useful for identifying the number of isotopes for a given element.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sophisticated analysis will allow of interpretation of molecular structure.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98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064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Masses of Isotopes</a:t>
            </a:r>
            <a:br>
              <a:rPr lang="en-US" dirty="0" smtClean="0"/>
            </a:br>
            <a:r>
              <a:rPr lang="en-US" sz="3600" dirty="0" smtClean="0"/>
              <a:t>determined with a mass spectrometer</a:t>
            </a:r>
            <a:endParaRPr lang="en-US" sz="3600" dirty="0"/>
          </a:p>
        </p:txBody>
      </p:sp>
      <p:pic>
        <p:nvPicPr>
          <p:cNvPr id="17411" name="Picture 5" descr="02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65250"/>
            <a:ext cx="885825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16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181600"/>
            <a:ext cx="8695944" cy="1274195"/>
          </a:xfr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 dirty="0" smtClean="0"/>
              <a:t>The mass spectrometer gives information on the mass and relative abundance of each element</a:t>
            </a:r>
            <a:r>
              <a:rPr lang="ja-JP" altLang="en-US" sz="2400" b="0" dirty="0" smtClean="0"/>
              <a:t>’</a:t>
            </a:r>
            <a:r>
              <a:rPr lang="en-US" altLang="ja-JP" sz="2400" b="0" dirty="0" smtClean="0"/>
              <a:t>s isotopes.</a:t>
            </a:r>
          </a:p>
          <a:p>
            <a:pPr>
              <a:defRPr/>
            </a:pPr>
            <a:r>
              <a:rPr lang="en-US" sz="2400" b="0" dirty="0" smtClean="0"/>
              <a:t>Each isotope is represented by a </a:t>
            </a:r>
            <a:r>
              <a:rPr lang="en-US" sz="2400" b="0" i="1" dirty="0" smtClean="0">
                <a:solidFill>
                  <a:srgbClr val="00664D"/>
                </a:solidFill>
              </a:rPr>
              <a:t>Relative Abundance</a:t>
            </a:r>
            <a:r>
              <a:rPr lang="en-US" sz="2400" b="0" dirty="0" smtClean="0"/>
              <a:t>.</a:t>
            </a:r>
          </a:p>
        </p:txBody>
      </p:sp>
      <p:pic>
        <p:nvPicPr>
          <p:cNvPr id="178180" name="Picture 4" descr="MS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143000" y="1112838"/>
            <a:ext cx="6781800" cy="3800475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Isotope Abundance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8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1366</Words>
  <Application>Microsoft Office PowerPoint</Application>
  <PresentationFormat>On-screen Show (4:3)</PresentationFormat>
  <Paragraphs>191</Paragraphs>
  <Slides>38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Adobe Fan Heiti Std B</vt:lpstr>
      <vt:lpstr>ＭＳ Ｐゴシック</vt:lpstr>
      <vt:lpstr>Arial</vt:lpstr>
      <vt:lpstr>Calibri</vt:lpstr>
      <vt:lpstr>Symbol</vt:lpstr>
      <vt:lpstr>Times New Roman</vt:lpstr>
      <vt:lpstr>Office Theme</vt:lpstr>
      <vt:lpstr>Big Idea #1 “ Atoms, Elements and the Building Blocks of Matter”</vt:lpstr>
      <vt:lpstr>Big idea #1: Breakdown of concepts</vt:lpstr>
      <vt:lpstr>The Electron</vt:lpstr>
      <vt:lpstr>Millikan Oil Drop Experiment</vt:lpstr>
      <vt:lpstr>Discovery of the Nucleus</vt:lpstr>
      <vt:lpstr>The Nuclear Atom</vt:lpstr>
      <vt:lpstr>Mass Spectrometry</vt:lpstr>
      <vt:lpstr>Masses of Isotopes determined with a mass spectrometer</vt:lpstr>
      <vt:lpstr>Isotope Abundance</vt:lpstr>
      <vt:lpstr>Interpreting Mass Spectra</vt:lpstr>
      <vt:lpstr>Photoelectron Spectroscopy (PES)</vt:lpstr>
      <vt:lpstr>Interpretation of Photoelectron Spectra</vt:lpstr>
      <vt:lpstr>Coulomb's Law</vt:lpstr>
      <vt:lpstr>Just a reminder:</vt:lpstr>
      <vt:lpstr>Determining the Formula of a Hydrocarbon by Combustion</vt:lpstr>
      <vt:lpstr>Electromagnetic Radiation</vt:lpstr>
      <vt:lpstr>Line Spectra of Other Elements</vt:lpstr>
      <vt:lpstr>Energy Absorption/Emission</vt:lpstr>
      <vt:lpstr>Energy Levels</vt:lpstr>
      <vt:lpstr>Summary of Quantum Numbers</vt:lpstr>
      <vt:lpstr>Electron Configurations &amp; the Periodic Table</vt:lpstr>
      <vt:lpstr>PowerPoint Presentation</vt:lpstr>
      <vt:lpstr>Electron Spin &amp; Magnetism</vt:lpstr>
      <vt:lpstr>Measuring Paramagnetism</vt:lpstr>
      <vt:lpstr>General Periodic Trends</vt:lpstr>
      <vt:lpstr>Ionization Energy</vt:lpstr>
      <vt:lpstr>Trends in First Ionization Energies</vt:lpstr>
      <vt:lpstr>Sizes of Ions</vt:lpstr>
      <vt:lpstr>Sizes of Ions</vt:lpstr>
      <vt:lpstr>Summary of Periodic Trends</vt:lpstr>
      <vt:lpstr>Molarity</vt:lpstr>
      <vt:lpstr>Preparing Solutions</vt:lpstr>
      <vt:lpstr>Preparing Solution of Known Concentration</vt:lpstr>
      <vt:lpstr>Dilution</vt:lpstr>
      <vt:lpstr>UV-Visible Spectra</vt:lpstr>
      <vt:lpstr>PowerPoint Presentation</vt:lpstr>
      <vt:lpstr>Interpretation of Beer’s Lambert Law:</vt:lpstr>
      <vt:lpstr>Example:  Calibration Curve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Idea #1</dc:title>
  <dc:creator>Administrator</dc:creator>
  <cp:lastModifiedBy>Wilhelm, Carolyn</cp:lastModifiedBy>
  <cp:revision>17</cp:revision>
  <dcterms:created xsi:type="dcterms:W3CDTF">2014-04-13T15:30:20Z</dcterms:created>
  <dcterms:modified xsi:type="dcterms:W3CDTF">2015-04-12T21:47:10Z</dcterms:modified>
</cp:coreProperties>
</file>