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5" r:id="rId3"/>
    <p:sldId id="283" r:id="rId4"/>
    <p:sldId id="284" r:id="rId5"/>
    <p:sldId id="257" r:id="rId6"/>
    <p:sldId id="285" r:id="rId7"/>
    <p:sldId id="287" r:id="rId8"/>
    <p:sldId id="288" r:id="rId9"/>
    <p:sldId id="289" r:id="rId10"/>
    <p:sldId id="290" r:id="rId11"/>
    <p:sldId id="291" r:id="rId12"/>
    <p:sldId id="259" r:id="rId13"/>
    <p:sldId id="286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92" r:id="rId23"/>
    <p:sldId id="293" r:id="rId24"/>
    <p:sldId id="294" r:id="rId25"/>
    <p:sldId id="295" r:id="rId26"/>
    <p:sldId id="296" r:id="rId27"/>
    <p:sldId id="269" r:id="rId28"/>
    <p:sldId id="270" r:id="rId29"/>
    <p:sldId id="271" r:id="rId30"/>
    <p:sldId id="273" r:id="rId31"/>
    <p:sldId id="274" r:id="rId32"/>
    <p:sldId id="275" r:id="rId33"/>
    <p:sldId id="277" r:id="rId34"/>
    <p:sldId id="278" r:id="rId35"/>
    <p:sldId id="272" r:id="rId36"/>
    <p:sldId id="276" r:id="rId37"/>
    <p:sldId id="282" r:id="rId38"/>
    <p:sldId id="297" r:id="rId39"/>
    <p:sldId id="298" r:id="rId40"/>
    <p:sldId id="299" r:id="rId41"/>
    <p:sldId id="308" r:id="rId42"/>
    <p:sldId id="309" r:id="rId43"/>
    <p:sldId id="300" r:id="rId44"/>
    <p:sldId id="301" r:id="rId45"/>
    <p:sldId id="302" r:id="rId46"/>
    <p:sldId id="310" r:id="rId47"/>
    <p:sldId id="311" r:id="rId48"/>
    <p:sldId id="312" r:id="rId49"/>
    <p:sldId id="313" r:id="rId50"/>
    <p:sldId id="314" r:id="rId51"/>
    <p:sldId id="303" r:id="rId52"/>
    <p:sldId id="304" r:id="rId53"/>
    <p:sldId id="305" r:id="rId54"/>
    <p:sldId id="306" r:id="rId55"/>
    <p:sldId id="307" r:id="rId56"/>
    <p:sldId id="28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29F6-836F-4DF8-8E5A-76467A6F53E6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288B8-349C-4378-8C98-603D31BF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2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1F22-BB1A-44C6-8331-E05BC07D52F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1299-8354-425B-AC05-9D4D891C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2 Video Presentation Slide 12 &amp; 13</a:t>
            </a:r>
          </a:p>
        </p:txBody>
      </p:sp>
    </p:spTree>
    <p:extLst>
      <p:ext uri="{BB962C8B-B14F-4D97-AF65-F5344CB8AC3E}">
        <p14:creationId xmlns:p14="http://schemas.microsoft.com/office/powerpoint/2010/main" val="30002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2 Video Presentation Slide 10 &amp; 15</a:t>
            </a:r>
          </a:p>
        </p:txBody>
      </p:sp>
    </p:spTree>
    <p:extLst>
      <p:ext uri="{BB962C8B-B14F-4D97-AF65-F5344CB8AC3E}">
        <p14:creationId xmlns:p14="http://schemas.microsoft.com/office/powerpoint/2010/main" val="321109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57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Instructors note: Each element of the slide can be made to appear individually using the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custom animation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features of PowerPoint.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17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152EF-C9A9-4EB3-B3F7-93C2038F89BB}" type="slidenum">
              <a:rPr lang="en-US"/>
              <a:pPr/>
              <a:t>27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6C53A-BFE0-4D4A-A917-792BEDFAC4BE}" type="slidenum">
              <a:rPr lang="en-US"/>
              <a:pPr/>
              <a:t>28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4FFE9-BA5B-4B29-A153-0201C0236E5F}" type="slidenum">
              <a:rPr lang="en-US"/>
              <a:pPr/>
              <a:t>29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AACF5-7BE1-4017-B300-CDC5AB044669}" type="slidenum">
              <a:rPr lang="en-US"/>
              <a:pPr/>
              <a:t>32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7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1431-7ACA-4A71-8440-D2EEE8EE17BC}" type="slidenum">
              <a:rPr lang="en-US"/>
              <a:pPr/>
              <a:t>33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5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34EFE-D8AA-4FE9-A9EB-5A71F850DBDC}" type="slidenum">
              <a:rPr lang="en-US"/>
              <a:pPr/>
              <a:t>34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0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4D9CF-085C-46B0-B59C-0BD9B42D3168}" type="slidenum">
              <a:rPr lang="en-US"/>
              <a:pPr/>
              <a:t>35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2 Video Presentation Slide 14</a:t>
            </a:r>
          </a:p>
        </p:txBody>
      </p:sp>
    </p:spTree>
    <p:extLst>
      <p:ext uri="{BB962C8B-B14F-4D97-AF65-F5344CB8AC3E}">
        <p14:creationId xmlns:p14="http://schemas.microsoft.com/office/powerpoint/2010/main" val="1746820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C26AC-7A74-4942-86EF-10EBFD10F4B9}" type="slidenum">
              <a:rPr lang="en-US"/>
              <a:pPr/>
              <a:t>36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9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1CDC3-C37D-4DA8-88F7-89FC6D0FAF41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8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93F8C-613C-4681-99D9-D3C661A0C983}" type="slidenum">
              <a:rPr lang="en-US"/>
              <a:pPr/>
              <a:t>38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4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DBD49-3E27-4086-8704-B7AFD55071CB}" type="slidenum">
              <a:rPr lang="en-US"/>
              <a:pPr/>
              <a:t>39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00C19-00D3-4C6E-B56D-05ED1606837F}" type="slidenum">
              <a:rPr lang="en-US"/>
              <a:pPr/>
              <a:t>40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64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Instructors note: Each element of the slide can be made to appear individually using the </a:t>
            </a:r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custom animation</a:t>
            </a:r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features of PowerPoint.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669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CBC0D-A110-45C1-8A68-9B9816E4450D}" type="slidenum">
              <a:rPr lang="en-US"/>
              <a:pPr/>
              <a:t>43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90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E92CB-8752-4106-A868-A5FF54EA0AA5}" type="slidenum">
              <a:rPr lang="en-US"/>
              <a:pPr/>
              <a:t>44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8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A7EF4-9E1C-4CA8-99F9-7C2264613DCE}" type="slidenum">
              <a:rPr lang="en-US"/>
              <a:pPr/>
              <a:t>45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4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3FAF-E0A4-44C3-B8C1-B3CDCD161E48}" type="slidenum">
              <a:rPr lang="en-US"/>
              <a:pPr/>
              <a:t>51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5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CEBC9-F8E2-481B-96CE-29723A14CE71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2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0C93E-F839-4831-9926-AF2A9C48C398}" type="slidenum">
              <a:rPr lang="en-US"/>
              <a:pPr/>
              <a:t>52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9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09A1E-DAEE-4C37-BD68-513FFB836DC6}" type="slidenum">
              <a:rPr lang="en-US"/>
              <a:pPr/>
              <a:t>53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8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9FCE2-7948-403A-9939-BD950ADA9F51}" type="slidenum">
              <a:rPr lang="en-US"/>
              <a:pPr/>
              <a:t>54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3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3AD11-C01B-4CE9-AE0E-26089F7B30A8}" type="slidenum">
              <a:rPr lang="en-US"/>
              <a:pPr/>
              <a:t>55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F52AD-EB00-4AE1-A434-413121BB81BF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E4CF6-C909-4C5D-8A6A-8B5120660F52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0501-1D8A-436D-AAEC-5356430410A1}" type="slidenum">
              <a:rPr lang="en-US"/>
              <a:pPr/>
              <a:t>16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7D758-F3DF-45CE-9635-2C1CEA958D7B}" type="slidenum">
              <a:rPr lang="en-US"/>
              <a:pPr/>
              <a:t>17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08982-B19F-47BB-84AE-D037618E19E7}" type="slidenum">
              <a:rPr lang="en-US"/>
              <a:pPr/>
              <a:t>18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F6697-9EEB-4B7E-917D-4004B90551D6}" type="slidenum">
              <a:rPr lang="en-US"/>
              <a:pPr/>
              <a:t>19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6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9B14EC-2469-410F-B15D-D97C6D95F0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138728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1F4737-D941-479F-AE49-32BB52B685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3793326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31E517-73D0-4F7D-AAFA-2C33F685B4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178772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013225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E8B8C5-826C-405C-B4FD-05C25704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2288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3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020D-D485-42EB-BBF4-0BA8F2DDF31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2CE8-9E94-42F1-9C72-ED1F0A36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78486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Molecules, Compounds,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Formulas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62000" y="1676400"/>
            <a:ext cx="3054096" cy="156709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A </a:t>
            </a:r>
            <a:r>
              <a:rPr lang="en-US" sz="2400" u="sng" dirty="0">
                <a:latin typeface="Arial" pitchFamily="34" charset="0"/>
                <a:ea typeface="ＭＳ Ｐゴシック" charset="-128"/>
              </a:rPr>
              <a:t>CATION</a:t>
            </a:r>
            <a:r>
              <a:rPr lang="en-US" sz="2400" dirty="0">
                <a:latin typeface="Arial" pitchFamily="34" charset="0"/>
                <a:ea typeface="ＭＳ Ｐゴシック" charset="-128"/>
              </a:rPr>
              <a:t> forms when an atom loses one or more electrons.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019675" y="1631950"/>
            <a:ext cx="3057525" cy="156709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An </a:t>
            </a:r>
            <a:r>
              <a:rPr lang="en-US" sz="2400" u="sng" dirty="0">
                <a:latin typeface="Arial" pitchFamily="34" charset="0"/>
                <a:ea typeface="ＭＳ Ｐゴシック" charset="-128"/>
              </a:rPr>
              <a:t>ANION</a:t>
            </a:r>
            <a:r>
              <a:rPr lang="en-US" sz="2400" dirty="0">
                <a:latin typeface="Arial" pitchFamily="34" charset="0"/>
                <a:ea typeface="ＭＳ Ｐゴシック" charset="-128"/>
              </a:rPr>
              <a:t> forms when an atom gains one or more electrons</a:t>
            </a:r>
          </a:p>
        </p:txBody>
      </p:sp>
      <p:sp>
        <p:nvSpPr>
          <p:cNvPr id="75784" name="Rectangle 5"/>
          <p:cNvSpPr>
            <a:spLocks noChangeArrowheads="1"/>
          </p:cNvSpPr>
          <p:nvPr/>
        </p:nvSpPr>
        <p:spPr bwMode="auto">
          <a:xfrm>
            <a:off x="1109663" y="5732463"/>
            <a:ext cx="240931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dirty="0"/>
              <a:t>Mg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 dirty="0"/>
              <a:t> Mg</a:t>
            </a:r>
            <a:r>
              <a:rPr lang="en-US" sz="2400" baseline="30000" dirty="0"/>
              <a:t>2+</a:t>
            </a:r>
            <a:r>
              <a:rPr lang="en-US" sz="2400" dirty="0"/>
              <a:t> + 2 e-</a:t>
            </a:r>
          </a:p>
        </p:txBody>
      </p:sp>
      <p:sp>
        <p:nvSpPr>
          <p:cNvPr id="75785" name="Rectangle 6"/>
          <p:cNvSpPr>
            <a:spLocks noChangeArrowheads="1"/>
          </p:cNvSpPr>
          <p:nvPr/>
        </p:nvSpPr>
        <p:spPr bwMode="auto">
          <a:xfrm>
            <a:off x="5486400" y="5732463"/>
            <a:ext cx="178414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dirty="0"/>
              <a:t>F  +  e- 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 dirty="0"/>
              <a:t>  F</a:t>
            </a:r>
            <a:r>
              <a:rPr lang="en-US" sz="2400" baseline="30000" dirty="0"/>
              <a:t>-</a:t>
            </a:r>
          </a:p>
        </p:txBody>
      </p:sp>
      <p:pic>
        <p:nvPicPr>
          <p:cNvPr id="757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1997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03638"/>
            <a:ext cx="201453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Forming </a:t>
            </a:r>
            <a:r>
              <a:rPr lang="en-US" dirty="0" err="1" smtClean="0"/>
              <a:t>Cations</a:t>
            </a:r>
            <a:r>
              <a:rPr lang="en-US" dirty="0" smtClean="0"/>
              <a:t> &amp; Anions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695944" cy="15240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general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800" b="1" dirty="0" smtClean="0"/>
              <a:t>metals</a:t>
            </a:r>
            <a:r>
              <a:rPr lang="en-US" sz="280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(Mg) lose electrons </a:t>
            </a:r>
            <a:r>
              <a:rPr lang="en-US" sz="2800" dirty="0" smtClean="0"/>
              <a:t>forming </a:t>
            </a:r>
            <a:r>
              <a:rPr lang="en-US" sz="2800" b="1" dirty="0" err="1" smtClean="0"/>
              <a:t>cations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800" b="1" dirty="0" smtClean="0"/>
              <a:t>nonmetals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(F) gain electrons </a:t>
            </a:r>
            <a:r>
              <a:rPr lang="en-US" sz="2800" dirty="0" smtClean="0"/>
              <a:t>forming </a:t>
            </a:r>
            <a:r>
              <a:rPr lang="en-US" sz="2800" b="1" dirty="0" smtClean="0"/>
              <a:t>anions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Predicting Ion Charges</a:t>
            </a:r>
            <a:endParaRPr lang="en-US" dirty="0"/>
          </a:p>
        </p:txBody>
      </p:sp>
      <p:pic>
        <p:nvPicPr>
          <p:cNvPr id="6" name="Picture 5" descr="02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95400"/>
            <a:ext cx="8572500" cy="354901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45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Bonds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Ionic compounds (such as NaCl) are generally formed between metals and nonmetals.</a:t>
            </a:r>
          </a:p>
        </p:txBody>
      </p:sp>
      <p:pic>
        <p:nvPicPr>
          <p:cNvPr id="106510" name="Picture 14" descr="02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7"/>
          <a:stretch>
            <a:fillRect/>
          </a:stretch>
        </p:blipFill>
        <p:spPr>
          <a:xfrm>
            <a:off x="1141413" y="3429000"/>
            <a:ext cx="6859587" cy="2530475"/>
          </a:xfrm>
        </p:spPr>
      </p:pic>
    </p:spTree>
    <p:extLst>
      <p:ext uri="{BB962C8B-B14F-4D97-AF65-F5344CB8AC3E}">
        <p14:creationId xmlns:p14="http://schemas.microsoft.com/office/powerpoint/2010/main" val="2422529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Ions &amp; Ionic Compounds</a:t>
            </a:r>
            <a:endParaRPr lang="en-US" dirty="0"/>
          </a:p>
        </p:txBody>
      </p:sp>
      <p:pic>
        <p:nvPicPr>
          <p:cNvPr id="71683" name="Picture 4" descr="02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8105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Formulas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209800"/>
            <a:ext cx="7772400" cy="4419600"/>
          </a:xfrm>
        </p:spPr>
        <p:txBody>
          <a:bodyPr/>
          <a:lstStyle/>
          <a:p>
            <a:r>
              <a:rPr lang="en-US" sz="2800"/>
              <a:t>Because compounds are electrically neutral, one can determine the formula of a compound this way:</a:t>
            </a:r>
          </a:p>
          <a:p>
            <a:pPr lvl="1"/>
            <a:r>
              <a:rPr lang="en-US" sz="2400"/>
              <a:t>The charge on the cation becomes the subscript on the anion.</a:t>
            </a:r>
          </a:p>
          <a:p>
            <a:pPr lvl="1"/>
            <a:r>
              <a:rPr lang="en-US" sz="2400"/>
              <a:t>The charge on the anion becomes the subscript on the cation.</a:t>
            </a:r>
          </a:p>
          <a:p>
            <a:pPr lvl="1"/>
            <a:r>
              <a:rPr lang="en-US" sz="2400"/>
              <a:t>If these subscripts are not in the lowest whole-number ratio, divide them by the greatest common factor.</a:t>
            </a:r>
          </a:p>
        </p:txBody>
      </p:sp>
      <p:pic>
        <p:nvPicPr>
          <p:cNvPr id="109577" name="Picture 9" descr="Criss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219200"/>
            <a:ext cx="3200400" cy="803275"/>
          </a:xfrm>
        </p:spPr>
      </p:pic>
    </p:spTree>
    <p:extLst>
      <p:ext uri="{BB962C8B-B14F-4D97-AF65-F5344CB8AC3E}">
        <p14:creationId xmlns:p14="http://schemas.microsoft.com/office/powerpoint/2010/main" val="2298321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Cations</a:t>
            </a:r>
          </a:p>
        </p:txBody>
      </p:sp>
      <p:pic>
        <p:nvPicPr>
          <p:cNvPr id="110606" name="Picture 14" descr="02_T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3703"/>
          <a:stretch>
            <a:fillRect/>
          </a:stretch>
        </p:blipFill>
        <p:spPr>
          <a:xfrm>
            <a:off x="1236663" y="1676400"/>
            <a:ext cx="6670675" cy="4240213"/>
          </a:xfrm>
        </p:spPr>
      </p:pic>
    </p:spTree>
    <p:extLst>
      <p:ext uri="{BB962C8B-B14F-4D97-AF65-F5344CB8AC3E}">
        <p14:creationId xmlns:p14="http://schemas.microsoft.com/office/powerpoint/2010/main" val="39350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Anions</a:t>
            </a:r>
          </a:p>
        </p:txBody>
      </p:sp>
      <p:pic>
        <p:nvPicPr>
          <p:cNvPr id="113673" name="Picture 9" descr="02_T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5556"/>
          <a:stretch>
            <a:fillRect/>
          </a:stretch>
        </p:blipFill>
        <p:spPr>
          <a:xfrm>
            <a:off x="896938" y="1752600"/>
            <a:ext cx="7348537" cy="3581400"/>
          </a:xfrm>
        </p:spPr>
      </p:pic>
    </p:spTree>
    <p:extLst>
      <p:ext uri="{BB962C8B-B14F-4D97-AF65-F5344CB8AC3E}">
        <p14:creationId xmlns:p14="http://schemas.microsoft.com/office/powerpoint/2010/main" val="29419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Ionic Compounds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/>
              <a:t>Write the name of the cation.</a:t>
            </a:r>
          </a:p>
          <a:p>
            <a:r>
              <a:rPr lang="en-US"/>
              <a:t>If the anion is an element, change its ending to -</a:t>
            </a:r>
            <a:r>
              <a:rPr lang="en-US" i="1">
                <a:solidFill>
                  <a:srgbClr val="000080"/>
                </a:solidFill>
              </a:rPr>
              <a:t>ide</a:t>
            </a:r>
            <a:r>
              <a:rPr lang="en-US"/>
              <a:t>; if the anion is a polyatomic ion, simply write the name of the polyatomic ion.</a:t>
            </a:r>
          </a:p>
          <a:p>
            <a:r>
              <a:rPr lang="en-US"/>
              <a:t>If the cation can have more than one possible charge, write the charge as a Roman numeral in parentheses.</a:t>
            </a:r>
          </a:p>
        </p:txBody>
      </p:sp>
    </p:spTree>
    <p:extLst>
      <p:ext uri="{BB962C8B-B14F-4D97-AF65-F5344CB8AC3E}">
        <p14:creationId xmlns:p14="http://schemas.microsoft.com/office/powerpoint/2010/main" val="26915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Patterns in Oxyanion Nomenclature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When there are two oxyanions (contain oxygen) involving the same element: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one with the second fewest oxygens ends in -</a:t>
            </a:r>
            <a:r>
              <a:rPr lang="en-US" sz="2800" i="1" dirty="0" err="1">
                <a:solidFill>
                  <a:srgbClr val="000080"/>
                </a:solidFill>
              </a:rPr>
              <a:t>ite</a:t>
            </a:r>
            <a:r>
              <a:rPr lang="en-US" sz="2800" i="1" dirty="0"/>
              <a:t>.</a:t>
            </a:r>
            <a:endParaRPr lang="en-US" sz="2800" i="1" dirty="0">
              <a:solidFill>
                <a:schemeClr val="accent2"/>
              </a:solidFill>
            </a:endParaRPr>
          </a:p>
          <a:p>
            <a:pPr lvl="2">
              <a:buFontTx/>
              <a:buChar char="–"/>
            </a:pPr>
            <a:r>
              <a:rPr lang="en-US" dirty="0"/>
              <a:t>ClO</a:t>
            </a:r>
            <a:r>
              <a:rPr lang="en-US" baseline="-25000" dirty="0"/>
              <a:t>2</a:t>
            </a:r>
            <a:r>
              <a:rPr lang="en-US" baseline="30000" dirty="0"/>
              <a:t>−</a:t>
            </a:r>
            <a:r>
              <a:rPr lang="en-US" baseline="30000" dirty="0">
                <a:cs typeface="Arial" charset="0"/>
              </a:rPr>
              <a:t> </a:t>
            </a:r>
            <a:r>
              <a:rPr lang="en-US" dirty="0"/>
              <a:t>: chlorite</a:t>
            </a:r>
            <a:endParaRPr lang="en-US" sz="2800" dirty="0"/>
          </a:p>
          <a:p>
            <a:r>
              <a:rPr lang="en-US" sz="2800" dirty="0"/>
              <a:t>The one with the second most oxygens ends in </a:t>
            </a:r>
            <a:r>
              <a:rPr lang="en-US" sz="2800" i="1" dirty="0"/>
              <a:t>-</a:t>
            </a:r>
            <a:r>
              <a:rPr lang="en-US" sz="2800" i="1" dirty="0">
                <a:solidFill>
                  <a:srgbClr val="000080"/>
                </a:solidFill>
              </a:rPr>
              <a:t>ate</a:t>
            </a:r>
            <a:r>
              <a:rPr lang="en-US" sz="2800" i="1" dirty="0"/>
              <a:t>.</a:t>
            </a:r>
            <a:endParaRPr lang="en-US" sz="2800" dirty="0">
              <a:solidFill>
                <a:schemeClr val="accent2"/>
              </a:solidFill>
            </a:endParaRPr>
          </a:p>
          <a:p>
            <a:pPr lvl="2">
              <a:buFontTx/>
              <a:buChar char="–"/>
            </a:pPr>
            <a:r>
              <a:rPr lang="en-US" dirty="0"/>
              <a:t>ClO</a:t>
            </a:r>
            <a:r>
              <a:rPr lang="en-US" baseline="-25000" dirty="0"/>
              <a:t>3</a:t>
            </a:r>
            <a:r>
              <a:rPr lang="en-US" baseline="30000" dirty="0"/>
              <a:t>−</a:t>
            </a:r>
            <a:r>
              <a:rPr lang="en-US" baseline="30000" dirty="0">
                <a:cs typeface="Arial" charset="0"/>
              </a:rPr>
              <a:t> </a:t>
            </a:r>
            <a:r>
              <a:rPr lang="en-US" dirty="0"/>
              <a:t>: chlorate</a:t>
            </a:r>
            <a:endParaRPr lang="en-US" sz="2800" dirty="0"/>
          </a:p>
        </p:txBody>
      </p:sp>
      <p:pic>
        <p:nvPicPr>
          <p:cNvPr id="116743" name="Picture 7" descr="02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8" b="11693"/>
          <a:stretch>
            <a:fillRect/>
          </a:stretch>
        </p:blipFill>
        <p:spPr>
          <a:xfrm>
            <a:off x="749300" y="4340225"/>
            <a:ext cx="7642225" cy="1374775"/>
          </a:xfrm>
        </p:spPr>
      </p:pic>
    </p:spTree>
    <p:extLst>
      <p:ext uri="{BB962C8B-B14F-4D97-AF65-F5344CB8AC3E}">
        <p14:creationId xmlns:p14="http://schemas.microsoft.com/office/powerpoint/2010/main" val="1963128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Patterns in Oxyanion Nomenclature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3124200"/>
          </a:xfrm>
        </p:spPr>
        <p:txBody>
          <a:bodyPr/>
          <a:lstStyle/>
          <a:p>
            <a:r>
              <a:rPr lang="en-US" sz="2800"/>
              <a:t>The one with the fewest oxygens has the prefix </a:t>
            </a:r>
            <a:r>
              <a:rPr lang="en-US" sz="2800" i="1">
                <a:solidFill>
                  <a:srgbClr val="000080"/>
                </a:solidFill>
              </a:rPr>
              <a:t>hypo</a:t>
            </a:r>
            <a:r>
              <a:rPr lang="en-US" sz="2800"/>
              <a:t>- and ends in -</a:t>
            </a:r>
            <a:r>
              <a:rPr lang="en-US" sz="2800" i="1">
                <a:solidFill>
                  <a:srgbClr val="000080"/>
                </a:solidFill>
              </a:rPr>
              <a:t>ite</a:t>
            </a:r>
            <a:r>
              <a:rPr lang="en-US" sz="2800" i="1"/>
              <a:t>.</a:t>
            </a:r>
            <a:endParaRPr lang="en-US" sz="2400" i="1">
              <a:solidFill>
                <a:schemeClr val="accent2"/>
              </a:solidFill>
            </a:endParaRPr>
          </a:p>
          <a:p>
            <a:pPr lvl="2">
              <a:buFontTx/>
              <a:buChar char="–"/>
            </a:pPr>
            <a:r>
              <a:rPr lang="en-US"/>
              <a:t>ClO</a:t>
            </a:r>
            <a:r>
              <a:rPr lang="en-US" baseline="30000"/>
              <a:t>− </a:t>
            </a:r>
            <a:r>
              <a:rPr lang="en-US"/>
              <a:t>:  hypochlorite</a:t>
            </a:r>
          </a:p>
          <a:p>
            <a:r>
              <a:rPr lang="en-US" sz="2800"/>
              <a:t>The one with the most oxygens has the prefix </a:t>
            </a:r>
            <a:r>
              <a:rPr lang="en-US" sz="2800" i="1">
                <a:solidFill>
                  <a:srgbClr val="000080"/>
                </a:solidFill>
              </a:rPr>
              <a:t>per</a:t>
            </a:r>
            <a:r>
              <a:rPr lang="en-US" sz="2800"/>
              <a:t>- and ends in -</a:t>
            </a:r>
            <a:r>
              <a:rPr lang="en-US" sz="2800" i="1">
                <a:solidFill>
                  <a:srgbClr val="000080"/>
                </a:solidFill>
              </a:rPr>
              <a:t>ate</a:t>
            </a:r>
            <a:r>
              <a:rPr lang="en-US" sz="2800" i="1"/>
              <a:t>.</a:t>
            </a:r>
            <a:r>
              <a:rPr lang="en-US" sz="2800"/>
              <a:t>	</a:t>
            </a:r>
          </a:p>
          <a:p>
            <a:pPr lvl="2">
              <a:buFontTx/>
              <a:buChar char="–"/>
            </a:pPr>
            <a:r>
              <a:rPr lang="en-US"/>
              <a:t>ClO</a:t>
            </a:r>
            <a:r>
              <a:rPr lang="en-US" baseline="-25000"/>
              <a:t>4</a:t>
            </a:r>
            <a:r>
              <a:rPr lang="en-US" baseline="30000"/>
              <a:t>− </a:t>
            </a:r>
            <a:r>
              <a:rPr lang="en-US"/>
              <a:t>:  perchlorate</a:t>
            </a:r>
          </a:p>
        </p:txBody>
      </p:sp>
      <p:pic>
        <p:nvPicPr>
          <p:cNvPr id="168964" name="Picture 4" descr="02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8" b="11693"/>
          <a:stretch>
            <a:fillRect/>
          </a:stretch>
        </p:blipFill>
        <p:spPr>
          <a:xfrm>
            <a:off x="749300" y="4340225"/>
            <a:ext cx="7642225" cy="1374775"/>
          </a:xfrm>
        </p:spPr>
      </p:pic>
    </p:spTree>
    <p:extLst>
      <p:ext uri="{BB962C8B-B14F-4D97-AF65-F5344CB8AC3E}">
        <p14:creationId xmlns:p14="http://schemas.microsoft.com/office/powerpoint/2010/main" val="503425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65" y="152400"/>
            <a:ext cx="8229600" cy="1143000"/>
          </a:xfrm>
        </p:spPr>
        <p:txBody>
          <a:bodyPr/>
          <a:lstStyle/>
          <a:p>
            <a:r>
              <a:rPr lang="en-US" dirty="0" smtClean="0"/>
              <a:t>Organization of the Periodic table: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3" y="10668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43000" y="5715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Groups/families</a:t>
            </a:r>
            <a:r>
              <a:rPr lang="en-US" sz="2000" dirty="0" smtClean="0"/>
              <a:t> - vertical arrangement  #1-18</a:t>
            </a:r>
          </a:p>
          <a:p>
            <a:r>
              <a:rPr lang="en-US" sz="2000" b="1" dirty="0" smtClean="0"/>
              <a:t>Periods</a:t>
            </a:r>
            <a:r>
              <a:rPr lang="en-US" sz="2000" dirty="0" smtClean="0"/>
              <a:t> – horizontal rows #1-7 </a:t>
            </a:r>
          </a:p>
          <a:p>
            <a:r>
              <a:rPr lang="en-US" sz="2000" b="1" dirty="0" smtClean="0"/>
              <a:t>Metals-Non-metals-Metalloids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37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7772400" cy="2514600"/>
          </a:xfrm>
        </p:spPr>
        <p:txBody>
          <a:bodyPr/>
          <a:lstStyle/>
          <a:p>
            <a:r>
              <a:rPr lang="en-US" dirty="0" err="1" smtClean="0"/>
              <a:t>NaOH</a:t>
            </a:r>
            <a:endParaRPr lang="en-US" dirty="0" smtClean="0"/>
          </a:p>
          <a:p>
            <a:r>
              <a:rPr lang="en-US" dirty="0" smtClean="0"/>
              <a:t>Fe(NO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KBrO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KCN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Copper (II) Sulfate</a:t>
            </a:r>
          </a:p>
          <a:p>
            <a:r>
              <a:rPr lang="en-US" dirty="0" smtClean="0"/>
              <a:t>Ammonium chloride</a:t>
            </a:r>
          </a:p>
          <a:p>
            <a:r>
              <a:rPr lang="en-US" dirty="0" smtClean="0"/>
              <a:t>Sodium perchlorate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41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772400" cy="2514600"/>
          </a:xfrm>
        </p:spPr>
        <p:txBody>
          <a:bodyPr/>
          <a:lstStyle/>
          <a:p>
            <a:r>
              <a:rPr lang="en-US" dirty="0" err="1" smtClean="0"/>
              <a:t>NaOH</a:t>
            </a:r>
            <a:r>
              <a:rPr lang="en-US" dirty="0" smtClean="0"/>
              <a:t>   - </a:t>
            </a:r>
            <a:r>
              <a:rPr lang="en-US" dirty="0" smtClean="0">
                <a:solidFill>
                  <a:srgbClr val="FF0000"/>
                </a:solidFill>
              </a:rPr>
              <a:t>Sodium hydroxide</a:t>
            </a:r>
          </a:p>
          <a:p>
            <a:r>
              <a:rPr lang="en-US" dirty="0" smtClean="0"/>
              <a:t>Fe(NO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Iron (III) nitrate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KBrO</a:t>
            </a:r>
            <a:r>
              <a:rPr lang="en-US" baseline="-25000" dirty="0" smtClean="0"/>
              <a:t>3  </a:t>
            </a:r>
            <a:r>
              <a:rPr lang="en-US" dirty="0" smtClean="0"/>
              <a:t>-  </a:t>
            </a:r>
            <a:r>
              <a:rPr lang="en-US" dirty="0" smtClean="0">
                <a:solidFill>
                  <a:srgbClr val="FF0000"/>
                </a:solidFill>
              </a:rPr>
              <a:t>Potassium Bromate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KCN -  </a:t>
            </a:r>
            <a:r>
              <a:rPr lang="en-US" dirty="0" smtClean="0">
                <a:solidFill>
                  <a:srgbClr val="FF0000"/>
                </a:solidFill>
              </a:rPr>
              <a:t>Potassium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cyanide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Copper (II) Sulfate – </a:t>
            </a:r>
            <a:r>
              <a:rPr lang="en-US" dirty="0" smtClean="0">
                <a:solidFill>
                  <a:srgbClr val="00B050"/>
                </a:solidFill>
              </a:rPr>
              <a:t>CuSO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</a:p>
          <a:p>
            <a:r>
              <a:rPr lang="en-US" dirty="0" smtClean="0"/>
              <a:t>Ammonium chloride  - </a:t>
            </a:r>
            <a:r>
              <a:rPr lang="en-US" dirty="0" smtClean="0">
                <a:solidFill>
                  <a:srgbClr val="00B050"/>
                </a:solidFill>
              </a:rPr>
              <a:t>NH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Cl</a:t>
            </a:r>
          </a:p>
          <a:p>
            <a:r>
              <a:rPr lang="en-US" dirty="0" smtClean="0"/>
              <a:t>Sodium perchlorate – </a:t>
            </a:r>
            <a:r>
              <a:rPr lang="en-US" dirty="0" smtClean="0">
                <a:solidFill>
                  <a:srgbClr val="00B050"/>
                </a:solidFill>
              </a:rPr>
              <a:t>NaClO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9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95944" cy="2136482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A metal atom can transfer an electron to a nonmetal atom.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The resulting </a:t>
            </a:r>
            <a:r>
              <a:rPr lang="en-US" sz="3200" b="0" dirty="0" err="1" smtClean="0"/>
              <a:t>cation</a:t>
            </a:r>
            <a:r>
              <a:rPr lang="en-US" sz="3200" b="0" dirty="0" smtClean="0"/>
              <a:t> and anion are attracted to each other by </a:t>
            </a:r>
            <a:r>
              <a:rPr lang="en-US" sz="3200" b="1" dirty="0" smtClean="0"/>
              <a:t>electrostatic forces</a:t>
            </a:r>
            <a:r>
              <a:rPr lang="en-US" sz="320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7938"/>
            <a:ext cx="8153400" cy="906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Properties of Ionic Compounds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Forming </a:t>
            </a:r>
            <a:r>
              <a:rPr lang="en-US" sz="3600" dirty="0" err="1" smtClean="0"/>
              <a:t>NaCl</a:t>
            </a:r>
            <a:r>
              <a:rPr lang="en-US" sz="3600" dirty="0" smtClean="0"/>
              <a:t> from Na(s) and 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</a:t>
            </a:r>
            <a:endParaRPr lang="en-US" sz="3600" dirty="0"/>
          </a:p>
        </p:txBody>
      </p:sp>
      <p:pic>
        <p:nvPicPr>
          <p:cNvPr id="10" name="Picture 9" descr="02_21.jpg"/>
          <p:cNvPicPr>
            <a:picLocks noChangeAspect="1"/>
          </p:cNvPicPr>
          <p:nvPr/>
        </p:nvPicPr>
        <p:blipFill>
          <a:blip r:embed="rId3"/>
          <a:srcRect t="14000" r="51667" b="27500"/>
          <a:stretch>
            <a:fillRect/>
          </a:stretch>
        </p:blipFill>
        <p:spPr>
          <a:xfrm>
            <a:off x="1095423" y="3733800"/>
            <a:ext cx="6905577" cy="278606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92867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4953000" cy="7620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LAW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8695944" cy="164660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pitchFamily="34" charset="0"/>
                <a:ea typeface="ＭＳ Ｐゴシック" charset="-128"/>
              </a:rPr>
              <a:t>As ion 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charges </a:t>
            </a:r>
            <a:r>
              <a:rPr lang="en-US" sz="2400" i="1" dirty="0">
                <a:latin typeface="Arial" pitchFamily="34" charset="0"/>
                <a:ea typeface="ＭＳ Ｐゴシック" charset="-128"/>
              </a:rPr>
              <a:t>increase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, the attractive forces between oppositely charged ions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increases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.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pitchFamily="34" charset="0"/>
                <a:ea typeface="ＭＳ Ｐゴシック" charset="-128"/>
              </a:rPr>
              <a:t>As the </a:t>
            </a:r>
            <a:r>
              <a:rPr lang="en-US" sz="2400" b="0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distance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 between ions </a:t>
            </a:r>
            <a:r>
              <a:rPr lang="en-US" sz="2400" i="1" dirty="0">
                <a:latin typeface="Arial" pitchFamily="34" charset="0"/>
                <a:ea typeface="ＭＳ Ｐゴシック" charset="-128"/>
              </a:rPr>
              <a:t>increase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, the attractive forces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decreases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Electrostatic Forces</a:t>
            </a:r>
            <a:endParaRPr lang="en-US" dirty="0"/>
          </a:p>
        </p:txBody>
      </p:sp>
      <p:pic>
        <p:nvPicPr>
          <p:cNvPr id="7" name="Picture 6" descr="02_u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47850"/>
            <a:ext cx="8572500" cy="280035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120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57800" y="1181100"/>
            <a:ext cx="3416300" cy="31623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533400" y="4495800"/>
            <a:ext cx="3227388" cy="942975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dirty="0" err="1">
                <a:latin typeface="Arial" pitchFamily="34" charset="0"/>
                <a:ea typeface="ＭＳ Ｐゴシック" charset="-128"/>
              </a:rPr>
              <a:t>NaCl</a:t>
            </a:r>
            <a:r>
              <a:rPr lang="en-US" dirty="0">
                <a:latin typeface="Arial" pitchFamily="34" charset="0"/>
                <a:ea typeface="ＭＳ Ｐゴシック" charset="-128"/>
              </a:rPr>
              <a:t>, Na</a:t>
            </a:r>
            <a:r>
              <a:rPr lang="en-US" baseline="30000" dirty="0">
                <a:latin typeface="Arial" pitchFamily="34" charset="0"/>
                <a:ea typeface="ＭＳ Ｐゴシック" charset="-128"/>
              </a:rPr>
              <a:t>+</a:t>
            </a:r>
            <a:r>
              <a:rPr lang="en-US" dirty="0">
                <a:latin typeface="Arial" pitchFamily="34" charset="0"/>
                <a:ea typeface="ＭＳ Ｐゴシック" charset="-128"/>
              </a:rPr>
              <a:t> and </a:t>
            </a:r>
            <a:r>
              <a:rPr lang="en-US" dirty="0" err="1">
                <a:latin typeface="Arial" pitchFamily="34" charset="0"/>
                <a:ea typeface="ＭＳ Ｐゴシック" charset="-128"/>
              </a:rPr>
              <a:t>Cl</a:t>
            </a:r>
            <a:r>
              <a:rPr lang="en-US" baseline="30000" dirty="0">
                <a:latin typeface="Arial" pitchFamily="34" charset="0"/>
                <a:ea typeface="ＭＳ Ｐゴシック" charset="-128"/>
              </a:rPr>
              <a:t>-</a:t>
            </a:r>
            <a:r>
              <a:rPr lang="en-US" dirty="0">
                <a:latin typeface="Arial" pitchFamily="34" charset="0"/>
                <a:ea typeface="ＭＳ Ｐゴシック" charset="-128"/>
              </a:rPr>
              <a:t>,</a:t>
            </a:r>
          </a:p>
          <a:p>
            <a:pPr algn="ctr" eaLnBrk="0" hangingPunct="0">
              <a:defRPr/>
            </a:pPr>
            <a:r>
              <a:rPr lang="en-US" dirty="0" err="1">
                <a:latin typeface="Arial" pitchFamily="34" charset="0"/>
                <a:ea typeface="ＭＳ Ｐゴシック" charset="-128"/>
              </a:rPr>
              <a:t>m.p</a:t>
            </a:r>
            <a:r>
              <a:rPr lang="en-US" dirty="0">
                <a:latin typeface="Arial" pitchFamily="34" charset="0"/>
                <a:ea typeface="ＭＳ Ｐゴシック" charset="-128"/>
              </a:rPr>
              <a:t>. 804 </a:t>
            </a:r>
            <a:r>
              <a:rPr lang="en-US" baseline="30000" dirty="0" err="1">
                <a:latin typeface="Arial" pitchFamily="34" charset="0"/>
                <a:ea typeface="ＭＳ Ｐゴシック" charset="-128"/>
              </a:rPr>
              <a:t>o</a:t>
            </a:r>
            <a:r>
              <a:rPr lang="en-US" dirty="0" err="1">
                <a:latin typeface="Arial" pitchFamily="34" charset="0"/>
                <a:ea typeface="ＭＳ Ｐゴシック" charset="-128"/>
              </a:rPr>
              <a:t>C</a:t>
            </a:r>
            <a:endParaRPr lang="en-US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5181600" y="4495800"/>
            <a:ext cx="3505200" cy="942975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dirty="0" err="1">
                <a:latin typeface="Arial" pitchFamily="34" charset="0"/>
                <a:ea typeface="ＭＳ Ｐゴシック" charset="-128"/>
              </a:rPr>
              <a:t>MgO</a:t>
            </a:r>
            <a:r>
              <a:rPr lang="en-US" dirty="0">
                <a:latin typeface="Arial" pitchFamily="34" charset="0"/>
                <a:ea typeface="ＭＳ Ｐゴシック" charset="-128"/>
              </a:rPr>
              <a:t>, Mg</a:t>
            </a:r>
            <a:r>
              <a:rPr lang="en-US" baseline="30000" dirty="0">
                <a:latin typeface="Arial" pitchFamily="34" charset="0"/>
                <a:ea typeface="ＭＳ Ｐゴシック" charset="-128"/>
              </a:rPr>
              <a:t>2+</a:t>
            </a:r>
            <a:r>
              <a:rPr lang="en-US" dirty="0">
                <a:latin typeface="Arial" pitchFamily="34" charset="0"/>
                <a:ea typeface="ＭＳ Ｐゴシック" charset="-128"/>
              </a:rPr>
              <a:t> and O</a:t>
            </a:r>
            <a:r>
              <a:rPr lang="en-US" baseline="30000" dirty="0">
                <a:latin typeface="Arial" pitchFamily="34" charset="0"/>
                <a:ea typeface="ＭＳ Ｐゴシック" charset="-128"/>
              </a:rPr>
              <a:t>2-</a:t>
            </a:r>
            <a:endParaRPr lang="en-US" dirty="0">
              <a:latin typeface="Arial" pitchFamily="34" charset="0"/>
              <a:ea typeface="ＭＳ Ｐゴシック" charset="-128"/>
            </a:endParaRPr>
          </a:p>
          <a:p>
            <a:pPr algn="ctr" eaLnBrk="0" hangingPunct="0">
              <a:defRPr/>
            </a:pPr>
            <a:r>
              <a:rPr lang="en-US" dirty="0" err="1">
                <a:latin typeface="Arial" pitchFamily="34" charset="0"/>
                <a:ea typeface="ＭＳ Ｐゴシック" charset="-128"/>
              </a:rPr>
              <a:t>m.p</a:t>
            </a:r>
            <a:r>
              <a:rPr lang="en-US" dirty="0">
                <a:latin typeface="Arial" pitchFamily="34" charset="0"/>
                <a:ea typeface="ＭＳ Ｐゴシック" charset="-128"/>
              </a:rPr>
              <a:t>. 2800 </a:t>
            </a:r>
            <a:r>
              <a:rPr lang="en-US" baseline="30000" dirty="0" err="1">
                <a:latin typeface="Arial" pitchFamily="34" charset="0"/>
                <a:ea typeface="ＭＳ Ｐゴシック" charset="-128"/>
              </a:rPr>
              <a:t>o</a:t>
            </a:r>
            <a:r>
              <a:rPr lang="en-US" dirty="0" err="1">
                <a:latin typeface="Arial" pitchFamily="34" charset="0"/>
                <a:ea typeface="ＭＳ Ｐゴシック" charset="-128"/>
              </a:rPr>
              <a:t>C</a:t>
            </a:r>
            <a:endParaRPr lang="en-US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62000" y="1219200"/>
            <a:ext cx="2651125" cy="3124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28600" y="5715000"/>
            <a:ext cx="8695944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0" dirty="0" err="1">
                <a:latin typeface="Arial" pitchFamily="34" charset="0"/>
                <a:ea typeface="ＭＳ Ｐゴシック" charset="-128"/>
              </a:rPr>
              <a:t>MgO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 with the </a:t>
            </a:r>
            <a:r>
              <a:rPr lang="en-US" sz="2400" b="0" u="sng" dirty="0">
                <a:latin typeface="Arial" pitchFamily="34" charset="0"/>
                <a:ea typeface="ＭＳ Ｐゴシック" charset="-128"/>
              </a:rPr>
              <a:t>greater charge 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and </a:t>
            </a:r>
            <a:r>
              <a:rPr lang="en-US" sz="2400" b="0" u="sng" dirty="0">
                <a:latin typeface="Arial" pitchFamily="34" charset="0"/>
                <a:ea typeface="ＭＳ Ｐゴシック" charset="-128"/>
              </a:rPr>
              <a:t>smaller bond distance </a:t>
            </a:r>
            <a:r>
              <a:rPr lang="en-US" sz="2400" b="0" dirty="0">
                <a:latin typeface="Arial" pitchFamily="34" charset="0"/>
                <a:ea typeface="ＭＳ Ｐゴシック" charset="-128"/>
              </a:rPr>
              <a:t>has the higher melting point.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Affect of Coulomb’s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6" name="Rectangle 1050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98309" name="Text Box 1039"/>
          <p:cNvSpPr txBox="1">
            <a:spLocks noChangeArrowheads="1"/>
          </p:cNvSpPr>
          <p:nvPr/>
        </p:nvSpPr>
        <p:spPr bwMode="auto">
          <a:xfrm>
            <a:off x="593725" y="1208088"/>
            <a:ext cx="7905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When non-metals combine, they form molecules.</a:t>
            </a:r>
          </a:p>
          <a:p>
            <a:pPr eaLnBrk="1" hangingPunct="1"/>
            <a:r>
              <a:rPr lang="en-US" b="0"/>
              <a:t>They may do so in multiple forms: </a:t>
            </a:r>
          </a:p>
        </p:txBody>
      </p:sp>
      <p:sp>
        <p:nvSpPr>
          <p:cNvPr id="98310" name="Text Box 1040"/>
          <p:cNvSpPr txBox="1">
            <a:spLocks noChangeArrowheads="1"/>
          </p:cNvSpPr>
          <p:nvPr/>
        </p:nvSpPr>
        <p:spPr bwMode="auto">
          <a:xfrm>
            <a:off x="609600" y="2324100"/>
            <a:ext cx="378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CO </a:t>
            </a:r>
            <a:r>
              <a:rPr lang="ja-JP" altLang="en-US" b="0"/>
              <a:t>“</a:t>
            </a:r>
            <a:r>
              <a:rPr lang="en-US" altLang="ja-JP" b="0" i="1"/>
              <a:t>carbon monoxide</a:t>
            </a:r>
            <a:r>
              <a:rPr lang="ja-JP" altLang="en-US" b="0"/>
              <a:t>”</a:t>
            </a:r>
            <a:endParaRPr lang="en-US" b="0"/>
          </a:p>
        </p:txBody>
      </p:sp>
      <p:sp>
        <p:nvSpPr>
          <p:cNvPr id="98311" name="Text Box 1041"/>
          <p:cNvSpPr txBox="1">
            <a:spLocks noChangeArrowheads="1"/>
          </p:cNvSpPr>
          <p:nvPr/>
        </p:nvSpPr>
        <p:spPr bwMode="auto">
          <a:xfrm>
            <a:off x="4695825" y="2324100"/>
            <a:ext cx="347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CO</a:t>
            </a:r>
            <a:r>
              <a:rPr lang="en-US" b="0" baseline="-25000"/>
              <a:t>2 </a:t>
            </a:r>
            <a:r>
              <a:rPr lang="ja-JP" altLang="en-US" b="0"/>
              <a:t>“</a:t>
            </a:r>
            <a:r>
              <a:rPr lang="en-US" altLang="ja-JP" b="0" i="1"/>
              <a:t>carbon dioxide</a:t>
            </a:r>
            <a:r>
              <a:rPr lang="ja-JP" altLang="en-US" b="0"/>
              <a:t>”</a:t>
            </a:r>
            <a:endParaRPr lang="en-US" b="0" baseline="-25000"/>
          </a:p>
        </p:txBody>
      </p:sp>
      <p:sp>
        <p:nvSpPr>
          <p:cNvPr id="98312" name="Text Box 1042"/>
          <p:cNvSpPr txBox="1">
            <a:spLocks noChangeArrowheads="1"/>
          </p:cNvSpPr>
          <p:nvPr/>
        </p:nvSpPr>
        <p:spPr bwMode="auto">
          <a:xfrm>
            <a:off x="533400" y="2971800"/>
            <a:ext cx="8093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Because of this we need to specify the number of each atom by way of a prefix.</a:t>
            </a:r>
          </a:p>
        </p:txBody>
      </p:sp>
      <p:graphicFrame>
        <p:nvGraphicFramePr>
          <p:cNvPr id="266301" name="Group 1085"/>
          <p:cNvGraphicFramePr>
            <a:graphicFrameLocks noGrp="1"/>
          </p:cNvGraphicFramePr>
          <p:nvPr/>
        </p:nvGraphicFramePr>
        <p:xfrm>
          <a:off x="1143000" y="4267200"/>
          <a:ext cx="6858000" cy="2057402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hexa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hepta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tetra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Naming Molecular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441325" y="2190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387475" y="1905000"/>
            <a:ext cx="89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BCl</a:t>
            </a:r>
            <a:r>
              <a:rPr lang="en-US" b="0" baseline="-25000"/>
              <a:t>3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127500" y="1928813"/>
            <a:ext cx="283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boron </a:t>
            </a:r>
            <a:r>
              <a:rPr lang="en-US" i="1">
                <a:solidFill>
                  <a:schemeClr val="accent2"/>
                </a:solidFill>
              </a:rPr>
              <a:t>tri</a:t>
            </a:r>
            <a:r>
              <a:rPr lang="en-US" b="0"/>
              <a:t>chlor</a:t>
            </a:r>
            <a:r>
              <a:rPr lang="en-US" i="1">
                <a:solidFill>
                  <a:srgbClr val="CC3300"/>
                </a:solidFill>
              </a:rPr>
              <a:t>ide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184275" y="1219200"/>
            <a:ext cx="529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 u="sng"/>
              <a:t>Formula                            Name: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387475" y="2662238"/>
            <a:ext cx="831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SO</a:t>
            </a:r>
            <a:r>
              <a:rPr lang="en-US" b="0" baseline="-25000"/>
              <a:t>3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127500" y="25908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 dirty="0"/>
              <a:t>sulfur </a:t>
            </a:r>
            <a:r>
              <a:rPr lang="en-US" i="1" dirty="0">
                <a:solidFill>
                  <a:schemeClr val="accent2"/>
                </a:solidFill>
              </a:rPr>
              <a:t>tri</a:t>
            </a:r>
            <a:r>
              <a:rPr lang="en-US" b="0" dirty="0"/>
              <a:t>oxide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387475" y="341947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NO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127500" y="3429000"/>
            <a:ext cx="317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nitrogen </a:t>
            </a:r>
            <a:r>
              <a:rPr lang="en-US" i="1">
                <a:solidFill>
                  <a:schemeClr val="accent2"/>
                </a:solidFill>
              </a:rPr>
              <a:t>mon</a:t>
            </a:r>
            <a:r>
              <a:rPr lang="en-US" b="0"/>
              <a:t>oxide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90600" y="4524375"/>
            <a:ext cx="2460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we don</a:t>
            </a:r>
            <a:r>
              <a:rPr lang="ja-JP" altLang="en-US" b="0"/>
              <a:t>’</a:t>
            </a:r>
            <a:r>
              <a:rPr lang="en-US" altLang="ja-JP" b="0"/>
              <a:t>t write:</a:t>
            </a:r>
            <a:endParaRPr lang="en-US" b="0"/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810000" y="4311650"/>
            <a:ext cx="4540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nitrogen </a:t>
            </a:r>
            <a:r>
              <a:rPr lang="en-US" i="1">
                <a:solidFill>
                  <a:srgbClr val="CC3300"/>
                </a:solidFill>
              </a:rPr>
              <a:t>mono</a:t>
            </a:r>
            <a:r>
              <a:rPr lang="en-US" b="0"/>
              <a:t>oxide</a:t>
            </a:r>
          </a:p>
          <a:p>
            <a:pPr eaLnBrk="1" hangingPunct="1"/>
            <a:r>
              <a:rPr lang="en-US" b="0"/>
              <a:t>or </a:t>
            </a:r>
            <a:r>
              <a:rPr lang="en-US" i="1">
                <a:solidFill>
                  <a:srgbClr val="CC3300"/>
                </a:solidFill>
              </a:rPr>
              <a:t>mon</a:t>
            </a:r>
            <a:r>
              <a:rPr lang="en-US" b="0"/>
              <a:t>onitrogen </a:t>
            </a:r>
            <a:r>
              <a:rPr lang="en-US" i="1">
                <a:solidFill>
                  <a:srgbClr val="CC3300"/>
                </a:solidFill>
              </a:rPr>
              <a:t>mon</a:t>
            </a:r>
            <a:r>
              <a:rPr lang="en-US" b="0"/>
              <a:t>oxide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1422400" y="5653088"/>
            <a:ext cx="98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/>
              <a:t>N</a:t>
            </a:r>
            <a:r>
              <a:rPr lang="en-US" b="0" baseline="-25000"/>
              <a:t>2</a:t>
            </a:r>
            <a:r>
              <a:rPr lang="en-US" b="0"/>
              <a:t>O</a:t>
            </a:r>
            <a:r>
              <a:rPr lang="en-US" b="0" baseline="-25000"/>
              <a:t>4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4046538" y="5653088"/>
            <a:ext cx="3513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i="1">
                <a:solidFill>
                  <a:schemeClr val="accent2"/>
                </a:solidFill>
              </a:rPr>
              <a:t>di</a:t>
            </a:r>
            <a:r>
              <a:rPr lang="en-US" b="0"/>
              <a:t>nitrogen </a:t>
            </a:r>
            <a:r>
              <a:rPr lang="en-US" i="1">
                <a:solidFill>
                  <a:schemeClr val="accent2"/>
                </a:solidFill>
              </a:rPr>
              <a:t>tetra</a:t>
            </a:r>
            <a:r>
              <a:rPr lang="en-US" b="0"/>
              <a:t>oxide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7938"/>
            <a:ext cx="8153400" cy="906462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17542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Naming Covalent Compounds (between two nonmetals)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6482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less electronegative atom is usually listed first. </a:t>
            </a:r>
          </a:p>
          <a:p>
            <a:pPr>
              <a:lnSpc>
                <a:spcPct val="90000"/>
              </a:lnSpc>
            </a:pPr>
            <a:r>
              <a:rPr lang="en-US" sz="2800"/>
              <a:t>A prefix is used to denote the number of atoms of each element in the compound (</a:t>
            </a:r>
            <a:r>
              <a:rPr lang="en-US" sz="2800" i="1">
                <a:solidFill>
                  <a:srgbClr val="000080"/>
                </a:solidFill>
              </a:rPr>
              <a:t>mono</a:t>
            </a:r>
            <a:r>
              <a:rPr lang="en-US" sz="2800"/>
              <a:t>- is not used on the first element listed, however) .</a:t>
            </a:r>
          </a:p>
        </p:txBody>
      </p:sp>
      <p:pic>
        <p:nvPicPr>
          <p:cNvPr id="122889" name="Picture 9" descr="02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3703"/>
          <a:stretch>
            <a:fillRect/>
          </a:stretch>
        </p:blipFill>
        <p:spPr>
          <a:xfrm>
            <a:off x="533400" y="2286000"/>
            <a:ext cx="3570288" cy="3124200"/>
          </a:xfrm>
        </p:spPr>
      </p:pic>
    </p:spTree>
    <p:extLst>
      <p:ext uri="{BB962C8B-B14F-4D97-AF65-F5344CB8AC3E}">
        <p14:creationId xmlns:p14="http://schemas.microsoft.com/office/powerpoint/2010/main" val="1517554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Binary Compounds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495800" cy="3733800"/>
          </a:xfrm>
        </p:spPr>
        <p:txBody>
          <a:bodyPr/>
          <a:lstStyle/>
          <a:p>
            <a:r>
              <a:rPr lang="en-US" sz="2800" dirty="0"/>
              <a:t>The ending on the more electronegative element is changed to -</a:t>
            </a:r>
            <a:r>
              <a:rPr lang="en-US" sz="2800" i="1" dirty="0">
                <a:solidFill>
                  <a:srgbClr val="000080"/>
                </a:solidFill>
              </a:rPr>
              <a:t>ide</a:t>
            </a:r>
            <a:r>
              <a:rPr lang="en-US" sz="2800" i="1" dirty="0"/>
              <a:t>.</a:t>
            </a:r>
          </a:p>
          <a:p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: carbon dioxide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CCl</a:t>
            </a:r>
            <a:r>
              <a:rPr lang="en-US" sz="2400" baseline="-25000" dirty="0"/>
              <a:t>4</a:t>
            </a:r>
            <a:r>
              <a:rPr lang="en-US" sz="2400" dirty="0"/>
              <a:t>: carbon tetrachloride</a:t>
            </a:r>
          </a:p>
        </p:txBody>
      </p:sp>
      <p:pic>
        <p:nvPicPr>
          <p:cNvPr id="188420" name="Picture 4" descr="02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3703"/>
          <a:stretch>
            <a:fillRect/>
          </a:stretch>
        </p:blipFill>
        <p:spPr>
          <a:xfrm>
            <a:off x="533400" y="2286000"/>
            <a:ext cx="3570288" cy="3124200"/>
          </a:xfrm>
        </p:spPr>
      </p:pic>
    </p:spTree>
    <p:extLst>
      <p:ext uri="{BB962C8B-B14F-4D97-AF65-F5344CB8AC3E}">
        <p14:creationId xmlns:p14="http://schemas.microsoft.com/office/powerpoint/2010/main" val="3490997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Binary Compounds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the prefix ends with </a:t>
            </a:r>
            <a:r>
              <a:rPr lang="en-US" sz="2800" i="1"/>
              <a:t>a</a:t>
            </a:r>
            <a:r>
              <a:rPr lang="en-US" sz="2800"/>
              <a:t> or </a:t>
            </a:r>
            <a:r>
              <a:rPr lang="en-US" sz="2800" i="1"/>
              <a:t>o</a:t>
            </a:r>
            <a:r>
              <a:rPr lang="en-US" sz="2800"/>
              <a:t> and the name of the element begins with a vowel, the two successive vowels are often elided into one.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N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5</a:t>
            </a:r>
            <a:r>
              <a:rPr lang="en-US" sz="2800"/>
              <a:t>:  dinitrogen pentoxide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190468" name="Picture 4" descr="02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3703"/>
          <a:stretch>
            <a:fillRect/>
          </a:stretch>
        </p:blipFill>
        <p:spPr>
          <a:xfrm>
            <a:off x="533400" y="2286000"/>
            <a:ext cx="3570288" cy="3124200"/>
          </a:xfrm>
        </p:spPr>
      </p:pic>
    </p:spTree>
    <p:extLst>
      <p:ext uri="{BB962C8B-B14F-4D97-AF65-F5344CB8AC3E}">
        <p14:creationId xmlns:p14="http://schemas.microsoft.com/office/powerpoint/2010/main" val="3937698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95944" cy="48006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</a:t>
            </a:r>
            <a:r>
              <a:rPr lang="en-US" sz="3200" b="0" dirty="0" smtClean="0"/>
              <a:t> are a combination of 2 or more elements in definite ratios by mass. 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The character of each element is lost when forming a compound.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n-US" sz="3200" b="0" dirty="0" smtClean="0"/>
              <a:t> are the smallest unit of a compound that retains the characteristics of the compound. (non-metal combined with a non-metal)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Compounds &amp;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66294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038600"/>
            <a:ext cx="5791200" cy="2438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decaoxide</a:t>
            </a:r>
            <a:endParaRPr lang="en-US" dirty="0" smtClean="0"/>
          </a:p>
          <a:p>
            <a:r>
              <a:rPr lang="en-US" dirty="0" smtClean="0"/>
              <a:t>Sulfur trioxide</a:t>
            </a:r>
          </a:p>
          <a:p>
            <a:r>
              <a:rPr lang="en-US" dirty="0" err="1" smtClean="0"/>
              <a:t>Dinitrogen</a:t>
            </a:r>
            <a:r>
              <a:rPr lang="en-US" dirty="0" smtClean="0"/>
              <a:t> </a:t>
            </a:r>
            <a:r>
              <a:rPr lang="en-US" dirty="0" err="1" smtClean="0"/>
              <a:t>pentoxide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03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75438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 - </a:t>
            </a:r>
            <a:r>
              <a:rPr lang="en-US" dirty="0" err="1" smtClean="0">
                <a:solidFill>
                  <a:srgbClr val="C00000"/>
                </a:solidFill>
              </a:rPr>
              <a:t>Dinitrogen</a:t>
            </a:r>
            <a:r>
              <a:rPr lang="en-US" dirty="0" smtClean="0">
                <a:solidFill>
                  <a:srgbClr val="C00000"/>
                </a:solidFill>
              </a:rPr>
              <a:t> tetroxide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NO</a:t>
            </a:r>
            <a:r>
              <a:rPr lang="en-US" baseline="-25000" dirty="0" smtClean="0"/>
              <a:t>2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C00000"/>
                </a:solidFill>
              </a:rPr>
              <a:t>Nitrogen dioxide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SF</a:t>
            </a:r>
            <a:r>
              <a:rPr lang="en-US" baseline="-25000" dirty="0" smtClean="0"/>
              <a:t>6 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C00000"/>
                </a:solidFill>
              </a:rPr>
              <a:t>Sulfur hexafluoride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C00000"/>
                </a:solidFill>
              </a:rPr>
              <a:t>Carbon dioxide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886200"/>
            <a:ext cx="7315200" cy="2209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decaoxide</a:t>
            </a:r>
            <a:r>
              <a:rPr lang="en-US" dirty="0" smtClean="0"/>
              <a:t> –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baseline="-25000" dirty="0" smtClean="0">
                <a:solidFill>
                  <a:srgbClr val="92D050"/>
                </a:solidFill>
              </a:rPr>
              <a:t>4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baseline="-25000" dirty="0" smtClean="0">
                <a:solidFill>
                  <a:srgbClr val="92D050"/>
                </a:solidFill>
              </a:rPr>
              <a:t>10</a:t>
            </a:r>
          </a:p>
          <a:p>
            <a:r>
              <a:rPr lang="en-US" dirty="0" smtClean="0"/>
              <a:t>Sulfur trioxide  - </a:t>
            </a:r>
            <a:r>
              <a:rPr lang="en-US" dirty="0" smtClean="0">
                <a:solidFill>
                  <a:srgbClr val="92D050"/>
                </a:solidFill>
              </a:rPr>
              <a:t>SO</a:t>
            </a:r>
            <a:r>
              <a:rPr lang="en-US" baseline="-25000" dirty="0" smtClean="0">
                <a:solidFill>
                  <a:srgbClr val="92D050"/>
                </a:solidFill>
              </a:rPr>
              <a:t>3</a:t>
            </a:r>
          </a:p>
          <a:p>
            <a:r>
              <a:rPr lang="en-US" dirty="0" err="1" smtClean="0"/>
              <a:t>Dinitrogen</a:t>
            </a:r>
            <a:r>
              <a:rPr lang="en-US" dirty="0" smtClean="0"/>
              <a:t> </a:t>
            </a:r>
            <a:r>
              <a:rPr lang="en-US" dirty="0" err="1" smtClean="0"/>
              <a:t>pentoxide</a:t>
            </a:r>
            <a:r>
              <a:rPr lang="en-US" dirty="0" smtClean="0"/>
              <a:t>  - </a:t>
            </a:r>
            <a:r>
              <a:rPr lang="en-US" dirty="0" smtClean="0">
                <a:solidFill>
                  <a:srgbClr val="92D050"/>
                </a:solidFill>
              </a:rPr>
              <a:t>N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baseline="-25000" dirty="0" smtClean="0">
                <a:solidFill>
                  <a:srgbClr val="92D050"/>
                </a:solidFill>
              </a:rPr>
              <a:t>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32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Formulas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981200"/>
            <a:ext cx="5105400" cy="4114800"/>
          </a:xfrm>
        </p:spPr>
        <p:txBody>
          <a:bodyPr/>
          <a:lstStyle/>
          <a:p>
            <a:r>
              <a:rPr lang="en-US" sz="2800"/>
              <a:t>Structural formulas show the order in which atoms are bonded.</a:t>
            </a:r>
          </a:p>
          <a:p>
            <a:r>
              <a:rPr lang="en-US" sz="2800"/>
              <a:t>Perspective drawings also show the three-dimensional array of atoms in a compound.</a:t>
            </a:r>
          </a:p>
        </p:txBody>
      </p:sp>
      <p:pic>
        <p:nvPicPr>
          <p:cNvPr id="88071" name="Picture 7" descr="02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457200" y="1447800"/>
            <a:ext cx="2376488" cy="4576763"/>
          </a:xfrm>
        </p:spPr>
      </p:pic>
    </p:spTree>
    <p:extLst>
      <p:ext uri="{BB962C8B-B14F-4D97-AF65-F5344CB8AC3E}">
        <p14:creationId xmlns:p14="http://schemas.microsoft.com/office/powerpoint/2010/main" val="823357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800"/>
              <a:t>If the anion in the acid ends in -</a:t>
            </a:r>
            <a:r>
              <a:rPr lang="en-US" sz="2800" i="1">
                <a:solidFill>
                  <a:srgbClr val="000080"/>
                </a:solidFill>
              </a:rPr>
              <a:t>ide</a:t>
            </a:r>
            <a:r>
              <a:rPr lang="en-US" sz="2800"/>
              <a:t>, change the ending to -</a:t>
            </a:r>
            <a:r>
              <a:rPr lang="en-US" sz="2800" i="1">
                <a:solidFill>
                  <a:srgbClr val="000080"/>
                </a:solidFill>
              </a:rPr>
              <a:t>ic</a:t>
            </a:r>
            <a:r>
              <a:rPr lang="en-US" sz="2800" i="1"/>
              <a:t> </a:t>
            </a:r>
            <a:r>
              <a:rPr lang="en-US" sz="2800" i="1">
                <a:solidFill>
                  <a:srgbClr val="000080"/>
                </a:solidFill>
              </a:rPr>
              <a:t>acid</a:t>
            </a:r>
            <a:r>
              <a:rPr lang="en-US" sz="2800"/>
              <a:t> and add the prefix </a:t>
            </a:r>
            <a:r>
              <a:rPr lang="en-US" sz="2800" i="1">
                <a:solidFill>
                  <a:srgbClr val="000080"/>
                </a:solidFill>
              </a:rPr>
              <a:t>hydro</a:t>
            </a:r>
            <a:r>
              <a:rPr lang="en-US" sz="2800"/>
              <a:t>- .</a:t>
            </a:r>
          </a:p>
          <a:p>
            <a:pPr lvl="1"/>
            <a:r>
              <a:rPr lang="en-US" sz="2400"/>
              <a:t>HCl:  hydrochloric acid</a:t>
            </a:r>
          </a:p>
          <a:p>
            <a:pPr lvl="1"/>
            <a:r>
              <a:rPr lang="en-US" sz="2400"/>
              <a:t>HBr:  hydrobromic acid</a:t>
            </a:r>
          </a:p>
          <a:p>
            <a:pPr lvl="1"/>
            <a:r>
              <a:rPr lang="en-US" sz="2400"/>
              <a:t>HI:  hydroiodic acid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8600" y="3581400"/>
            <a:ext cx="4343400" cy="1752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92" name="Picture 8" descr="02_28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957638" cy="2740025"/>
          </a:xfrm>
        </p:spPr>
      </p:pic>
    </p:spTree>
    <p:extLst>
      <p:ext uri="{BB962C8B-B14F-4D97-AF65-F5344CB8AC3E}">
        <p14:creationId xmlns:p14="http://schemas.microsoft.com/office/powerpoint/2010/main" val="382130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800"/>
              <a:t>If the anion in the acid ends in -</a:t>
            </a:r>
            <a:r>
              <a:rPr lang="en-US" sz="2800" i="1">
                <a:solidFill>
                  <a:srgbClr val="000080"/>
                </a:solidFill>
              </a:rPr>
              <a:t>ate</a:t>
            </a:r>
            <a:r>
              <a:rPr lang="en-US" sz="2800"/>
              <a:t>, change the ending to -</a:t>
            </a:r>
            <a:r>
              <a:rPr lang="en-US" sz="2800" i="1">
                <a:solidFill>
                  <a:srgbClr val="000080"/>
                </a:solidFill>
              </a:rPr>
              <a:t>ic</a:t>
            </a:r>
            <a:r>
              <a:rPr lang="en-US" sz="2800" i="1">
                <a:solidFill>
                  <a:schemeClr val="accent2"/>
                </a:solidFill>
              </a:rPr>
              <a:t> </a:t>
            </a:r>
            <a:r>
              <a:rPr lang="en-US" sz="2800" i="1">
                <a:solidFill>
                  <a:srgbClr val="000080"/>
                </a:solidFill>
              </a:rPr>
              <a:t>acid</a:t>
            </a:r>
            <a:r>
              <a:rPr lang="en-US" sz="2800" i="1"/>
              <a:t>.</a:t>
            </a:r>
            <a:endParaRPr lang="en-US" sz="2800"/>
          </a:p>
          <a:p>
            <a:pPr lvl="1"/>
            <a:r>
              <a:rPr lang="en-US" sz="2400"/>
              <a:t>HClO</a:t>
            </a:r>
            <a:r>
              <a:rPr lang="en-US" sz="2400" baseline="-25000"/>
              <a:t>3</a:t>
            </a:r>
            <a:r>
              <a:rPr lang="en-US" sz="2400"/>
              <a:t>:  chloric acid</a:t>
            </a:r>
          </a:p>
          <a:p>
            <a:pPr lvl="1"/>
            <a:r>
              <a:rPr lang="en-US" sz="2400"/>
              <a:t>HClO</a:t>
            </a:r>
            <a:r>
              <a:rPr lang="en-US" sz="2400" baseline="-25000"/>
              <a:t>4</a:t>
            </a:r>
            <a:r>
              <a:rPr lang="en-US" sz="2400"/>
              <a:t>:  perchloric acid</a:t>
            </a:r>
          </a:p>
        </p:txBody>
      </p:sp>
      <p:pic>
        <p:nvPicPr>
          <p:cNvPr id="131081" name="Picture 9" descr="02_28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957638" cy="2740025"/>
          </a:xfrm>
        </p:spPr>
      </p:pic>
    </p:spTree>
    <p:extLst>
      <p:ext uri="{BB962C8B-B14F-4D97-AF65-F5344CB8AC3E}">
        <p14:creationId xmlns:p14="http://schemas.microsoft.com/office/powerpoint/2010/main" val="2085613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Formulas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Empirical formulas </a:t>
            </a:r>
            <a:r>
              <a:rPr lang="en-US" dirty="0"/>
              <a:t>give the lowest whole-number ratio of atoms of each element in a compound.</a:t>
            </a:r>
          </a:p>
          <a:p>
            <a:r>
              <a:rPr lang="en-US" u="sng" dirty="0"/>
              <a:t>Molecular formulas </a:t>
            </a:r>
            <a:r>
              <a:rPr lang="en-US" dirty="0"/>
              <a:t>give the exact number of </a:t>
            </a:r>
            <a:r>
              <a:rPr lang="en-US" dirty="0" smtClean="0"/>
              <a:t>atoms </a:t>
            </a:r>
            <a:r>
              <a:rPr lang="en-US" dirty="0"/>
              <a:t>of each element in a compound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800"/>
              <a:t>If the anion in the acid ends in -</a:t>
            </a:r>
            <a:r>
              <a:rPr lang="en-US" sz="2800" i="1">
                <a:solidFill>
                  <a:srgbClr val="000080"/>
                </a:solidFill>
              </a:rPr>
              <a:t>ite</a:t>
            </a:r>
            <a:r>
              <a:rPr lang="en-US" sz="2800"/>
              <a:t>, change the ending to -</a:t>
            </a:r>
            <a:r>
              <a:rPr lang="en-US" sz="2800" i="1">
                <a:solidFill>
                  <a:srgbClr val="000080"/>
                </a:solidFill>
              </a:rPr>
              <a:t>ous</a:t>
            </a:r>
            <a:r>
              <a:rPr lang="en-US" sz="2800" i="1"/>
              <a:t> </a:t>
            </a:r>
            <a:r>
              <a:rPr lang="en-US" sz="2800" i="1">
                <a:solidFill>
                  <a:srgbClr val="000080"/>
                </a:solidFill>
              </a:rPr>
              <a:t>acid</a:t>
            </a:r>
            <a:r>
              <a:rPr lang="en-US" sz="2800"/>
              <a:t>.</a:t>
            </a:r>
          </a:p>
          <a:p>
            <a:pPr lvl="1"/>
            <a:r>
              <a:rPr lang="en-US" sz="2400"/>
              <a:t>HClO: hypochlorous acid</a:t>
            </a:r>
          </a:p>
          <a:p>
            <a:pPr lvl="1"/>
            <a:r>
              <a:rPr lang="en-US" sz="2400"/>
              <a:t>HClO</a:t>
            </a:r>
            <a:r>
              <a:rPr lang="en-US" sz="2400" baseline="-25000"/>
              <a:t>2</a:t>
            </a:r>
            <a:r>
              <a:rPr lang="en-US" sz="2400"/>
              <a:t>: chlorous acid</a:t>
            </a:r>
          </a:p>
          <a:p>
            <a:pPr lvl="1">
              <a:buFont typeface="Arial" charset="0"/>
              <a:buChar char="□"/>
            </a:pPr>
            <a:endParaRPr lang="en-US" sz="2400"/>
          </a:p>
        </p:txBody>
      </p:sp>
      <p:pic>
        <p:nvPicPr>
          <p:cNvPr id="130055" name="Picture 7" descr="02_28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957638" cy="2740025"/>
          </a:xfrm>
        </p:spPr>
      </p:pic>
    </p:spTree>
    <p:extLst>
      <p:ext uri="{BB962C8B-B14F-4D97-AF65-F5344CB8AC3E}">
        <p14:creationId xmlns:p14="http://schemas.microsoft.com/office/powerpoint/2010/main" val="2048620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Diatomic Molecules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95800"/>
            <a:ext cx="7772400" cy="1371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seven elements occur naturally as molecules containing two atoms.  It is important that you commit these to memory!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ian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elps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ew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deas”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2" name="Picture 10" descr="02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"/>
          <a:stretch>
            <a:fillRect/>
          </a:stretch>
        </p:blipFill>
        <p:spPr>
          <a:xfrm>
            <a:off x="1181100" y="1524000"/>
            <a:ext cx="6781800" cy="2690813"/>
          </a:xfrm>
        </p:spPr>
      </p:pic>
    </p:spTree>
    <p:extLst>
      <p:ext uri="{BB962C8B-B14F-4D97-AF65-F5344CB8AC3E}">
        <p14:creationId xmlns:p14="http://schemas.microsoft.com/office/powerpoint/2010/main" val="1350474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Weight (FW)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dirty="0"/>
              <a:t>A formula weight is the sum of the atomic weights for the atoms in a chemical formula.</a:t>
            </a:r>
          </a:p>
          <a:p>
            <a:r>
              <a:rPr lang="en-US" dirty="0"/>
              <a:t>So, the formula weight of calcium chloride, CaCl</a:t>
            </a:r>
            <a:r>
              <a:rPr lang="en-US" baseline="-25000" dirty="0"/>
              <a:t>2</a:t>
            </a:r>
            <a:r>
              <a:rPr lang="en-US" dirty="0"/>
              <a:t>, would be</a:t>
            </a:r>
          </a:p>
          <a:p>
            <a:pPr lvl="2" algn="r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Ca</a:t>
            </a:r>
            <a:r>
              <a:rPr lang="en-US" dirty="0"/>
              <a:t>:  </a:t>
            </a:r>
            <a:r>
              <a:rPr lang="en-US" dirty="0" smtClean="0"/>
              <a:t>1(40.08 </a:t>
            </a:r>
            <a:r>
              <a:rPr lang="en-US" dirty="0" err="1"/>
              <a:t>amu</a:t>
            </a:r>
            <a:r>
              <a:rPr lang="en-US" dirty="0"/>
              <a:t>)		</a:t>
            </a:r>
          </a:p>
          <a:p>
            <a:pPr lvl="2" algn="r">
              <a:buFontTx/>
              <a:buNone/>
            </a:pPr>
            <a:r>
              <a:rPr lang="en-US" u="sng" dirty="0"/>
              <a:t> + </a:t>
            </a:r>
            <a:r>
              <a:rPr lang="en-US" u="sng" dirty="0" err="1"/>
              <a:t>Cl</a:t>
            </a:r>
            <a:r>
              <a:rPr lang="en-US" u="sng" dirty="0"/>
              <a:t>:  </a:t>
            </a:r>
            <a:r>
              <a:rPr lang="en-US" u="sng" dirty="0" smtClean="0"/>
              <a:t>2(35.45 </a:t>
            </a:r>
            <a:r>
              <a:rPr lang="en-US" u="sng" dirty="0" err="1"/>
              <a:t>amu</a:t>
            </a:r>
            <a:r>
              <a:rPr lang="en-US" u="sng" dirty="0"/>
              <a:t>)</a:t>
            </a:r>
            <a:r>
              <a:rPr lang="en-US" dirty="0"/>
              <a:t>		</a:t>
            </a:r>
          </a:p>
          <a:p>
            <a:pPr lvl="2" algn="r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110.98 </a:t>
            </a:r>
            <a:r>
              <a:rPr lang="en-US" dirty="0" err="1"/>
              <a:t>amu</a:t>
            </a:r>
            <a:r>
              <a:rPr lang="en-US" dirty="0"/>
              <a:t>		</a:t>
            </a:r>
          </a:p>
          <a:p>
            <a:r>
              <a:rPr lang="en-US" dirty="0"/>
              <a:t>Formula weights are generally reported for ionic compounds.		</a:t>
            </a:r>
          </a:p>
        </p:txBody>
      </p:sp>
    </p:spTree>
    <p:extLst>
      <p:ext uri="{BB962C8B-B14F-4D97-AF65-F5344CB8AC3E}">
        <p14:creationId xmlns:p14="http://schemas.microsoft.com/office/powerpoint/2010/main" val="2392874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Weight (MW)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819400"/>
          </a:xfrm>
        </p:spPr>
        <p:txBody>
          <a:bodyPr/>
          <a:lstStyle/>
          <a:p>
            <a:r>
              <a:rPr lang="en-US"/>
              <a:t>A molecular weight is the sum of the atomic weights of the atoms in a molecule.</a:t>
            </a:r>
          </a:p>
          <a:p>
            <a:r>
              <a:rPr lang="en-US"/>
              <a:t>For the molecule ethane,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, the molecular weight would be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84700" y="4191000"/>
            <a:ext cx="2654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82E32"/>
                </a:solidFill>
              </a:rPr>
              <a:t>C:  </a:t>
            </a:r>
            <a:r>
              <a:rPr lang="en-US" sz="2800" dirty="0" smtClean="0">
                <a:solidFill>
                  <a:srgbClr val="C82E32"/>
                </a:solidFill>
              </a:rPr>
              <a:t>2(12.01 </a:t>
            </a:r>
            <a:r>
              <a:rPr lang="en-US" sz="2800" dirty="0" err="1">
                <a:solidFill>
                  <a:srgbClr val="C82E32"/>
                </a:solidFill>
              </a:rPr>
              <a:t>amu</a:t>
            </a:r>
            <a:r>
              <a:rPr lang="en-US" sz="2800" dirty="0">
                <a:solidFill>
                  <a:srgbClr val="C82E32"/>
                </a:solidFill>
              </a:rPr>
              <a:t>)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461000" y="5067300"/>
            <a:ext cx="1736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82E32"/>
                </a:solidFill>
              </a:rPr>
              <a:t>30.08 </a:t>
            </a:r>
            <a:r>
              <a:rPr lang="en-US" sz="2800" dirty="0" err="1">
                <a:solidFill>
                  <a:srgbClr val="C82E32"/>
                </a:solidFill>
              </a:rPr>
              <a:t>amu</a:t>
            </a:r>
            <a:endParaRPr lang="en-US" sz="2800" dirty="0">
              <a:solidFill>
                <a:srgbClr val="C82E32"/>
              </a:solidFill>
            </a:endParaRP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4267200" y="4572000"/>
            <a:ext cx="2984500" cy="533400"/>
            <a:chOff x="2688" y="2880"/>
            <a:chExt cx="1880" cy="336"/>
          </a:xfrm>
        </p:grpSpPr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88" y="2880"/>
              <a:ext cx="18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C82E32"/>
                  </a:solidFill>
                </a:rPr>
                <a:t>+ H:    </a:t>
              </a:r>
              <a:r>
                <a:rPr lang="en-US" sz="2800" dirty="0" smtClean="0">
                  <a:solidFill>
                    <a:srgbClr val="C82E32"/>
                  </a:solidFill>
                </a:rPr>
                <a:t>6(1.01 </a:t>
              </a:r>
              <a:r>
                <a:rPr lang="en-US" sz="2800" dirty="0" err="1">
                  <a:solidFill>
                    <a:srgbClr val="C82E32"/>
                  </a:solidFill>
                </a:rPr>
                <a:t>amu</a:t>
              </a:r>
              <a:r>
                <a:rPr lang="en-US" sz="2800" dirty="0">
                  <a:solidFill>
                    <a:srgbClr val="C82E32"/>
                  </a:solidFill>
                </a:rPr>
                <a:t>)</a:t>
              </a:r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>
              <a:off x="2744" y="3216"/>
              <a:ext cx="1824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942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  <p:bldP spid="47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" y="11430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A compound is a distinct substance that contains two or more elements combined in a definite proportion by weight.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8600" y="2517775"/>
            <a:ext cx="83058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b="0" dirty="0"/>
              <a:t>Atoms of the elements that constitute a compound are always present in simple whole number ratios.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b="0" dirty="0"/>
              <a:t>They are never present as fractional parts.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794250" y="4651375"/>
            <a:ext cx="1050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 b="0">
                <a:solidFill>
                  <a:srgbClr val="CC3300"/>
                </a:solidFill>
              </a:rPr>
              <a:t>A</a:t>
            </a:r>
            <a:r>
              <a:rPr lang="en-US" sz="4000" b="0" baseline="-25000"/>
              <a:t>2</a:t>
            </a:r>
            <a:r>
              <a:rPr lang="en-US" sz="4000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276600" y="4651375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 b="0">
                <a:solidFill>
                  <a:srgbClr val="CC3300"/>
                </a:solidFill>
              </a:rPr>
              <a:t>A</a:t>
            </a:r>
            <a:r>
              <a:rPr lang="en-US" sz="4000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483350" y="4651375"/>
            <a:ext cx="1050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 b="0">
                <a:solidFill>
                  <a:srgbClr val="CC3300"/>
                </a:solidFill>
              </a:rPr>
              <a:t>A</a:t>
            </a:r>
            <a:r>
              <a:rPr lang="en-US" sz="4000" b="0">
                <a:solidFill>
                  <a:schemeClr val="accent2"/>
                </a:solidFill>
              </a:rPr>
              <a:t>B</a:t>
            </a:r>
            <a:r>
              <a:rPr lang="en-US" sz="4000" b="0" baseline="-25000"/>
              <a:t>2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93725" y="4740275"/>
            <a:ext cx="2198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i="1"/>
              <a:t>Examples</a:t>
            </a:r>
            <a:r>
              <a:rPr lang="en-US" i="1"/>
              <a:t>: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343400" y="5711825"/>
            <a:ext cx="1236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b="0">
                <a:solidFill>
                  <a:srgbClr val="CC3300"/>
                </a:solidFill>
              </a:rPr>
              <a:t>A</a:t>
            </a:r>
            <a:r>
              <a:rPr lang="en-US" sz="4400" b="0" baseline="-25000"/>
              <a:t>½</a:t>
            </a:r>
            <a:r>
              <a:rPr lang="en-US" sz="4400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2209800" y="5891213"/>
            <a:ext cx="1233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Never: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7938"/>
            <a:ext cx="8153400" cy="906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38256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 Composition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So the percentage of carbon in ethane is…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786063" y="3429001"/>
            <a:ext cx="3200400" cy="900113"/>
            <a:chOff x="2448" y="1682"/>
            <a:chExt cx="2016" cy="567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2448" y="1863"/>
              <a:ext cx="5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82E32"/>
                  </a:solidFill>
                </a:rPr>
                <a:t>%C =</a:t>
              </a:r>
            </a:p>
          </p:txBody>
        </p: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3024" y="1682"/>
              <a:ext cx="1440" cy="567"/>
              <a:chOff x="3024" y="1682"/>
              <a:chExt cx="1440" cy="567"/>
            </a:xfrm>
          </p:grpSpPr>
          <p:sp>
            <p:nvSpPr>
              <p:cNvPr id="49158" name="Rectangle 6"/>
              <p:cNvSpPr>
                <a:spLocks noChangeArrowheads="1"/>
              </p:cNvSpPr>
              <p:nvPr/>
            </p:nvSpPr>
            <p:spPr bwMode="auto">
              <a:xfrm>
                <a:off x="3137" y="1682"/>
                <a:ext cx="99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C82E32"/>
                    </a:solidFill>
                  </a:rPr>
                  <a:t>(2)(</a:t>
                </a:r>
                <a:r>
                  <a:rPr lang="en-US" dirty="0" smtClean="0">
                    <a:solidFill>
                      <a:srgbClr val="C82E32"/>
                    </a:solidFill>
                  </a:rPr>
                  <a:t>12.01 </a:t>
                </a:r>
                <a:r>
                  <a:rPr lang="en-US" dirty="0" err="1">
                    <a:solidFill>
                      <a:srgbClr val="C82E32"/>
                    </a:solidFill>
                  </a:rPr>
                  <a:t>amu</a:t>
                </a:r>
                <a:r>
                  <a:rPr lang="en-US" dirty="0">
                    <a:solidFill>
                      <a:srgbClr val="C82E32"/>
                    </a:solidFill>
                  </a:rPr>
                  <a:t>)</a:t>
                </a: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/>
            </p:nvSpPr>
            <p:spPr bwMode="auto">
              <a:xfrm>
                <a:off x="3276" y="2016"/>
                <a:ext cx="8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C82E32"/>
                    </a:solidFill>
                  </a:rPr>
                  <a:t>(</a:t>
                </a:r>
                <a:r>
                  <a:rPr lang="en-US" dirty="0" smtClean="0">
                    <a:solidFill>
                      <a:srgbClr val="C82E32"/>
                    </a:solidFill>
                  </a:rPr>
                  <a:t>30.08 </a:t>
                </a:r>
                <a:r>
                  <a:rPr lang="en-US" dirty="0" err="1">
                    <a:solidFill>
                      <a:srgbClr val="C82E32"/>
                    </a:solidFill>
                  </a:rPr>
                  <a:t>amu</a:t>
                </a:r>
                <a:r>
                  <a:rPr lang="en-US" dirty="0">
                    <a:solidFill>
                      <a:srgbClr val="C82E32"/>
                    </a:solidFill>
                  </a:rPr>
                  <a:t>)</a:t>
                </a:r>
              </a:p>
            </p:txBody>
          </p:sp>
          <p:sp>
            <p:nvSpPr>
              <p:cNvPr id="49160" name="Line 8"/>
              <p:cNvSpPr>
                <a:spLocks noChangeShapeType="1"/>
              </p:cNvSpPr>
              <p:nvPr/>
            </p:nvSpPr>
            <p:spPr bwMode="auto">
              <a:xfrm>
                <a:off x="3024" y="2016"/>
                <a:ext cx="1440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3367088" y="4416427"/>
            <a:ext cx="2940050" cy="830263"/>
            <a:chOff x="2814" y="2304"/>
            <a:chExt cx="1852" cy="523"/>
          </a:xfrm>
        </p:grpSpPr>
        <p:grpSp>
          <p:nvGrpSpPr>
            <p:cNvPr id="49169" name="Group 17"/>
            <p:cNvGrpSpPr>
              <a:grpSpLocks/>
            </p:cNvGrpSpPr>
            <p:nvPr/>
          </p:nvGrpSpPr>
          <p:grpSpPr bwMode="auto">
            <a:xfrm>
              <a:off x="2814" y="2304"/>
              <a:ext cx="1218" cy="523"/>
              <a:chOff x="2766" y="2304"/>
              <a:chExt cx="1218" cy="523"/>
            </a:xfrm>
          </p:grpSpPr>
          <p:grpSp>
            <p:nvGrpSpPr>
              <p:cNvPr id="49167" name="Group 15"/>
              <p:cNvGrpSpPr>
                <a:grpSpLocks/>
              </p:cNvGrpSpPr>
              <p:nvPr/>
            </p:nvGrpSpPr>
            <p:grpSpPr bwMode="auto">
              <a:xfrm>
                <a:off x="3024" y="2304"/>
                <a:ext cx="960" cy="523"/>
                <a:chOff x="2860" y="2446"/>
                <a:chExt cx="960" cy="523"/>
              </a:xfrm>
            </p:grpSpPr>
            <p:sp>
              <p:nvSpPr>
                <p:cNvPr id="49163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0" y="2446"/>
                  <a:ext cx="74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82E32"/>
                      </a:solidFill>
                    </a:rPr>
                    <a:t>24.02 </a:t>
                  </a:r>
                  <a:r>
                    <a:rPr lang="en-US" dirty="0" err="1">
                      <a:solidFill>
                        <a:srgbClr val="C82E32"/>
                      </a:solidFill>
                    </a:rPr>
                    <a:t>amu</a:t>
                  </a:r>
                  <a:endParaRPr lang="en-US" dirty="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491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880" y="2736"/>
                  <a:ext cx="74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82E32"/>
                      </a:solidFill>
                    </a:rPr>
                    <a:t>30.08 </a:t>
                  </a:r>
                  <a:r>
                    <a:rPr lang="en-US" dirty="0" err="1">
                      <a:solidFill>
                        <a:srgbClr val="C82E32"/>
                      </a:solidFill>
                    </a:rPr>
                    <a:t>amu</a:t>
                  </a:r>
                  <a:endParaRPr lang="en-US" dirty="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49166" name="Line 14"/>
                <p:cNvSpPr>
                  <a:spLocks noChangeShapeType="1"/>
                </p:cNvSpPr>
                <p:nvPr/>
              </p:nvSpPr>
              <p:spPr bwMode="auto">
                <a:xfrm>
                  <a:off x="2860" y="2736"/>
                  <a:ext cx="960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168" name="Rectangle 16"/>
              <p:cNvSpPr>
                <a:spLocks noChangeArrowheads="1"/>
              </p:cNvSpPr>
              <p:nvPr/>
            </p:nvSpPr>
            <p:spPr bwMode="auto">
              <a:xfrm>
                <a:off x="2766" y="244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C82E32"/>
                    </a:solidFill>
                  </a:rPr>
                  <a:t>=</a:t>
                </a:r>
              </a:p>
            </p:txBody>
          </p:sp>
        </p:grp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4080" y="2421"/>
              <a:ext cx="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82E32"/>
                  </a:solidFill>
                </a:rPr>
                <a:t>x 100</a:t>
              </a:r>
            </a:p>
          </p:txBody>
        </p:sp>
      </p:grp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3381375" y="540702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2E32"/>
                </a:solidFill>
              </a:rPr>
              <a:t>= </a:t>
            </a:r>
            <a:r>
              <a:rPr lang="en-US" dirty="0" smtClean="0">
                <a:solidFill>
                  <a:srgbClr val="C82E32"/>
                </a:solidFill>
              </a:rPr>
              <a:t>79.85%</a:t>
            </a:r>
            <a:endParaRPr lang="en-US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04800" y="1143000"/>
            <a:ext cx="5181600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724400" cy="144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0" smtClean="0"/>
              <a:t>Chemistry is a quantitative science—we need a </a:t>
            </a:r>
            <a:r>
              <a:rPr lang="ja-JP" altLang="en-US" sz="2800" b="0" smtClean="0"/>
              <a:t>“</a:t>
            </a:r>
            <a:r>
              <a:rPr lang="en-US" altLang="ja-JP" sz="2800" b="0" smtClean="0"/>
              <a:t>counting unit</a:t>
            </a:r>
            <a:r>
              <a:rPr lang="ja-JP" altLang="en-US" sz="2800" b="0" smtClean="0"/>
              <a:t>”</a:t>
            </a:r>
            <a:r>
              <a:rPr lang="en-US" altLang="ja-JP" sz="2800" b="0" smtClean="0"/>
              <a:t> the:</a:t>
            </a:r>
            <a:endParaRPr lang="en-US" altLang="en-US" sz="2800" b="0" smtClean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381000" y="4402138"/>
            <a:ext cx="4953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1 mole is the amount of substance that contains as many particles (atoms, molecules) as there are in 12.0 g of </a:t>
            </a:r>
            <a:r>
              <a:rPr lang="en-US" altLang="en-US" b="0" baseline="30000"/>
              <a:t>12</a:t>
            </a:r>
            <a:r>
              <a:rPr lang="en-US" altLang="en-US" b="0"/>
              <a:t>C.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05000" y="2971800"/>
            <a:ext cx="1814513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MOLE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143625" y="5699125"/>
            <a:ext cx="269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518 g of Pb, 2.50 mol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Counting Atoms: The Mole</a:t>
            </a:r>
            <a:endParaRPr lang="en-US" dirty="0"/>
          </a:p>
        </p:txBody>
      </p:sp>
      <p:pic>
        <p:nvPicPr>
          <p:cNvPr id="10" name="Picture 9" descr="02_u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53" y="1575995"/>
            <a:ext cx="3137647" cy="383420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892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224028" y="1417638"/>
            <a:ext cx="8695944" cy="519113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sng" dirty="0">
                <a:ea typeface="ＭＳ Ｐゴシック" charset="-128"/>
              </a:rPr>
              <a:t>Avogadro</a:t>
            </a:r>
            <a:r>
              <a:rPr lang="ja-JP" altLang="en-US" u="sng">
                <a:ea typeface="ＭＳ Ｐゴシック" charset="-128"/>
              </a:rPr>
              <a:t>’</a:t>
            </a:r>
            <a:r>
              <a:rPr lang="en-US" altLang="ja-JP" u="sng" dirty="0">
                <a:ea typeface="ＭＳ Ｐゴシック" charset="-128"/>
              </a:rPr>
              <a:t>s Number and the Mole</a:t>
            </a:r>
            <a:endParaRPr lang="en-US" u="sng" dirty="0">
              <a:ea typeface="ＭＳ Ｐゴシック" charset="-128"/>
            </a:endParaRPr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228600" y="2511146"/>
            <a:ext cx="8695944" cy="41148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  <a:cs typeface="Times New Roman" charset="0"/>
              </a:rPr>
              <a:t>The concept of a mole is defined so that we may equate the amount of matter (mass) to the number of particles (mole).</a:t>
            </a:r>
            <a:r>
              <a:rPr lang="en-US" sz="2400" b="0" dirty="0">
                <a:latin typeface="Arial" charset="0"/>
                <a:ea typeface="ＭＳ Ｐゴシック" charset="0"/>
              </a:rPr>
              <a:t> 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The Standard is based upon the C -12 isotope. 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The mass of one  C - 12 atom is 1.99265 </a:t>
            </a:r>
            <a:r>
              <a:rPr lang="en-US" sz="2400" b="0" dirty="0">
                <a:latin typeface="Arial" charset="0"/>
                <a:ea typeface="ＭＳ Ｐゴシック" charset="0"/>
                <a:sym typeface="Symbol" charset="0"/>
              </a:rPr>
              <a:t></a:t>
            </a:r>
            <a:r>
              <a:rPr lang="en-US" sz="2400" b="0" dirty="0">
                <a:latin typeface="Arial" charset="0"/>
                <a:ea typeface="ＭＳ Ｐゴシック" charset="0"/>
              </a:rPr>
              <a:t> 10</a:t>
            </a:r>
            <a:r>
              <a:rPr lang="en-US" sz="2400" b="0" baseline="30000" dirty="0">
                <a:latin typeface="Arial" charset="0"/>
                <a:ea typeface="ＭＳ Ｐゴシック" charset="0"/>
              </a:rPr>
              <a:t>-23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b="0" dirty="0">
                <a:latin typeface="Arial" charset="0"/>
                <a:ea typeface="ＭＳ Ｐゴシック" charset="0"/>
              </a:rPr>
              <a:t>g.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The atomic mass of C - 12 is defined as exactly 12 u. 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Therefore:  1u = (the mass of one 12C atom </a:t>
            </a:r>
            <a:r>
              <a:rPr lang="en-US" sz="2400" b="0" dirty="0">
                <a:latin typeface="Arial" charset="0"/>
                <a:ea typeface="ＭＳ Ｐゴシック" charset="0"/>
                <a:sym typeface="Symbol" charset="0"/>
              </a:rPr>
              <a:t></a:t>
            </a:r>
            <a:r>
              <a:rPr lang="en-US" sz="2400" b="0" dirty="0">
                <a:latin typeface="Arial" charset="0"/>
                <a:ea typeface="ＭＳ Ｐゴシック" charset="0"/>
              </a:rPr>
              <a:t>12) 	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					= 1.66054 </a:t>
            </a:r>
            <a:r>
              <a:rPr lang="en-US" sz="2400" b="0" dirty="0">
                <a:latin typeface="Arial" charset="0"/>
                <a:ea typeface="ＭＳ Ｐゴシック" charset="0"/>
                <a:sym typeface="Symbol" charset="0"/>
              </a:rPr>
              <a:t></a:t>
            </a:r>
            <a:r>
              <a:rPr lang="en-US" sz="2400" b="0" dirty="0">
                <a:latin typeface="Arial" charset="0"/>
                <a:ea typeface="ＭＳ Ｐゴシック" charset="0"/>
              </a:rPr>
              <a:t> 10</a:t>
            </a:r>
            <a:r>
              <a:rPr lang="en-US" sz="2400" b="0" baseline="30000" dirty="0">
                <a:latin typeface="Arial" charset="0"/>
                <a:ea typeface="ＭＳ Ｐゴシック" charset="0"/>
                <a:sym typeface="Symbol" charset="0"/>
              </a:rPr>
              <a:t>-24</a:t>
            </a:r>
            <a:r>
              <a:rPr lang="en-US" sz="2400" b="0" dirty="0">
                <a:latin typeface="Arial" charset="0"/>
                <a:ea typeface="ＭＳ Ｐゴシック" charset="0"/>
                <a:sym typeface="Symbol" charset="0"/>
              </a:rPr>
              <a:t>g 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0" dirty="0">
                <a:latin typeface="Arial" charset="0"/>
                <a:ea typeface="ＭＳ Ｐゴシック" charset="0"/>
                <a:sym typeface="Symbol" charset="0"/>
              </a:rPr>
              <a:t>					= 1.66054  10</a:t>
            </a:r>
            <a:r>
              <a:rPr lang="en-US" sz="2400" b="0" baseline="30000" dirty="0">
                <a:latin typeface="Arial" charset="0"/>
                <a:ea typeface="ＭＳ Ｐゴシック" charset="0"/>
                <a:sym typeface="Symbol" charset="0"/>
              </a:rPr>
              <a:t>-27</a:t>
            </a:r>
            <a:r>
              <a:rPr lang="en-US" sz="2400" b="0" dirty="0">
                <a:latin typeface="Arial" charset="0"/>
                <a:ea typeface="ＭＳ Ｐゴシック" charset="0"/>
                <a:sym typeface="Symbol" charset="0"/>
              </a:rPr>
              <a:t> kg </a:t>
            </a:r>
            <a:endParaRPr lang="en-US" sz="2400" b="0" dirty="0">
              <a:latin typeface="Arial" charset="0"/>
              <a:ea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Counting Atoms: The Mole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Avogadro’s Number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114800"/>
            <a:ext cx="3810000" cy="1981200"/>
          </a:xfrm>
        </p:spPr>
        <p:txBody>
          <a:bodyPr/>
          <a:lstStyle/>
          <a:p>
            <a:r>
              <a:rPr lang="en-US" sz="2800"/>
              <a:t>6.02 x 10</a:t>
            </a:r>
            <a:r>
              <a:rPr lang="en-US" sz="2800" baseline="30000"/>
              <a:t>23</a:t>
            </a:r>
            <a:endParaRPr lang="en-US" sz="2800"/>
          </a:p>
          <a:p>
            <a:r>
              <a:rPr lang="en-US" sz="2800"/>
              <a:t>1 mole of </a:t>
            </a:r>
            <a:r>
              <a:rPr lang="en-US" sz="2800" baseline="30000"/>
              <a:t>12</a:t>
            </a:r>
            <a:r>
              <a:rPr lang="en-US" sz="2800"/>
              <a:t>C has a mass of 12 g.</a:t>
            </a:r>
          </a:p>
        </p:txBody>
      </p:sp>
      <p:pic>
        <p:nvPicPr>
          <p:cNvPr id="51207" name="Picture 7" descr="03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>
            <a:fillRect/>
          </a:stretch>
        </p:blipFill>
        <p:spPr>
          <a:xfrm>
            <a:off x="3581400" y="1312863"/>
            <a:ext cx="5181600" cy="2878137"/>
          </a:xfrm>
        </p:spPr>
      </p:pic>
    </p:spTree>
    <p:extLst>
      <p:ext uri="{BB962C8B-B14F-4D97-AF65-F5344CB8AC3E}">
        <p14:creationId xmlns:p14="http://schemas.microsoft.com/office/powerpoint/2010/main" val="356253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Molar Mass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definition, a molar mass is the mass of 1 mol of a substance (i.e., g/mol).</a:t>
            </a:r>
          </a:p>
          <a:p>
            <a:pPr lvl="1"/>
            <a:r>
              <a:rPr lang="en-US"/>
              <a:t>The molar mass of an element is the mass number for the element that we find on the periodic table.</a:t>
            </a:r>
          </a:p>
          <a:p>
            <a:pPr lvl="1"/>
            <a:r>
              <a:rPr lang="en-US"/>
              <a:t>The formula weight (in amu’s) will be the same number as the molar mass (in g/mol).</a:t>
            </a:r>
          </a:p>
        </p:txBody>
      </p:sp>
    </p:spTree>
    <p:extLst>
      <p:ext uri="{BB962C8B-B14F-4D97-AF65-F5344CB8AC3E}">
        <p14:creationId xmlns:p14="http://schemas.microsoft.com/office/powerpoint/2010/main" val="29530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Moles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Moles provide a bridge from the molecular scale to the real-world scale.</a:t>
            </a:r>
          </a:p>
        </p:txBody>
      </p:sp>
      <p:pic>
        <p:nvPicPr>
          <p:cNvPr id="52233" name="Picture 9" descr="03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0"/>
          <a:stretch>
            <a:fillRect/>
          </a:stretch>
        </p:blipFill>
        <p:spPr>
          <a:xfrm>
            <a:off x="171450" y="2667000"/>
            <a:ext cx="8801100" cy="762000"/>
          </a:xfrm>
        </p:spPr>
      </p:pic>
    </p:spTree>
    <p:extLst>
      <p:ext uri="{BB962C8B-B14F-4D97-AF65-F5344CB8AC3E}">
        <p14:creationId xmlns:p14="http://schemas.microsoft.com/office/powerpoint/2010/main" val="3017760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95944" cy="4572000"/>
          </a:xfrm>
          <a:solidFill>
            <a:srgbClr val="FFFF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0" dirty="0" smtClean="0"/>
              <a:t>Now find the ratio of number of moles of moles of I and </a:t>
            </a:r>
            <a:r>
              <a:rPr lang="en-US" sz="2800" b="0" dirty="0" err="1" smtClean="0"/>
              <a:t>Sn</a:t>
            </a:r>
            <a:r>
              <a:rPr lang="en-US" sz="2800" b="0" dirty="0" smtClean="0"/>
              <a:t> that combined.</a:t>
            </a:r>
            <a:endParaRPr lang="en-US" sz="2800" b="0" dirty="0" smtClean="0">
              <a:solidFill>
                <a:srgbClr val="CF0E3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152400"/>
            <a:ext cx="7620000" cy="13731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Times New Roman" charset="0"/>
              </a:rPr>
              <a:t>Example:</a:t>
            </a:r>
            <a:r>
              <a:rPr lang="en-US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en-US" b="0" dirty="0">
                <a:latin typeface="Arial" charset="0"/>
                <a:ea typeface="ＭＳ Ｐゴシック" charset="0"/>
                <a:cs typeface="Times New Roman" charset="0"/>
              </a:rPr>
              <a:t>1.056g of </a:t>
            </a:r>
            <a:r>
              <a:rPr lang="en-US" b="0" dirty="0" err="1">
                <a:latin typeface="Arial" charset="0"/>
                <a:ea typeface="ＭＳ Ｐゴシック" charset="0"/>
                <a:cs typeface="Times New Roman" charset="0"/>
              </a:rPr>
              <a:t>Sn</a:t>
            </a:r>
            <a:r>
              <a:rPr lang="en-US" b="0" dirty="0">
                <a:latin typeface="Arial" charset="0"/>
                <a:ea typeface="ＭＳ Ｐゴシック" charset="0"/>
                <a:cs typeface="Times New Roman" charset="0"/>
              </a:rPr>
              <a:t> is reacted with 1.947g of I</a:t>
            </a:r>
            <a:r>
              <a:rPr lang="en-US" b="0" baseline="-25000" dirty="0"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b="0" dirty="0">
                <a:latin typeface="Arial" charset="0"/>
                <a:ea typeface="ＭＳ Ｐゴシック" charset="0"/>
                <a:cs typeface="Times New Roman" charset="0"/>
              </a:rPr>
              <a:t>. After the reaction is complete, 0.601g of </a:t>
            </a:r>
            <a:r>
              <a:rPr lang="en-US" b="0" dirty="0" err="1">
                <a:latin typeface="Arial" charset="0"/>
                <a:ea typeface="ＭＳ Ｐゴシック" charset="0"/>
                <a:cs typeface="Times New Roman" charset="0"/>
              </a:rPr>
              <a:t>Sn</a:t>
            </a:r>
            <a:r>
              <a:rPr lang="en-US" b="0" dirty="0">
                <a:latin typeface="Arial" charset="0"/>
                <a:ea typeface="ＭＳ Ｐゴシック" charset="0"/>
                <a:cs typeface="Times New Roman" charset="0"/>
              </a:rPr>
              <a:t> is recovered. What is the formula for </a:t>
            </a:r>
            <a:r>
              <a:rPr lang="en-US" b="0" dirty="0" err="1">
                <a:latin typeface="Arial" charset="0"/>
                <a:ea typeface="ＭＳ Ｐゴシック" charset="0"/>
                <a:cs typeface="Times New Roman" charset="0"/>
              </a:rPr>
              <a:t>SnI</a:t>
            </a:r>
            <a:r>
              <a:rPr lang="en-US" b="0" baseline="-25000" dirty="0" err="1">
                <a:latin typeface="Arial" charset="0"/>
                <a:ea typeface="ＭＳ Ｐゴシック" charset="0"/>
                <a:cs typeface="Times New Roman" charset="0"/>
              </a:rPr>
              <a:t>x</a:t>
            </a:r>
            <a:r>
              <a:rPr lang="en-US" b="0" dirty="0">
                <a:latin typeface="Arial" charset="0"/>
                <a:ea typeface="ＭＳ Ｐゴシック" charset="0"/>
                <a:cs typeface="Times New Roman" charset="0"/>
              </a:rPr>
              <a:t>? 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8600" y="1600200"/>
            <a:ext cx="8604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155657" name="Object 6"/>
          <p:cNvGraphicFramePr>
            <a:graphicFrameLocks noChangeAspect="1"/>
          </p:cNvGraphicFramePr>
          <p:nvPr/>
        </p:nvGraphicFramePr>
        <p:xfrm>
          <a:off x="1219200" y="3136900"/>
          <a:ext cx="62976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5750640" imgH="969120" progId="Equation.DSMT4">
                  <p:embed/>
                </p:oleObj>
              </mc:Choice>
              <mc:Fallback>
                <p:oleObj name="Equation" r:id="rId3" imgW="5750640" imgH="969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36900"/>
                        <a:ext cx="62976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FEB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5399" dir="2700000" algn="ctr" rotWithShape="0">
                                <a:schemeClr val="tx1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1219200" y="4586288"/>
            <a:ext cx="7010400" cy="823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Empirical formula is </a:t>
            </a:r>
            <a:r>
              <a:rPr lang="en-US" sz="4800" dirty="0">
                <a:solidFill>
                  <a:srgbClr val="CF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SnI</a:t>
            </a:r>
            <a:r>
              <a:rPr lang="en-US" sz="4800" baseline="-25000" dirty="0">
                <a:solidFill>
                  <a:srgbClr val="CF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4</a:t>
            </a:r>
            <a:endParaRPr lang="en-US" sz="4000" baseline="-25000" dirty="0">
              <a:solidFill>
                <a:srgbClr val="CF0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95944" cy="552297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0">
                <a:latin typeface="Arial" charset="0"/>
                <a:ea typeface="ＭＳ Ｐゴシック" charset="0"/>
              </a:rPr>
              <a:t>A hydrate is a substance composed of an inorganic salt and physically bound water.</a:t>
            </a: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600" b="0">
              <a:latin typeface="Arial" charset="0"/>
              <a:ea typeface="ＭＳ Ｐゴシック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543300" y="2336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/>
              <a:t>MX</a:t>
            </a:r>
            <a:r>
              <a:rPr lang="en-US" altLang="en-US" sz="3200" b="0">
                <a:sym typeface="Symbol" panose="05050102010706020507" pitchFamily="18" charset="2"/>
              </a:rPr>
              <a:t></a:t>
            </a:r>
            <a:r>
              <a:rPr lang="en-US" altLang="en-US" sz="3200" b="0">
                <a:cs typeface="Times New Roman" panose="02020603050405020304" pitchFamily="18" charset="0"/>
              </a:rPr>
              <a:t>nH</a:t>
            </a:r>
            <a:r>
              <a:rPr lang="en-US" altLang="en-US" sz="3200" b="0" baseline="-25000">
                <a:cs typeface="Times New Roman" panose="02020603050405020304" pitchFamily="18" charset="0"/>
              </a:rPr>
              <a:t>2</a:t>
            </a:r>
            <a:r>
              <a:rPr lang="en-US" altLang="en-US" sz="3200" b="0">
                <a:cs typeface="Times New Roman" panose="02020603050405020304" pitchFamily="18" charset="0"/>
              </a:rPr>
              <a:t>O</a:t>
            </a:r>
            <a:endParaRPr lang="en-US" altLang="en-US" sz="3200" b="0"/>
          </a:p>
        </p:txBody>
      </p:sp>
      <p:grpSp>
        <p:nvGrpSpPr>
          <p:cNvPr id="156678" name="Group 6"/>
          <p:cNvGrpSpPr>
            <a:grpSpLocks/>
          </p:cNvGrpSpPr>
          <p:nvPr/>
        </p:nvGrpSpPr>
        <p:grpSpPr bwMode="auto">
          <a:xfrm>
            <a:off x="2362200" y="2946400"/>
            <a:ext cx="1524000" cy="1066800"/>
            <a:chOff x="1488" y="1728"/>
            <a:chExt cx="960" cy="672"/>
          </a:xfrm>
        </p:grpSpPr>
        <p:sp>
          <p:nvSpPr>
            <p:cNvPr id="156685" name="Text Box 7"/>
            <p:cNvSpPr txBox="1">
              <a:spLocks noChangeArrowheads="1"/>
            </p:cNvSpPr>
            <p:nvPr/>
          </p:nvSpPr>
          <p:spPr bwMode="auto">
            <a:xfrm>
              <a:off x="1488" y="211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FF0000"/>
                  </a:solidFill>
                </a:rPr>
                <a:t>salt</a:t>
              </a:r>
            </a:p>
          </p:txBody>
        </p:sp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 flipV="1">
              <a:off x="1728" y="1728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679" name="Group 9"/>
          <p:cNvGrpSpPr>
            <a:grpSpLocks/>
          </p:cNvGrpSpPr>
          <p:nvPr/>
        </p:nvGrpSpPr>
        <p:grpSpPr bwMode="auto">
          <a:xfrm>
            <a:off x="5029200" y="3022600"/>
            <a:ext cx="1447800" cy="990600"/>
            <a:chOff x="3168" y="1776"/>
            <a:chExt cx="912" cy="624"/>
          </a:xfrm>
        </p:grpSpPr>
        <p:sp>
          <p:nvSpPr>
            <p:cNvPr id="156683" name="Text Box 10"/>
            <p:cNvSpPr txBox="1">
              <a:spLocks noChangeArrowheads="1"/>
            </p:cNvSpPr>
            <p:nvPr/>
          </p:nvSpPr>
          <p:spPr bwMode="auto">
            <a:xfrm>
              <a:off x="3408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0000CC"/>
                  </a:solidFill>
                </a:rPr>
                <a:t>water</a:t>
              </a:r>
            </a:p>
          </p:txBody>
        </p:sp>
        <p:sp>
          <p:nvSpPr>
            <p:cNvPr id="350219" name="Line 11"/>
            <p:cNvSpPr>
              <a:spLocks noChangeShapeType="1"/>
            </p:cNvSpPr>
            <p:nvPr/>
          </p:nvSpPr>
          <p:spPr bwMode="auto">
            <a:xfrm flipH="1" flipV="1">
              <a:off x="3168" y="1776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56680" name="Text Box 12"/>
          <p:cNvSpPr txBox="1">
            <a:spLocks noChangeArrowheads="1"/>
          </p:cNvSpPr>
          <p:nvPr/>
        </p:nvSpPr>
        <p:spPr bwMode="auto">
          <a:xfrm>
            <a:off x="914400" y="4470400"/>
            <a:ext cx="7315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0"/>
              <a:t>n = is the ratio of moles of water to 1 mole of the salt</a:t>
            </a:r>
          </a:p>
        </p:txBody>
      </p:sp>
      <p:graphicFrame>
        <p:nvGraphicFramePr>
          <p:cNvPr id="156681" name="Object 13"/>
          <p:cNvGraphicFramePr>
            <a:graphicFrameLocks noChangeAspect="1"/>
          </p:cNvGraphicFramePr>
          <p:nvPr/>
        </p:nvGraphicFramePr>
        <p:xfrm>
          <a:off x="3429000" y="5308600"/>
          <a:ext cx="20478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618200" imgH="658080" progId="Equation.3">
                  <p:embed/>
                </p:oleObj>
              </mc:Choice>
              <mc:Fallback>
                <p:oleObj name="Equation" r:id="rId3" imgW="1618200" imgH="65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08600"/>
                        <a:ext cx="20478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81" name="Rectangle 25"/>
          <p:cNvSpPr>
            <a:spLocks noChangeArrowheads="1"/>
          </p:cNvSpPr>
          <p:nvPr/>
        </p:nvSpPr>
        <p:spPr bwMode="auto">
          <a:xfrm>
            <a:off x="228600" y="1030224"/>
            <a:ext cx="8695944" cy="552297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6248400" y="3611563"/>
            <a:ext cx="19812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 err="1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dihydrate</a:t>
            </a:r>
            <a:endParaRPr lang="en-US" i="1" dirty="0">
              <a:solidFill>
                <a:srgbClr val="006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57702" name="Text Box 5"/>
          <p:cNvSpPr txBox="1">
            <a:spLocks noChangeArrowheads="1"/>
          </p:cNvSpPr>
          <p:nvPr/>
        </p:nvSpPr>
        <p:spPr bwMode="auto">
          <a:xfrm>
            <a:off x="1524000" y="3549650"/>
            <a:ext cx="1935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0"/>
              <a:t>BaCl</a:t>
            </a:r>
            <a:r>
              <a:rPr lang="en-US" altLang="en-US" sz="2600" b="0" baseline="-25000"/>
              <a:t>2</a:t>
            </a:r>
            <a:r>
              <a:rPr lang="en-US" altLang="en-US" sz="3600" b="0">
                <a:sym typeface="Symbol" panose="05050102010706020507" pitchFamily="18" charset="2"/>
              </a:rPr>
              <a:t></a:t>
            </a:r>
            <a:r>
              <a:rPr lang="en-US" altLang="en-US" sz="2600" b="0">
                <a:sym typeface="Symbol" panose="05050102010706020507" pitchFamily="18" charset="2"/>
              </a:rPr>
              <a:t>2H</a:t>
            </a:r>
            <a:r>
              <a:rPr lang="en-US" altLang="en-US" sz="2600" b="0" baseline="-25000">
                <a:sym typeface="Symbol" panose="05050102010706020507" pitchFamily="18" charset="2"/>
              </a:rPr>
              <a:t>2</a:t>
            </a:r>
            <a:r>
              <a:rPr lang="en-US" altLang="en-US" sz="2600" b="0">
                <a:sym typeface="Symbol" panose="05050102010706020507" pitchFamily="18" charset="2"/>
              </a:rPr>
              <a:t>O</a:t>
            </a:r>
            <a:endParaRPr lang="en-US" altLang="en-US" sz="3600" b="0"/>
          </a:p>
        </p:txBody>
      </p:sp>
      <p:sp>
        <p:nvSpPr>
          <p:cNvPr id="157703" name="Text Box 6"/>
          <p:cNvSpPr txBox="1">
            <a:spLocks noChangeArrowheads="1"/>
          </p:cNvSpPr>
          <p:nvPr/>
        </p:nvSpPr>
        <p:spPr bwMode="auto">
          <a:xfrm>
            <a:off x="2162175" y="1673225"/>
            <a:ext cx="1673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0"/>
              <a:t>Salt name</a:t>
            </a:r>
          </a:p>
        </p:txBody>
      </p:sp>
      <p:sp>
        <p:nvSpPr>
          <p:cNvPr id="157704" name="Text Box 7"/>
          <p:cNvSpPr txBox="1">
            <a:spLocks noChangeArrowheads="1"/>
          </p:cNvSpPr>
          <p:nvPr/>
        </p:nvSpPr>
        <p:spPr bwMode="auto">
          <a:xfrm>
            <a:off x="3825875" y="1673225"/>
            <a:ext cx="376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0"/>
              <a:t>+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4237038" y="1673225"/>
            <a:ext cx="992187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prefix</a:t>
            </a:r>
          </a:p>
        </p:txBody>
      </p:sp>
      <p:sp>
        <p:nvSpPr>
          <p:cNvPr id="157706" name="Text Box 9"/>
          <p:cNvSpPr txBox="1">
            <a:spLocks noChangeArrowheads="1"/>
          </p:cNvSpPr>
          <p:nvPr/>
        </p:nvSpPr>
        <p:spPr bwMode="auto">
          <a:xfrm>
            <a:off x="5151438" y="1673225"/>
            <a:ext cx="12874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0"/>
              <a:t>hydrate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746125" y="2435225"/>
            <a:ext cx="1084263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prefix:</a:t>
            </a:r>
          </a:p>
        </p:txBody>
      </p:sp>
      <p:sp>
        <p:nvSpPr>
          <p:cNvPr id="157708" name="Text Box 11"/>
          <p:cNvSpPr txBox="1">
            <a:spLocks noChangeArrowheads="1"/>
          </p:cNvSpPr>
          <p:nvPr/>
        </p:nvSpPr>
        <p:spPr bwMode="auto">
          <a:xfrm>
            <a:off x="2041525" y="2435225"/>
            <a:ext cx="2774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0"/>
              <a:t>mono, di, tri etc…</a:t>
            </a:r>
          </a:p>
        </p:txBody>
      </p:sp>
      <p:sp>
        <p:nvSpPr>
          <p:cNvPr id="352268" name="Rectangle 12"/>
          <p:cNvSpPr>
            <a:spLocks noChangeArrowheads="1"/>
          </p:cNvSpPr>
          <p:nvPr/>
        </p:nvSpPr>
        <p:spPr bwMode="auto">
          <a:xfrm>
            <a:off x="3505200" y="3609975"/>
            <a:ext cx="2852738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barium chloride</a:t>
            </a:r>
          </a:p>
        </p:txBody>
      </p:sp>
      <p:sp>
        <p:nvSpPr>
          <p:cNvPr id="352269" name="Line 13"/>
          <p:cNvSpPr>
            <a:spLocks noChangeShapeType="1"/>
          </p:cNvSpPr>
          <p:nvPr/>
        </p:nvSpPr>
        <p:spPr bwMode="auto">
          <a:xfrm>
            <a:off x="2438400" y="4191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57711" name="Group 14"/>
          <p:cNvGrpSpPr>
            <a:grpSpLocks/>
          </p:cNvGrpSpPr>
          <p:nvPr/>
        </p:nvGrpSpPr>
        <p:grpSpPr bwMode="auto">
          <a:xfrm>
            <a:off x="2590800" y="3352800"/>
            <a:ext cx="3962400" cy="304800"/>
            <a:chOff x="1344" y="1776"/>
            <a:chExt cx="2496" cy="192"/>
          </a:xfrm>
        </p:grpSpPr>
        <p:sp>
          <p:nvSpPr>
            <p:cNvPr id="352271" name="Line 15"/>
            <p:cNvSpPr>
              <a:spLocks noChangeShapeType="1"/>
            </p:cNvSpPr>
            <p:nvPr/>
          </p:nvSpPr>
          <p:spPr bwMode="auto">
            <a:xfrm flipV="1">
              <a:off x="134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352272" name="Line 16"/>
            <p:cNvSpPr>
              <a:spLocks noChangeShapeType="1"/>
            </p:cNvSpPr>
            <p:nvPr/>
          </p:nvSpPr>
          <p:spPr bwMode="auto">
            <a:xfrm>
              <a:off x="1344" y="1776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352273" name="Line 17"/>
            <p:cNvSpPr>
              <a:spLocks noChangeShapeType="1"/>
            </p:cNvSpPr>
            <p:nvPr/>
          </p:nvSpPr>
          <p:spPr bwMode="auto">
            <a:xfrm>
              <a:off x="3840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517525" y="5041900"/>
            <a:ext cx="468312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i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sodium sulfate </a:t>
            </a:r>
            <a:r>
              <a:rPr lang="en-US" sz="2600" i="1" dirty="0" err="1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pentahydrate</a:t>
            </a:r>
            <a:endParaRPr lang="en-US" sz="2600" i="1" dirty="0">
              <a:solidFill>
                <a:srgbClr val="006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57713" name="Text Box 19"/>
          <p:cNvSpPr txBox="1">
            <a:spLocks noChangeArrowheads="1"/>
          </p:cNvSpPr>
          <p:nvPr/>
        </p:nvSpPr>
        <p:spPr bwMode="auto">
          <a:xfrm>
            <a:off x="5772150" y="5026025"/>
            <a:ext cx="1325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0"/>
              <a:t>Na</a:t>
            </a:r>
            <a:r>
              <a:rPr lang="en-US" altLang="en-US" sz="2600" b="0" baseline="-25000"/>
              <a:t>2</a:t>
            </a:r>
            <a:r>
              <a:rPr lang="en-US" altLang="en-US" sz="2600" b="0"/>
              <a:t>SO</a:t>
            </a:r>
            <a:r>
              <a:rPr lang="en-US" altLang="en-US" sz="2600" b="0" baseline="-25000"/>
              <a:t>4</a:t>
            </a:r>
          </a:p>
        </p:txBody>
      </p:sp>
      <p:sp>
        <p:nvSpPr>
          <p:cNvPr id="157714" name="Rectangle 20"/>
          <p:cNvSpPr>
            <a:spLocks noChangeArrowheads="1"/>
          </p:cNvSpPr>
          <p:nvPr/>
        </p:nvSpPr>
        <p:spPr bwMode="auto">
          <a:xfrm>
            <a:off x="6826250" y="48768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0">
                <a:sym typeface="Symbol" panose="05050102010706020507" pitchFamily="18" charset="2"/>
              </a:rPr>
              <a:t></a:t>
            </a:r>
            <a:r>
              <a:rPr lang="en-US" altLang="en-US" sz="2600" b="0">
                <a:sym typeface="Symbol" panose="05050102010706020507" pitchFamily="18" charset="2"/>
              </a:rPr>
              <a:t>5H</a:t>
            </a:r>
            <a:r>
              <a:rPr lang="en-US" altLang="en-US" sz="2600" b="0" baseline="-25000">
                <a:sym typeface="Symbol" panose="05050102010706020507" pitchFamily="18" charset="2"/>
              </a:rPr>
              <a:t>2</a:t>
            </a:r>
            <a:r>
              <a:rPr lang="en-US" altLang="en-US" sz="2600" b="0">
                <a:sym typeface="Symbol" panose="05050102010706020507" pitchFamily="18" charset="2"/>
              </a:rPr>
              <a:t>O</a:t>
            </a:r>
          </a:p>
        </p:txBody>
      </p:sp>
      <p:grpSp>
        <p:nvGrpSpPr>
          <p:cNvPr id="157715" name="Group 21"/>
          <p:cNvGrpSpPr>
            <a:grpSpLocks/>
          </p:cNvGrpSpPr>
          <p:nvPr/>
        </p:nvGrpSpPr>
        <p:grpSpPr bwMode="auto">
          <a:xfrm flipV="1">
            <a:off x="3124200" y="5562600"/>
            <a:ext cx="3962400" cy="304800"/>
            <a:chOff x="1344" y="1776"/>
            <a:chExt cx="2496" cy="192"/>
          </a:xfrm>
        </p:grpSpPr>
        <p:sp>
          <p:nvSpPr>
            <p:cNvPr id="352278" name="Line 22"/>
            <p:cNvSpPr>
              <a:spLocks noChangeShapeType="1"/>
            </p:cNvSpPr>
            <p:nvPr/>
          </p:nvSpPr>
          <p:spPr bwMode="auto">
            <a:xfrm flipV="1">
              <a:off x="134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352279" name="Line 23"/>
            <p:cNvSpPr>
              <a:spLocks noChangeShapeType="1"/>
            </p:cNvSpPr>
            <p:nvPr/>
          </p:nvSpPr>
          <p:spPr bwMode="auto">
            <a:xfrm>
              <a:off x="1344" y="1776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352280" name="Line 24"/>
            <p:cNvSpPr>
              <a:spLocks noChangeShapeType="1"/>
            </p:cNvSpPr>
            <p:nvPr/>
          </p:nvSpPr>
          <p:spPr bwMode="auto">
            <a:xfrm>
              <a:off x="3840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Naming 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95944" cy="552297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0" dirty="0">
                <a:latin typeface="Arial" charset="0"/>
                <a:ea typeface="ＭＳ Ｐゴシック" charset="0"/>
              </a:rPr>
              <a:t>When a hydrate is heated, the water is liberated.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b="0" dirty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b="0" dirty="0">
              <a:latin typeface="Arial" charset="0"/>
              <a:ea typeface="ＭＳ Ｐゴシック" charset="0"/>
            </a:endParaRP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dirty="0">
                <a:latin typeface="Arial" charset="0"/>
                <a:ea typeface="ＭＳ Ｐゴシック" charset="0"/>
              </a:rPr>
              <a:t>For every one mole of hydrate, n moles (in this case 2) of water are liberated.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dirty="0">
                <a:latin typeface="Arial" charset="0"/>
                <a:ea typeface="ＭＳ Ｐゴシック" charset="0"/>
              </a:rPr>
              <a:t>After heating, any mass that remains is due to the salt residue.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dirty="0">
                <a:latin typeface="Arial" charset="0"/>
                <a:ea typeface="ＭＳ Ｐゴシック" charset="0"/>
              </a:rPr>
              <a:t>Therefore, any mass loss in heating is due to the water loss.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" charset="0"/>
              <a:ea typeface="ＭＳ Ｐゴシック" charset="0"/>
            </a:endParaRPr>
          </a:p>
        </p:txBody>
      </p:sp>
      <p:sp>
        <p:nvSpPr>
          <p:cNvPr id="158725" name="Text Box 17"/>
          <p:cNvSpPr txBox="1">
            <a:spLocks noChangeArrowheads="1"/>
          </p:cNvSpPr>
          <p:nvPr/>
        </p:nvSpPr>
        <p:spPr bwMode="auto">
          <a:xfrm>
            <a:off x="1171575" y="5749925"/>
            <a:ext cx="6842125" cy="49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0">
                <a:latin typeface="Calibri" panose="020F0502020204030204" pitchFamily="34" charset="0"/>
              </a:rPr>
              <a:t>mass sample – mass residue = mass water lost</a:t>
            </a:r>
          </a:p>
        </p:txBody>
      </p:sp>
      <p:graphicFrame>
        <p:nvGraphicFramePr>
          <p:cNvPr id="158726" name="Object 18"/>
          <p:cNvGraphicFramePr>
            <a:graphicFrameLocks noChangeAspect="1"/>
          </p:cNvGraphicFramePr>
          <p:nvPr/>
        </p:nvGraphicFramePr>
        <p:xfrm>
          <a:off x="685800" y="1905000"/>
          <a:ext cx="2863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2377080" imgH="420480" progId="Equation.DSMT4">
                  <p:embed/>
                </p:oleObj>
              </mc:Choice>
              <mc:Fallback>
                <p:oleObj name="Equation" r:id="rId3" imgW="2377080" imgH="4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2863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19"/>
          <p:cNvGraphicFramePr>
            <a:graphicFrameLocks noChangeAspect="1"/>
          </p:cNvGraphicFramePr>
          <p:nvPr/>
        </p:nvGraphicFramePr>
        <p:xfrm>
          <a:off x="3703638" y="1828800"/>
          <a:ext cx="1189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978120" imgH="383760" progId="Equation.DSMT4">
                  <p:embed/>
                </p:oleObj>
              </mc:Choice>
              <mc:Fallback>
                <p:oleObj name="Equation" r:id="rId5" imgW="978120" imgH="38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1828800"/>
                        <a:ext cx="11890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8" name="Object 20"/>
          <p:cNvGraphicFramePr>
            <a:graphicFrameLocks noChangeAspect="1"/>
          </p:cNvGraphicFramePr>
          <p:nvPr/>
        </p:nvGraphicFramePr>
        <p:xfrm>
          <a:off x="5046663" y="1920875"/>
          <a:ext cx="16144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1334520" imgH="420480" progId="Equation.DSMT4">
                  <p:embed/>
                </p:oleObj>
              </mc:Choice>
              <mc:Fallback>
                <p:oleObj name="Equation" r:id="rId7" imgW="1334520" imgH="4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920875"/>
                        <a:ext cx="16144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9" name="Object 21"/>
          <p:cNvGraphicFramePr>
            <a:graphicFrameLocks noChangeAspect="1"/>
          </p:cNvGraphicFramePr>
          <p:nvPr/>
        </p:nvGraphicFramePr>
        <p:xfrm>
          <a:off x="6815138" y="1905000"/>
          <a:ext cx="17954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1490040" imgH="420480" progId="Equation.DSMT4">
                  <p:embed/>
                </p:oleObj>
              </mc:Choice>
              <mc:Fallback>
                <p:oleObj name="Equation" r:id="rId9" imgW="1490040" imgH="4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1905000"/>
                        <a:ext cx="17954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Heating 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Bonds: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Describes the force that holds atoms together and includes:</a:t>
            </a:r>
          </a:p>
          <a:p>
            <a:pPr lvl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Covalent bonds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sharing of electrons between non-metals.</a:t>
            </a:r>
          </a:p>
          <a:p>
            <a:pPr lvl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Ionic bonds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electrostatic attraction of oppositely charged ions (metal + nonmetal)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formula: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describes the bonded compound using the symbols for the elements and subscripts to define how many.  Ex: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O, 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55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3657600" cy="2305759"/>
          </a:xfrm>
          <a:solidFill>
            <a:srgbClr val="FFFF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3200" b="0" smtClean="0">
                <a:cs typeface="+mn-cs"/>
              </a:rPr>
              <a:t>The solution to the problem involves the following series of steps.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938"/>
            <a:ext cx="5334000" cy="9064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Hydrate Formulas</a:t>
            </a:r>
            <a:endParaRPr lang="en-US" dirty="0"/>
          </a:p>
        </p:txBody>
      </p:sp>
      <p:pic>
        <p:nvPicPr>
          <p:cNvPr id="6" name="Picture 5" descr="02_u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95" y="76200"/>
            <a:ext cx="2707005" cy="66675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103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Empirical Formulas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One can calculate the empirical formula from the percent composition.</a:t>
            </a:r>
          </a:p>
        </p:txBody>
      </p:sp>
      <p:pic>
        <p:nvPicPr>
          <p:cNvPr id="57351" name="Picture 7" descr="03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8"/>
          <a:stretch>
            <a:fillRect/>
          </a:stretch>
        </p:blipFill>
        <p:spPr>
          <a:xfrm>
            <a:off x="104775" y="2349500"/>
            <a:ext cx="8915400" cy="850900"/>
          </a:xfrm>
        </p:spPr>
      </p:pic>
    </p:spTree>
    <p:extLst>
      <p:ext uri="{BB962C8B-B14F-4D97-AF65-F5344CB8AC3E}">
        <p14:creationId xmlns:p14="http://schemas.microsoft.com/office/powerpoint/2010/main" val="114778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Empirical Formulas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14375" y="1981200"/>
            <a:ext cx="7696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The compound </a:t>
            </a:r>
            <a:r>
              <a:rPr lang="en-US" i="1">
                <a:solidFill>
                  <a:srgbClr val="C82E32"/>
                </a:solidFill>
              </a:rPr>
              <a:t>para</a:t>
            </a:r>
            <a:r>
              <a:rPr lang="en-US">
                <a:solidFill>
                  <a:srgbClr val="C82E32"/>
                </a:solidFill>
              </a:rPr>
              <a:t>-aminobenzoic acid (you may have seen it listed as PABA on your bottle of sunscreen) is composed of carbon (61.31%), hydrogen (5.14%), nitrogen (10.21%), and oxygen (23.33%).  Find the empirical formula of PABA.</a:t>
            </a:r>
          </a:p>
        </p:txBody>
      </p:sp>
    </p:spTree>
    <p:extLst>
      <p:ext uri="{BB962C8B-B14F-4D97-AF65-F5344CB8AC3E}">
        <p14:creationId xmlns:p14="http://schemas.microsoft.com/office/powerpoint/2010/main" val="105801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Empirical Formulas</a:t>
            </a:r>
          </a:p>
        </p:txBody>
      </p:sp>
      <p:grpSp>
        <p:nvGrpSpPr>
          <p:cNvPr id="64532" name="Group 20"/>
          <p:cNvGrpSpPr>
            <a:grpSpLocks/>
          </p:cNvGrpSpPr>
          <p:nvPr/>
        </p:nvGrpSpPr>
        <p:grpSpPr bwMode="auto">
          <a:xfrm>
            <a:off x="914400" y="1828800"/>
            <a:ext cx="7315200" cy="3565525"/>
            <a:chOff x="576" y="1344"/>
            <a:chExt cx="4608" cy="2246"/>
          </a:xfrm>
        </p:grpSpPr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576" y="1344"/>
              <a:ext cx="4608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82E32"/>
                  </a:solidFill>
                </a:rPr>
                <a:t>Assuming 100.00 g of </a:t>
              </a:r>
              <a:r>
                <a:rPr lang="en-US" i="1">
                  <a:solidFill>
                    <a:srgbClr val="C82E32"/>
                  </a:solidFill>
                </a:rPr>
                <a:t>para</a:t>
              </a:r>
              <a:r>
                <a:rPr lang="en-US">
                  <a:solidFill>
                    <a:srgbClr val="C82E32"/>
                  </a:solidFill>
                </a:rPr>
                <a:t>-aminobenzoic acid,</a:t>
              </a:r>
            </a:p>
            <a:p>
              <a:endParaRPr lang="en-US">
                <a:solidFill>
                  <a:srgbClr val="C82E32"/>
                </a:solidFill>
              </a:endParaRPr>
            </a:p>
            <a:p>
              <a:r>
                <a:rPr lang="en-US">
                  <a:solidFill>
                    <a:srgbClr val="C82E32"/>
                  </a:solidFill>
                </a:rPr>
                <a:t>	C:	61.31 g x 		= 5.105 mol C</a:t>
              </a:r>
            </a:p>
            <a:p>
              <a:endParaRPr lang="en-US">
                <a:solidFill>
                  <a:srgbClr val="C82E32"/>
                </a:solidFill>
              </a:endParaRPr>
            </a:p>
            <a:p>
              <a:r>
                <a:rPr lang="en-US">
                  <a:solidFill>
                    <a:srgbClr val="C82E32"/>
                  </a:solidFill>
                </a:rPr>
                <a:t>	H:	  5.14 g x		= 5.09 mol H</a:t>
              </a:r>
            </a:p>
            <a:p>
              <a:endParaRPr lang="en-US">
                <a:solidFill>
                  <a:srgbClr val="C82E32"/>
                </a:solidFill>
              </a:endParaRPr>
            </a:p>
            <a:p>
              <a:r>
                <a:rPr lang="en-US">
                  <a:solidFill>
                    <a:srgbClr val="C82E32"/>
                  </a:solidFill>
                </a:rPr>
                <a:t>	N:	10.21 g x		= 0.7288 mol N</a:t>
              </a:r>
            </a:p>
            <a:p>
              <a:endParaRPr lang="en-US">
                <a:solidFill>
                  <a:srgbClr val="C82E32"/>
                </a:solidFill>
              </a:endParaRPr>
            </a:p>
            <a:p>
              <a:r>
                <a:rPr lang="en-US">
                  <a:solidFill>
                    <a:srgbClr val="C82E32"/>
                  </a:solidFill>
                </a:rPr>
                <a:t>	O:	23.33 g x 		= 1.456 mol O</a:t>
              </a:r>
            </a:p>
          </p:txBody>
        </p:sp>
        <p:grpSp>
          <p:nvGrpSpPr>
            <p:cNvPr id="64522" name="Group 10"/>
            <p:cNvGrpSpPr>
              <a:grpSpLocks/>
            </p:cNvGrpSpPr>
            <p:nvPr/>
          </p:nvGrpSpPr>
          <p:grpSpPr bwMode="auto">
            <a:xfrm>
              <a:off x="2658" y="1710"/>
              <a:ext cx="768" cy="518"/>
              <a:chOff x="1374" y="3704"/>
              <a:chExt cx="768" cy="518"/>
            </a:xfrm>
          </p:grpSpPr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1385" y="3704"/>
                <a:ext cx="75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12.01 g</a:t>
                </a:r>
              </a:p>
            </p:txBody>
          </p:sp>
          <p:sp>
            <p:nvSpPr>
              <p:cNvPr id="64521" name="Line 9"/>
              <p:cNvSpPr>
                <a:spLocks noChangeShapeType="1"/>
              </p:cNvSpPr>
              <p:nvPr/>
            </p:nvSpPr>
            <p:spPr bwMode="auto">
              <a:xfrm>
                <a:off x="1374" y="3966"/>
                <a:ext cx="768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2640" y="2611"/>
              <a:ext cx="770" cy="518"/>
              <a:chOff x="1374" y="3704"/>
              <a:chExt cx="770" cy="518"/>
            </a:xfrm>
          </p:grpSpPr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1387" y="3704"/>
                <a:ext cx="75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14.01 g</a:t>
                </a:r>
              </a:p>
            </p:txBody>
          </p:sp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>
                <a:off x="1374" y="3966"/>
                <a:ext cx="768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6" name="Group 14"/>
            <p:cNvGrpSpPr>
              <a:grpSpLocks/>
            </p:cNvGrpSpPr>
            <p:nvPr/>
          </p:nvGrpSpPr>
          <p:grpSpPr bwMode="auto">
            <a:xfrm>
              <a:off x="2670" y="2160"/>
              <a:ext cx="768" cy="518"/>
              <a:chOff x="1374" y="3704"/>
              <a:chExt cx="768" cy="518"/>
            </a:xfrm>
          </p:grpSpPr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>
                <a:off x="1439" y="3704"/>
                <a:ext cx="65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1.01 g</a:t>
                </a:r>
              </a:p>
            </p:txBody>
          </p:sp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1374" y="3966"/>
                <a:ext cx="768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9" name="Group 17"/>
            <p:cNvGrpSpPr>
              <a:grpSpLocks/>
            </p:cNvGrpSpPr>
            <p:nvPr/>
          </p:nvGrpSpPr>
          <p:grpSpPr bwMode="auto">
            <a:xfrm>
              <a:off x="2640" y="3072"/>
              <a:ext cx="770" cy="518"/>
              <a:chOff x="1374" y="3704"/>
              <a:chExt cx="770" cy="518"/>
            </a:xfrm>
          </p:grpSpPr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1387" y="3704"/>
                <a:ext cx="75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16.00 g</a:t>
                </a:r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1374" y="3966"/>
                <a:ext cx="768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92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Empirical Formulas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82588" y="1371600"/>
            <a:ext cx="837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Calculate the mole ratio by dividing by the smallest number of moles:</a:t>
            </a:r>
          </a:p>
        </p:txBody>
      </p:sp>
      <p:grpSp>
        <p:nvGrpSpPr>
          <p:cNvPr id="65569" name="Group 33"/>
          <p:cNvGrpSpPr>
            <a:grpSpLocks/>
          </p:cNvGrpSpPr>
          <p:nvPr/>
        </p:nvGrpSpPr>
        <p:grpSpPr bwMode="auto">
          <a:xfrm>
            <a:off x="2314575" y="2209800"/>
            <a:ext cx="4495800" cy="4132263"/>
            <a:chOff x="2352" y="987"/>
            <a:chExt cx="2832" cy="2603"/>
          </a:xfrm>
        </p:grpSpPr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2352" y="1104"/>
              <a:ext cx="2832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82E32"/>
                  </a:solidFill>
                </a:rPr>
                <a:t>C:			= 7.005 </a:t>
              </a:r>
              <a:r>
                <a:rPr lang="en-US">
                  <a:solidFill>
                    <a:srgbClr val="C82E32"/>
                  </a:solidFill>
                  <a:sym typeface="Symbol" pitchFamily="-80" charset="2"/>
                </a:rPr>
                <a:t> 7</a:t>
              </a:r>
            </a:p>
            <a:p>
              <a:endParaRPr lang="en-US">
                <a:solidFill>
                  <a:srgbClr val="C82E32"/>
                </a:solidFill>
                <a:sym typeface="Symbol" pitchFamily="-80" charset="2"/>
              </a:endParaRPr>
            </a:p>
            <a:p>
              <a:endParaRPr lang="en-US">
                <a:solidFill>
                  <a:srgbClr val="C82E32"/>
                </a:solidFill>
                <a:sym typeface="Symbol" pitchFamily="-80" charset="2"/>
              </a:endParaRPr>
            </a:p>
            <a:p>
              <a:r>
                <a:rPr lang="en-US">
                  <a:solidFill>
                    <a:srgbClr val="C82E32"/>
                  </a:solidFill>
                  <a:sym typeface="Symbol" pitchFamily="-80" charset="2"/>
                </a:rPr>
                <a:t>H:			= 6.984  7</a:t>
              </a:r>
            </a:p>
            <a:p>
              <a:endParaRPr lang="en-US">
                <a:solidFill>
                  <a:srgbClr val="C82E32"/>
                </a:solidFill>
                <a:sym typeface="Symbol" pitchFamily="-80" charset="2"/>
              </a:endParaRPr>
            </a:p>
            <a:p>
              <a:endParaRPr lang="en-US">
                <a:solidFill>
                  <a:srgbClr val="C82E32"/>
                </a:solidFill>
                <a:sym typeface="Symbol" pitchFamily="-80" charset="2"/>
              </a:endParaRPr>
            </a:p>
            <a:p>
              <a:r>
                <a:rPr lang="en-US">
                  <a:solidFill>
                    <a:srgbClr val="C82E32"/>
                  </a:solidFill>
                  <a:sym typeface="Symbol" pitchFamily="-80" charset="2"/>
                </a:rPr>
                <a:t>N:			= 1.000</a:t>
              </a:r>
            </a:p>
            <a:p>
              <a:endParaRPr lang="en-US">
                <a:solidFill>
                  <a:srgbClr val="C82E32"/>
                </a:solidFill>
                <a:sym typeface="Symbol" pitchFamily="-80" charset="2"/>
              </a:endParaRPr>
            </a:p>
            <a:p>
              <a:endParaRPr lang="en-US">
                <a:solidFill>
                  <a:srgbClr val="C82E32"/>
                </a:solidFill>
                <a:sym typeface="Symbol" pitchFamily="-80" charset="2"/>
              </a:endParaRPr>
            </a:p>
            <a:p>
              <a:r>
                <a:rPr lang="en-US">
                  <a:solidFill>
                    <a:srgbClr val="C82E32"/>
                  </a:solidFill>
                  <a:sym typeface="Symbol" pitchFamily="-80" charset="2"/>
                </a:rPr>
                <a:t>O:			= 2.001  2</a:t>
              </a:r>
              <a:endParaRPr lang="en-US">
                <a:solidFill>
                  <a:srgbClr val="C82E32"/>
                </a:solidFill>
              </a:endParaRPr>
            </a:p>
          </p:txBody>
        </p:sp>
        <p:grpSp>
          <p:nvGrpSpPr>
            <p:cNvPr id="65551" name="Group 15"/>
            <p:cNvGrpSpPr>
              <a:grpSpLocks/>
            </p:cNvGrpSpPr>
            <p:nvPr/>
          </p:nvGrpSpPr>
          <p:grpSpPr bwMode="auto">
            <a:xfrm>
              <a:off x="2880" y="987"/>
              <a:ext cx="1104" cy="518"/>
              <a:chOff x="528" y="3495"/>
              <a:chExt cx="1104" cy="518"/>
            </a:xfrm>
          </p:grpSpPr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>
                <a:off x="528" y="3753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6" name="Rectangle 10"/>
              <p:cNvSpPr>
                <a:spLocks noChangeArrowheads="1"/>
              </p:cNvSpPr>
              <p:nvPr/>
            </p:nvSpPr>
            <p:spPr bwMode="auto">
              <a:xfrm>
                <a:off x="528" y="3495"/>
                <a:ext cx="106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5.105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0.7288 mol</a:t>
                </a:r>
              </a:p>
            </p:txBody>
          </p:sp>
          <p:sp>
            <p:nvSpPr>
              <p:cNvPr id="65548" name="Line 12"/>
              <p:cNvSpPr>
                <a:spLocks noChangeShapeType="1"/>
              </p:cNvSpPr>
              <p:nvPr/>
            </p:nvSpPr>
            <p:spPr bwMode="auto">
              <a:xfrm>
                <a:off x="1141" y="3655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9" name="Line 13"/>
              <p:cNvSpPr>
                <a:spLocks noChangeShapeType="1"/>
              </p:cNvSpPr>
              <p:nvPr/>
            </p:nvSpPr>
            <p:spPr bwMode="auto">
              <a:xfrm>
                <a:off x="1183" y="3886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7" name="Group 21"/>
            <p:cNvGrpSpPr>
              <a:grpSpLocks/>
            </p:cNvGrpSpPr>
            <p:nvPr/>
          </p:nvGrpSpPr>
          <p:grpSpPr bwMode="auto">
            <a:xfrm>
              <a:off x="2880" y="1681"/>
              <a:ext cx="1104" cy="518"/>
              <a:chOff x="2880" y="1642"/>
              <a:chExt cx="1104" cy="518"/>
            </a:xfrm>
          </p:grpSpPr>
          <p:sp>
            <p:nvSpPr>
              <p:cNvPr id="65553" name="Line 17"/>
              <p:cNvSpPr>
                <a:spLocks noChangeShapeType="1"/>
              </p:cNvSpPr>
              <p:nvPr/>
            </p:nvSpPr>
            <p:spPr bwMode="auto">
              <a:xfrm>
                <a:off x="2880" y="1900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Rectangle 18"/>
              <p:cNvSpPr>
                <a:spLocks noChangeArrowheads="1"/>
              </p:cNvSpPr>
              <p:nvPr/>
            </p:nvSpPr>
            <p:spPr bwMode="auto">
              <a:xfrm>
                <a:off x="2880" y="1642"/>
                <a:ext cx="106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5.09 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0.7288 mol</a:t>
                </a:r>
              </a:p>
            </p:txBody>
          </p:sp>
          <p:sp>
            <p:nvSpPr>
              <p:cNvPr id="65555" name="Line 19"/>
              <p:cNvSpPr>
                <a:spLocks noChangeShapeType="1"/>
              </p:cNvSpPr>
              <p:nvPr/>
            </p:nvSpPr>
            <p:spPr bwMode="auto">
              <a:xfrm>
                <a:off x="3456" y="1802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6" name="Line 20"/>
              <p:cNvSpPr>
                <a:spLocks noChangeShapeType="1"/>
              </p:cNvSpPr>
              <p:nvPr/>
            </p:nvSpPr>
            <p:spPr bwMode="auto">
              <a:xfrm>
                <a:off x="3535" y="2033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3" name="Group 27"/>
            <p:cNvGrpSpPr>
              <a:grpSpLocks/>
            </p:cNvGrpSpPr>
            <p:nvPr/>
          </p:nvGrpSpPr>
          <p:grpSpPr bwMode="auto">
            <a:xfrm>
              <a:off x="2880" y="2382"/>
              <a:ext cx="1104" cy="518"/>
              <a:chOff x="2880" y="2382"/>
              <a:chExt cx="1104" cy="518"/>
            </a:xfrm>
          </p:grpSpPr>
          <p:sp>
            <p:nvSpPr>
              <p:cNvPr id="65559" name="Line 23"/>
              <p:cNvSpPr>
                <a:spLocks noChangeShapeType="1"/>
              </p:cNvSpPr>
              <p:nvPr/>
            </p:nvSpPr>
            <p:spPr bwMode="auto">
              <a:xfrm>
                <a:off x="2880" y="2640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0" name="Rectangle 24"/>
              <p:cNvSpPr>
                <a:spLocks noChangeArrowheads="1"/>
              </p:cNvSpPr>
              <p:nvPr/>
            </p:nvSpPr>
            <p:spPr bwMode="auto">
              <a:xfrm>
                <a:off x="2880" y="2382"/>
                <a:ext cx="106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0.7288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0.7288 mol</a:t>
                </a:r>
              </a:p>
            </p:txBody>
          </p:sp>
          <p:sp>
            <p:nvSpPr>
              <p:cNvPr id="65561" name="Line 25"/>
              <p:cNvSpPr>
                <a:spLocks noChangeShapeType="1"/>
              </p:cNvSpPr>
              <p:nvPr/>
            </p:nvSpPr>
            <p:spPr bwMode="auto">
              <a:xfrm>
                <a:off x="3543" y="254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2" name="Line 26"/>
              <p:cNvSpPr>
                <a:spLocks noChangeShapeType="1"/>
              </p:cNvSpPr>
              <p:nvPr/>
            </p:nvSpPr>
            <p:spPr bwMode="auto">
              <a:xfrm>
                <a:off x="3535" y="2773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4" name="Group 28"/>
            <p:cNvGrpSpPr>
              <a:grpSpLocks/>
            </p:cNvGrpSpPr>
            <p:nvPr/>
          </p:nvGrpSpPr>
          <p:grpSpPr bwMode="auto">
            <a:xfrm>
              <a:off x="2880" y="3072"/>
              <a:ext cx="1104" cy="518"/>
              <a:chOff x="528" y="3495"/>
              <a:chExt cx="1104" cy="518"/>
            </a:xfrm>
          </p:grpSpPr>
          <p:sp>
            <p:nvSpPr>
              <p:cNvPr id="65565" name="Line 29"/>
              <p:cNvSpPr>
                <a:spLocks noChangeShapeType="1"/>
              </p:cNvSpPr>
              <p:nvPr/>
            </p:nvSpPr>
            <p:spPr bwMode="auto">
              <a:xfrm>
                <a:off x="528" y="3753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528" y="3495"/>
                <a:ext cx="106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1.458 mol</a:t>
                </a:r>
              </a:p>
              <a:p>
                <a:pPr algn="ctr"/>
                <a:r>
                  <a:rPr lang="en-US">
                    <a:solidFill>
                      <a:srgbClr val="C82E32"/>
                    </a:solidFill>
                  </a:rPr>
                  <a:t>0.7288 mol</a:t>
                </a:r>
              </a:p>
            </p:txBody>
          </p:sp>
          <p:sp>
            <p:nvSpPr>
              <p:cNvPr id="65567" name="Line 31"/>
              <p:cNvSpPr>
                <a:spLocks noChangeShapeType="1"/>
              </p:cNvSpPr>
              <p:nvPr/>
            </p:nvSpPr>
            <p:spPr bwMode="auto">
              <a:xfrm>
                <a:off x="1141" y="3655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8" name="Line 32"/>
              <p:cNvSpPr>
                <a:spLocks noChangeShapeType="1"/>
              </p:cNvSpPr>
              <p:nvPr/>
            </p:nvSpPr>
            <p:spPr bwMode="auto">
              <a:xfrm>
                <a:off x="1183" y="3886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21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Empirical Formulas</a:t>
            </a:r>
          </a:p>
        </p:txBody>
      </p:sp>
      <p:pic>
        <p:nvPicPr>
          <p:cNvPr id="66569" name="Picture 9" descr="P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t="11691" r="18457" b="11662"/>
          <a:stretch>
            <a:fillRect/>
          </a:stretch>
        </p:blipFill>
        <p:spPr bwMode="auto">
          <a:xfrm>
            <a:off x="2057400" y="3581400"/>
            <a:ext cx="4038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19113" y="1812925"/>
            <a:ext cx="8089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These are the subscripts for the empirical formula:</a:t>
            </a:r>
          </a:p>
          <a:p>
            <a:endParaRPr lang="en-US">
              <a:solidFill>
                <a:srgbClr val="C82E32"/>
              </a:solidFill>
            </a:endParaRPr>
          </a:p>
          <a:p>
            <a:r>
              <a:rPr lang="en-US" sz="2800">
                <a:solidFill>
                  <a:srgbClr val="C82E32"/>
                </a:solidFill>
              </a:rPr>
              <a:t>	C</a:t>
            </a:r>
            <a:r>
              <a:rPr lang="en-US" sz="2800" baseline="-25000">
                <a:solidFill>
                  <a:srgbClr val="C82E32"/>
                </a:solidFill>
              </a:rPr>
              <a:t>7</a:t>
            </a:r>
            <a:r>
              <a:rPr lang="en-US" sz="2800">
                <a:solidFill>
                  <a:srgbClr val="C82E32"/>
                </a:solidFill>
              </a:rPr>
              <a:t>H</a:t>
            </a:r>
            <a:r>
              <a:rPr lang="en-US" sz="2800" baseline="-25000">
                <a:solidFill>
                  <a:srgbClr val="C82E32"/>
                </a:solidFill>
              </a:rPr>
              <a:t>7</a:t>
            </a:r>
            <a:r>
              <a:rPr lang="en-US" sz="2800">
                <a:solidFill>
                  <a:srgbClr val="C82E32"/>
                </a:solidFill>
              </a:rPr>
              <a:t>NO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396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315200" cy="4114800"/>
          </a:xfrm>
        </p:spPr>
        <p:txBody>
          <a:bodyPr/>
          <a:lstStyle/>
          <a:p>
            <a:r>
              <a:rPr lang="en-US" dirty="0" smtClean="0"/>
              <a:t>It is useful for us to become familiar with simple organic nomenclature, starting with our </a:t>
            </a:r>
            <a:r>
              <a:rPr lang="en-US" dirty="0" smtClean="0">
                <a:solidFill>
                  <a:srgbClr val="FF0000"/>
                </a:solidFill>
              </a:rPr>
              <a:t>saturated hydrocarbons</a:t>
            </a:r>
            <a:r>
              <a:rPr lang="en-US" dirty="0" smtClean="0"/>
              <a:t> (alkanes) for C</a:t>
            </a:r>
            <a:r>
              <a:rPr lang="en-US" baseline="-25000" dirty="0" smtClean="0"/>
              <a:t>1</a:t>
            </a:r>
            <a:r>
              <a:rPr lang="en-US" dirty="0" smtClean="0"/>
              <a:t> – C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endParaRPr lang="en-US" baseline="-25000" dirty="0"/>
          </a:p>
          <a:p>
            <a:r>
              <a:rPr lang="en-US" dirty="0" smtClean="0"/>
              <a:t>Refer </a:t>
            </a:r>
            <a:r>
              <a:rPr lang="en-US" smtClean="0"/>
              <a:t>to Pg. </a:t>
            </a:r>
            <a:r>
              <a:rPr lang="en-US" dirty="0" smtClean="0"/>
              <a:t>444 in your textbook to complete the definitions and table for the first 10 alkanes.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0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048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pic>
        <p:nvPicPr>
          <p:cNvPr id="6963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31900"/>
            <a:ext cx="3048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14400" y="2971800"/>
            <a:ext cx="3124200" cy="2667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pic>
        <p:nvPicPr>
          <p:cNvPr id="87045" name="Picture 5"/>
          <p:cNvPicPr>
            <a:picLocks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086350" y="3017838"/>
            <a:ext cx="3219450" cy="262096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69640" name="Rectangle 6"/>
          <p:cNvSpPr>
            <a:spLocks noChangeArrowheads="1"/>
          </p:cNvSpPr>
          <p:nvPr/>
        </p:nvSpPr>
        <p:spPr bwMode="auto">
          <a:xfrm>
            <a:off x="1371600" y="5715000"/>
            <a:ext cx="23923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3200"/>
              <a:t>Ball &amp; stick</a:t>
            </a:r>
          </a:p>
        </p:txBody>
      </p:sp>
      <p:sp>
        <p:nvSpPr>
          <p:cNvPr id="69641" name="Rectangle 7"/>
          <p:cNvSpPr>
            <a:spLocks noChangeArrowheads="1"/>
          </p:cNvSpPr>
          <p:nvPr/>
        </p:nvSpPr>
        <p:spPr bwMode="auto">
          <a:xfrm>
            <a:off x="5257800" y="5791200"/>
            <a:ext cx="26177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3200"/>
              <a:t>Space-filling</a:t>
            </a:r>
          </a:p>
        </p:txBody>
      </p:sp>
      <p:sp>
        <p:nvSpPr>
          <p:cNvPr id="69642" name="Rectangle 8"/>
          <p:cNvSpPr>
            <a:spLocks noChangeArrowheads="1"/>
          </p:cNvSpPr>
          <p:nvPr/>
        </p:nvSpPr>
        <p:spPr bwMode="auto">
          <a:xfrm>
            <a:off x="812800" y="1298575"/>
            <a:ext cx="3835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3200" b="0"/>
              <a:t>Structural formula of glycine: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Molecular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6"/>
          <p:cNvSpPr txBox="1">
            <a:spLocks noChangeArrowheads="1"/>
          </p:cNvSpPr>
          <p:nvPr/>
        </p:nvSpPr>
        <p:spPr bwMode="auto">
          <a:xfrm>
            <a:off x="7196138" y="5029200"/>
            <a:ext cx="1109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200"/>
              <a:t>NaCl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52400" y="1905000"/>
            <a:ext cx="6172200" cy="364715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Ionic compounds </a:t>
            </a:r>
            <a:r>
              <a:rPr lang="en-US" sz="2400" b="0" i="1" dirty="0">
                <a:latin typeface="Arial" pitchFamily="34" charset="0"/>
                <a:ea typeface="ＭＳ Ｐゴシック" charset="0"/>
                <a:cs typeface="Arial" pitchFamily="34" charset="0"/>
              </a:rPr>
              <a:t>(metals &amp; non-metals)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constitute </a:t>
            </a:r>
            <a:r>
              <a:rPr lang="en-US" sz="2400" b="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 </a:t>
            </a: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major class of compounds. 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They consist of 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ions</a:t>
            </a: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, atoms or groups of atoms that bear a positive or negative electric charge.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Many familiar compounds are composed of ions. Table salt, or sodium chloride (</a:t>
            </a:r>
            <a:r>
              <a:rPr lang="en-US" sz="24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NaCl</a:t>
            </a: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) is one example.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These are generically referred to as </a:t>
            </a:r>
            <a:r>
              <a:rPr lang="en-US" sz="2400" b="1" dirty="0">
                <a:latin typeface="Arial" pitchFamily="34" charset="0"/>
                <a:ea typeface="ＭＳ Ｐゴシック" charset="0"/>
                <a:cs typeface="Arial" pitchFamily="34" charset="0"/>
              </a:rPr>
              <a:t>salts</a:t>
            </a:r>
            <a:r>
              <a:rPr lang="en-US" sz="2400" b="0" dirty="0">
                <a:latin typeface="Arial" pitchFamily="34" charset="0"/>
                <a:ea typeface="ＭＳ Ｐゴシック" charset="0"/>
                <a:cs typeface="Arial" pitchFamily="34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Ionic Compounds</a:t>
            </a:r>
            <a:endParaRPr lang="en-US" dirty="0"/>
          </a:p>
        </p:txBody>
      </p:sp>
      <p:pic>
        <p:nvPicPr>
          <p:cNvPr id="7" name="Picture 6" descr="02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540" y="1143000"/>
            <a:ext cx="2512060" cy="3810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354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5024"/>
            <a:ext cx="8695944" cy="55229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</a:t>
            </a:r>
            <a:r>
              <a:rPr lang="en-US" sz="3200" b="1" dirty="0" smtClean="0"/>
              <a:t> </a:t>
            </a:r>
            <a:r>
              <a:rPr lang="en-US" sz="3200" b="0" dirty="0" smtClean="0"/>
              <a:t>are atoms or groups of atoms with a formal positive or negative charge. 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Removing electrons from an atom produces a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</a:t>
            </a:r>
            <a:r>
              <a:rPr lang="en-US" sz="3200" b="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dirty="0" smtClean="0"/>
              <a:t>with a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charge</a:t>
            </a:r>
            <a:r>
              <a:rPr lang="en-US" sz="3200" i="1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Adding a electrons to an atom gives an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ANION</a:t>
            </a:r>
            <a:r>
              <a:rPr lang="en-US" sz="3200" b="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dirty="0" smtClean="0"/>
              <a:t>with a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charge.</a:t>
            </a:r>
            <a:r>
              <a:rPr lang="en-US" sz="3200" b="0" dirty="0" smtClean="0"/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Ions &amp; Ionic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7938"/>
            <a:ext cx="8153400" cy="906462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Ions &amp; Ionic Compounds</a:t>
            </a:r>
          </a:p>
        </p:txBody>
      </p:sp>
      <p:pic>
        <p:nvPicPr>
          <p:cNvPr id="74755" name="Picture 4" descr="02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858125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2159</Words>
  <Application>Microsoft Office PowerPoint</Application>
  <PresentationFormat>On-screen Show (4:3)</PresentationFormat>
  <Paragraphs>385</Paragraphs>
  <Slides>56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ＭＳ Ｐゴシック</vt:lpstr>
      <vt:lpstr>Arial</vt:lpstr>
      <vt:lpstr>Calibri</vt:lpstr>
      <vt:lpstr>Symbol</vt:lpstr>
      <vt:lpstr>Times New Roman</vt:lpstr>
      <vt:lpstr>Office Theme</vt:lpstr>
      <vt:lpstr>Equation</vt:lpstr>
      <vt:lpstr>Molecules, Compounds,  and Formulas</vt:lpstr>
      <vt:lpstr>Organization of the Periodic table:</vt:lpstr>
      <vt:lpstr>Compounds &amp; Molecules</vt:lpstr>
      <vt:lpstr>PowerPoint Presentation</vt:lpstr>
      <vt:lpstr>Chemical Bonds:</vt:lpstr>
      <vt:lpstr>Molecular Modeling</vt:lpstr>
      <vt:lpstr>Ionic Compounds</vt:lpstr>
      <vt:lpstr>Ions &amp; Ionic Compounds</vt:lpstr>
      <vt:lpstr>PowerPoint Presentation</vt:lpstr>
      <vt:lpstr>Forming Cations &amp; Anions</vt:lpstr>
      <vt:lpstr>Predicting Ion Charges</vt:lpstr>
      <vt:lpstr>Ionic Bonds</vt:lpstr>
      <vt:lpstr>Ions &amp; Ionic Compounds</vt:lpstr>
      <vt:lpstr>Writing Formulas</vt:lpstr>
      <vt:lpstr>Common Cations</vt:lpstr>
      <vt:lpstr>Common Anions</vt:lpstr>
      <vt:lpstr>Naming Ionic Compounds</vt:lpstr>
      <vt:lpstr>Patterns in Oxyanion Nomenclature</vt:lpstr>
      <vt:lpstr>Patterns in Oxyanion Nomenclature</vt:lpstr>
      <vt:lpstr>Practice:</vt:lpstr>
      <vt:lpstr>Answers:</vt:lpstr>
      <vt:lpstr>Properties of Ionic Compounds Forming NaCl from Na(s) and Cl2(g)</vt:lpstr>
      <vt:lpstr>Electrostatic Forces</vt:lpstr>
      <vt:lpstr>Affect of Coulomb’s Law</vt:lpstr>
      <vt:lpstr>Naming Molecular Compounds</vt:lpstr>
      <vt:lpstr>PowerPoint Presentation</vt:lpstr>
      <vt:lpstr>Naming Covalent Compounds (between two nonmetals)</vt:lpstr>
      <vt:lpstr>Nomenclature of Binary Compounds</vt:lpstr>
      <vt:lpstr>Nomenclature of Binary Compounds</vt:lpstr>
      <vt:lpstr>Practice:</vt:lpstr>
      <vt:lpstr>Answers:</vt:lpstr>
      <vt:lpstr>Types of Formulas</vt:lpstr>
      <vt:lpstr>Acid Nomenclature</vt:lpstr>
      <vt:lpstr>Acid Nomenclature</vt:lpstr>
      <vt:lpstr>Types of Formulas</vt:lpstr>
      <vt:lpstr>Acid Nomenclature</vt:lpstr>
      <vt:lpstr>Diatomic Molecules</vt:lpstr>
      <vt:lpstr>Formula Weight (FW)</vt:lpstr>
      <vt:lpstr>Molecular Weight (MW)</vt:lpstr>
      <vt:lpstr>Percent Composition</vt:lpstr>
      <vt:lpstr>Counting Atoms: The Mole</vt:lpstr>
      <vt:lpstr>Counting Atoms: The Mole</vt:lpstr>
      <vt:lpstr>Avogadro’s Number</vt:lpstr>
      <vt:lpstr>Molar Mass</vt:lpstr>
      <vt:lpstr>Using Moles</vt:lpstr>
      <vt:lpstr>PowerPoint Presentation</vt:lpstr>
      <vt:lpstr>Hydrates</vt:lpstr>
      <vt:lpstr>Naming Hydrates</vt:lpstr>
      <vt:lpstr>Heating Hydrates</vt:lpstr>
      <vt:lpstr>Hydrate Formulas</vt:lpstr>
      <vt:lpstr>Calculating Empirical Formulas</vt:lpstr>
      <vt:lpstr>Calculating Empirical Formulas</vt:lpstr>
      <vt:lpstr>Calculating Empirical Formulas</vt:lpstr>
      <vt:lpstr>Calculating Empirical Formulas</vt:lpstr>
      <vt:lpstr>Calculating Empirical Formulas</vt:lpstr>
      <vt:lpstr>Naming Alkanes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Simple Compounds</dc:title>
  <dc:creator>Administrator</dc:creator>
  <cp:lastModifiedBy>Wilhelm, Carolyn</cp:lastModifiedBy>
  <cp:revision>34</cp:revision>
  <cp:lastPrinted>2013-09-11T15:44:08Z</cp:lastPrinted>
  <dcterms:created xsi:type="dcterms:W3CDTF">2012-09-08T17:48:28Z</dcterms:created>
  <dcterms:modified xsi:type="dcterms:W3CDTF">2015-09-10T11:39:57Z</dcterms:modified>
</cp:coreProperties>
</file>