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8" r:id="rId5"/>
    <p:sldId id="266" r:id="rId6"/>
    <p:sldId id="283" r:id="rId7"/>
    <p:sldId id="284" r:id="rId8"/>
    <p:sldId id="265" r:id="rId9"/>
    <p:sldId id="267" r:id="rId10"/>
    <p:sldId id="269" r:id="rId11"/>
    <p:sldId id="270" r:id="rId12"/>
    <p:sldId id="271" r:id="rId13"/>
    <p:sldId id="259" r:id="rId14"/>
    <p:sldId id="260" r:id="rId15"/>
    <p:sldId id="261" r:id="rId16"/>
    <p:sldId id="262" r:id="rId17"/>
    <p:sldId id="263" r:id="rId18"/>
    <p:sldId id="272" r:id="rId19"/>
    <p:sldId id="273" r:id="rId20"/>
    <p:sldId id="274" r:id="rId21"/>
    <p:sldId id="275" r:id="rId22"/>
    <p:sldId id="276" r:id="rId23"/>
    <p:sldId id="277" r:id="rId24"/>
    <p:sldId id="278" r:id="rId25"/>
    <p:sldId id="279" r:id="rId26"/>
    <p:sldId id="280" r:id="rId27"/>
    <p:sldId id="281" r:id="rId28"/>
    <p:sldId id="282"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1088C41-293A-41BD-B87C-7A48F9467025}"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C6502-6496-4F56-B7B0-B23EF9DD1F3C}"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088C41-293A-41BD-B87C-7A48F9467025}"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088C41-293A-41BD-B87C-7A48F9467025}" type="datetimeFigureOut">
              <a:rPr lang="en-US" smtClean="0"/>
              <a:pPr/>
              <a:t>4/15/2015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088C41-293A-41BD-B87C-7A48F9467025}"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1088C41-293A-41BD-B87C-7A48F9467025}"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C6502-6496-4F56-B7B0-B23EF9DD1F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088C41-293A-41BD-B87C-7A48F9467025}" type="datetimeFigureOut">
              <a:rPr lang="en-US" smtClean="0"/>
              <a:pPr/>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1088C41-293A-41BD-B87C-7A48F9467025}" type="datetimeFigureOut">
              <a:rPr lang="en-US" smtClean="0"/>
              <a:pPr/>
              <a:t>4/15/2015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1088C41-293A-41BD-B87C-7A48F9467025}" type="datetimeFigureOut">
              <a:rPr lang="en-US" smtClean="0"/>
              <a:pPr/>
              <a:t>4/15/2015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88C41-293A-41BD-B87C-7A48F9467025}" type="datetimeFigureOut">
              <a:rPr lang="en-US" smtClean="0"/>
              <a:pPr/>
              <a:t>4/15/2015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088C41-293A-41BD-B87C-7A48F9467025}" type="datetimeFigureOut">
              <a:rPr lang="en-US" smtClean="0"/>
              <a:pPr/>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C6502-6496-4F56-B7B0-B23EF9DD1F3C}"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1088C41-293A-41BD-B87C-7A48F9467025}" type="datetimeFigureOut">
              <a:rPr lang="en-US" smtClean="0"/>
              <a:pPr/>
              <a:t>4/15/2015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811C6502-6496-4F56-B7B0-B23EF9DD1F3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1088C41-293A-41BD-B87C-7A48F9467025}" type="datetimeFigureOut">
              <a:rPr lang="en-US" smtClean="0"/>
              <a:pPr/>
              <a:t>4/15/2015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11C6502-6496-4F56-B7B0-B23EF9DD1F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Nutrition</a:t>
            </a:r>
            <a:br>
              <a:rPr lang="en-US" dirty="0" smtClean="0"/>
            </a:br>
            <a:endParaRPr lang="en-US" dirty="0"/>
          </a:p>
        </p:txBody>
      </p:sp>
      <p:sp>
        <p:nvSpPr>
          <p:cNvPr id="3" name="Subtitle 2"/>
          <p:cNvSpPr>
            <a:spLocks noGrp="1"/>
          </p:cNvSpPr>
          <p:nvPr>
            <p:ph type="subTitle" idx="1"/>
          </p:nvPr>
        </p:nvSpPr>
        <p:spPr/>
        <p:txBody>
          <a:bodyPr/>
          <a:lstStyle/>
          <a:p>
            <a:r>
              <a:rPr lang="en-US" dirty="0" smtClean="0"/>
              <a:t>Chapter 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NUTRITION</a:t>
            </a:r>
            <a:endParaRPr lang="en-US" dirty="0"/>
          </a:p>
        </p:txBody>
      </p:sp>
      <p:sp>
        <p:nvSpPr>
          <p:cNvPr id="3" name="Content Placeholder 2"/>
          <p:cNvSpPr>
            <a:spLocks noGrp="1"/>
          </p:cNvSpPr>
          <p:nvPr>
            <p:ph idx="1"/>
          </p:nvPr>
        </p:nvSpPr>
        <p:spPr>
          <a:xfrm>
            <a:off x="457200" y="1775191"/>
            <a:ext cx="8229600" cy="4778009"/>
          </a:xfrm>
        </p:spPr>
        <p:txBody>
          <a:bodyPr>
            <a:normAutofit/>
          </a:bodyPr>
          <a:lstStyle/>
          <a:p>
            <a:r>
              <a:rPr lang="en-US" dirty="0" smtClean="0"/>
              <a:t>Good nutrition helps make people’s bodies strong, fit, and healthy</a:t>
            </a:r>
          </a:p>
          <a:p>
            <a:r>
              <a:rPr lang="en-US" dirty="0" smtClean="0"/>
              <a:t>Bodies are beautiful in many different ways, but to be it’s most beautiful, it must be well nourished. </a:t>
            </a:r>
          </a:p>
          <a:p>
            <a:r>
              <a:rPr lang="en-US" dirty="0" smtClean="0"/>
              <a:t>Adequate intakes of all the nutrients underlie the health of your complexion, the straightness of your bones, the shape and strength of </a:t>
            </a:r>
            <a:r>
              <a:rPr lang="en-US" smtClean="0"/>
              <a:t>your muscle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Best Food for You</a:t>
            </a:r>
            <a:endParaRPr lang="en-US" dirty="0"/>
          </a:p>
        </p:txBody>
      </p:sp>
      <p:sp>
        <p:nvSpPr>
          <p:cNvPr id="3" name="Content Placeholder 2"/>
          <p:cNvSpPr>
            <a:spLocks noGrp="1"/>
          </p:cNvSpPr>
          <p:nvPr>
            <p:ph idx="1"/>
          </p:nvPr>
        </p:nvSpPr>
        <p:spPr/>
        <p:txBody>
          <a:bodyPr/>
          <a:lstStyle/>
          <a:p>
            <a:r>
              <a:rPr lang="en-US" dirty="0" smtClean="0"/>
              <a:t>Your body is growing and renewing its parts all the time.</a:t>
            </a:r>
          </a:p>
          <a:p>
            <a:r>
              <a:rPr lang="en-US" dirty="0" smtClean="0"/>
              <a:t>Each day it adds a little to its tissues as you gain height and strength.</a:t>
            </a:r>
          </a:p>
          <a:p>
            <a:r>
              <a:rPr lang="en-US" dirty="0" smtClean="0"/>
              <a:t>It also replaces some old muscle, bone, skin, and blood with new tissues.</a:t>
            </a:r>
          </a:p>
          <a:p>
            <a:r>
              <a:rPr lang="en-US" dirty="0" smtClean="0"/>
              <a:t>In this way some of the food you eat today becomes part of “you” tomorrow.</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Food for You…</a:t>
            </a:r>
            <a:endParaRPr lang="en-US" dirty="0"/>
          </a:p>
        </p:txBody>
      </p:sp>
      <p:sp>
        <p:nvSpPr>
          <p:cNvPr id="3" name="Content Placeholder 2"/>
          <p:cNvSpPr>
            <a:spLocks noGrp="1"/>
          </p:cNvSpPr>
          <p:nvPr>
            <p:ph idx="1"/>
          </p:nvPr>
        </p:nvSpPr>
        <p:spPr/>
        <p:txBody>
          <a:bodyPr/>
          <a:lstStyle/>
          <a:p>
            <a:pPr>
              <a:lnSpc>
                <a:spcPct val="90000"/>
              </a:lnSpc>
            </a:pPr>
            <a:r>
              <a:rPr lang="en-US" dirty="0" smtClean="0"/>
              <a:t>The best food for you, then, is the kind that supports normal growth and maintains strong muscle, sound bones, healthy skin, and enough blood to cleanse and nourish all the parts of your body.</a:t>
            </a:r>
          </a:p>
          <a:p>
            <a:pPr>
              <a:lnSpc>
                <a:spcPct val="90000"/>
              </a:lnSpc>
            </a:pPr>
            <a:r>
              <a:rPr lang="en-US" dirty="0" smtClean="0"/>
              <a:t>It should also reduce your risks of developing illness later in life.</a:t>
            </a:r>
          </a:p>
          <a:p>
            <a:pPr>
              <a:lnSpc>
                <a:spcPct val="90000"/>
              </a:lnSpc>
            </a:pPr>
            <a:r>
              <a:rPr lang="en-US" dirty="0" smtClean="0"/>
              <a:t>Your food choices along with your lifestyle choices either raise or lower your chances of becoming ill.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Dietary Guidelines for Americans</a:t>
            </a:r>
            <a:endParaRPr lang="en-US" dirty="0"/>
          </a:p>
        </p:txBody>
      </p:sp>
      <p:sp>
        <p:nvSpPr>
          <p:cNvPr id="3" name="Content Placeholder 2"/>
          <p:cNvSpPr>
            <a:spLocks noGrp="1"/>
          </p:cNvSpPr>
          <p:nvPr>
            <p:ph idx="1"/>
          </p:nvPr>
        </p:nvSpPr>
        <p:spPr/>
        <p:txBody>
          <a:bodyPr/>
          <a:lstStyle/>
          <a:p>
            <a:pPr marL="609600" indent="-609600">
              <a:buFont typeface="Wingdings" pitchFamily="2" charset="2"/>
              <a:buAutoNum type="arabicPeriod"/>
              <a:defRPr/>
            </a:pPr>
            <a:r>
              <a:rPr lang="en-US" dirty="0" smtClean="0"/>
              <a:t>Eat a variety of foods.</a:t>
            </a:r>
          </a:p>
          <a:p>
            <a:pPr marL="609600" indent="-609600">
              <a:buFont typeface="Wingdings" pitchFamily="2" charset="2"/>
              <a:buAutoNum type="arabicPeriod"/>
              <a:defRPr/>
            </a:pPr>
            <a:r>
              <a:rPr lang="en-US" dirty="0" smtClean="0"/>
              <a:t>Balance the food you eat with physical activity- maintain or improve your weight.</a:t>
            </a:r>
          </a:p>
          <a:p>
            <a:pPr marL="609600" indent="-609600">
              <a:buFont typeface="Wingdings" pitchFamily="2" charset="2"/>
              <a:buAutoNum type="arabicPeriod"/>
              <a:defRPr/>
            </a:pPr>
            <a:r>
              <a:rPr lang="en-US" dirty="0" smtClean="0"/>
              <a:t>Choose a diet with plenty of grain products, vegetables, and fruits.</a:t>
            </a:r>
          </a:p>
          <a:p>
            <a:pPr marL="609600" indent="-609600">
              <a:buFont typeface="Wingdings" pitchFamily="2" charset="2"/>
              <a:buAutoNum type="arabicPeriod"/>
              <a:defRPr/>
            </a:pPr>
            <a:r>
              <a:rPr lang="en-US" dirty="0" smtClean="0"/>
              <a:t>Choose a diet low in fat, saturated fat, and cholesterol.</a:t>
            </a:r>
          </a:p>
          <a:p>
            <a:pPr marL="609600" indent="-609600">
              <a:buFont typeface="Wingdings" pitchFamily="2" charset="2"/>
              <a:buAutoNum type="arabicPeriod"/>
              <a:defRPr/>
            </a:pPr>
            <a:r>
              <a:rPr lang="en-US" dirty="0" smtClean="0"/>
              <a:t>Choose a diet moderate in sugars.</a:t>
            </a:r>
          </a:p>
          <a:p>
            <a:pPr marL="609600" indent="-609600">
              <a:buFont typeface="Wingdings" pitchFamily="2" charset="2"/>
              <a:buAutoNum type="arabicPeriod"/>
              <a:defRPr/>
            </a:pPr>
            <a:r>
              <a:rPr lang="en-US" dirty="0" smtClean="0"/>
              <a:t>Choose a diet moderate in salt and sodium.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DEFICIENCIES AND MALNUTRITION</a:t>
            </a:r>
            <a:endParaRPr lang="en-US" dirty="0"/>
          </a:p>
        </p:txBody>
      </p:sp>
      <p:sp>
        <p:nvSpPr>
          <p:cNvPr id="3" name="Content Placeholder 2"/>
          <p:cNvSpPr>
            <a:spLocks noGrp="1"/>
          </p:cNvSpPr>
          <p:nvPr>
            <p:ph idx="1"/>
          </p:nvPr>
        </p:nvSpPr>
        <p:spPr/>
        <p:txBody>
          <a:bodyPr/>
          <a:lstStyle/>
          <a:p>
            <a:pPr>
              <a:defRPr/>
            </a:pPr>
            <a:r>
              <a:rPr lang="en-US" dirty="0" smtClean="0"/>
              <a:t>Some people do not obtain enough nutrients from their food. They may develop nutrient deficiencies or other forms of malnutrition.</a:t>
            </a:r>
          </a:p>
          <a:p>
            <a:r>
              <a:rPr lang="en-US" b="1" u="sng" dirty="0" smtClean="0"/>
              <a:t>Nutrient Deficiencies-</a:t>
            </a:r>
            <a:r>
              <a:rPr lang="en-US" dirty="0" smtClean="0"/>
              <a:t> Too little of one or more nutrients in the diet.  A form of malnutrition.</a:t>
            </a:r>
          </a:p>
          <a:p>
            <a:r>
              <a:rPr lang="en-US" b="1" u="sng" dirty="0" smtClean="0"/>
              <a:t>Malnutrition-</a:t>
            </a:r>
            <a:r>
              <a:rPr lang="en-US" dirty="0" smtClean="0"/>
              <a:t> The result in the body of poor nutrition; under nutrition, over nutrition, or any nutrient deficiency.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DEFICEIENCIES AND MALNUTRITION cont. </a:t>
            </a:r>
            <a:endParaRPr lang="en-US" dirty="0"/>
          </a:p>
        </p:txBody>
      </p:sp>
      <p:sp>
        <p:nvSpPr>
          <p:cNvPr id="3" name="Content Placeholder 2"/>
          <p:cNvSpPr>
            <a:spLocks noGrp="1"/>
          </p:cNvSpPr>
          <p:nvPr>
            <p:ph idx="1"/>
          </p:nvPr>
        </p:nvSpPr>
        <p:spPr/>
        <p:txBody>
          <a:bodyPr/>
          <a:lstStyle/>
          <a:p>
            <a:r>
              <a:rPr lang="en-US" dirty="0" smtClean="0"/>
              <a:t>Adolescents &amp; teens are sensitive to deficiencies because they are growing at astonishing rates.</a:t>
            </a:r>
          </a:p>
          <a:p>
            <a:r>
              <a:rPr lang="en-US" dirty="0" smtClean="0"/>
              <a:t>A person who does not receive proper nutrition during the teen years may never reach full height, because of all of the nutrients they need for growth. </a:t>
            </a:r>
          </a:p>
          <a:p>
            <a:r>
              <a:rPr lang="en-US" dirty="0" smtClean="0"/>
              <a:t>After the person reaches adulthood, growth stops, even if the diet is excellent.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UNDERNUTRITION</a:t>
            </a:r>
            <a:endParaRPr lang="en-US" dirty="0"/>
          </a:p>
        </p:txBody>
      </p:sp>
      <p:sp>
        <p:nvSpPr>
          <p:cNvPr id="3" name="Content Placeholder 2"/>
          <p:cNvSpPr>
            <a:spLocks noGrp="1"/>
          </p:cNvSpPr>
          <p:nvPr>
            <p:ph idx="1"/>
          </p:nvPr>
        </p:nvSpPr>
        <p:spPr>
          <a:xfrm>
            <a:off x="457200" y="1775191"/>
            <a:ext cx="4191000" cy="4778009"/>
          </a:xfrm>
        </p:spPr>
        <p:txBody>
          <a:bodyPr>
            <a:normAutofit/>
          </a:bodyPr>
          <a:lstStyle/>
          <a:p>
            <a:r>
              <a:rPr lang="en-US" dirty="0" smtClean="0"/>
              <a:t>A form of malnutrition caused by inadequate food intake or the body's inability to make use of needed nutrients.</a:t>
            </a:r>
            <a:endParaRPr lang="en-US" dirty="0"/>
          </a:p>
        </p:txBody>
      </p:sp>
      <p:pic>
        <p:nvPicPr>
          <p:cNvPr id="5" name="Picture 5" descr="_38398023_child300"/>
          <p:cNvPicPr>
            <a:picLocks noChangeAspect="1" noChangeArrowheads="1"/>
          </p:cNvPicPr>
          <p:nvPr/>
        </p:nvPicPr>
        <p:blipFill>
          <a:blip r:embed="rId2" cstate="print"/>
          <a:srcRect/>
          <a:stretch>
            <a:fillRect/>
          </a:stretch>
        </p:blipFill>
        <p:spPr bwMode="auto">
          <a:xfrm>
            <a:off x="4800600" y="1828800"/>
            <a:ext cx="3916180" cy="43434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OVERNUTRITION</a:t>
            </a:r>
            <a:endParaRPr lang="en-US" dirty="0"/>
          </a:p>
        </p:txBody>
      </p:sp>
      <p:sp>
        <p:nvSpPr>
          <p:cNvPr id="3" name="Content Placeholder 2"/>
          <p:cNvSpPr>
            <a:spLocks noGrp="1"/>
          </p:cNvSpPr>
          <p:nvPr>
            <p:ph idx="1"/>
          </p:nvPr>
        </p:nvSpPr>
        <p:spPr>
          <a:xfrm>
            <a:off x="457200" y="1775191"/>
            <a:ext cx="4419600" cy="4778009"/>
          </a:xfrm>
        </p:spPr>
        <p:txBody>
          <a:bodyPr>
            <a:normAutofit/>
          </a:bodyPr>
          <a:lstStyle/>
          <a:p>
            <a:r>
              <a:rPr lang="en-US" dirty="0" smtClean="0"/>
              <a:t>Too much food energy or excess nutrients to the degree of causing disease or increasing the risk of disease.</a:t>
            </a:r>
          </a:p>
          <a:p>
            <a:r>
              <a:rPr lang="en-US" dirty="0" smtClean="0"/>
              <a:t>Regarded as a form of malnutrition when it leads to morbid obesity</a:t>
            </a:r>
            <a:endParaRPr lang="en-US" dirty="0"/>
          </a:p>
        </p:txBody>
      </p:sp>
      <p:pic>
        <p:nvPicPr>
          <p:cNvPr id="4" name="Picture 5" descr="obesity(diet)"/>
          <p:cNvPicPr>
            <a:picLocks noChangeAspect="1" noChangeArrowheads="1"/>
          </p:cNvPicPr>
          <p:nvPr/>
        </p:nvPicPr>
        <p:blipFill>
          <a:blip r:embed="rId2" cstate="print"/>
          <a:srcRect/>
          <a:stretch>
            <a:fillRect/>
          </a:stretch>
        </p:blipFill>
        <p:spPr bwMode="auto">
          <a:xfrm>
            <a:off x="4876800" y="1752600"/>
            <a:ext cx="4267200" cy="4495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Good nutrition promotes growth and helps prevent diseases. </a:t>
            </a:r>
          </a:p>
          <a:p>
            <a:endParaRPr lang="en-US" dirty="0" smtClean="0"/>
          </a:p>
          <a:p>
            <a:r>
              <a:rPr lang="en-US" dirty="0" smtClean="0"/>
              <a:t>Both under nutrition &amp; over nutrition threaten health.</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servings per Day?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176442"/>
              </p:ext>
            </p:extLst>
          </p:nvPr>
        </p:nvGraphicFramePr>
        <p:xfrm>
          <a:off x="457200" y="1774823"/>
          <a:ext cx="8305800" cy="4687809"/>
        </p:xfrm>
        <a:graphic>
          <a:graphicData uri="http://schemas.openxmlformats.org/drawingml/2006/table">
            <a:tbl>
              <a:tblPr firstRow="1" bandRow="1">
                <a:tableStyleId>{5C22544A-7EE6-4342-B048-85BDC9FD1C3A}</a:tableStyleId>
              </a:tblPr>
              <a:tblGrid>
                <a:gridCol w="2768600"/>
                <a:gridCol w="2768600"/>
                <a:gridCol w="2768600"/>
              </a:tblGrid>
              <a:tr h="578247">
                <a:tc>
                  <a:txBody>
                    <a:bodyPr/>
                    <a:lstStyle/>
                    <a:p>
                      <a:r>
                        <a:rPr lang="en-US" dirty="0" smtClean="0"/>
                        <a:t>Calories</a:t>
                      </a:r>
                      <a:endParaRPr lang="en-US" dirty="0"/>
                    </a:p>
                  </a:txBody>
                  <a:tcPr/>
                </a:tc>
                <a:tc>
                  <a:txBody>
                    <a:bodyPr/>
                    <a:lstStyle/>
                    <a:p>
                      <a:r>
                        <a:rPr lang="en-US" dirty="0" smtClean="0"/>
                        <a:t>Active Female</a:t>
                      </a:r>
                      <a:r>
                        <a:rPr lang="en-US" baseline="0" dirty="0" smtClean="0"/>
                        <a:t> Teen</a:t>
                      </a:r>
                      <a:endParaRPr lang="en-US" dirty="0" smtClean="0"/>
                    </a:p>
                    <a:p>
                      <a:r>
                        <a:rPr lang="en-US" dirty="0" smtClean="0"/>
                        <a:t>2,200</a:t>
                      </a:r>
                      <a:r>
                        <a:rPr lang="en-US" baseline="0" dirty="0" smtClean="0"/>
                        <a:t> </a:t>
                      </a:r>
                      <a:endParaRPr lang="en-US" dirty="0"/>
                    </a:p>
                  </a:txBody>
                  <a:tcPr/>
                </a:tc>
                <a:tc>
                  <a:txBody>
                    <a:bodyPr/>
                    <a:lstStyle/>
                    <a:p>
                      <a:r>
                        <a:rPr lang="en-US" dirty="0" smtClean="0"/>
                        <a:t>Active</a:t>
                      </a:r>
                      <a:r>
                        <a:rPr lang="en-US" baseline="0" dirty="0" smtClean="0"/>
                        <a:t> Male Teen</a:t>
                      </a:r>
                      <a:endParaRPr lang="en-US" dirty="0" smtClean="0"/>
                    </a:p>
                    <a:p>
                      <a:r>
                        <a:rPr lang="en-US" dirty="0" smtClean="0"/>
                        <a:t>3,200</a:t>
                      </a:r>
                      <a:endParaRPr lang="en-US" dirty="0"/>
                    </a:p>
                  </a:txBody>
                  <a:tcPr/>
                </a:tc>
              </a:tr>
              <a:tr h="578247">
                <a:tc>
                  <a:txBody>
                    <a:bodyPr/>
                    <a:lstStyle/>
                    <a:p>
                      <a:r>
                        <a:rPr lang="en-US" dirty="0" smtClean="0"/>
                        <a:t>Fruits</a:t>
                      </a:r>
                      <a:endParaRPr lang="en-US" dirty="0"/>
                    </a:p>
                  </a:txBody>
                  <a:tcPr/>
                </a:tc>
                <a:tc>
                  <a:txBody>
                    <a:bodyPr/>
                    <a:lstStyle/>
                    <a:p>
                      <a:r>
                        <a:rPr lang="en-US" dirty="0" smtClean="0"/>
                        <a:t>2 cups</a:t>
                      </a:r>
                      <a:endParaRPr lang="en-US" dirty="0"/>
                    </a:p>
                  </a:txBody>
                  <a:tcPr/>
                </a:tc>
                <a:tc>
                  <a:txBody>
                    <a:bodyPr/>
                    <a:lstStyle/>
                    <a:p>
                      <a:r>
                        <a:rPr lang="en-US" dirty="0" smtClean="0"/>
                        <a:t>2 ½ cups</a:t>
                      </a:r>
                      <a:endParaRPr lang="en-US" dirty="0"/>
                    </a:p>
                  </a:txBody>
                  <a:tcPr/>
                </a:tc>
              </a:tr>
              <a:tr h="578247">
                <a:tc>
                  <a:txBody>
                    <a:bodyPr/>
                    <a:lstStyle/>
                    <a:p>
                      <a:r>
                        <a:rPr lang="en-US" dirty="0" smtClean="0"/>
                        <a:t>Vegetables</a:t>
                      </a:r>
                      <a:endParaRPr lang="en-US" dirty="0"/>
                    </a:p>
                  </a:txBody>
                  <a:tcPr/>
                </a:tc>
                <a:tc>
                  <a:txBody>
                    <a:bodyPr/>
                    <a:lstStyle/>
                    <a:p>
                      <a:r>
                        <a:rPr lang="en-US" dirty="0" smtClean="0"/>
                        <a:t>3 cups</a:t>
                      </a:r>
                      <a:endParaRPr lang="en-US" dirty="0"/>
                    </a:p>
                  </a:txBody>
                  <a:tcPr/>
                </a:tc>
                <a:tc>
                  <a:txBody>
                    <a:bodyPr/>
                    <a:lstStyle/>
                    <a:p>
                      <a:r>
                        <a:rPr lang="en-US" dirty="0" smtClean="0"/>
                        <a:t>4 cups</a:t>
                      </a:r>
                      <a:endParaRPr lang="en-US" dirty="0"/>
                    </a:p>
                  </a:txBody>
                  <a:tcPr/>
                </a:tc>
              </a:tr>
              <a:tr h="578247">
                <a:tc>
                  <a:txBody>
                    <a:bodyPr/>
                    <a:lstStyle/>
                    <a:p>
                      <a:r>
                        <a:rPr lang="en-US" dirty="0" smtClean="0"/>
                        <a:t>Grains</a:t>
                      </a:r>
                      <a:endParaRPr lang="en-US" dirty="0"/>
                    </a:p>
                  </a:txBody>
                  <a:tcPr/>
                </a:tc>
                <a:tc>
                  <a:txBody>
                    <a:bodyPr/>
                    <a:lstStyle/>
                    <a:p>
                      <a:r>
                        <a:rPr lang="en-US" dirty="0" smtClean="0"/>
                        <a:t>7 ounces</a:t>
                      </a:r>
                      <a:endParaRPr lang="en-US" dirty="0"/>
                    </a:p>
                  </a:txBody>
                  <a:tcPr/>
                </a:tc>
                <a:tc>
                  <a:txBody>
                    <a:bodyPr/>
                    <a:lstStyle/>
                    <a:p>
                      <a:r>
                        <a:rPr lang="en-US" dirty="0" smtClean="0"/>
                        <a:t>10 ounces</a:t>
                      </a:r>
                      <a:endParaRPr lang="en-US" dirty="0"/>
                    </a:p>
                  </a:txBody>
                  <a:tcPr/>
                </a:tc>
              </a:tr>
              <a:tr h="578247">
                <a:tc>
                  <a:txBody>
                    <a:bodyPr/>
                    <a:lstStyle/>
                    <a:p>
                      <a:r>
                        <a:rPr lang="en-US" dirty="0" smtClean="0"/>
                        <a:t>Protein</a:t>
                      </a:r>
                      <a:endParaRPr lang="en-US" dirty="0"/>
                    </a:p>
                  </a:txBody>
                  <a:tcPr/>
                </a:tc>
                <a:tc>
                  <a:txBody>
                    <a:bodyPr/>
                    <a:lstStyle/>
                    <a:p>
                      <a:r>
                        <a:rPr lang="en-US" dirty="0" smtClean="0"/>
                        <a:t>6 ounces</a:t>
                      </a:r>
                      <a:endParaRPr lang="en-US" dirty="0"/>
                    </a:p>
                  </a:txBody>
                  <a:tcPr/>
                </a:tc>
                <a:tc>
                  <a:txBody>
                    <a:bodyPr/>
                    <a:lstStyle/>
                    <a:p>
                      <a:r>
                        <a:rPr lang="en-US" dirty="0" smtClean="0"/>
                        <a:t>7 ounces</a:t>
                      </a:r>
                      <a:endParaRPr lang="en-US" dirty="0"/>
                    </a:p>
                  </a:txBody>
                  <a:tcPr/>
                </a:tc>
              </a:tr>
              <a:tr h="578247">
                <a:tc>
                  <a:txBody>
                    <a:bodyPr/>
                    <a:lstStyle/>
                    <a:p>
                      <a:r>
                        <a:rPr lang="en-US" dirty="0" smtClean="0"/>
                        <a:t>Dairy </a:t>
                      </a:r>
                      <a:endParaRPr lang="en-US" dirty="0"/>
                    </a:p>
                  </a:txBody>
                  <a:tcPr/>
                </a:tc>
                <a:tc>
                  <a:txBody>
                    <a:bodyPr/>
                    <a:lstStyle/>
                    <a:p>
                      <a:r>
                        <a:rPr lang="en-US" dirty="0" smtClean="0"/>
                        <a:t>3 cups</a:t>
                      </a:r>
                      <a:endParaRPr lang="en-US" dirty="0"/>
                    </a:p>
                  </a:txBody>
                  <a:tcPr/>
                </a:tc>
                <a:tc>
                  <a:txBody>
                    <a:bodyPr/>
                    <a:lstStyle/>
                    <a:p>
                      <a:r>
                        <a:rPr lang="en-US" dirty="0" smtClean="0"/>
                        <a:t>3 cups</a:t>
                      </a:r>
                      <a:endParaRPr lang="en-US" dirty="0"/>
                    </a:p>
                  </a:txBody>
                  <a:tcPr/>
                </a:tc>
              </a:tr>
              <a:tr h="578247">
                <a:tc>
                  <a:txBody>
                    <a:bodyPr/>
                    <a:lstStyle/>
                    <a:p>
                      <a:r>
                        <a:rPr lang="en-US" dirty="0" smtClean="0"/>
                        <a:t>Oil </a:t>
                      </a:r>
                      <a:endParaRPr lang="en-US" dirty="0"/>
                    </a:p>
                  </a:txBody>
                  <a:tcPr/>
                </a:tc>
                <a:tc>
                  <a:txBody>
                    <a:bodyPr/>
                    <a:lstStyle/>
                    <a:p>
                      <a:r>
                        <a:rPr lang="en-US" dirty="0" smtClean="0"/>
                        <a:t>6 teaspoons</a:t>
                      </a:r>
                      <a:endParaRPr lang="en-US" dirty="0"/>
                    </a:p>
                  </a:txBody>
                  <a:tcPr/>
                </a:tc>
                <a:tc>
                  <a:txBody>
                    <a:bodyPr/>
                    <a:lstStyle/>
                    <a:p>
                      <a:r>
                        <a:rPr lang="en-US" dirty="0" smtClean="0"/>
                        <a:t>11 teaspoons</a:t>
                      </a:r>
                      <a:endParaRPr lang="en-US" dirty="0"/>
                    </a:p>
                  </a:txBody>
                  <a:tcPr/>
                </a:tc>
              </a:tr>
              <a:tr h="578247">
                <a:tc>
                  <a:txBody>
                    <a:bodyPr/>
                    <a:lstStyle/>
                    <a:p>
                      <a:r>
                        <a:rPr lang="en-US" dirty="0" smtClean="0"/>
                        <a:t>Extras-fat and sugars</a:t>
                      </a:r>
                      <a:endParaRPr lang="en-US" dirty="0"/>
                    </a:p>
                  </a:txBody>
                  <a:tcPr/>
                </a:tc>
                <a:tc>
                  <a:txBody>
                    <a:bodyPr/>
                    <a:lstStyle/>
                    <a:p>
                      <a:r>
                        <a:rPr lang="en-US" dirty="0" smtClean="0"/>
                        <a:t>290 calories</a:t>
                      </a:r>
                      <a:endParaRPr lang="en-US" dirty="0"/>
                    </a:p>
                  </a:txBody>
                  <a:tcPr/>
                </a:tc>
                <a:tc>
                  <a:txBody>
                    <a:bodyPr/>
                    <a:lstStyle/>
                    <a:p>
                      <a:r>
                        <a:rPr lang="en-US" dirty="0" smtClean="0"/>
                        <a:t>650 calories</a:t>
                      </a:r>
                      <a:endParaRPr lang="en-US" dirty="0"/>
                    </a:p>
                  </a:txBody>
                  <a:tcPr/>
                </a:tc>
              </a:tr>
            </a:tbl>
          </a:graphicData>
        </a:graphic>
      </p:graphicFrame>
    </p:spTree>
    <p:extLst>
      <p:ext uri="{BB962C8B-B14F-4D97-AF65-F5344CB8AC3E}">
        <p14:creationId xmlns:p14="http://schemas.microsoft.com/office/powerpoint/2010/main" val="408515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or Fiction?</a:t>
            </a:r>
            <a:endParaRPr lang="en-US" dirty="0"/>
          </a:p>
        </p:txBody>
      </p:sp>
      <p:sp>
        <p:nvSpPr>
          <p:cNvPr id="3" name="Content Placeholder 2"/>
          <p:cNvSpPr>
            <a:spLocks noGrp="1"/>
          </p:cNvSpPr>
          <p:nvPr>
            <p:ph idx="1"/>
          </p:nvPr>
        </p:nvSpPr>
        <p:spPr/>
        <p:txBody>
          <a:bodyPr/>
          <a:lstStyle/>
          <a:p>
            <a:r>
              <a:rPr lang="en-US" dirty="0" smtClean="0"/>
              <a:t>To be well nourished is simply a matter of eating foods with enough of the right nutrients.</a:t>
            </a:r>
          </a:p>
          <a:p>
            <a:pPr lvl="1"/>
            <a:r>
              <a:rPr lang="en-US" b="1" u="sng" dirty="0" smtClean="0"/>
              <a:t>FALSE-</a:t>
            </a:r>
            <a:r>
              <a:rPr lang="en-US" dirty="0" smtClean="0"/>
              <a:t> Eating foods with enough nutrients is important, but equally important is to keep from eating too much or too little food.</a:t>
            </a:r>
          </a:p>
          <a:p>
            <a:r>
              <a:rPr lang="en-US" dirty="0" smtClean="0"/>
              <a:t>The average American consumes about 130 pounds of fat per year.</a:t>
            </a:r>
          </a:p>
          <a:p>
            <a:pPr lvl="1"/>
            <a:r>
              <a:rPr lang="en-US" b="1" u="sng" dirty="0" smtClean="0"/>
              <a:t>TRUE</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From Nutrients</a:t>
            </a:r>
            <a:endParaRPr lang="en-US" dirty="0"/>
          </a:p>
        </p:txBody>
      </p:sp>
      <p:sp>
        <p:nvSpPr>
          <p:cNvPr id="3" name="Content Placeholder 2"/>
          <p:cNvSpPr>
            <a:spLocks noGrp="1"/>
          </p:cNvSpPr>
          <p:nvPr>
            <p:ph idx="1"/>
          </p:nvPr>
        </p:nvSpPr>
        <p:spPr/>
        <p:txBody>
          <a:bodyPr/>
          <a:lstStyle/>
          <a:p>
            <a:r>
              <a:rPr lang="en-US" dirty="0" smtClean="0"/>
              <a:t>Carbohydrate </a:t>
            </a:r>
          </a:p>
          <a:p>
            <a:pPr lvl="1"/>
            <a:r>
              <a:rPr lang="en-US" dirty="0" smtClean="0"/>
              <a:t>Provides energy as glucose </a:t>
            </a:r>
          </a:p>
          <a:p>
            <a:r>
              <a:rPr lang="en-US" dirty="0" smtClean="0"/>
              <a:t>Fat </a:t>
            </a:r>
          </a:p>
          <a:p>
            <a:pPr lvl="1"/>
            <a:r>
              <a:rPr lang="en-US" dirty="0" smtClean="0"/>
              <a:t>Provides energy as fatty acids</a:t>
            </a:r>
          </a:p>
          <a:p>
            <a:r>
              <a:rPr lang="en-US" dirty="0" smtClean="0"/>
              <a:t>Protein</a:t>
            </a:r>
          </a:p>
          <a:p>
            <a:pPr lvl="1"/>
            <a:r>
              <a:rPr lang="en-US" dirty="0" smtClean="0"/>
              <a:t>Builds working body parts and can provide energy as amino acids</a:t>
            </a:r>
            <a:endParaRPr lang="en-US" dirty="0"/>
          </a:p>
        </p:txBody>
      </p:sp>
    </p:spTree>
    <p:extLst>
      <p:ext uri="{BB962C8B-B14F-4D97-AF65-F5344CB8AC3E}">
        <p14:creationId xmlns:p14="http://schemas.microsoft.com/office/powerpoint/2010/main" val="4921255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Energy Contributions from Nutrients</a:t>
            </a:r>
            <a:endParaRPr lang="en-US" dirty="0"/>
          </a:p>
        </p:txBody>
      </p:sp>
      <p:sp>
        <p:nvSpPr>
          <p:cNvPr id="3" name="Content Placeholder 2"/>
          <p:cNvSpPr>
            <a:spLocks noGrp="1"/>
          </p:cNvSpPr>
          <p:nvPr>
            <p:ph idx="1"/>
          </p:nvPr>
        </p:nvSpPr>
        <p:spPr/>
        <p:txBody>
          <a:bodyPr>
            <a:normAutofit/>
          </a:bodyPr>
          <a:lstStyle/>
          <a:p>
            <a:r>
              <a:rPr lang="en-US" sz="4000" dirty="0" smtClean="0"/>
              <a:t>Carbohydrate </a:t>
            </a:r>
          </a:p>
          <a:p>
            <a:pPr lvl="1"/>
            <a:r>
              <a:rPr lang="en-US" sz="4000" dirty="0" smtClean="0"/>
              <a:t>4 calories per gram </a:t>
            </a:r>
          </a:p>
          <a:p>
            <a:r>
              <a:rPr lang="en-US" sz="4000" dirty="0" smtClean="0"/>
              <a:t>Fat</a:t>
            </a:r>
          </a:p>
          <a:p>
            <a:pPr lvl="1"/>
            <a:r>
              <a:rPr lang="en-US" sz="4000" dirty="0" smtClean="0"/>
              <a:t>9 calories per gram</a:t>
            </a:r>
          </a:p>
          <a:p>
            <a:r>
              <a:rPr lang="en-US" sz="4000" dirty="0" smtClean="0"/>
              <a:t>Protein</a:t>
            </a:r>
          </a:p>
          <a:p>
            <a:pPr lvl="1"/>
            <a:r>
              <a:rPr lang="en-US" sz="4000" dirty="0" smtClean="0"/>
              <a:t>4 calories per gram</a:t>
            </a:r>
            <a:endParaRPr lang="en-US" sz="4000" dirty="0"/>
          </a:p>
        </p:txBody>
      </p:sp>
    </p:spTree>
    <p:extLst>
      <p:ext uri="{BB962C8B-B14F-4D97-AF65-F5344CB8AC3E}">
        <p14:creationId xmlns:p14="http://schemas.microsoft.com/office/powerpoint/2010/main" val="899432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Carbohydrates Important in our Diet</a:t>
            </a:r>
            <a:endParaRPr lang="en-US" dirty="0"/>
          </a:p>
        </p:txBody>
      </p:sp>
      <p:sp>
        <p:nvSpPr>
          <p:cNvPr id="3" name="Content Placeholder 2"/>
          <p:cNvSpPr>
            <a:spLocks noGrp="1"/>
          </p:cNvSpPr>
          <p:nvPr>
            <p:ph idx="1"/>
          </p:nvPr>
        </p:nvSpPr>
        <p:spPr>
          <a:xfrm>
            <a:off x="76200" y="1524001"/>
            <a:ext cx="8763000" cy="5257800"/>
          </a:xfrm>
        </p:spPr>
        <p:txBody>
          <a:bodyPr>
            <a:normAutofit lnSpcReduction="10000"/>
          </a:bodyPr>
          <a:lstStyle/>
          <a:p>
            <a:r>
              <a:rPr lang="en-US" dirty="0" smtClean="0"/>
              <a:t>Starch: </a:t>
            </a:r>
          </a:p>
          <a:p>
            <a:pPr lvl="1"/>
            <a:r>
              <a:rPr lang="en-US" dirty="0"/>
              <a:t>T</a:t>
            </a:r>
            <a:r>
              <a:rPr lang="en-US" dirty="0" smtClean="0"/>
              <a:t>he main carb in grains and vegetables, is the main energy source for people around the world </a:t>
            </a:r>
          </a:p>
          <a:p>
            <a:r>
              <a:rPr lang="en-US" dirty="0" smtClean="0"/>
              <a:t>Fiber: </a:t>
            </a:r>
          </a:p>
          <a:p>
            <a:pPr lvl="1"/>
            <a:r>
              <a:rPr lang="en-US" dirty="0" smtClean="0"/>
              <a:t>Helps maintain the health of the digestive tract. The body needs about 25 grams of fiber each day </a:t>
            </a:r>
          </a:p>
          <a:p>
            <a:r>
              <a:rPr lang="en-US" sz="2800" dirty="0" smtClean="0"/>
              <a:t>Sugars: </a:t>
            </a:r>
          </a:p>
          <a:p>
            <a:pPr lvl="1"/>
            <a:r>
              <a:rPr lang="en-US" sz="2400" dirty="0" smtClean="0"/>
              <a:t>Carbs found both in foods and the body.</a:t>
            </a:r>
          </a:p>
          <a:p>
            <a:pPr lvl="1"/>
            <a:r>
              <a:rPr lang="en-US" sz="2400" dirty="0" smtClean="0"/>
              <a:t>Glucose: blood sugar of body’s fuel</a:t>
            </a:r>
          </a:p>
          <a:p>
            <a:pPr lvl="1"/>
            <a:r>
              <a:rPr lang="en-US" sz="2400" dirty="0" smtClean="0"/>
              <a:t>Fructose: natural sugar in fruits and honey</a:t>
            </a:r>
          </a:p>
          <a:p>
            <a:pPr lvl="1"/>
            <a:r>
              <a:rPr lang="en-US" sz="2400" dirty="0" smtClean="0"/>
              <a:t>Sucrose: also known as table sugar</a:t>
            </a:r>
          </a:p>
          <a:p>
            <a:pPr lvl="1"/>
            <a:r>
              <a:rPr lang="en-US" sz="2400" dirty="0" smtClean="0"/>
              <a:t>Lactose: natural sugar in milk</a:t>
            </a:r>
            <a:endParaRPr lang="en-US" sz="2400" dirty="0"/>
          </a:p>
        </p:txBody>
      </p:sp>
    </p:spTree>
    <p:extLst>
      <p:ext uri="{BB962C8B-B14F-4D97-AF65-F5344CB8AC3E}">
        <p14:creationId xmlns:p14="http://schemas.microsoft.com/office/powerpoint/2010/main" val="1200763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Fats</a:t>
            </a:r>
            <a:endParaRPr lang="en-US" dirty="0"/>
          </a:p>
        </p:txBody>
      </p:sp>
      <p:sp>
        <p:nvSpPr>
          <p:cNvPr id="3" name="Content Placeholder 2"/>
          <p:cNvSpPr>
            <a:spLocks noGrp="1"/>
          </p:cNvSpPr>
          <p:nvPr>
            <p:ph idx="1"/>
          </p:nvPr>
        </p:nvSpPr>
        <p:spPr>
          <a:xfrm>
            <a:off x="152400" y="1447800"/>
            <a:ext cx="8991600" cy="5257799"/>
          </a:xfrm>
        </p:spPr>
        <p:txBody>
          <a:bodyPr>
            <a:normAutofit/>
          </a:bodyPr>
          <a:lstStyle/>
          <a:p>
            <a:r>
              <a:rPr lang="en-US" sz="3600" dirty="0" smtClean="0"/>
              <a:t>Fat supplies body fuel</a:t>
            </a:r>
          </a:p>
          <a:p>
            <a:r>
              <a:rPr lang="en-US" sz="3600" dirty="0" smtClean="0"/>
              <a:t>Some types of fat are essential and important for a healthy nervous system</a:t>
            </a:r>
          </a:p>
          <a:p>
            <a:r>
              <a:rPr lang="en-US" sz="3600" dirty="0" smtClean="0"/>
              <a:t>Fat is stored in a layer of cells beneath the skin, mainly in the abdomen</a:t>
            </a:r>
          </a:p>
          <a:p>
            <a:r>
              <a:rPr lang="en-US" sz="3600" dirty="0" smtClean="0"/>
              <a:t>Body fat helps insulate the body and protects the organs from shocks and bruises</a:t>
            </a:r>
          </a:p>
          <a:p>
            <a:r>
              <a:rPr lang="en-US" sz="3600" dirty="0" smtClean="0"/>
              <a:t>Too much body fat, however, is not healthy!</a:t>
            </a:r>
          </a:p>
        </p:txBody>
      </p:sp>
    </p:spTree>
    <p:extLst>
      <p:ext uri="{BB962C8B-B14F-4D97-AF65-F5344CB8AC3E}">
        <p14:creationId xmlns:p14="http://schemas.microsoft.com/office/powerpoint/2010/main" val="29536738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Fats </a:t>
            </a:r>
            <a:endParaRPr lang="en-US" dirty="0"/>
          </a:p>
        </p:txBody>
      </p:sp>
      <p:sp>
        <p:nvSpPr>
          <p:cNvPr id="3" name="Content Placeholder 2"/>
          <p:cNvSpPr>
            <a:spLocks noGrp="1"/>
          </p:cNvSpPr>
          <p:nvPr>
            <p:ph idx="1"/>
          </p:nvPr>
        </p:nvSpPr>
        <p:spPr>
          <a:xfrm>
            <a:off x="76200" y="1524000"/>
            <a:ext cx="9067800" cy="5257799"/>
          </a:xfrm>
        </p:spPr>
        <p:txBody>
          <a:bodyPr>
            <a:normAutofit/>
          </a:bodyPr>
          <a:lstStyle/>
          <a:p>
            <a:r>
              <a:rPr lang="en-US" dirty="0" smtClean="0"/>
              <a:t>The fats you consume come in two forms.</a:t>
            </a:r>
          </a:p>
          <a:p>
            <a:r>
              <a:rPr lang="en-US" dirty="0" smtClean="0"/>
              <a:t>Saturated Fats</a:t>
            </a:r>
          </a:p>
          <a:p>
            <a:pPr lvl="1"/>
            <a:r>
              <a:rPr lang="en-US" dirty="0" smtClean="0"/>
              <a:t>Mainly animal </a:t>
            </a:r>
            <a:r>
              <a:rPr lang="en-US" dirty="0"/>
              <a:t>sources, including meat, whole milk, butter, and cream. </a:t>
            </a:r>
            <a:r>
              <a:rPr lang="en-US" dirty="0" smtClean="0"/>
              <a:t>These fats strongly associated with heart disease</a:t>
            </a:r>
          </a:p>
          <a:p>
            <a:r>
              <a:rPr lang="en-US" dirty="0" smtClean="0"/>
              <a:t>Unsaturated Fats </a:t>
            </a:r>
          </a:p>
          <a:p>
            <a:pPr lvl="1"/>
            <a:r>
              <a:rPr lang="en-US" dirty="0" smtClean="0"/>
              <a:t>Mainly come from vegetable oils. These fats less associated with heart disease</a:t>
            </a:r>
          </a:p>
        </p:txBody>
      </p:sp>
    </p:spTree>
    <p:extLst>
      <p:ext uri="{BB962C8B-B14F-4D97-AF65-F5344CB8AC3E}">
        <p14:creationId xmlns:p14="http://schemas.microsoft.com/office/powerpoint/2010/main" val="15924325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Proteins</a:t>
            </a:r>
            <a:endParaRPr lang="en-US" dirty="0"/>
          </a:p>
        </p:txBody>
      </p:sp>
      <p:sp>
        <p:nvSpPr>
          <p:cNvPr id="3" name="Content Placeholder 2"/>
          <p:cNvSpPr>
            <a:spLocks noGrp="1"/>
          </p:cNvSpPr>
          <p:nvPr>
            <p:ph idx="1"/>
          </p:nvPr>
        </p:nvSpPr>
        <p:spPr>
          <a:xfrm>
            <a:off x="0" y="1447800"/>
            <a:ext cx="9144000" cy="5410199"/>
          </a:xfrm>
        </p:spPr>
        <p:txBody>
          <a:bodyPr/>
          <a:lstStyle/>
          <a:p>
            <a:r>
              <a:rPr lang="en-US" dirty="0" smtClean="0"/>
              <a:t>Proteins are the body’s machinery. Protein is found in meats, fish, poultry, eggs, cheese, milk, </a:t>
            </a:r>
            <a:r>
              <a:rPr lang="en-US" smtClean="0"/>
              <a:t>grains, beans, and nuts.</a:t>
            </a:r>
            <a:endParaRPr lang="en-US" dirty="0" smtClean="0"/>
          </a:p>
          <a:p>
            <a:r>
              <a:rPr lang="en-US" dirty="0" smtClean="0"/>
              <a:t>A set of 20 different amino acids form proteins</a:t>
            </a:r>
          </a:p>
          <a:p>
            <a:r>
              <a:rPr lang="en-US" dirty="0" smtClean="0"/>
              <a:t>Your body can make some of the amino acids for itself, but </a:t>
            </a:r>
            <a:r>
              <a:rPr lang="en-US" b="1" u="sng" dirty="0" smtClean="0"/>
              <a:t>essential amino acids </a:t>
            </a:r>
            <a:r>
              <a:rPr lang="en-US" dirty="0" smtClean="0"/>
              <a:t>cannot be made by the body and must be eaten in foods.</a:t>
            </a:r>
          </a:p>
          <a:p>
            <a:r>
              <a:rPr lang="en-US" dirty="0" smtClean="0"/>
              <a:t>A person who does not consume enough protein can become protein deficient. </a:t>
            </a:r>
            <a:endParaRPr lang="en-US" dirty="0"/>
          </a:p>
        </p:txBody>
      </p:sp>
    </p:spTree>
    <p:extLst>
      <p:ext uri="{BB962C8B-B14F-4D97-AF65-F5344CB8AC3E}">
        <p14:creationId xmlns:p14="http://schemas.microsoft.com/office/powerpoint/2010/main" val="17406954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Vitamins</a:t>
            </a:r>
            <a:endParaRPr lang="en-US" dirty="0"/>
          </a:p>
        </p:txBody>
      </p:sp>
      <p:sp>
        <p:nvSpPr>
          <p:cNvPr id="3" name="Content Placeholder 2"/>
          <p:cNvSpPr>
            <a:spLocks noGrp="1"/>
          </p:cNvSpPr>
          <p:nvPr>
            <p:ph idx="1"/>
          </p:nvPr>
        </p:nvSpPr>
        <p:spPr>
          <a:xfrm>
            <a:off x="0" y="1447800"/>
            <a:ext cx="9144000" cy="5410199"/>
          </a:xfrm>
        </p:spPr>
        <p:txBody>
          <a:bodyPr>
            <a:normAutofit/>
          </a:bodyPr>
          <a:lstStyle/>
          <a:p>
            <a:r>
              <a:rPr lang="en-US" dirty="0" smtClean="0"/>
              <a:t>There are two types of vitamins:</a:t>
            </a:r>
          </a:p>
          <a:p>
            <a:r>
              <a:rPr lang="en-US" dirty="0" smtClean="0"/>
              <a:t>Fat-soluble</a:t>
            </a:r>
          </a:p>
          <a:p>
            <a:pPr lvl="1"/>
            <a:r>
              <a:rPr lang="en-US" dirty="0" smtClean="0"/>
              <a:t>Vitamins able to dissolve in fat and remain in the body</a:t>
            </a:r>
          </a:p>
          <a:p>
            <a:pPr lvl="1"/>
            <a:r>
              <a:rPr lang="en-US" dirty="0" smtClean="0"/>
              <a:t>Can be dangerous if a person takes too much</a:t>
            </a:r>
          </a:p>
          <a:p>
            <a:r>
              <a:rPr lang="en-US" dirty="0" smtClean="0"/>
              <a:t>Water-soluble</a:t>
            </a:r>
          </a:p>
          <a:p>
            <a:pPr lvl="1"/>
            <a:r>
              <a:rPr lang="en-US" dirty="0" smtClean="0"/>
              <a:t>Vitamins able to travel in the body’s watery fluids and leave the body readily in urine</a:t>
            </a:r>
          </a:p>
          <a:p>
            <a:pPr lvl="1"/>
            <a:r>
              <a:rPr lang="en-US" dirty="0" smtClean="0"/>
              <a:t>You should eat foods that provide these types of vitamins regularly to replace those that you have lost</a:t>
            </a:r>
            <a:endParaRPr lang="en-US" dirty="0"/>
          </a:p>
        </p:txBody>
      </p:sp>
    </p:spTree>
    <p:extLst>
      <p:ext uri="{BB962C8B-B14F-4D97-AF65-F5344CB8AC3E}">
        <p14:creationId xmlns:p14="http://schemas.microsoft.com/office/powerpoint/2010/main" val="12105686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Minerals</a:t>
            </a:r>
            <a:endParaRPr lang="en-US" dirty="0"/>
          </a:p>
        </p:txBody>
      </p:sp>
      <p:sp>
        <p:nvSpPr>
          <p:cNvPr id="3" name="Content Placeholder 2"/>
          <p:cNvSpPr>
            <a:spLocks noGrp="1"/>
          </p:cNvSpPr>
          <p:nvPr>
            <p:ph idx="1"/>
          </p:nvPr>
        </p:nvSpPr>
        <p:spPr>
          <a:xfrm>
            <a:off x="0" y="1295400"/>
            <a:ext cx="9144000" cy="5791200"/>
          </a:xfrm>
        </p:spPr>
        <p:txBody>
          <a:bodyPr>
            <a:normAutofit/>
          </a:bodyPr>
          <a:lstStyle/>
          <a:p>
            <a:r>
              <a:rPr lang="en-US" dirty="0" smtClean="0"/>
              <a:t>All  minerals, even those present in tiny amounts, are essential for proper body functioning</a:t>
            </a:r>
          </a:p>
          <a:p>
            <a:r>
              <a:rPr lang="en-US" dirty="0" smtClean="0"/>
              <a:t>Calcium is the most abundant mineral in the human body</a:t>
            </a:r>
          </a:p>
          <a:p>
            <a:r>
              <a:rPr lang="en-US" dirty="0" smtClean="0"/>
              <a:t>Iron is present in every living cell and is the body’s oxygen carrier </a:t>
            </a:r>
          </a:p>
          <a:p>
            <a:pPr lvl="1"/>
            <a:r>
              <a:rPr lang="en-US" dirty="0" smtClean="0"/>
              <a:t>Not having enough iron can cause anemia</a:t>
            </a:r>
          </a:p>
          <a:p>
            <a:r>
              <a:rPr lang="en-US" dirty="0" smtClean="0"/>
              <a:t>Electrolytes are minerals that dissolve in the body’s fluids and carry electrical charges.  They help maintain proper balance of fluids in the body</a:t>
            </a:r>
          </a:p>
          <a:p>
            <a:pPr lvl="1"/>
            <a:r>
              <a:rPr lang="en-US" dirty="0" smtClean="0"/>
              <a:t>Sodium, chloride, and potassium</a:t>
            </a:r>
            <a:endParaRPr lang="en-US" dirty="0"/>
          </a:p>
        </p:txBody>
      </p:sp>
    </p:spTree>
    <p:extLst>
      <p:ext uri="{BB962C8B-B14F-4D97-AF65-F5344CB8AC3E}">
        <p14:creationId xmlns:p14="http://schemas.microsoft.com/office/powerpoint/2010/main" val="27182039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Food Labels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481609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Fat Risks</a:t>
            </a:r>
            <a:endParaRPr lang="en-US" dirty="0"/>
          </a:p>
        </p:txBody>
      </p:sp>
      <p:sp>
        <p:nvSpPr>
          <p:cNvPr id="3" name="Content Placeholder 2"/>
          <p:cNvSpPr>
            <a:spLocks noGrp="1"/>
          </p:cNvSpPr>
          <p:nvPr>
            <p:ph idx="1"/>
          </p:nvPr>
        </p:nvSpPr>
        <p:spPr/>
        <p:txBody>
          <a:bodyPr/>
          <a:lstStyle/>
          <a:p>
            <a:pPr fontAlgn="base"/>
            <a:r>
              <a:rPr lang="en-US" dirty="0"/>
              <a:t>Underweight: weight too low for health</a:t>
            </a:r>
            <a:r>
              <a:rPr lang="en-US" dirty="0" smtClean="0"/>
              <a:t>.</a:t>
            </a:r>
          </a:p>
          <a:p>
            <a:pPr fontAlgn="base"/>
            <a:endParaRPr lang="en-US" dirty="0"/>
          </a:p>
          <a:p>
            <a:pPr fontAlgn="base"/>
            <a:r>
              <a:rPr lang="en-US" dirty="0"/>
              <a:t>Obesity: </a:t>
            </a:r>
            <a:r>
              <a:rPr lang="en-US" dirty="0" smtClean="0"/>
              <a:t>over fatness </a:t>
            </a:r>
            <a:r>
              <a:rPr lang="en-US" dirty="0"/>
              <a:t>to the point of injuring health</a:t>
            </a:r>
          </a:p>
          <a:p>
            <a:endParaRPr lang="en-US" dirty="0"/>
          </a:p>
        </p:txBody>
      </p:sp>
    </p:spTree>
    <p:extLst>
      <p:ext uri="{BB962C8B-B14F-4D97-AF65-F5344CB8AC3E}">
        <p14:creationId xmlns:p14="http://schemas.microsoft.com/office/powerpoint/2010/main" val="1716986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or Fiction?</a:t>
            </a:r>
            <a:endParaRPr lang="en-US" dirty="0"/>
          </a:p>
        </p:txBody>
      </p:sp>
      <p:sp>
        <p:nvSpPr>
          <p:cNvPr id="3" name="Content Placeholder 2"/>
          <p:cNvSpPr>
            <a:spLocks noGrp="1"/>
          </p:cNvSpPr>
          <p:nvPr>
            <p:ph idx="1"/>
          </p:nvPr>
        </p:nvSpPr>
        <p:spPr>
          <a:xfrm>
            <a:off x="457200" y="1775191"/>
            <a:ext cx="8229600" cy="4854209"/>
          </a:xfrm>
        </p:spPr>
        <p:txBody>
          <a:bodyPr>
            <a:normAutofit/>
          </a:bodyPr>
          <a:lstStyle/>
          <a:p>
            <a:r>
              <a:rPr lang="en-US" dirty="0" smtClean="0"/>
              <a:t>Of all the things in foods that cause diseases, sugar is probably the biggest trouble maker.</a:t>
            </a:r>
          </a:p>
          <a:p>
            <a:pPr lvl="1"/>
            <a:r>
              <a:rPr lang="en-US" b="1" u="sng" dirty="0" smtClean="0"/>
              <a:t>FALSE-</a:t>
            </a:r>
            <a:r>
              <a:rPr lang="en-US" dirty="0" smtClean="0"/>
              <a:t> Fat is by far the biggest culprit</a:t>
            </a:r>
          </a:p>
          <a:p>
            <a:r>
              <a:rPr lang="en-US" dirty="0" smtClean="0"/>
              <a:t>A teaspoon of fat has more than twice the calories of a teaspoon of sugar. </a:t>
            </a:r>
          </a:p>
          <a:p>
            <a:pPr lvl="1"/>
            <a:r>
              <a:rPr lang="en-US" dirty="0" smtClean="0"/>
              <a:t> </a:t>
            </a:r>
            <a:r>
              <a:rPr lang="en-US" b="1" u="sng" dirty="0" smtClean="0"/>
              <a:t>TRUE</a:t>
            </a:r>
          </a:p>
          <a:p>
            <a:r>
              <a:rPr lang="en-US" dirty="0" smtClean="0"/>
              <a:t>Electrolytes are dissolved minerals that carry electrical charges.  </a:t>
            </a:r>
          </a:p>
          <a:p>
            <a:pPr lvl="1"/>
            <a:r>
              <a:rPr lang="en-US" b="1" u="sng" dirty="0" smtClean="0"/>
              <a:t>TRUE</a:t>
            </a:r>
            <a:endParaRPr lang="en-US" dirty="0" smtClean="0"/>
          </a:p>
          <a:p>
            <a:endParaRPr lang="en-US" b="1" u="sng"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Major </a:t>
            </a:r>
            <a:r>
              <a:rPr lang="en-US" dirty="0"/>
              <a:t>p</a:t>
            </a:r>
            <a:r>
              <a:rPr lang="en-US" dirty="0" smtClean="0"/>
              <a:t>roblems with too much body fat</a:t>
            </a:r>
            <a:endParaRPr lang="en-US" dirty="0"/>
          </a:p>
        </p:txBody>
      </p:sp>
      <p:sp>
        <p:nvSpPr>
          <p:cNvPr id="3" name="Content Placeholder 2"/>
          <p:cNvSpPr>
            <a:spLocks noGrp="1"/>
          </p:cNvSpPr>
          <p:nvPr>
            <p:ph idx="1"/>
          </p:nvPr>
        </p:nvSpPr>
        <p:spPr/>
        <p:txBody>
          <a:bodyPr/>
          <a:lstStyle/>
          <a:p>
            <a:r>
              <a:rPr lang="en-US" dirty="0" smtClean="0"/>
              <a:t>Heart Disease</a:t>
            </a:r>
          </a:p>
          <a:p>
            <a:r>
              <a:rPr lang="en-US" dirty="0" smtClean="0"/>
              <a:t>Stroke</a:t>
            </a:r>
          </a:p>
          <a:p>
            <a:r>
              <a:rPr lang="en-US" dirty="0" smtClean="0"/>
              <a:t>Diabetes</a:t>
            </a:r>
          </a:p>
          <a:p>
            <a:r>
              <a:rPr lang="en-US" dirty="0" smtClean="0"/>
              <a:t>Many cancers</a:t>
            </a:r>
          </a:p>
          <a:p>
            <a:r>
              <a:rPr lang="en-US" dirty="0" smtClean="0"/>
              <a:t>Joint pain</a:t>
            </a:r>
          </a:p>
          <a:p>
            <a:r>
              <a:rPr lang="en-US" dirty="0" smtClean="0"/>
              <a:t>Muscle pain</a:t>
            </a:r>
          </a:p>
          <a:p>
            <a:pPr marL="118872" indent="0">
              <a:buNone/>
            </a:pPr>
            <a:endParaRPr lang="en-US" dirty="0"/>
          </a:p>
        </p:txBody>
      </p:sp>
    </p:spTree>
    <p:extLst>
      <p:ext uri="{BB962C8B-B14F-4D97-AF65-F5344CB8AC3E}">
        <p14:creationId xmlns:p14="http://schemas.microsoft.com/office/powerpoint/2010/main" val="26710677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Overweight and obesity charts</a:t>
            </a:r>
            <a:endParaRPr lang="en-US" dirty="0"/>
          </a:p>
        </p:txBody>
      </p:sp>
      <p:pic>
        <p:nvPicPr>
          <p:cNvPr id="2050" name="Picture 2" descr="https://lh6.googleusercontent.com/etXH9kxkMCioN7Op7Idf_ZigM2cchX8Cfa4YvpcSB206OdsWkOp2yJrvLE4acV5tjh2hVYJBZ9fZLjEyFwvWqJ-fu7J3tEfMBVjBXYkAlmH9xi8s5DP14xSLj9Ju8DNmS-tzsnEVl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663" y="1408176"/>
            <a:ext cx="9211927" cy="5373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6279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Past present and predictions</a:t>
            </a:r>
            <a:endParaRPr lang="en-US" dirty="0"/>
          </a:p>
        </p:txBody>
      </p:sp>
      <p:pic>
        <p:nvPicPr>
          <p:cNvPr id="3074" name="Picture 2" descr="https://lh5.googleusercontent.com/8305JBaW8OEpm3hwLR4qJzWkClRY2yy7BcssiRUdIRKD4mwl-2Vss5PI8lKpEv6CytkUcTpMUPkTrux0_6CHoAHvHbR8VKcLsN4LtQ7d-MG58JwJUQ6nd0R5kQ-KXTnxzIKsN4WgUw"/>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385801"/>
            <a:ext cx="9130424" cy="5395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06103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07772"/>
            <a:ext cx="8229600" cy="1252728"/>
          </a:xfrm>
        </p:spPr>
        <p:txBody>
          <a:bodyPr/>
          <a:lstStyle/>
          <a:p>
            <a:pPr algn="ctr"/>
            <a:r>
              <a:rPr lang="en-US" dirty="0" smtClean="0"/>
              <a:t>The right weight for you</a:t>
            </a:r>
            <a:endParaRPr lang="en-US" dirty="0"/>
          </a:p>
        </p:txBody>
      </p:sp>
      <p:sp>
        <p:nvSpPr>
          <p:cNvPr id="3" name="Content Placeholder 2"/>
          <p:cNvSpPr>
            <a:spLocks noGrp="1"/>
          </p:cNvSpPr>
          <p:nvPr>
            <p:ph idx="1"/>
          </p:nvPr>
        </p:nvSpPr>
        <p:spPr>
          <a:xfrm>
            <a:off x="431800" y="1447800"/>
            <a:ext cx="8229600" cy="2720609"/>
          </a:xfrm>
        </p:spPr>
        <p:txBody>
          <a:bodyPr/>
          <a:lstStyle/>
          <a:p>
            <a:pPr fontAlgn="base"/>
            <a:r>
              <a:rPr lang="en-US" dirty="0"/>
              <a:t>Body fatness can be measured with a skin-fold caliper during a skin-fold test</a:t>
            </a:r>
          </a:p>
          <a:p>
            <a:pPr fontAlgn="base"/>
            <a:r>
              <a:rPr lang="en-US" dirty="0"/>
              <a:t>Pinch test</a:t>
            </a:r>
          </a:p>
          <a:p>
            <a:r>
              <a:rPr lang="en-US" dirty="0"/>
              <a:t>-Scale weight does not determine </a:t>
            </a:r>
            <a:r>
              <a:rPr lang="en-US" dirty="0" err="1"/>
              <a:t>someones</a:t>
            </a:r>
            <a:r>
              <a:rPr lang="en-US" dirty="0"/>
              <a:t> body fatness</a:t>
            </a:r>
            <a:r>
              <a:rPr lang="en-US" dirty="0" smtClean="0"/>
              <a:t>.</a:t>
            </a:r>
          </a:p>
          <a:p>
            <a:endParaRPr lang="en-US" dirty="0"/>
          </a:p>
        </p:txBody>
      </p:sp>
      <p:pic>
        <p:nvPicPr>
          <p:cNvPr id="4100" name="Picture 4" descr="https://lh3.googleusercontent.com/xAYTQtNl3WMUXKf0iGd0YRHnLc0uddhElSvZvR0XkU7BNseujs8tPV-en3BiOOhfU8dJxkkhGUaypm2mXZ0avKJ25fQrUVSbIxHksrArrpM9MZ26ShmIWRMxAJYVqDGRyF0l8zbZ5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9225" y="4193809"/>
            <a:ext cx="3714750" cy="2476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80845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Vocab</a:t>
            </a:r>
            <a:endParaRPr lang="en-US" dirty="0"/>
          </a:p>
        </p:txBody>
      </p:sp>
      <p:sp>
        <p:nvSpPr>
          <p:cNvPr id="3" name="Content Placeholder 2"/>
          <p:cNvSpPr>
            <a:spLocks noGrp="1"/>
          </p:cNvSpPr>
          <p:nvPr>
            <p:ph idx="1"/>
          </p:nvPr>
        </p:nvSpPr>
        <p:spPr/>
        <p:txBody>
          <a:bodyPr/>
          <a:lstStyle/>
          <a:p>
            <a:pPr fontAlgn="base"/>
            <a:r>
              <a:rPr lang="en-US" dirty="0"/>
              <a:t>skin-fold test: a test of body fatness</a:t>
            </a:r>
          </a:p>
          <a:p>
            <a:pPr fontAlgn="base"/>
            <a:r>
              <a:rPr lang="en-US" dirty="0"/>
              <a:t>skin-fold caliper: a pinching test that measures the thickness of a fold of skin on the back of a arm</a:t>
            </a:r>
          </a:p>
          <a:p>
            <a:pPr fontAlgn="base"/>
            <a:r>
              <a:rPr lang="en-US" dirty="0"/>
              <a:t>pinch test: an informal way of measuring </a:t>
            </a:r>
            <a:r>
              <a:rPr lang="en-US" dirty="0" smtClean="0"/>
              <a:t>someone’s </a:t>
            </a:r>
            <a:r>
              <a:rPr lang="en-US" dirty="0"/>
              <a:t>body fat</a:t>
            </a:r>
          </a:p>
          <a:p>
            <a:pPr fontAlgn="base"/>
            <a:r>
              <a:rPr lang="en-US" dirty="0"/>
              <a:t>body mass index (BMI): an indicator of how eight </a:t>
            </a:r>
            <a:r>
              <a:rPr lang="en-US" dirty="0" smtClean="0"/>
              <a:t>overweight or </a:t>
            </a:r>
            <a:r>
              <a:rPr lang="en-US" dirty="0"/>
              <a:t>underweight a person is </a:t>
            </a:r>
          </a:p>
          <a:p>
            <a:endParaRPr lang="en-US" dirty="0"/>
          </a:p>
        </p:txBody>
      </p:sp>
    </p:spTree>
    <p:extLst>
      <p:ext uri="{BB962C8B-B14F-4D97-AF65-F5344CB8AC3E}">
        <p14:creationId xmlns:p14="http://schemas.microsoft.com/office/powerpoint/2010/main" val="12657958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right weight for you</a:t>
            </a:r>
            <a:endParaRPr lang="en-US" dirty="0"/>
          </a:p>
        </p:txBody>
      </p:sp>
      <p:sp>
        <p:nvSpPr>
          <p:cNvPr id="3" name="Content Placeholder 2"/>
          <p:cNvSpPr>
            <a:spLocks noGrp="1"/>
          </p:cNvSpPr>
          <p:nvPr>
            <p:ph idx="1"/>
          </p:nvPr>
        </p:nvSpPr>
        <p:spPr/>
        <p:txBody>
          <a:bodyPr/>
          <a:lstStyle/>
          <a:p>
            <a:r>
              <a:rPr lang="en-US" dirty="0" smtClean="0"/>
              <a:t>The right weight for you depends on many factors</a:t>
            </a:r>
          </a:p>
          <a:p>
            <a:r>
              <a:rPr lang="en-US" dirty="0" smtClean="0"/>
              <a:t>We should all shoot to have a healthy amount of body fat and pay less attention to what the scale says</a:t>
            </a:r>
          </a:p>
          <a:p>
            <a:pPr marL="118872" indent="0" algn="ctr">
              <a:buNone/>
            </a:pPr>
            <a:r>
              <a:rPr lang="en-US" dirty="0" smtClean="0"/>
              <a:t>     </a:t>
            </a:r>
            <a:r>
              <a:rPr lang="en-US" b="1" dirty="0" smtClean="0"/>
              <a:t>Good body fat percentages</a:t>
            </a:r>
          </a:p>
          <a:p>
            <a:r>
              <a:rPr lang="en-US" dirty="0" smtClean="0"/>
              <a:t>Males: 5%-14%    Acceptable 20% or less</a:t>
            </a:r>
          </a:p>
          <a:p>
            <a:r>
              <a:rPr lang="en-US" dirty="0" smtClean="0"/>
              <a:t>Females: 8%-23%   Acceptable 30% or less</a:t>
            </a:r>
            <a:endParaRPr lang="en-US" dirty="0"/>
          </a:p>
        </p:txBody>
      </p:sp>
    </p:spTree>
    <p:extLst>
      <p:ext uri="{BB962C8B-B14F-4D97-AF65-F5344CB8AC3E}">
        <p14:creationId xmlns:p14="http://schemas.microsoft.com/office/powerpoint/2010/main" val="26919673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0" dirty="0"/>
              <a:t>Fat Tissue, Lean Tissue, and Body Water</a:t>
            </a: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b="1" dirty="0"/>
              <a:t>The body’s lean tissue is vital to health.</a:t>
            </a:r>
          </a:p>
          <a:p>
            <a:pPr fontAlgn="base"/>
            <a:r>
              <a:rPr lang="en-US" dirty="0"/>
              <a:t>What a person wants to lose weight, they should lose fat whereas when a person wants to gain weight, they should gain lean tissue and fat. </a:t>
            </a:r>
          </a:p>
          <a:p>
            <a:pPr fontAlgn="base"/>
            <a:r>
              <a:rPr lang="en-US" b="1" dirty="0"/>
              <a:t>Diuretic is a drug that causes the body to lose fluids.</a:t>
            </a:r>
          </a:p>
          <a:p>
            <a:pPr lvl="1" fontAlgn="base"/>
            <a:r>
              <a:rPr lang="en-US" dirty="0"/>
              <a:t>This is a dangerous way to attempt to lose weight</a:t>
            </a:r>
          </a:p>
          <a:p>
            <a:pPr fontAlgn="base"/>
            <a:r>
              <a:rPr lang="en-US" dirty="0"/>
              <a:t>Heavy exercise is losing large amounts of fluids by sweating</a:t>
            </a:r>
          </a:p>
          <a:p>
            <a:pPr lvl="1" fontAlgn="base"/>
            <a:r>
              <a:rPr lang="en-US" dirty="0"/>
              <a:t>This is another dangerous weight-loss technique.</a:t>
            </a:r>
          </a:p>
          <a:p>
            <a:pPr fontAlgn="base"/>
            <a:r>
              <a:rPr lang="en-US" b="1" dirty="0"/>
              <a:t>Body water is a large part of someone’s weight, so it is a temporary way to lose weight, but lose little body fat.</a:t>
            </a:r>
          </a:p>
          <a:p>
            <a:endParaRPr lang="en-US" dirty="0"/>
          </a:p>
        </p:txBody>
      </p:sp>
    </p:spTree>
    <p:extLst>
      <p:ext uri="{BB962C8B-B14F-4D97-AF65-F5344CB8AC3E}">
        <p14:creationId xmlns:p14="http://schemas.microsoft.com/office/powerpoint/2010/main" val="34805753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Fasting</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b="1" dirty="0"/>
              <a:t>When a person stops eating altogether, your body has to go into stored fuels like fat and glycogen </a:t>
            </a:r>
          </a:p>
          <a:p>
            <a:pPr lvl="1" fontAlgn="base"/>
            <a:r>
              <a:rPr lang="en-US" dirty="0"/>
              <a:t>If an average person fasts, they have enough fat to provide their body with energy for weeks</a:t>
            </a:r>
          </a:p>
          <a:p>
            <a:pPr fontAlgn="base"/>
            <a:r>
              <a:rPr lang="en-US" b="1" dirty="0"/>
              <a:t>Supplies of carbohydrates, stored as glycogen, are very little </a:t>
            </a:r>
          </a:p>
          <a:p>
            <a:pPr lvl="1" fontAlgn="base"/>
            <a:r>
              <a:rPr lang="en-US" b="1" dirty="0"/>
              <a:t>When there is not enough glycogen left, your body begins breaking down protein in your muscles and organs and converting it to carbs</a:t>
            </a:r>
          </a:p>
          <a:p>
            <a:pPr fontAlgn="base"/>
            <a:r>
              <a:rPr lang="en-US" dirty="0"/>
              <a:t>For every pound of body protein used for fuel, 3-4 pounds of water are lost</a:t>
            </a:r>
          </a:p>
          <a:p>
            <a:pPr fontAlgn="base"/>
            <a:r>
              <a:rPr lang="en-US" b="1" dirty="0"/>
              <a:t>If you continued to not eat, you would die in about 10 days, but instead your body begins slowing down mentally and using stored fats and carbs</a:t>
            </a:r>
          </a:p>
          <a:p>
            <a:endParaRPr lang="en-US" dirty="0"/>
          </a:p>
        </p:txBody>
      </p:sp>
    </p:spTree>
    <p:extLst>
      <p:ext uri="{BB962C8B-B14F-4D97-AF65-F5344CB8AC3E}">
        <p14:creationId xmlns:p14="http://schemas.microsoft.com/office/powerpoint/2010/main" val="14676016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Other unsafe weight loss strategies</a:t>
            </a:r>
            <a:endParaRPr lang="en-US" dirty="0"/>
          </a:p>
        </p:txBody>
      </p:sp>
      <p:sp>
        <p:nvSpPr>
          <p:cNvPr id="3" name="Content Placeholder 2"/>
          <p:cNvSpPr>
            <a:spLocks noGrp="1"/>
          </p:cNvSpPr>
          <p:nvPr>
            <p:ph idx="1"/>
          </p:nvPr>
        </p:nvSpPr>
        <p:spPr/>
        <p:txBody>
          <a:bodyPr>
            <a:normAutofit/>
          </a:bodyPr>
          <a:lstStyle/>
          <a:p>
            <a:pPr fontAlgn="base"/>
            <a:r>
              <a:rPr lang="en-US" b="1" dirty="0"/>
              <a:t>Fad diets and fasting aren’t safe and definitely aren’t effective in losing weight</a:t>
            </a:r>
          </a:p>
          <a:p>
            <a:pPr fontAlgn="base"/>
            <a:r>
              <a:rPr lang="en-US" dirty="0"/>
              <a:t>Ways to maintain weight includes water pills, diet pills, muscle stimulators, and hormones.</a:t>
            </a:r>
          </a:p>
          <a:p>
            <a:pPr fontAlgn="base"/>
            <a:r>
              <a:rPr lang="en-US" b="1" dirty="0"/>
              <a:t>Diet pills are medications that reduce the appetite or otherwise promote weight loss</a:t>
            </a:r>
            <a:endParaRPr lang="en-US" dirty="0"/>
          </a:p>
          <a:p>
            <a:endParaRPr lang="en-US" dirty="0"/>
          </a:p>
        </p:txBody>
      </p:sp>
    </p:spTree>
    <p:extLst>
      <p:ext uri="{BB962C8B-B14F-4D97-AF65-F5344CB8AC3E}">
        <p14:creationId xmlns:p14="http://schemas.microsoft.com/office/powerpoint/2010/main" val="12761056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Weight loss surgery the answer?</a:t>
            </a: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b="1" dirty="0"/>
              <a:t>A large number of teens and adults have become obese, and face serious body-weight related diseases</a:t>
            </a:r>
          </a:p>
          <a:p>
            <a:pPr fontAlgn="base"/>
            <a:r>
              <a:rPr lang="en-US" dirty="0"/>
              <a:t>Weight-loss surgery is available for everyone but you must have a BMI or 40 or greater. </a:t>
            </a:r>
          </a:p>
          <a:p>
            <a:pPr fontAlgn="base"/>
            <a:r>
              <a:rPr lang="en-US" b="1" dirty="0"/>
              <a:t>Other factors include growth status, skeletal system maturity, emotional development, family support, and the ability to follow diet instructions.</a:t>
            </a:r>
          </a:p>
          <a:p>
            <a:pPr fontAlgn="base"/>
            <a:r>
              <a:rPr lang="en-US" b="1" dirty="0"/>
              <a:t>Surgery can cause infections, nausea, and vomiting short-term, but nutrient deficiencies and psychological challenges can occur long-term.</a:t>
            </a:r>
          </a:p>
          <a:p>
            <a:endParaRPr lang="en-US" dirty="0"/>
          </a:p>
        </p:txBody>
      </p:sp>
    </p:spTree>
    <p:extLst>
      <p:ext uri="{BB962C8B-B14F-4D97-AF65-F5344CB8AC3E}">
        <p14:creationId xmlns:p14="http://schemas.microsoft.com/office/powerpoint/2010/main" val="3280550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or Fiction?</a:t>
            </a:r>
            <a:endParaRPr lang="en-US" dirty="0"/>
          </a:p>
        </p:txBody>
      </p:sp>
      <p:sp>
        <p:nvSpPr>
          <p:cNvPr id="3" name="Content Placeholder 2"/>
          <p:cNvSpPr>
            <a:spLocks noGrp="1"/>
          </p:cNvSpPr>
          <p:nvPr>
            <p:ph idx="1"/>
          </p:nvPr>
        </p:nvSpPr>
        <p:spPr>
          <a:xfrm>
            <a:off x="457200" y="1524000"/>
            <a:ext cx="8229600" cy="5334001"/>
          </a:xfrm>
        </p:spPr>
        <p:txBody>
          <a:bodyPr>
            <a:normAutofit/>
          </a:bodyPr>
          <a:lstStyle/>
          <a:p>
            <a:r>
              <a:rPr lang="en-US" dirty="0" smtClean="0"/>
              <a:t>To be sure to get enough protein, you must eat meat.  </a:t>
            </a:r>
          </a:p>
          <a:p>
            <a:pPr lvl="1"/>
            <a:r>
              <a:rPr lang="en-US" b="1" u="sng" dirty="0" smtClean="0"/>
              <a:t>FALSE-</a:t>
            </a:r>
            <a:r>
              <a:rPr lang="en-US" dirty="0" smtClean="0"/>
              <a:t>  You can easily get enough protein from grains, beans, vegetables, milk, and eggs without eating any meat.</a:t>
            </a:r>
          </a:p>
          <a:p>
            <a:r>
              <a:rPr lang="en-US" dirty="0" smtClean="0"/>
              <a:t>Vitamin supplements can be useful in treating many diseases.  </a:t>
            </a:r>
          </a:p>
          <a:p>
            <a:pPr lvl="1"/>
            <a:r>
              <a:rPr lang="en-US" b="1" u="sng" dirty="0" smtClean="0"/>
              <a:t>FALSE-</a:t>
            </a:r>
            <a:r>
              <a:rPr lang="en-US" dirty="0" smtClean="0"/>
              <a:t>  The only disease that a vitamin supplement will cure is the one caused by a deficiency of that vitamin.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Smart Weight loss</a:t>
            </a:r>
            <a:endParaRPr lang="en-US" dirty="0"/>
          </a:p>
        </p:txBody>
      </p:sp>
      <p:sp>
        <p:nvSpPr>
          <p:cNvPr id="3" name="Content Placeholder 2"/>
          <p:cNvSpPr>
            <a:spLocks noGrp="1"/>
          </p:cNvSpPr>
          <p:nvPr>
            <p:ph idx="1"/>
          </p:nvPr>
        </p:nvSpPr>
        <p:spPr/>
        <p:txBody>
          <a:bodyPr>
            <a:normAutofit lnSpcReduction="10000"/>
          </a:bodyPr>
          <a:lstStyle/>
          <a:p>
            <a:r>
              <a:rPr lang="en-US" dirty="0"/>
              <a:t>Step 1: Choose a calorie level you can live with</a:t>
            </a:r>
            <a:endParaRPr lang="en-US" dirty="0"/>
          </a:p>
          <a:p>
            <a:pPr fontAlgn="base"/>
            <a:r>
              <a:rPr lang="en-US" dirty="0"/>
              <a:t>If you eat -500 calories a day for 7 days, then you have 3,500-calorie weekly shortage</a:t>
            </a:r>
          </a:p>
          <a:p>
            <a:pPr fontAlgn="base"/>
            <a:r>
              <a:rPr lang="en-US" dirty="0"/>
              <a:t>That is enough to lose a pound of body fat</a:t>
            </a:r>
          </a:p>
          <a:p>
            <a:pPr fontAlgn="base"/>
            <a:r>
              <a:rPr lang="en-US" dirty="0"/>
              <a:t>If you practice this plan you can easily maintain a healthy weight for the rest of your life</a:t>
            </a:r>
          </a:p>
          <a:p>
            <a:r>
              <a:rPr lang="en-US" dirty="0" smtClean="0"/>
              <a:t>You should </a:t>
            </a:r>
            <a:r>
              <a:rPr lang="en-US" b="1" u="sng" dirty="0" smtClean="0"/>
              <a:t>not lose more</a:t>
            </a:r>
            <a:r>
              <a:rPr lang="en-US" b="1" dirty="0" smtClean="0"/>
              <a:t> </a:t>
            </a:r>
            <a:r>
              <a:rPr lang="en-US" dirty="0" smtClean="0"/>
              <a:t>then 1-2 pounds per week.</a:t>
            </a:r>
            <a:endParaRPr lang="en-US" dirty="0"/>
          </a:p>
        </p:txBody>
      </p:sp>
    </p:spTree>
    <p:extLst>
      <p:ext uri="{BB962C8B-B14F-4D97-AF65-F5344CB8AC3E}">
        <p14:creationId xmlns:p14="http://schemas.microsoft.com/office/powerpoint/2010/main" val="5122792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Smart weight loss</a:t>
            </a:r>
            <a:endParaRPr lang="en-US" dirty="0"/>
          </a:p>
        </p:txBody>
      </p:sp>
      <p:sp>
        <p:nvSpPr>
          <p:cNvPr id="3" name="Content Placeholder 2"/>
          <p:cNvSpPr>
            <a:spLocks noGrp="1"/>
          </p:cNvSpPr>
          <p:nvPr>
            <p:ph idx="1"/>
          </p:nvPr>
        </p:nvSpPr>
        <p:spPr/>
        <p:txBody>
          <a:bodyPr/>
          <a:lstStyle/>
          <a:p>
            <a:r>
              <a:rPr lang="en-US" dirty="0"/>
              <a:t>Step 2: 3 meals a day is standard for our society, but in diets, many choose to eat 4 or 5 smaller meals</a:t>
            </a:r>
            <a:endParaRPr lang="en-US" dirty="0"/>
          </a:p>
          <a:p>
            <a:pPr fontAlgn="base"/>
            <a:r>
              <a:rPr lang="en-US" dirty="0"/>
              <a:t>it is important to eat regularly, and before you get very hungry</a:t>
            </a:r>
          </a:p>
          <a:p>
            <a:pPr fontAlgn="base"/>
            <a:r>
              <a:rPr lang="en-US" dirty="0"/>
              <a:t>when you decide to eat, eat the entire meal you have planned for yourself</a:t>
            </a:r>
          </a:p>
          <a:p>
            <a:pPr fontAlgn="base"/>
            <a:r>
              <a:rPr lang="en-US" dirty="0"/>
              <a:t>don’t eat again until your next meal</a:t>
            </a:r>
          </a:p>
          <a:p>
            <a:endParaRPr lang="en-US" dirty="0"/>
          </a:p>
        </p:txBody>
      </p:sp>
    </p:spTree>
    <p:extLst>
      <p:ext uri="{BB962C8B-B14F-4D97-AF65-F5344CB8AC3E}">
        <p14:creationId xmlns:p14="http://schemas.microsoft.com/office/powerpoint/2010/main" val="16525339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Smart weight loss</a:t>
            </a:r>
            <a:endParaRPr lang="en-US" dirty="0"/>
          </a:p>
        </p:txBody>
      </p:sp>
      <p:sp>
        <p:nvSpPr>
          <p:cNvPr id="3" name="Content Placeholder 2"/>
          <p:cNvSpPr>
            <a:spLocks noGrp="1"/>
          </p:cNvSpPr>
          <p:nvPr>
            <p:ph idx="1"/>
          </p:nvPr>
        </p:nvSpPr>
        <p:spPr/>
        <p:txBody>
          <a:bodyPr/>
          <a:lstStyle/>
          <a:p>
            <a:r>
              <a:rPr lang="en-US" dirty="0"/>
              <a:t>Step 3: Control your portion sizes, they greatly influence your daily calorie intake</a:t>
            </a:r>
            <a:endParaRPr lang="en-US" dirty="0"/>
          </a:p>
          <a:p>
            <a:pPr fontAlgn="base"/>
            <a:r>
              <a:rPr lang="en-US" dirty="0"/>
              <a:t>the bigger the food servings, the bigger the portions people consume</a:t>
            </a:r>
          </a:p>
          <a:p>
            <a:pPr fontAlgn="base"/>
            <a:r>
              <a:rPr lang="en-US" dirty="0"/>
              <a:t>as people eat larger servings, their calorie totals increase</a:t>
            </a:r>
          </a:p>
          <a:p>
            <a:pPr fontAlgn="base"/>
            <a:r>
              <a:rPr lang="en-US" dirty="0"/>
              <a:t>Measuring your food and reading labels before eating is always a good idea</a:t>
            </a:r>
          </a:p>
          <a:p>
            <a:endParaRPr lang="en-US" dirty="0"/>
          </a:p>
        </p:txBody>
      </p:sp>
    </p:spTree>
    <p:extLst>
      <p:ext uri="{BB962C8B-B14F-4D97-AF65-F5344CB8AC3E}">
        <p14:creationId xmlns:p14="http://schemas.microsoft.com/office/powerpoint/2010/main" val="14646640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Physical activity is critical</a:t>
            </a:r>
            <a:endParaRPr lang="en-US" dirty="0"/>
          </a:p>
        </p:txBody>
      </p:sp>
      <p:sp>
        <p:nvSpPr>
          <p:cNvPr id="3" name="Content Placeholder 2"/>
          <p:cNvSpPr>
            <a:spLocks noGrp="1"/>
          </p:cNvSpPr>
          <p:nvPr>
            <p:ph idx="1"/>
          </p:nvPr>
        </p:nvSpPr>
        <p:spPr/>
        <p:txBody>
          <a:bodyPr/>
          <a:lstStyle/>
          <a:p>
            <a:pPr fontAlgn="base"/>
            <a:r>
              <a:rPr lang="en-US" dirty="0"/>
              <a:t>most people hate the idea of physical activities</a:t>
            </a:r>
          </a:p>
          <a:p>
            <a:pPr fontAlgn="base"/>
            <a:r>
              <a:rPr lang="en-US" dirty="0"/>
              <a:t>weight loss is impossible without physical activity.</a:t>
            </a:r>
          </a:p>
          <a:p>
            <a:pPr fontAlgn="base"/>
            <a:r>
              <a:rPr lang="en-US" dirty="0"/>
              <a:t>physical activity contributes to weight management by helping to develop body's  lean tissue.</a:t>
            </a:r>
          </a:p>
          <a:p>
            <a:endParaRPr lang="en-US" dirty="0"/>
          </a:p>
        </p:txBody>
      </p:sp>
    </p:spTree>
    <p:extLst>
      <p:ext uri="{BB962C8B-B14F-4D97-AF65-F5344CB8AC3E}">
        <p14:creationId xmlns:p14="http://schemas.microsoft.com/office/powerpoint/2010/main" val="1010795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or Fiction?</a:t>
            </a:r>
            <a:endParaRPr lang="en-US" dirty="0"/>
          </a:p>
        </p:txBody>
      </p:sp>
      <p:sp>
        <p:nvSpPr>
          <p:cNvPr id="3" name="Content Placeholder 2"/>
          <p:cNvSpPr>
            <a:spLocks noGrp="1"/>
          </p:cNvSpPr>
          <p:nvPr>
            <p:ph idx="1"/>
          </p:nvPr>
        </p:nvSpPr>
        <p:spPr>
          <a:xfrm>
            <a:off x="457200" y="1447800"/>
            <a:ext cx="8229600" cy="5410199"/>
          </a:xfrm>
        </p:spPr>
        <p:txBody>
          <a:bodyPr>
            <a:normAutofit/>
          </a:bodyPr>
          <a:lstStyle/>
          <a:p>
            <a:r>
              <a:rPr lang="en-US" dirty="0" smtClean="0"/>
              <a:t>The best dietary measure against cancer is to take antioxidant vitamin pills each day.</a:t>
            </a:r>
          </a:p>
          <a:p>
            <a:pPr lvl="1"/>
            <a:r>
              <a:rPr lang="en-US" b="1" u="sng" dirty="0" smtClean="0"/>
              <a:t>FALSE-</a:t>
            </a:r>
            <a:r>
              <a:rPr lang="en-US" dirty="0" smtClean="0"/>
              <a:t>  The best dietary measure against cancer is to consume at least 5 servings of vitamin-rich fruits and vegetables each day.</a:t>
            </a:r>
          </a:p>
          <a:p>
            <a:r>
              <a:rPr lang="en-US" dirty="0" smtClean="0"/>
              <a:t>Most people easily get enough calcium, because it is found in so many foods.  </a:t>
            </a:r>
          </a:p>
          <a:p>
            <a:pPr lvl="1"/>
            <a:r>
              <a:rPr lang="en-US" b="1" u="sng" dirty="0" smtClean="0"/>
              <a:t>FALSE-</a:t>
            </a:r>
            <a:r>
              <a:rPr lang="en-US" dirty="0" smtClean="0"/>
              <a:t>  Low intakes of calcium are common, because few foods contain large amounts.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think?</a:t>
            </a:r>
            <a:endParaRPr lang="en-US" dirty="0"/>
          </a:p>
        </p:txBody>
      </p:sp>
      <p:sp>
        <p:nvSpPr>
          <p:cNvPr id="3" name="Content Placeholder 2"/>
          <p:cNvSpPr>
            <a:spLocks noGrp="1"/>
          </p:cNvSpPr>
          <p:nvPr>
            <p:ph idx="1"/>
          </p:nvPr>
        </p:nvSpPr>
        <p:spPr/>
        <p:txBody>
          <a:bodyPr>
            <a:normAutofit/>
          </a:bodyPr>
          <a:lstStyle/>
          <a:p>
            <a:r>
              <a:rPr lang="en-US" dirty="0"/>
              <a:t>Is what we eat influenced by advertising</a:t>
            </a:r>
            <a:r>
              <a:rPr lang="en-US" dirty="0" smtClean="0"/>
              <a:t>?</a:t>
            </a:r>
          </a:p>
          <a:p>
            <a:endParaRPr lang="en-US" dirty="0" smtClean="0"/>
          </a:p>
          <a:p>
            <a:r>
              <a:rPr lang="en-US" dirty="0" smtClean="0"/>
              <a:t>Does advertising try to trick us into believing a food is healthier then it really is?</a:t>
            </a:r>
            <a:endParaRPr lang="en-US" dirty="0"/>
          </a:p>
          <a:p>
            <a:endParaRPr lang="en-US" dirty="0" smtClean="0"/>
          </a:p>
          <a:p>
            <a:r>
              <a:rPr lang="en-US" dirty="0" smtClean="0"/>
              <a:t>Why is our country so over weight?</a:t>
            </a:r>
          </a:p>
          <a:p>
            <a:endParaRPr lang="en-US" dirty="0"/>
          </a:p>
          <a:p>
            <a:r>
              <a:rPr lang="en-US" dirty="0" smtClean="0"/>
              <a:t>Why is it important to develop healthy eating habits while your young?</a:t>
            </a:r>
          </a:p>
          <a:p>
            <a:pPr marL="118872" indent="0">
              <a:buNone/>
            </a:pPr>
            <a:endParaRPr lang="en-US" dirty="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05118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think?</a:t>
            </a:r>
            <a:endParaRPr lang="en-US" dirty="0"/>
          </a:p>
        </p:txBody>
      </p:sp>
      <p:sp>
        <p:nvSpPr>
          <p:cNvPr id="3" name="Content Placeholder 2"/>
          <p:cNvSpPr>
            <a:spLocks noGrp="1"/>
          </p:cNvSpPr>
          <p:nvPr>
            <p:ph idx="1"/>
          </p:nvPr>
        </p:nvSpPr>
        <p:spPr/>
        <p:txBody>
          <a:bodyPr/>
          <a:lstStyle/>
          <a:p>
            <a:r>
              <a:rPr lang="en-US" dirty="0"/>
              <a:t>Does food cost influence what Americans eat?</a:t>
            </a:r>
          </a:p>
          <a:p>
            <a:pPr marL="118872" indent="0">
              <a:buNone/>
            </a:pPr>
            <a:endParaRPr lang="en-US" dirty="0" smtClean="0"/>
          </a:p>
          <a:p>
            <a:r>
              <a:rPr lang="en-US" dirty="0" smtClean="0"/>
              <a:t>Why are processed foods usually cheaper then fresh healthier foods?</a:t>
            </a:r>
          </a:p>
          <a:p>
            <a:endParaRPr lang="en-US" dirty="0"/>
          </a:p>
          <a:p>
            <a:r>
              <a:rPr lang="en-US" dirty="0" smtClean="0"/>
              <a:t>Is it ok to eat unhealthy foods if you counter it by exercising a lot?</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765262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NUTRITION</a:t>
            </a:r>
            <a:endParaRPr lang="en-US" dirty="0"/>
          </a:p>
        </p:txBody>
      </p:sp>
      <p:sp>
        <p:nvSpPr>
          <p:cNvPr id="3" name="Content Placeholder 2"/>
          <p:cNvSpPr>
            <a:spLocks noGrp="1"/>
          </p:cNvSpPr>
          <p:nvPr>
            <p:ph idx="1"/>
          </p:nvPr>
        </p:nvSpPr>
        <p:spPr/>
        <p:txBody>
          <a:bodyPr>
            <a:normAutofit/>
          </a:bodyPr>
          <a:lstStyle/>
          <a:p>
            <a:r>
              <a:rPr lang="en-US" dirty="0" smtClean="0"/>
              <a:t>You choose to eat a meal about a 1,000 times a year. </a:t>
            </a:r>
          </a:p>
          <a:p>
            <a:endParaRPr lang="en-US" dirty="0" smtClean="0"/>
          </a:p>
          <a:p>
            <a:r>
              <a:rPr lang="en-US" dirty="0" smtClean="0"/>
              <a:t>You will choose when to eat, what to eat, and how much to eat about 65,000 times in your lifetime (if you live to be 65).</a:t>
            </a:r>
          </a:p>
          <a:p>
            <a:endParaRPr lang="en-US" dirty="0" smtClean="0"/>
          </a:p>
          <a:p>
            <a:r>
              <a:rPr lang="en-US" dirty="0" smtClean="0"/>
              <a:t>You will consume about 50 tons of food.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a:t>
            </a:r>
            <a:endParaRPr lang="en-US" dirty="0"/>
          </a:p>
        </p:txBody>
      </p:sp>
      <p:sp>
        <p:nvSpPr>
          <p:cNvPr id="3" name="Content Placeholder 2"/>
          <p:cNvSpPr>
            <a:spLocks noGrp="1"/>
          </p:cNvSpPr>
          <p:nvPr>
            <p:ph idx="1"/>
          </p:nvPr>
        </p:nvSpPr>
        <p:spPr>
          <a:xfrm>
            <a:off x="457200" y="1600200"/>
            <a:ext cx="8229600" cy="5105400"/>
          </a:xfrm>
        </p:spPr>
        <p:txBody>
          <a:bodyPr/>
          <a:lstStyle/>
          <a:p>
            <a:r>
              <a:rPr lang="en-US" dirty="0" smtClean="0"/>
              <a:t>The average American consumes 130 pounds of fat per year.</a:t>
            </a:r>
          </a:p>
          <a:p>
            <a:pPr lvl="1"/>
            <a:r>
              <a:rPr lang="en-US" dirty="0" smtClean="0"/>
              <a:t>This amount of fat would be equal to eating more than one full stick of butter each day.</a:t>
            </a:r>
          </a:p>
          <a:p>
            <a:pPr lvl="1"/>
            <a:endParaRPr lang="en-US" dirty="0" smtClean="0"/>
          </a:p>
          <a:p>
            <a:r>
              <a:rPr lang="en-US" dirty="0" smtClean="0"/>
              <a:t>Each day’s intake of nutrients may affect your body only slightly, but over a period of years, the effects of those intakes builds up. </a:t>
            </a:r>
          </a:p>
          <a:p>
            <a:pPr lvl="1"/>
            <a:r>
              <a:rPr lang="en-US" dirty="0" smtClean="0"/>
              <a:t>This is why it’s important for you to learn now to make wise food choices.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1896</TotalTime>
  <Words>2255</Words>
  <Application>Microsoft Office PowerPoint</Application>
  <PresentationFormat>On-screen Show (4:3)</PresentationFormat>
  <Paragraphs>251</Paragraphs>
  <Slides>43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Corbel</vt:lpstr>
      <vt:lpstr>Wingdings</vt:lpstr>
      <vt:lpstr>Wingdings 2</vt:lpstr>
      <vt:lpstr>Wingdings 3</vt:lpstr>
      <vt:lpstr>Module</vt:lpstr>
      <vt:lpstr>Nutrition </vt:lpstr>
      <vt:lpstr>Fact or Fiction?</vt:lpstr>
      <vt:lpstr>Fact or Fiction?</vt:lpstr>
      <vt:lpstr>Fact or Fiction?</vt:lpstr>
      <vt:lpstr>Fact or Fiction?</vt:lpstr>
      <vt:lpstr>What do you think?</vt:lpstr>
      <vt:lpstr>What do you think?</vt:lpstr>
      <vt:lpstr>INTRODUCTION TO NUTRITION</vt:lpstr>
      <vt:lpstr>INTRODUCTION cont.</vt:lpstr>
      <vt:lpstr>BENEFITS OF NUTRITION</vt:lpstr>
      <vt:lpstr>The Best Food for You</vt:lpstr>
      <vt:lpstr>Best Food for You…</vt:lpstr>
      <vt:lpstr>Dietary Guidelines for Americans</vt:lpstr>
      <vt:lpstr>DEFICIENCIES AND MALNUTRITION</vt:lpstr>
      <vt:lpstr>DEFICEIENCIES AND MALNUTRITION cont. </vt:lpstr>
      <vt:lpstr>UNDERNUTRITION</vt:lpstr>
      <vt:lpstr>OVERNUTRITION</vt:lpstr>
      <vt:lpstr>KEY POINTS</vt:lpstr>
      <vt:lpstr>How many servings per Day?</vt:lpstr>
      <vt:lpstr>Energy From Nutrients</vt:lpstr>
      <vt:lpstr>Energy Contributions from Nutrients</vt:lpstr>
      <vt:lpstr>Carbohydrates Important in our Diet</vt:lpstr>
      <vt:lpstr>Fats</vt:lpstr>
      <vt:lpstr>Fats </vt:lpstr>
      <vt:lpstr>Proteins</vt:lpstr>
      <vt:lpstr>Vitamins</vt:lpstr>
      <vt:lpstr>Minerals</vt:lpstr>
      <vt:lpstr>Reading Food Labels</vt:lpstr>
      <vt:lpstr>Body Fat Risks</vt:lpstr>
      <vt:lpstr>Major problems with too much body fat</vt:lpstr>
      <vt:lpstr>Overweight and obesity charts</vt:lpstr>
      <vt:lpstr>Past present and predictions</vt:lpstr>
      <vt:lpstr>The right weight for you</vt:lpstr>
      <vt:lpstr>Vocab</vt:lpstr>
      <vt:lpstr>The right weight for you</vt:lpstr>
      <vt:lpstr>Fat Tissue, Lean Tissue, and Body Water</vt:lpstr>
      <vt:lpstr>Fasting</vt:lpstr>
      <vt:lpstr>Other unsafe weight loss strategies</vt:lpstr>
      <vt:lpstr>Weight loss surgery the answer?</vt:lpstr>
      <vt:lpstr>Smart Weight loss</vt:lpstr>
      <vt:lpstr>Smart weight loss</vt:lpstr>
      <vt:lpstr>Smart weight loss</vt:lpstr>
      <vt:lpstr>Physical activity is critical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dc:title>
  <dc:creator>Hrunka, Christopher</dc:creator>
  <cp:lastModifiedBy>Hrunka, Christopher</cp:lastModifiedBy>
  <cp:revision>35</cp:revision>
  <dcterms:created xsi:type="dcterms:W3CDTF">2009-10-19T12:21:19Z</dcterms:created>
  <dcterms:modified xsi:type="dcterms:W3CDTF">2015-04-15T13:12:14Z</dcterms:modified>
</cp:coreProperties>
</file>