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79" d="100"/>
          <a:sy n="79" d="100"/>
        </p:scale>
        <p:origin x="19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0001" y="1449147"/>
            <a:ext cx="10572000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10001" y="5280847"/>
            <a:ext cx="10572000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B9EBBA-996F-894A-B54A-D6246ED52CEA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800600"/>
            <a:ext cx="10561418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12192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0000" y="5367338"/>
            <a:ext cx="10561418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C79C5D-2A6F-F04D-97DA-BEF2467B64E4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631697" y="1081456"/>
            <a:ext cx="6332416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0985" y="1238502"/>
            <a:ext cx="589384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3190" y="4443680"/>
            <a:ext cx="5891636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7574642" y="1081456"/>
            <a:ext cx="3810001" cy="407546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1140884" y="2286585"/>
            <a:ext cx="4895115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357089" y="2435957"/>
            <a:ext cx="438252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6156000" y="2286000"/>
            <a:ext cx="4880300" cy="2295525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54567-0DE4-3F47-BF90-CB84690072F9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52C72-DE31-F449-A4ED-4C594FD91407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7669651" y="446089"/>
            <a:ext cx="4522349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83540" y="586171"/>
            <a:ext cx="2494791" cy="513479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0001" y="446089"/>
            <a:ext cx="6611540" cy="5414962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2726E-379B-B349-9EED-81ED093FA806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363651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A1323-8D79-1946-B0D7-40001CF92E9D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1"/>
            <a:ext cx="12192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0000" y="2951396"/>
            <a:ext cx="10561418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5281201"/>
            <a:ext cx="10561418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A1846-DA80-1C48-A609-854EA85C59AD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8712" y="2222287"/>
            <a:ext cx="5185873" cy="36387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7415" y="2222287"/>
            <a:ext cx="5194583" cy="363876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302355-E14B-8545-A8F8-0FE83CC9D524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4728" y="2174875"/>
            <a:ext cx="5189857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4729" y="2751138"/>
            <a:ext cx="5189856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7415" y="2174875"/>
            <a:ext cx="519458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7415" y="2751138"/>
            <a:ext cx="5194583" cy="3109913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640F58-564D-2B4F-AE67-E407BA4FCF45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12192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3A34C8-038E-2045-AF43-DF7DBB8E0E9E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18C68F-D26B-8F47-958C-23B49CF8A634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1073151" y="446087"/>
            <a:ext cx="3547533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3151" y="446088"/>
            <a:ext cx="3547533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5633" y="446088"/>
            <a:ext cx="6252633" cy="541496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3151" y="2260738"/>
            <a:ext cx="3547533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DF5E60-9974-AC48-9591-99C2BB44B7CF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4728" y="727522"/>
            <a:ext cx="485298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6098117" y="0"/>
            <a:ext cx="6093883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4728" y="2344684"/>
            <a:ext cx="485298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85810" y="6041362"/>
            <a:ext cx="976879" cy="365125"/>
          </a:xfrm>
        </p:spPr>
        <p:txBody>
          <a:bodyPr/>
          <a:lstStyle/>
          <a:p>
            <a:fld id="{18C79C5D-2A6F-F04D-97DA-BEF2467B64E4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90396" y="6041362"/>
            <a:ext cx="3295413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4862689" y="5915888"/>
            <a:ext cx="1062155" cy="490599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10000" y="447188"/>
            <a:ext cx="10571998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0000" y="2184401"/>
            <a:ext cx="10563285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1514" y="6041362"/>
            <a:ext cx="864432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334626" y="6041362"/>
            <a:ext cx="1343706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9B482E8-6E0E-1B4F-B1FD-C69DB9E858D9}" type="datetimeFigureOut">
              <a:rPr lang="en-US" dirty="0"/>
              <a:pPr/>
              <a:t>9/9/2014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331" y="5915888"/>
            <a:ext cx="1062155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3" r:id="rId9"/>
    <p:sldLayoutId id="2147483657" r:id="rId10"/>
    <p:sldLayoutId id="2147483666" r:id="rId11"/>
    <p:sldLayoutId id="2147483661" r:id="rId12"/>
    <p:sldLayoutId id="2147483658" r:id="rId13"/>
    <p:sldLayoutId id="2147483659" r:id="rId14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2" y="2627290"/>
            <a:ext cx="10572000" cy="1506828"/>
          </a:xfrm>
        </p:spPr>
        <p:txBody>
          <a:bodyPr/>
          <a:lstStyle/>
          <a:p>
            <a:pPr algn="ctr"/>
            <a:r>
              <a:rPr lang="en-US" sz="9600" dirty="0" smtClean="0"/>
              <a:t>Chapter 3 </a:t>
            </a:r>
            <a:endParaRPr lang="en-US" sz="9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ctr"/>
            <a:r>
              <a:rPr lang="en-US" sz="5400" dirty="0" smtClean="0"/>
              <a:t>Your Changing Personality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308950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81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Gender Identity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00" y="2029104"/>
            <a:ext cx="10554574" cy="4828896"/>
          </a:xfrm>
        </p:spPr>
        <p:txBody>
          <a:bodyPr>
            <a:normAutofit/>
          </a:bodyPr>
          <a:lstStyle/>
          <a:p>
            <a:r>
              <a:rPr lang="en-US" sz="2000" dirty="0" smtClean="0"/>
              <a:t>Your personality is affected by your gender-the classification of being male or female </a:t>
            </a:r>
          </a:p>
          <a:p>
            <a:r>
              <a:rPr lang="en-US" sz="2000" dirty="0" smtClean="0"/>
              <a:t>The male or female roles people play are known as their gender roles, roles assigned by society to people of each gender.   </a:t>
            </a:r>
          </a:p>
          <a:p>
            <a:r>
              <a:rPr lang="en-US" sz="2000" dirty="0" smtClean="0"/>
              <a:t>The parts of the male or female role that a person adopts and lives by becomes that person’s gender identity, that part of a person’s self-image that is determined by the person’s gender. </a:t>
            </a:r>
          </a:p>
          <a:p>
            <a:r>
              <a:rPr lang="en-US" sz="2000" dirty="0" smtClean="0"/>
              <a:t>What if the roles don’t fit?</a:t>
            </a:r>
          </a:p>
          <a:p>
            <a:pPr lvl="1"/>
            <a:r>
              <a:rPr lang="en-US" sz="2000" dirty="0" smtClean="0"/>
              <a:t>People are individuals.  Roles that fit one person perfectly may not fit another.  If everyone accepted roles without question, societies would never change. </a:t>
            </a:r>
          </a:p>
          <a:p>
            <a:pPr lvl="1"/>
            <a:r>
              <a:rPr lang="en-US" sz="2000" dirty="0" smtClean="0"/>
              <a:t>However we have stereotypes and these do not recognize one’s individuality and may harm individual development.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1460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3: Developing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176530"/>
            <a:ext cx="10554574" cy="4507604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People who know and like themselves are emotionally healthy </a:t>
            </a:r>
          </a:p>
          <a:p>
            <a:r>
              <a:rPr lang="en-US" sz="2400" dirty="0" smtClean="0"/>
              <a:t>Not only do they have a strong sense of self-efficacy for accomplishing tasks, but they also have high self-esteem (the value a person attaches to his or her self-image)</a:t>
            </a:r>
          </a:p>
          <a:p>
            <a:r>
              <a:rPr lang="en-US" sz="2400" dirty="0" smtClean="0"/>
              <a:t>Many factors can benefit your self-image </a:t>
            </a:r>
          </a:p>
          <a:p>
            <a:pPr lvl="1"/>
            <a:r>
              <a:rPr lang="en-US" sz="2400" dirty="0" smtClean="0"/>
              <a:t>Friends who value and respect you </a:t>
            </a:r>
          </a:p>
          <a:p>
            <a:pPr lvl="1"/>
            <a:r>
              <a:rPr lang="en-US" sz="2400" dirty="0" smtClean="0"/>
              <a:t>Regular physical activity </a:t>
            </a:r>
          </a:p>
          <a:p>
            <a:pPr lvl="1"/>
            <a:r>
              <a:rPr lang="en-US" sz="2400" dirty="0" smtClean="0"/>
              <a:t>Being involved in community activities</a:t>
            </a:r>
          </a:p>
          <a:p>
            <a:r>
              <a:rPr lang="en-US" sz="2400" dirty="0" smtClean="0"/>
              <a:t>You give yourself the power to become the person you want to become and to do the things you want to do when positive ideas replace self-defeating messages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1278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Ways to Improve Self-Esteem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73499"/>
            <a:ext cx="10554574" cy="4784501"/>
          </a:xfrm>
        </p:spPr>
        <p:txBody>
          <a:bodyPr>
            <a:normAutofit fontScale="92500" lnSpcReduction="10000"/>
          </a:bodyPr>
          <a:lstStyle/>
          <a:p>
            <a:r>
              <a:rPr lang="en-US" sz="2400" dirty="0" smtClean="0"/>
              <a:t>1. Write positive statements about yourself</a:t>
            </a:r>
          </a:p>
          <a:p>
            <a:r>
              <a:rPr lang="en-US" sz="2400" dirty="0" smtClean="0"/>
              <a:t>2. Find activities related to your goals </a:t>
            </a:r>
          </a:p>
          <a:p>
            <a:r>
              <a:rPr lang="en-US" sz="2400" dirty="0" smtClean="0"/>
              <a:t>3. Be grateful for what you have </a:t>
            </a:r>
          </a:p>
          <a:p>
            <a:r>
              <a:rPr lang="en-US" sz="2400" dirty="0" smtClean="0"/>
              <a:t>4. Practice positive self-talk </a:t>
            </a:r>
          </a:p>
          <a:p>
            <a:r>
              <a:rPr lang="en-US" sz="2400" dirty="0" smtClean="0"/>
              <a:t>5. Search for books and movies with positive themes</a:t>
            </a:r>
          </a:p>
          <a:p>
            <a:r>
              <a:rPr lang="en-US" sz="2400" dirty="0" smtClean="0"/>
              <a:t>6. Find friends who believe in you </a:t>
            </a:r>
          </a:p>
          <a:p>
            <a:r>
              <a:rPr lang="en-US" sz="2400" dirty="0" smtClean="0"/>
              <a:t>7. Support others/ be a positive friend </a:t>
            </a:r>
          </a:p>
          <a:p>
            <a:r>
              <a:rPr lang="en-US" sz="2400" dirty="0" smtClean="0"/>
              <a:t>8. Refuse to think negatively about yourself and others </a:t>
            </a:r>
          </a:p>
          <a:p>
            <a:r>
              <a:rPr lang="en-US" sz="2400" dirty="0" smtClean="0"/>
              <a:t>9. Celebrate your successes </a:t>
            </a:r>
          </a:p>
          <a:p>
            <a:r>
              <a:rPr lang="en-US" sz="2400" dirty="0" smtClean="0"/>
              <a:t>10. Give and receive appropriate affection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5891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4: The Importance of Peer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33059"/>
          </a:xfrm>
        </p:spPr>
        <p:txBody>
          <a:bodyPr>
            <a:normAutofit/>
          </a:bodyPr>
          <a:lstStyle/>
          <a:p>
            <a:r>
              <a:rPr lang="en-US" sz="2400" dirty="0" smtClean="0"/>
              <a:t>A peer group is simply a group of friends similar to yourself in age and stage of life </a:t>
            </a:r>
          </a:p>
          <a:p>
            <a:r>
              <a:rPr lang="en-US" sz="2400" dirty="0" smtClean="0"/>
              <a:t>Peer groups can be positive (influence on development) or negative (peer pressure or cliques) to adolescents </a:t>
            </a:r>
          </a:p>
          <a:p>
            <a:r>
              <a:rPr lang="en-US" sz="2400" dirty="0" smtClean="0"/>
              <a:t>Most peer groups, though, provide their members with a sense of belonging </a:t>
            </a:r>
          </a:p>
          <a:p>
            <a:r>
              <a:rPr lang="en-US" sz="2400" dirty="0" smtClean="0"/>
              <a:t>A circle of friends offers a place to share ideas, interest, and opinions.  These friends also provide support and strength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767183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Value of Peer Groups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696"/>
          </a:xfrm>
        </p:spPr>
        <p:txBody>
          <a:bodyPr/>
          <a:lstStyle/>
          <a:p>
            <a:r>
              <a:rPr lang="en-US" sz="2800" dirty="0" smtClean="0"/>
              <a:t>Peer groups can help teens feel a sense of belonging </a:t>
            </a:r>
          </a:p>
          <a:p>
            <a:r>
              <a:rPr lang="en-US" sz="2800" dirty="0" smtClean="0"/>
              <a:t>An important function of peer groups is to help lessen teen’s natural fears </a:t>
            </a:r>
          </a:p>
          <a:p>
            <a:r>
              <a:rPr lang="en-US" sz="2800" dirty="0" smtClean="0"/>
              <a:t>Peer groups provide shelter and comfort from within </a:t>
            </a:r>
          </a:p>
          <a:p>
            <a:r>
              <a:rPr lang="en-US" sz="2800" dirty="0" smtClean="0"/>
              <a:t>Peer groups also help teens through tough times, as it is natural to share feelings with others.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0234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Negative Peer Groups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60620"/>
            <a:ext cx="10554574" cy="4997003"/>
          </a:xfrm>
        </p:spPr>
        <p:txBody>
          <a:bodyPr>
            <a:normAutofit/>
          </a:bodyPr>
          <a:lstStyle/>
          <a:p>
            <a:r>
              <a:rPr lang="en-US" sz="2800" dirty="0" smtClean="0"/>
              <a:t>Cliques </a:t>
            </a:r>
          </a:p>
          <a:p>
            <a:pPr lvl="1"/>
            <a:r>
              <a:rPr lang="en-US" sz="2400" dirty="0" smtClean="0"/>
              <a:t>A  peer group that rejects newcomers and judges both their members and nonmembers harshly</a:t>
            </a:r>
          </a:p>
          <a:p>
            <a:r>
              <a:rPr lang="en-US" sz="2800" dirty="0" smtClean="0"/>
              <a:t>Cults </a:t>
            </a:r>
          </a:p>
          <a:p>
            <a:pPr lvl="1"/>
            <a:r>
              <a:rPr lang="en-US" sz="2400" dirty="0" smtClean="0"/>
              <a:t>Groups of people who share intense admiration or adoration or a particular person or principle </a:t>
            </a:r>
          </a:p>
          <a:p>
            <a:r>
              <a:rPr lang="en-US" sz="2800" dirty="0" smtClean="0"/>
              <a:t>Gangs </a:t>
            </a:r>
          </a:p>
          <a:p>
            <a:pPr lvl="1"/>
            <a:r>
              <a:rPr lang="en-US" sz="2400" dirty="0" smtClean="0"/>
              <a:t>Groups that exist largely to express aggression against other groups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821882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6000" dirty="0" smtClean="0"/>
              <a:t>PEERS ARE IMPORTANT, MAKE SURE YOU CHOOSE THEM WITH CARE!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634987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1: Life’s Stages and Human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204271"/>
          </a:xfrm>
        </p:spPr>
        <p:txBody>
          <a:bodyPr/>
          <a:lstStyle/>
          <a:p>
            <a:pPr marL="0" indent="0">
              <a:buNone/>
            </a:pPr>
            <a:r>
              <a:rPr lang="en-US" sz="2400" b="1" u="sng" dirty="0" smtClean="0"/>
              <a:t>What do you think?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z="2400" dirty="0" smtClean="0"/>
              <a:t>One of the most important tasks of the teen years is to work out an individual identity.</a:t>
            </a:r>
          </a:p>
          <a:p>
            <a:r>
              <a:rPr lang="en-US" sz="2400" dirty="0" smtClean="0"/>
              <a:t>Human beings need the respect of others even more than they need shelter</a:t>
            </a:r>
          </a:p>
          <a:p>
            <a:r>
              <a:rPr lang="en-US" sz="2400" dirty="0" smtClean="0"/>
              <a:t>People who imagine themselves as more successful than they are need to stop dreaming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768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Section 1: Life’s Stages and Human Needs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u="sng" dirty="0" smtClean="0"/>
              <a:t>Erikson’s Eight Stages of Life </a:t>
            </a:r>
          </a:p>
          <a:p>
            <a:pPr marL="0" indent="0">
              <a:buNone/>
            </a:pPr>
            <a:endParaRPr lang="en-US" sz="2400" b="1" u="sng" dirty="0" smtClean="0"/>
          </a:p>
          <a:p>
            <a:r>
              <a:rPr lang="en-US" sz="2400" dirty="0" smtClean="0"/>
              <a:t>Psychologist Erik Erikson has developed a theory that states people move through eight stages in the course of their lives.</a:t>
            </a:r>
          </a:p>
          <a:p>
            <a:r>
              <a:rPr lang="en-US" sz="2400" dirty="0" smtClean="0"/>
              <a:t>In each stage they learn important things about themselves and the world.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626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Erikson’s Eight Stages of Life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635713"/>
          </a:xfrm>
        </p:spPr>
        <p:txBody>
          <a:bodyPr/>
          <a:lstStyle/>
          <a:p>
            <a:r>
              <a:rPr lang="en-US" sz="2400" dirty="0" smtClean="0"/>
              <a:t>1. Infancy (0-1)</a:t>
            </a:r>
          </a:p>
          <a:p>
            <a:r>
              <a:rPr lang="en-US" sz="2400" dirty="0" smtClean="0"/>
              <a:t>2. Toddler Stage (1-2)</a:t>
            </a:r>
          </a:p>
          <a:p>
            <a:r>
              <a:rPr lang="en-US" sz="2400" dirty="0" smtClean="0"/>
              <a:t>3. Preschool Age (3-5)</a:t>
            </a:r>
          </a:p>
          <a:p>
            <a:r>
              <a:rPr lang="en-US" sz="2400" dirty="0" smtClean="0"/>
              <a:t>4. School Age (6-12)</a:t>
            </a:r>
          </a:p>
          <a:p>
            <a:r>
              <a:rPr lang="en-US" sz="2400" dirty="0" smtClean="0"/>
              <a:t>5. Adolescence (13-20)</a:t>
            </a:r>
          </a:p>
          <a:p>
            <a:r>
              <a:rPr lang="en-US" sz="2400" dirty="0" smtClean="0"/>
              <a:t>6. Young Adulthood (21-40)</a:t>
            </a:r>
          </a:p>
          <a:p>
            <a:r>
              <a:rPr lang="en-US" sz="2400" dirty="0" smtClean="0"/>
              <a:t>7. Adulthood (41-60)</a:t>
            </a:r>
          </a:p>
          <a:p>
            <a:r>
              <a:rPr lang="en-US" sz="2400" dirty="0" smtClean="0"/>
              <a:t>8. Older Adulthood (61 and older)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0586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282" y="163853"/>
            <a:ext cx="11658160" cy="6551104"/>
          </a:xfrm>
        </p:spPr>
      </p:pic>
    </p:spTree>
    <p:extLst>
      <p:ext uri="{BB962C8B-B14F-4D97-AF65-F5344CB8AC3E}">
        <p14:creationId xmlns:p14="http://schemas.microsoft.com/office/powerpoint/2010/main" val="338386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Teen’s New Experiences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086377"/>
            <a:ext cx="10554574" cy="4584879"/>
          </a:xfrm>
        </p:spPr>
        <p:txBody>
          <a:bodyPr>
            <a:noAutofit/>
          </a:bodyPr>
          <a:lstStyle/>
          <a:p>
            <a:r>
              <a:rPr lang="en-US" sz="2400" dirty="0" smtClean="0"/>
              <a:t>New Ideas and New </a:t>
            </a:r>
            <a:r>
              <a:rPr lang="en-US" sz="2400" dirty="0"/>
              <a:t>G</a:t>
            </a:r>
            <a:r>
              <a:rPr lang="en-US" sz="2400" dirty="0" smtClean="0"/>
              <a:t>roups </a:t>
            </a:r>
          </a:p>
          <a:p>
            <a:pPr lvl="1"/>
            <a:r>
              <a:rPr lang="en-US" sz="2400" dirty="0" smtClean="0"/>
              <a:t>Teens try out new ideas, develop new words, and give meaning to old phrases as they use their imaginations to explore and search for their identities. </a:t>
            </a:r>
          </a:p>
          <a:p>
            <a:r>
              <a:rPr lang="en-US" sz="2400" dirty="0" smtClean="0"/>
              <a:t>New Ways of Thinking </a:t>
            </a:r>
          </a:p>
          <a:p>
            <a:pPr lvl="1"/>
            <a:r>
              <a:rPr lang="en-US" sz="2400" dirty="0" smtClean="0"/>
              <a:t>Teens begin to think in abstract terms.  Teens consider variables (changeable factors that affect outcomes) and use logic to make predictions of what might happen </a:t>
            </a:r>
          </a:p>
          <a:p>
            <a:r>
              <a:rPr lang="en-US" sz="2400" dirty="0" smtClean="0"/>
              <a:t>New Emotions </a:t>
            </a:r>
          </a:p>
          <a:p>
            <a:pPr lvl="1"/>
            <a:r>
              <a:rPr lang="en-US" sz="2400" dirty="0" smtClean="0"/>
              <a:t>Many teens will feel the ups and downs of different emotions</a:t>
            </a:r>
          </a:p>
        </p:txBody>
      </p:sp>
    </p:spTree>
    <p:extLst>
      <p:ext uri="{BB962C8B-B14F-4D97-AF65-F5344CB8AC3E}">
        <p14:creationId xmlns:p14="http://schemas.microsoft.com/office/powerpoint/2010/main" val="1830521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Human Needs According to Maslow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371696"/>
          </a:xfrm>
        </p:spPr>
        <p:txBody>
          <a:bodyPr>
            <a:normAutofit/>
          </a:bodyPr>
          <a:lstStyle/>
          <a:p>
            <a:r>
              <a:rPr lang="en-US" sz="2400" dirty="0" smtClean="0"/>
              <a:t>Erickson saw life’s tasks associated with age groups, however Maslow described them as a hierarchy (a ranking system in which each thing is placed above or below others)</a:t>
            </a:r>
          </a:p>
          <a:p>
            <a:r>
              <a:rPr lang="en-US" sz="2400" dirty="0" smtClean="0"/>
              <a:t>It is considered a ladder of human needs that people of all ages experience at different times </a:t>
            </a:r>
          </a:p>
          <a:p>
            <a:r>
              <a:rPr lang="en-US" sz="2400" dirty="0" smtClean="0"/>
              <a:t>Maslow linked these needs to life’s accomplishments </a:t>
            </a:r>
          </a:p>
          <a:p>
            <a:r>
              <a:rPr lang="en-US" sz="2400" dirty="0" smtClean="0"/>
              <a:t>Maslow also believed people will first try to meet their basic needs before they can begin to think about “higher needs”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74975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401" y="0"/>
            <a:ext cx="10641597" cy="6968866"/>
          </a:xfrm>
        </p:spPr>
      </p:pic>
    </p:spTree>
    <p:extLst>
      <p:ext uri="{BB962C8B-B14F-4D97-AF65-F5344CB8AC3E}">
        <p14:creationId xmlns:p14="http://schemas.microsoft.com/office/powerpoint/2010/main" val="3198930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Section 2: Gender and Personality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8712" y="2222287"/>
            <a:ext cx="10554574" cy="4436090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/>
              <a:t>Physical Maturation</a:t>
            </a:r>
          </a:p>
          <a:p>
            <a:r>
              <a:rPr lang="en-US" sz="2400" dirty="0" smtClean="0"/>
              <a:t>Adolescence is a time of rapid physical growth and mental change </a:t>
            </a:r>
          </a:p>
          <a:p>
            <a:r>
              <a:rPr lang="en-US" sz="2400" dirty="0" smtClean="0"/>
              <a:t>The beginning of adolescence is marked by puberty (the period of life in which a person becomes physically capable of reproduction)</a:t>
            </a:r>
          </a:p>
          <a:p>
            <a:pPr marL="0" indent="0">
              <a:buNone/>
            </a:pPr>
            <a:r>
              <a:rPr lang="en-US" sz="2400" dirty="0" smtClean="0"/>
              <a:t>The Adolescent Growth Spurt </a:t>
            </a:r>
          </a:p>
          <a:p>
            <a:r>
              <a:rPr lang="en-US" sz="2400" dirty="0" smtClean="0"/>
              <a:t>Girls: intensive growth spurt by age 10 or 11 </a:t>
            </a:r>
          </a:p>
          <a:p>
            <a:r>
              <a:rPr lang="en-US" sz="2400" dirty="0" smtClean="0"/>
              <a:t>Boys: intensive growth spurt by age 12 or 13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115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TC103457503[[fn=Quotable]]</Template>
  <TotalTime>81</TotalTime>
  <Words>899</Words>
  <Application>Microsoft Office PowerPoint</Application>
  <PresentationFormat>Widescreen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Century Gothic</vt:lpstr>
      <vt:lpstr>Wingdings 2</vt:lpstr>
      <vt:lpstr>Quotable</vt:lpstr>
      <vt:lpstr>Chapter 3 </vt:lpstr>
      <vt:lpstr>Section 1: Life’s Stages and Human Needs</vt:lpstr>
      <vt:lpstr>Section 1: Life’s Stages and Human Needs</vt:lpstr>
      <vt:lpstr>Erikson’s Eight Stages of Life</vt:lpstr>
      <vt:lpstr>PowerPoint Presentation</vt:lpstr>
      <vt:lpstr>A Teen’s New Experiences</vt:lpstr>
      <vt:lpstr>Human Needs According to Maslow</vt:lpstr>
      <vt:lpstr>PowerPoint Presentation</vt:lpstr>
      <vt:lpstr>Section 2: Gender and Personality</vt:lpstr>
      <vt:lpstr>PowerPoint Presentation</vt:lpstr>
      <vt:lpstr>Gender Identity </vt:lpstr>
      <vt:lpstr>Section 3: Developing Self-Esteem</vt:lpstr>
      <vt:lpstr>10 Ways to Improve Self-Esteem</vt:lpstr>
      <vt:lpstr>Section 4: The Importance of Peer Groups</vt:lpstr>
      <vt:lpstr>The Value of Peer Groups</vt:lpstr>
      <vt:lpstr>Negative Peer Groups 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</dc:title>
  <dc:creator>Schaefer, Rebecca</dc:creator>
  <cp:lastModifiedBy>Hrunka, Christopher</cp:lastModifiedBy>
  <cp:revision>12</cp:revision>
  <dcterms:created xsi:type="dcterms:W3CDTF">2014-09-08T23:25:01Z</dcterms:created>
  <dcterms:modified xsi:type="dcterms:W3CDTF">2014-09-09T13:29:12Z</dcterms:modified>
</cp:coreProperties>
</file>