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7"/>
  </p:notesMasterIdLst>
  <p:handoutMasterIdLst>
    <p:handoutMasterId r:id="rId48"/>
  </p:handoutMasterIdLst>
  <p:sldIdLst>
    <p:sldId id="256" r:id="rId2"/>
    <p:sldId id="281" r:id="rId3"/>
    <p:sldId id="283" r:id="rId4"/>
    <p:sldId id="285" r:id="rId5"/>
    <p:sldId id="287" r:id="rId6"/>
    <p:sldId id="291" r:id="rId7"/>
    <p:sldId id="288" r:id="rId8"/>
    <p:sldId id="306" r:id="rId9"/>
    <p:sldId id="290" r:id="rId10"/>
    <p:sldId id="307" r:id="rId11"/>
    <p:sldId id="294" r:id="rId12"/>
    <p:sldId id="310" r:id="rId13"/>
    <p:sldId id="315" r:id="rId14"/>
    <p:sldId id="316" r:id="rId15"/>
    <p:sldId id="326" r:id="rId16"/>
    <p:sldId id="308" r:id="rId17"/>
    <p:sldId id="318" r:id="rId18"/>
    <p:sldId id="320" r:id="rId19"/>
    <p:sldId id="328" r:id="rId20"/>
    <p:sldId id="296" r:id="rId21"/>
    <p:sldId id="321" r:id="rId22"/>
    <p:sldId id="322" r:id="rId23"/>
    <p:sldId id="323" r:id="rId24"/>
    <p:sldId id="298" r:id="rId25"/>
    <p:sldId id="257" r:id="rId26"/>
    <p:sldId id="324" r:id="rId27"/>
    <p:sldId id="259" r:id="rId28"/>
    <p:sldId id="262" r:id="rId29"/>
    <p:sldId id="330" r:id="rId30"/>
    <p:sldId id="327" r:id="rId31"/>
    <p:sldId id="329" r:id="rId32"/>
    <p:sldId id="270" r:id="rId33"/>
    <p:sldId id="325" r:id="rId34"/>
    <p:sldId id="271" r:id="rId35"/>
    <p:sldId id="273" r:id="rId36"/>
    <p:sldId id="274" r:id="rId37"/>
    <p:sldId id="276" r:id="rId38"/>
    <p:sldId id="277" r:id="rId39"/>
    <p:sldId id="303" r:id="rId40"/>
    <p:sldId id="304" r:id="rId41"/>
    <p:sldId id="305" r:id="rId42"/>
    <p:sldId id="280" r:id="rId43"/>
    <p:sldId id="299" r:id="rId44"/>
    <p:sldId id="300" r:id="rId45"/>
    <p:sldId id="302" r:id="rId4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1" autoAdjust="0"/>
    <p:restoredTop sz="94660"/>
  </p:normalViewPr>
  <p:slideViewPr>
    <p:cSldViewPr snapToGrid="0">
      <p:cViewPr varScale="1">
        <p:scale>
          <a:sx n="93" d="100"/>
          <a:sy n="93" d="100"/>
        </p:scale>
        <p:origin x="808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-2532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2.wmf"/><Relationship Id="rId1" Type="http://schemas.openxmlformats.org/officeDocument/2006/relationships/image" Target="../media/image12.wmf"/><Relationship Id="rId4" Type="http://schemas.openxmlformats.org/officeDocument/2006/relationships/image" Target="../media/image36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2.wmf"/><Relationship Id="rId1" Type="http://schemas.openxmlformats.org/officeDocument/2006/relationships/image" Target="../media/image12.wmf"/><Relationship Id="rId6" Type="http://schemas.openxmlformats.org/officeDocument/2006/relationships/image" Target="../media/image41.wmf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2.wmf"/><Relationship Id="rId1" Type="http://schemas.openxmlformats.org/officeDocument/2006/relationships/image" Target="../media/image12.wmf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drawings/_rels/vmlDrawing13.v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13" Type="http://schemas.openxmlformats.org/officeDocument/2006/relationships/image" Target="../media/image60.wmf"/><Relationship Id="rId3" Type="http://schemas.openxmlformats.org/officeDocument/2006/relationships/image" Target="../media/image50.wmf"/><Relationship Id="rId7" Type="http://schemas.openxmlformats.org/officeDocument/2006/relationships/image" Target="../media/image54.wmf"/><Relationship Id="rId12" Type="http://schemas.openxmlformats.org/officeDocument/2006/relationships/image" Target="../media/image59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6" Type="http://schemas.openxmlformats.org/officeDocument/2006/relationships/image" Target="../media/image53.wmf"/><Relationship Id="rId11" Type="http://schemas.openxmlformats.org/officeDocument/2006/relationships/image" Target="../media/image58.wmf"/><Relationship Id="rId5" Type="http://schemas.openxmlformats.org/officeDocument/2006/relationships/image" Target="../media/image52.wmf"/><Relationship Id="rId10" Type="http://schemas.openxmlformats.org/officeDocument/2006/relationships/image" Target="../media/image57.wmf"/><Relationship Id="rId4" Type="http://schemas.openxmlformats.org/officeDocument/2006/relationships/image" Target="../media/image51.wmf"/><Relationship Id="rId9" Type="http://schemas.openxmlformats.org/officeDocument/2006/relationships/image" Target="../media/image56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7" Type="http://schemas.openxmlformats.org/officeDocument/2006/relationships/image" Target="../media/image67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6" Type="http://schemas.openxmlformats.org/officeDocument/2006/relationships/image" Target="../media/image66.wmf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8.wmf"/><Relationship Id="rId2" Type="http://schemas.openxmlformats.org/officeDocument/2006/relationships/image" Target="../media/image4.wmf"/><Relationship Id="rId1" Type="http://schemas.openxmlformats.org/officeDocument/2006/relationships/image" Target="../media/image3.wmf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4" Type="http://schemas.openxmlformats.org/officeDocument/2006/relationships/image" Target="../media/image1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B32E2B-F169-4EE5-B981-358F9573D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7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B9D8262-1846-4AB0-A89A-B1923EE54F26}" type="datetimeFigureOut">
              <a:rPr lang="en-US"/>
              <a:pPr>
                <a:defRPr/>
              </a:pPr>
              <a:t>8/23/2017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243533F-AC6B-4C2F-B738-332B4210D1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210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Oval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Oval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2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B38CB-C624-41B0-80AF-72790F00F3BC}" type="datetime1">
              <a:rPr lang="en-US"/>
              <a:pPr>
                <a:defRPr/>
              </a:pPr>
              <a:t>8/23/2017</a:t>
            </a:fld>
            <a:endParaRPr lang="en-US"/>
          </a:p>
        </p:txBody>
      </p:sp>
      <p:sp>
        <p:nvSpPr>
          <p:cNvPr id="23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08796-79F4-4667-AE69-F27C4525C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9982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1981B1-BD4D-45C1-9A83-C7F7E7AF7F3D}" type="datetime1">
              <a:rPr lang="en-US"/>
              <a:pPr>
                <a:defRPr/>
              </a:pPr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5F64B-5F8E-4767-A81B-A12EEB7A2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433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96937-52CF-4C4C-821A-097F30D13651}" type="datetime1">
              <a:rPr lang="en-US"/>
              <a:pPr>
                <a:defRPr/>
              </a:pPr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611B1-3889-4002-B201-3567C44E14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990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855"/>
            <a:ext cx="7467600" cy="1169581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467293"/>
            <a:ext cx="7467600" cy="5006658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E43EDCF-D264-44D1-AF4C-1DEF84B423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762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Oval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Oval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Oval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Oval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0E1A1-C18D-49AE-B0A4-98CF9CB3CE47}" type="datetime1">
              <a:rPr lang="en-US"/>
              <a:pPr>
                <a:defRPr/>
              </a:pPr>
              <a:t>8/23/2017</a:t>
            </a:fld>
            <a:endParaRPr lang="en-US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F667B-A784-405D-995B-EE4E002726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42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6875D-639F-448F-A4F9-FBBC8FEE5ADA}" type="datetime1">
              <a:rPr lang="en-US"/>
              <a:pPr>
                <a:defRPr/>
              </a:pPr>
              <a:t>8/23/2017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DB200-D26A-465E-B898-0DB6A17869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87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EE883-ED43-401A-9F1C-0BA0B7C7E35A}" type="datetime1">
              <a:rPr lang="en-US"/>
              <a:pPr>
                <a:defRPr/>
              </a:pPr>
              <a:t>8/23/2017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8F97E-7E5F-4BB3-8E94-B08AD1D59D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06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C469B53-09A8-45DB-88E2-DA0959905F04}" type="datetime1">
              <a:rPr lang="en-US"/>
              <a:pPr>
                <a:defRPr/>
              </a:pPr>
              <a:t>8/23/2017</a:t>
            </a:fld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17403A9-DD4E-4583-84D8-7FFF6AC5AB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430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C69EB-8E3A-45AA-A82F-83E531A1C261}" type="datetime1">
              <a:rPr lang="en-US"/>
              <a:pPr>
                <a:defRPr/>
              </a:pPr>
              <a:t>8/23/2017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409D6-8345-496A-BD6F-A2291F64EC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610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Date Placeholder 20"/>
          <p:cNvSpPr>
            <a:spLocks noGrp="1"/>
          </p:cNvSpPr>
          <p:nvPr>
            <p:ph type="dt" sz="half" idx="10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B38FB38-98FF-49D4-834A-F46DBF671FE5}" type="datetime1">
              <a:rPr lang="en-US"/>
              <a:pPr>
                <a:defRPr/>
              </a:pPr>
              <a:t>8/23/2017</a:t>
            </a:fld>
            <a:endParaRPr lang="en-US"/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51C8B4E-A294-4D74-B558-A7B2C2B601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642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564542C-5A63-4BF9-9F43-DD4AD839C4B8}" type="datetime1">
              <a:rPr lang="en-US"/>
              <a:pPr>
                <a:defRPr/>
              </a:pPr>
              <a:t>8/23/2017</a:t>
            </a:fld>
            <a:endParaRPr lang="en-US"/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871D24A-973F-4F18-8428-1C565042B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718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5888"/>
            <a:ext cx="7467600" cy="1143000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388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371600"/>
            <a:ext cx="7467600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3EBA459-4417-4CE1-8E78-0962625B38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image" Target="../media/image10.png"/><Relationship Id="rId7" Type="http://schemas.openxmlformats.org/officeDocument/2006/relationships/image" Target="../media/image2.wmf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36.wmf"/><Relationship Id="rId5" Type="http://schemas.openxmlformats.org/officeDocument/2006/relationships/image" Target="../media/image12.w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35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oleObject" Target="../embeddings/oleObject27.bin"/><Relationship Id="rId3" Type="http://schemas.openxmlformats.org/officeDocument/2006/relationships/image" Target="../media/image10.png"/><Relationship Id="rId7" Type="http://schemas.openxmlformats.org/officeDocument/2006/relationships/image" Target="../media/image2.wmf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41.wmf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39.wmf"/><Relationship Id="rId5" Type="http://schemas.openxmlformats.org/officeDocument/2006/relationships/image" Target="../media/image12.wmf"/><Relationship Id="rId15" Type="http://schemas.openxmlformats.org/officeDocument/2006/relationships/oleObject" Target="../embeddings/oleObject28.bin"/><Relationship Id="rId10" Type="http://schemas.openxmlformats.org/officeDocument/2006/relationships/oleObject" Target="../embeddings/oleObject26.bin"/><Relationship Id="rId4" Type="http://schemas.openxmlformats.org/officeDocument/2006/relationships/oleObject" Target="../embeddings/oleObject23.bin"/><Relationship Id="rId9" Type="http://schemas.openxmlformats.org/officeDocument/2006/relationships/image" Target="../media/image38.wmf"/><Relationship Id="rId14" Type="http://schemas.openxmlformats.org/officeDocument/2006/relationships/image" Target="../media/image40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oleObject" Target="../embeddings/oleObject33.bin"/><Relationship Id="rId3" Type="http://schemas.openxmlformats.org/officeDocument/2006/relationships/image" Target="../media/image10.png"/><Relationship Id="rId7" Type="http://schemas.openxmlformats.org/officeDocument/2006/relationships/image" Target="../media/image2.wmf"/><Relationship Id="rId12" Type="http://schemas.openxmlformats.org/officeDocument/2006/relationships/image" Target="../media/image44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0.bin"/><Relationship Id="rId11" Type="http://schemas.openxmlformats.org/officeDocument/2006/relationships/oleObject" Target="../embeddings/oleObject32.bin"/><Relationship Id="rId5" Type="http://schemas.openxmlformats.org/officeDocument/2006/relationships/image" Target="../media/image12.wmf"/><Relationship Id="rId10" Type="http://schemas.openxmlformats.org/officeDocument/2006/relationships/image" Target="../media/image43.wmf"/><Relationship Id="rId4" Type="http://schemas.openxmlformats.org/officeDocument/2006/relationships/oleObject" Target="../embeddings/oleObject29.bin"/><Relationship Id="rId9" Type="http://schemas.openxmlformats.org/officeDocument/2006/relationships/oleObject" Target="../embeddings/oleObject31.bin"/><Relationship Id="rId14" Type="http://schemas.openxmlformats.org/officeDocument/2006/relationships/image" Target="../media/image45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13" Type="http://schemas.openxmlformats.org/officeDocument/2006/relationships/oleObject" Target="../embeddings/oleObject39.bin"/><Relationship Id="rId18" Type="http://schemas.openxmlformats.org/officeDocument/2006/relationships/image" Target="../media/image55.wmf"/><Relationship Id="rId26" Type="http://schemas.openxmlformats.org/officeDocument/2006/relationships/image" Target="../media/image59.wmf"/><Relationship Id="rId3" Type="http://schemas.openxmlformats.org/officeDocument/2006/relationships/oleObject" Target="../embeddings/oleObject34.bin"/><Relationship Id="rId21" Type="http://schemas.openxmlformats.org/officeDocument/2006/relationships/oleObject" Target="../embeddings/oleObject43.bin"/><Relationship Id="rId7" Type="http://schemas.openxmlformats.org/officeDocument/2006/relationships/oleObject" Target="../embeddings/oleObject36.bin"/><Relationship Id="rId12" Type="http://schemas.openxmlformats.org/officeDocument/2006/relationships/image" Target="../media/image52.wmf"/><Relationship Id="rId17" Type="http://schemas.openxmlformats.org/officeDocument/2006/relationships/oleObject" Target="../embeddings/oleObject41.bin"/><Relationship Id="rId25" Type="http://schemas.openxmlformats.org/officeDocument/2006/relationships/oleObject" Target="../embeddings/oleObject4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4.wmf"/><Relationship Id="rId20" Type="http://schemas.openxmlformats.org/officeDocument/2006/relationships/image" Target="../media/image56.wmf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9.wmf"/><Relationship Id="rId11" Type="http://schemas.openxmlformats.org/officeDocument/2006/relationships/oleObject" Target="../embeddings/oleObject38.bin"/><Relationship Id="rId24" Type="http://schemas.openxmlformats.org/officeDocument/2006/relationships/image" Target="../media/image58.wmf"/><Relationship Id="rId5" Type="http://schemas.openxmlformats.org/officeDocument/2006/relationships/oleObject" Target="../embeddings/oleObject35.bin"/><Relationship Id="rId15" Type="http://schemas.openxmlformats.org/officeDocument/2006/relationships/oleObject" Target="../embeddings/oleObject40.bin"/><Relationship Id="rId23" Type="http://schemas.openxmlformats.org/officeDocument/2006/relationships/oleObject" Target="../embeddings/oleObject44.bin"/><Relationship Id="rId28" Type="http://schemas.openxmlformats.org/officeDocument/2006/relationships/image" Target="../media/image60.wmf"/><Relationship Id="rId10" Type="http://schemas.openxmlformats.org/officeDocument/2006/relationships/image" Target="../media/image51.wmf"/><Relationship Id="rId19" Type="http://schemas.openxmlformats.org/officeDocument/2006/relationships/oleObject" Target="../embeddings/oleObject42.bin"/><Relationship Id="rId4" Type="http://schemas.openxmlformats.org/officeDocument/2006/relationships/image" Target="../media/image48.wmf"/><Relationship Id="rId9" Type="http://schemas.openxmlformats.org/officeDocument/2006/relationships/oleObject" Target="../embeddings/oleObject37.bin"/><Relationship Id="rId14" Type="http://schemas.openxmlformats.org/officeDocument/2006/relationships/image" Target="../media/image53.wmf"/><Relationship Id="rId22" Type="http://schemas.openxmlformats.org/officeDocument/2006/relationships/image" Target="../media/image57.wmf"/><Relationship Id="rId27" Type="http://schemas.openxmlformats.org/officeDocument/2006/relationships/oleObject" Target="../embeddings/oleObject46.bin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9.bin"/><Relationship Id="rId13" Type="http://schemas.openxmlformats.org/officeDocument/2006/relationships/image" Target="../media/image65.wmf"/><Relationship Id="rId3" Type="http://schemas.openxmlformats.org/officeDocument/2006/relationships/image" Target="../media/image10.png"/><Relationship Id="rId7" Type="http://schemas.openxmlformats.org/officeDocument/2006/relationships/image" Target="../media/image62.wmf"/><Relationship Id="rId12" Type="http://schemas.openxmlformats.org/officeDocument/2006/relationships/oleObject" Target="../embeddings/oleObject51.bin"/><Relationship Id="rId17" Type="http://schemas.openxmlformats.org/officeDocument/2006/relationships/image" Target="../media/image67.w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53.bin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48.bin"/><Relationship Id="rId11" Type="http://schemas.openxmlformats.org/officeDocument/2006/relationships/image" Target="../media/image64.wmf"/><Relationship Id="rId5" Type="http://schemas.openxmlformats.org/officeDocument/2006/relationships/image" Target="../media/image61.wmf"/><Relationship Id="rId15" Type="http://schemas.openxmlformats.org/officeDocument/2006/relationships/image" Target="../media/image66.wmf"/><Relationship Id="rId10" Type="http://schemas.openxmlformats.org/officeDocument/2006/relationships/oleObject" Target="../embeddings/oleObject50.bin"/><Relationship Id="rId4" Type="http://schemas.openxmlformats.org/officeDocument/2006/relationships/oleObject" Target="../embeddings/oleObject47.bin"/><Relationship Id="rId9" Type="http://schemas.openxmlformats.org/officeDocument/2006/relationships/image" Target="../media/image63.wmf"/><Relationship Id="rId14" Type="http://schemas.openxmlformats.org/officeDocument/2006/relationships/oleObject" Target="../embeddings/oleObject52.bin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8.wmf"/><Relationship Id="rId3" Type="http://schemas.openxmlformats.org/officeDocument/2006/relationships/image" Target="../media/image9.pn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.wmf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2.wmf"/><Relationship Id="rId4" Type="http://schemas.openxmlformats.org/officeDocument/2006/relationships/image" Target="../media/image10.pn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6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image" Target="../media/image13.png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16.wmf"/><Relationship Id="rId5" Type="http://schemas.openxmlformats.org/officeDocument/2006/relationships/image" Target="../media/image14.w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12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38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Chapter 2: The Normal Distributions</a:t>
            </a:r>
          </a:p>
        </p:txBody>
      </p:sp>
      <p:sp>
        <p:nvSpPr>
          <p:cNvPr id="28675" name="Subtitle 2"/>
          <p:cNvSpPr>
            <a:spLocks noGrp="1"/>
          </p:cNvSpPr>
          <p:nvPr>
            <p:ph type="subTitle" idx="1"/>
          </p:nvPr>
        </p:nvSpPr>
        <p:spPr>
          <a:xfrm>
            <a:off x="2286000" y="5003800"/>
            <a:ext cx="6172200" cy="13716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57200" y="449263"/>
            <a:ext cx="8229600" cy="1379537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>
                <a:latin typeface="+mn-lt"/>
              </a:rPr>
              <a:t>Step four – write the conclusion in context of the problem.</a:t>
            </a: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873125" y="1744663"/>
            <a:ext cx="4371975" cy="2365375"/>
            <a:chOff x="873302" y="1743958"/>
            <a:chExt cx="4371975" cy="2365878"/>
          </a:xfrm>
        </p:grpSpPr>
        <p:pic>
          <p:nvPicPr>
            <p:cNvPr id="1025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302" y="1787877"/>
              <a:ext cx="4371975" cy="188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1" name="TextBox 6"/>
            <p:cNvSpPr txBox="1">
              <a:spLocks noChangeArrowheads="1"/>
            </p:cNvSpPr>
            <p:nvPr/>
          </p:nvSpPr>
          <p:spPr bwMode="auto">
            <a:xfrm>
              <a:off x="2622903" y="3740504"/>
              <a:ext cx="85795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/>
                <a:t>64.5</a:t>
              </a:r>
            </a:p>
          </p:txBody>
        </p:sp>
        <p:sp>
          <p:nvSpPr>
            <p:cNvPr id="10252" name="TextBox 7"/>
            <p:cNvSpPr txBox="1">
              <a:spLocks noChangeArrowheads="1"/>
            </p:cNvSpPr>
            <p:nvPr/>
          </p:nvSpPr>
          <p:spPr bwMode="auto">
            <a:xfrm>
              <a:off x="3299178" y="3740504"/>
              <a:ext cx="85795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/>
                <a:t>68</a:t>
              </a:r>
            </a:p>
          </p:txBody>
        </p:sp>
        <p:graphicFrame>
          <p:nvGraphicFramePr>
            <p:cNvPr id="10242" name="Object 3"/>
            <p:cNvGraphicFramePr>
              <a:graphicFrameLocks noChangeAspect="1"/>
            </p:cNvGraphicFramePr>
            <p:nvPr/>
          </p:nvGraphicFramePr>
          <p:xfrm>
            <a:off x="3961871" y="1743958"/>
            <a:ext cx="1066800" cy="392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71" name="Equation" r:id="rId4" imgW="495000" imgH="177480" progId="Equation.DSMT4">
                    <p:embed/>
                  </p:oleObj>
                </mc:Choice>
                <mc:Fallback>
                  <p:oleObj name="Equation" r:id="rId4" imgW="495000" imgH="177480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61871" y="1743958"/>
                          <a:ext cx="1066800" cy="3921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457200" y="4219575"/>
            <a:ext cx="8229600" cy="137953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>
                <a:latin typeface="+mn-lt"/>
              </a:rPr>
              <a:t>The proportion of young women that are taller than 68 inches is 8.08%</a:t>
            </a:r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894138" y="2235200"/>
            <a:ext cx="2574925" cy="790575"/>
            <a:chOff x="3894666" y="2235200"/>
            <a:chExt cx="2573867" cy="790222"/>
          </a:xfrm>
        </p:grpSpPr>
        <p:sp>
          <p:nvSpPr>
            <p:cNvPr id="10248" name="TextBox 11"/>
            <p:cNvSpPr txBox="1">
              <a:spLocks noChangeArrowheads="1"/>
            </p:cNvSpPr>
            <p:nvPr/>
          </p:nvSpPr>
          <p:spPr bwMode="auto">
            <a:xfrm>
              <a:off x="5091288" y="2235200"/>
              <a:ext cx="137724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800"/>
                <a:t>8.08%</a:t>
              </a:r>
            </a:p>
          </p:txBody>
        </p:sp>
        <p:sp>
          <p:nvSpPr>
            <p:cNvPr id="13" name="Right Arrow 12"/>
            <p:cNvSpPr/>
            <p:nvPr/>
          </p:nvSpPr>
          <p:spPr>
            <a:xfrm rot="19948382">
              <a:off x="3894666" y="2844528"/>
              <a:ext cx="1344060" cy="18089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0247" name="Slide Number Placeholder 1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A6744B4-A572-4721-95F5-F2323FE55A8C}" type="slidenum">
              <a:rPr lang="en-US" smtClean="0">
                <a:solidFill>
                  <a:srgbClr val="FFFFFF"/>
                </a:solidFill>
              </a:rPr>
              <a:pPr eaLnBrk="1" hangingPunct="1"/>
              <a:t>10</a:t>
            </a:fld>
            <a:endParaRPr lang="en-US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13AC800-4583-402E-96F2-E332128B9B2C}" type="slidenum">
              <a:rPr lang="en-US" smtClean="0">
                <a:solidFill>
                  <a:srgbClr val="FFFFFF"/>
                </a:solidFill>
              </a:rPr>
              <a:pPr eaLnBrk="1" hangingPunct="1"/>
              <a:t>11</a:t>
            </a:fld>
            <a:endParaRPr lang="en-US" smtClean="0">
              <a:solidFill>
                <a:srgbClr val="FFFFFF"/>
              </a:solidFill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658938" y="3081338"/>
            <a:ext cx="5192712" cy="3125787"/>
            <a:chOff x="1658585" y="3081867"/>
            <a:chExt cx="5193515" cy="3124700"/>
          </a:xfrm>
        </p:grpSpPr>
        <p:grpSp>
          <p:nvGrpSpPr>
            <p:cNvPr id="47113" name="Group 13"/>
            <p:cNvGrpSpPr>
              <a:grpSpLocks/>
            </p:cNvGrpSpPr>
            <p:nvPr/>
          </p:nvGrpSpPr>
          <p:grpSpPr bwMode="auto">
            <a:xfrm>
              <a:off x="1658585" y="3081867"/>
              <a:ext cx="5193515" cy="2688171"/>
              <a:chOff x="1658585" y="3081867"/>
              <a:chExt cx="5193515" cy="2688171"/>
            </a:xfrm>
          </p:grpSpPr>
          <p:grpSp>
            <p:nvGrpSpPr>
              <p:cNvPr id="47115" name="Group 19"/>
              <p:cNvGrpSpPr>
                <a:grpSpLocks/>
              </p:cNvGrpSpPr>
              <p:nvPr/>
            </p:nvGrpSpPr>
            <p:grpSpPr bwMode="auto">
              <a:xfrm>
                <a:off x="1658585" y="3528167"/>
                <a:ext cx="5193515" cy="2241871"/>
                <a:chOff x="1376363" y="1134533"/>
                <a:chExt cx="6391275" cy="2760134"/>
              </a:xfrm>
            </p:grpSpPr>
            <p:pic>
              <p:nvPicPr>
                <p:cNvPr id="47117" name="Picture 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76363" y="1134533"/>
                  <a:ext cx="6391275" cy="2362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9" name="Straight Connector 8"/>
                <p:cNvCxnSpPr/>
                <p:nvPr/>
              </p:nvCxnSpPr>
              <p:spPr>
                <a:xfrm rot="5400000">
                  <a:off x="3211171" y="2556455"/>
                  <a:ext cx="2676719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TextBox 11"/>
              <p:cNvSpPr txBox="1"/>
              <p:nvPr/>
            </p:nvSpPr>
            <p:spPr>
              <a:xfrm>
                <a:off x="3047862" y="3081867"/>
                <a:ext cx="2314933" cy="36975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latin typeface="+mn-lt"/>
                  </a:rPr>
                  <a:t>A. Find P(z &lt; 2.85)</a:t>
                </a:r>
              </a:p>
            </p:txBody>
          </p:sp>
        </p:grpSp>
        <p:sp>
          <p:nvSpPr>
            <p:cNvPr id="47114" name="TextBox 14"/>
            <p:cNvSpPr txBox="1">
              <a:spLocks noChangeArrowheads="1"/>
            </p:cNvSpPr>
            <p:nvPr/>
          </p:nvSpPr>
          <p:spPr bwMode="auto">
            <a:xfrm>
              <a:off x="4075114" y="5837235"/>
              <a:ext cx="62435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0</a:t>
              </a:r>
            </a:p>
          </p:txBody>
        </p:sp>
      </p:grp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5543550" y="5265738"/>
            <a:ext cx="906463" cy="941387"/>
            <a:chOff x="5542844" y="5265788"/>
            <a:chExt cx="906579" cy="940779"/>
          </a:xfrm>
        </p:grpSpPr>
        <p:cxnSp>
          <p:nvCxnSpPr>
            <p:cNvPr id="7" name="Straight Connector 6"/>
            <p:cNvCxnSpPr/>
            <p:nvPr/>
          </p:nvCxnSpPr>
          <p:spPr bwMode="auto">
            <a:xfrm rot="5400000">
              <a:off x="5566859" y="5522797"/>
              <a:ext cx="51401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112" name="TextBox 18"/>
            <p:cNvSpPr txBox="1">
              <a:spLocks noChangeArrowheads="1"/>
            </p:cNvSpPr>
            <p:nvPr/>
          </p:nvSpPr>
          <p:spPr bwMode="auto">
            <a:xfrm>
              <a:off x="5542844" y="5837235"/>
              <a:ext cx="90657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2.85</a:t>
              </a:r>
            </a:p>
          </p:txBody>
        </p:sp>
      </p:grp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3487738"/>
            <a:ext cx="5487988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Group 13"/>
          <p:cNvGrpSpPr>
            <a:grpSpLocks/>
          </p:cNvGrpSpPr>
          <p:nvPr/>
        </p:nvGrpSpPr>
        <p:grpSpPr bwMode="auto">
          <a:xfrm>
            <a:off x="5381625" y="358775"/>
            <a:ext cx="3028950" cy="1506538"/>
            <a:chOff x="2390775" y="0"/>
            <a:chExt cx="6753225" cy="3403774"/>
          </a:xfrm>
        </p:grpSpPr>
        <p:pic>
          <p:nvPicPr>
            <p:cNvPr id="4814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0775" y="0"/>
              <a:ext cx="6753225" cy="284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46" name="TextBox 18"/>
            <p:cNvSpPr txBox="1">
              <a:spLocks noChangeArrowheads="1"/>
            </p:cNvSpPr>
            <p:nvPr/>
          </p:nvSpPr>
          <p:spPr bwMode="auto">
            <a:xfrm>
              <a:off x="7290933" y="2569288"/>
              <a:ext cx="1702032" cy="834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2.85</a:t>
              </a:r>
            </a:p>
          </p:txBody>
        </p:sp>
        <p:sp>
          <p:nvSpPr>
            <p:cNvPr id="48147" name="TextBox 12"/>
            <p:cNvSpPr txBox="1">
              <a:spLocks noChangeArrowheads="1"/>
            </p:cNvSpPr>
            <p:nvPr/>
          </p:nvSpPr>
          <p:spPr bwMode="auto">
            <a:xfrm>
              <a:off x="5425675" y="2567153"/>
              <a:ext cx="767644" cy="834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0</a:t>
              </a:r>
            </a:p>
          </p:txBody>
        </p:sp>
      </p:grpSp>
      <p:sp>
        <p:nvSpPr>
          <p:cNvPr id="41987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42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smtClean="0"/>
              <a:t>a. Find P(z &lt; 2.85)</a:t>
            </a:r>
          </a:p>
        </p:txBody>
      </p:sp>
      <p:sp>
        <p:nvSpPr>
          <p:cNvPr id="48132" name="Slide Number Placeholder 1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33A14C-C2CD-4BD3-9FEA-80CDA90CA7C8}" type="slidenum">
              <a:rPr lang="en-US" smtClean="0">
                <a:solidFill>
                  <a:srgbClr val="FFFFFF"/>
                </a:solidFill>
              </a:rPr>
              <a:pPr eaLnBrk="1" hangingPunct="1"/>
              <a:t>12</a:t>
            </a:fld>
            <a:endParaRPr lang="en-US" smtClean="0">
              <a:solidFill>
                <a:srgbClr val="FFFFFF"/>
              </a:solidFill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0763"/>
            <a:ext cx="5030788" cy="583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Down Arrow 16"/>
          <p:cNvSpPr/>
          <p:nvPr/>
        </p:nvSpPr>
        <p:spPr>
          <a:xfrm>
            <a:off x="180975" y="5519738"/>
            <a:ext cx="417513" cy="1117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4492625" y="203200"/>
            <a:ext cx="417513" cy="1117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222750" y="6610350"/>
            <a:ext cx="857250" cy="31591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316538" y="1874838"/>
            <a:ext cx="3105150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</a:rPr>
              <a:t>The probability that z falls below 2.85 is 99.78%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02225" y="2889250"/>
            <a:ext cx="3036888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latin typeface="+mn-lt"/>
              </a:rPr>
              <a:t>B. Find P(z &gt; 2.85)</a:t>
            </a: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453063" y="3473450"/>
            <a:ext cx="2867025" cy="1473200"/>
            <a:chOff x="2810933" y="1004711"/>
            <a:chExt cx="4899378" cy="2516866"/>
          </a:xfrm>
        </p:grpSpPr>
        <p:pic>
          <p:nvPicPr>
            <p:cNvPr id="4814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7" t="5548" r="2667"/>
            <a:stretch>
              <a:fillRect/>
            </a:stretch>
          </p:blipFill>
          <p:spPr bwMode="auto">
            <a:xfrm>
              <a:off x="2810933" y="1004711"/>
              <a:ext cx="4899378" cy="2105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8142" name="Group 13"/>
            <p:cNvGrpSpPr>
              <a:grpSpLocks/>
            </p:cNvGrpSpPr>
            <p:nvPr/>
          </p:nvGrpSpPr>
          <p:grpSpPr bwMode="auto">
            <a:xfrm>
              <a:off x="5029155" y="2890513"/>
              <a:ext cx="2618790" cy="631064"/>
              <a:chOff x="5993279" y="2606072"/>
              <a:chExt cx="2835336" cy="847960"/>
            </a:xfrm>
          </p:grpSpPr>
          <p:sp>
            <p:nvSpPr>
              <p:cNvPr id="48143" name="TextBox 18"/>
              <p:cNvSpPr txBox="1">
                <a:spLocks noChangeArrowheads="1"/>
              </p:cNvSpPr>
              <p:nvPr/>
            </p:nvSpPr>
            <p:spPr bwMode="auto">
              <a:xfrm>
                <a:off x="7500335" y="2617003"/>
                <a:ext cx="1328280" cy="493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/>
                  <a:t>2.85</a:t>
                </a:r>
              </a:p>
            </p:txBody>
          </p:sp>
          <p:sp>
            <p:nvSpPr>
              <p:cNvPr id="48144" name="TextBox 12"/>
              <p:cNvSpPr txBox="1">
                <a:spLocks noChangeArrowheads="1"/>
              </p:cNvSpPr>
              <p:nvPr/>
            </p:nvSpPr>
            <p:spPr bwMode="auto">
              <a:xfrm>
                <a:off x="5993279" y="2606072"/>
                <a:ext cx="1136801" cy="847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/>
                  <a:t>0</a:t>
                </a:r>
              </a:p>
            </p:txBody>
          </p:sp>
        </p:grpSp>
      </p:grp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214938" y="4860925"/>
            <a:ext cx="35560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The probability that z falls above 2.85 is 1 minus the probability that it falls below.</a:t>
            </a:r>
          </a:p>
          <a:p>
            <a:pPr>
              <a:defRPr/>
            </a:pPr>
            <a:endParaRPr lang="en-US" dirty="0">
              <a:latin typeface="+mn-lt"/>
            </a:endParaRPr>
          </a:p>
          <a:p>
            <a:pPr>
              <a:defRPr/>
            </a:pPr>
            <a:r>
              <a:rPr lang="en-US" dirty="0">
                <a:latin typeface="+mn-lt"/>
              </a:rPr>
              <a:t>100% - 99.78% = .22% 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1342 L 0.00504 0.1001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566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4 0.10014 L 0.34879 0.10014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88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67438E-6 L -2.5E-6 0.77035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5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18" grpId="0" animBg="1"/>
      <p:bldP spid="20" grpId="0" animBg="1"/>
      <p:bldP spid="21" grpId="0"/>
      <p:bldP spid="13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3738"/>
            <a:ext cx="5508625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0"/>
            <a:ext cx="455295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Slide Number Placeholder 1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930A3E6-72D4-4552-B993-9D02A07E7C2B}" type="slidenum">
              <a:rPr lang="en-US" smtClean="0">
                <a:solidFill>
                  <a:srgbClr val="FFFFFF"/>
                </a:solidFill>
              </a:rPr>
              <a:pPr eaLnBrk="1" hangingPunct="1"/>
              <a:t>13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4684713" y="5514975"/>
            <a:ext cx="857250" cy="31591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689600" y="2416175"/>
            <a:ext cx="2968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The probability that z falls below -1.66 is 4.86%</a:t>
            </a:r>
          </a:p>
        </p:txBody>
      </p:sp>
      <p:sp>
        <p:nvSpPr>
          <p:cNvPr id="49159" name="TextBox 15"/>
          <p:cNvSpPr txBox="1">
            <a:spLocks noChangeArrowheads="1"/>
          </p:cNvSpPr>
          <p:nvPr/>
        </p:nvSpPr>
        <p:spPr bwMode="auto">
          <a:xfrm>
            <a:off x="6683375" y="1919288"/>
            <a:ext cx="7667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0</a:t>
            </a:r>
          </a:p>
        </p:txBody>
      </p:sp>
      <p:sp>
        <p:nvSpPr>
          <p:cNvPr id="49160" name="TextBox 21"/>
          <p:cNvSpPr txBox="1">
            <a:spLocks noChangeArrowheads="1"/>
          </p:cNvSpPr>
          <p:nvPr/>
        </p:nvSpPr>
        <p:spPr bwMode="auto">
          <a:xfrm>
            <a:off x="5722938" y="1919288"/>
            <a:ext cx="858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-1.66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5486400"/>
            <a:ext cx="5384800" cy="32702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ectangle 23"/>
          <p:cNvSpPr/>
          <p:nvPr/>
        </p:nvSpPr>
        <p:spPr>
          <a:xfrm rot="5400000">
            <a:off x="3318669" y="3713956"/>
            <a:ext cx="3533775" cy="62071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54050" y="428625"/>
            <a:ext cx="32639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latin typeface="+mn-lt"/>
              </a:rPr>
              <a:t>C. Find P(z &lt; -1.66)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42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smtClean="0"/>
              <a:t>d. Find P(-1.66 &lt; z &lt; 2.85)</a:t>
            </a:r>
          </a:p>
        </p:txBody>
      </p:sp>
      <p:sp>
        <p:nvSpPr>
          <p:cNvPr id="50179" name="Slide Number Placeholder 1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AF8C1BE-6F81-466B-93D1-D8F5278DF4FB}" type="slidenum">
              <a:rPr lang="en-US" smtClean="0">
                <a:solidFill>
                  <a:srgbClr val="FFFFFF"/>
                </a:solidFill>
              </a:rPr>
              <a:pPr eaLnBrk="1" hangingPunct="1"/>
              <a:t>14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50180" name="TextBox 14"/>
          <p:cNvSpPr txBox="1">
            <a:spLocks noChangeArrowheads="1"/>
          </p:cNvSpPr>
          <p:nvPr/>
        </p:nvSpPr>
        <p:spPr bwMode="auto">
          <a:xfrm>
            <a:off x="4379913" y="3905250"/>
            <a:ext cx="768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0</a:t>
            </a:r>
          </a:p>
        </p:txBody>
      </p:sp>
      <p:sp>
        <p:nvSpPr>
          <p:cNvPr id="50181" name="TextBox 18"/>
          <p:cNvSpPr txBox="1">
            <a:spLocks noChangeArrowheads="1"/>
          </p:cNvSpPr>
          <p:nvPr/>
        </p:nvSpPr>
        <p:spPr bwMode="auto">
          <a:xfrm>
            <a:off x="6197600" y="3905250"/>
            <a:ext cx="768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2.85</a:t>
            </a:r>
          </a:p>
        </p:txBody>
      </p:sp>
      <p:grpSp>
        <p:nvGrpSpPr>
          <p:cNvPr id="50182" name="Group 20"/>
          <p:cNvGrpSpPr>
            <a:grpSpLocks/>
          </p:cNvGrpSpPr>
          <p:nvPr/>
        </p:nvGrpSpPr>
        <p:grpSpPr bwMode="auto">
          <a:xfrm>
            <a:off x="1376363" y="1135063"/>
            <a:ext cx="6391275" cy="2770187"/>
            <a:chOff x="1376363" y="1134533"/>
            <a:chExt cx="6391275" cy="2771423"/>
          </a:xfrm>
        </p:grpSpPr>
        <p:grpSp>
          <p:nvGrpSpPr>
            <p:cNvPr id="50196" name="Group 19"/>
            <p:cNvGrpSpPr>
              <a:grpSpLocks/>
            </p:cNvGrpSpPr>
            <p:nvPr/>
          </p:nvGrpSpPr>
          <p:grpSpPr bwMode="auto">
            <a:xfrm>
              <a:off x="1376363" y="1134533"/>
              <a:ext cx="6391275" cy="2760134"/>
              <a:chOff x="1376363" y="1134533"/>
              <a:chExt cx="6391275" cy="2760134"/>
            </a:xfrm>
          </p:grpSpPr>
          <p:pic>
            <p:nvPicPr>
              <p:cNvPr id="50199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6363" y="1134533"/>
                <a:ext cx="6391275" cy="2362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2" name="Straight Connector 11"/>
              <p:cNvCxnSpPr/>
              <p:nvPr/>
            </p:nvCxnSpPr>
            <p:spPr>
              <a:xfrm rot="5400000">
                <a:off x="3211709" y="2556773"/>
                <a:ext cx="2676132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Straight Connector 15"/>
            <p:cNvCxnSpPr/>
            <p:nvPr/>
          </p:nvCxnSpPr>
          <p:spPr>
            <a:xfrm rot="5400000">
              <a:off x="6186346" y="3589903"/>
              <a:ext cx="632107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>
              <a:off x="2703971" y="3155528"/>
              <a:ext cx="150085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183" name="TextBox 19"/>
          <p:cNvSpPr txBox="1">
            <a:spLocks noChangeArrowheads="1"/>
          </p:cNvSpPr>
          <p:nvPr/>
        </p:nvSpPr>
        <p:spPr bwMode="auto">
          <a:xfrm>
            <a:off x="3092450" y="3905250"/>
            <a:ext cx="768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-1.66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993775"/>
            <a:ext cx="6696075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45"/>
          <p:cNvGrpSpPr>
            <a:grpSpLocks/>
          </p:cNvGrpSpPr>
          <p:nvPr/>
        </p:nvGrpSpPr>
        <p:grpSpPr bwMode="auto">
          <a:xfrm>
            <a:off x="1331913" y="1638300"/>
            <a:ext cx="2111375" cy="766763"/>
            <a:chOff x="3826933" y="2901244"/>
            <a:chExt cx="1444981" cy="767647"/>
          </a:xfrm>
        </p:grpSpPr>
        <p:cxnSp>
          <p:nvCxnSpPr>
            <p:cNvPr id="23" name="Straight Connector 22"/>
            <p:cNvCxnSpPr/>
            <p:nvPr/>
          </p:nvCxnSpPr>
          <p:spPr>
            <a:xfrm rot="5400000">
              <a:off x="3481526" y="3301756"/>
              <a:ext cx="73427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3826933" y="3273147"/>
              <a:ext cx="144498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194" name="TextBox 35"/>
            <p:cNvSpPr txBox="1">
              <a:spLocks noChangeArrowheads="1"/>
            </p:cNvSpPr>
            <p:nvPr/>
          </p:nvSpPr>
          <p:spPr bwMode="auto">
            <a:xfrm>
              <a:off x="4312355" y="2901244"/>
              <a:ext cx="8805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4.85%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 rot="5400000">
              <a:off x="4904778" y="3301756"/>
              <a:ext cx="73427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6469063" y="1638300"/>
            <a:ext cx="1331912" cy="766763"/>
            <a:chOff x="3826933" y="2901244"/>
            <a:chExt cx="1495680" cy="767647"/>
          </a:xfrm>
        </p:grpSpPr>
        <p:cxnSp>
          <p:nvCxnSpPr>
            <p:cNvPr id="28" name="Straight Connector 27"/>
            <p:cNvCxnSpPr/>
            <p:nvPr/>
          </p:nvCxnSpPr>
          <p:spPr>
            <a:xfrm rot="5400000">
              <a:off x="3481189" y="3301756"/>
              <a:ext cx="73427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3826933" y="3273147"/>
              <a:ext cx="144576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190" name="TextBox 35"/>
            <p:cNvSpPr txBox="1">
              <a:spLocks noChangeArrowheads="1"/>
            </p:cNvSpPr>
            <p:nvPr/>
          </p:nvSpPr>
          <p:spPr bwMode="auto">
            <a:xfrm>
              <a:off x="4160250" y="2901244"/>
              <a:ext cx="11623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.22%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 rot="5400000">
              <a:off x="4905562" y="3301756"/>
              <a:ext cx="73427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106488" y="4425950"/>
            <a:ext cx="73834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The probability that z falls between -1.66 and 2.85 is 1 minus the probability that is does not.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100% - 5.07% = 94.93%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9225"/>
            <a:ext cx="7467600" cy="11699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Section 2.1 Day 1</a:t>
            </a:r>
            <a:endParaRPr lang="en-US" dirty="0"/>
          </a:p>
        </p:txBody>
      </p:sp>
      <p:sp>
        <p:nvSpPr>
          <p:cNvPr id="5120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66850"/>
            <a:ext cx="7467600" cy="5006975"/>
          </a:xfrm>
        </p:spPr>
        <p:txBody>
          <a:bodyPr/>
          <a:lstStyle/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Homework:  #’s </a:t>
            </a:r>
            <a:r>
              <a:rPr lang="en-US" dirty="0"/>
              <a:t>11, 12, 47, 49, 53a&amp;b, 54a&amp;b, 55a&amp;b</a:t>
            </a:r>
            <a:r>
              <a:rPr lang="en-US" dirty="0" smtClean="0"/>
              <a:t> </a:t>
            </a:r>
          </a:p>
          <a:p>
            <a:pPr marL="0" indent="0" eaLnBrk="1" hangingPunct="1">
              <a:buNone/>
            </a:pPr>
            <a:endParaRPr lang="en-US" dirty="0" smtClean="0"/>
          </a:p>
          <a:p>
            <a:pPr eaLnBrk="1" hangingPunct="1"/>
            <a:r>
              <a:rPr lang="en-US" dirty="0" smtClean="0"/>
              <a:t>Additional </a:t>
            </a:r>
            <a:r>
              <a:rPr lang="en-US" dirty="0" smtClean="0"/>
              <a:t>notes </a:t>
            </a:r>
            <a:r>
              <a:rPr lang="en-US" dirty="0" smtClean="0"/>
              <a:t>packet, read and answer all questions pg. 17-20.</a:t>
            </a:r>
            <a:endParaRPr lang="en-US" dirty="0" smtClean="0"/>
          </a:p>
          <a:p>
            <a:pPr eaLnBrk="1" hangingPunct="1"/>
            <a:endParaRPr lang="en-US" dirty="0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19FE6E4-5956-483D-A44E-12FAA7D6D435}" type="slidenum">
              <a:rPr lang="en-US" smtClean="0">
                <a:solidFill>
                  <a:srgbClr val="FFFFFF"/>
                </a:solidFill>
              </a:rPr>
              <a:pPr eaLnBrk="1" hangingPunct="1"/>
              <a:t>15</a:t>
            </a:fld>
            <a:endParaRPr lang="en-US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000"/>
            <a:ext cx="91440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49225"/>
            <a:ext cx="7467600" cy="7318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Using Table A to find Z.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"/>
          </p:nvPr>
        </p:nvSpPr>
        <p:spPr>
          <a:xfrm>
            <a:off x="457200" y="3657600"/>
            <a:ext cx="7467600" cy="2901950"/>
          </a:xfrm>
        </p:spPr>
        <p:txBody>
          <a:bodyPr/>
          <a:lstStyle/>
          <a:p>
            <a:pPr eaLnBrk="1" hangingPunct="1"/>
            <a:r>
              <a:rPr lang="en-US" sz="2400" smtClean="0"/>
              <a:t>Find point Z such that 25% fall below it.</a:t>
            </a:r>
          </a:p>
        </p:txBody>
      </p:sp>
      <p:sp>
        <p:nvSpPr>
          <p:cNvPr id="52229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754CE9-86F7-42A1-9CA7-99BA140FF666}" type="slidenum">
              <a:rPr lang="en-US" smtClean="0">
                <a:solidFill>
                  <a:srgbClr val="FFFFFF"/>
                </a:solidFill>
              </a:rPr>
              <a:pPr eaLnBrk="1" hangingPunct="1"/>
              <a:t>16</a:t>
            </a:fld>
            <a:endParaRPr lang="en-US" smtClean="0">
              <a:solidFill>
                <a:srgbClr val="FFFFFF"/>
              </a:solidFill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222500" y="4173538"/>
            <a:ext cx="4675188" cy="2279650"/>
            <a:chOff x="1162050" y="969963"/>
            <a:chExt cx="6777038" cy="3305175"/>
          </a:xfrm>
        </p:grpSpPr>
        <p:pic>
          <p:nvPicPr>
            <p:cNvPr id="5223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4913" y="969963"/>
              <a:ext cx="6734175" cy="3133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2" name="TextBox 14"/>
            <p:cNvSpPr txBox="1">
              <a:spLocks noChangeArrowheads="1"/>
            </p:cNvSpPr>
            <p:nvPr/>
          </p:nvSpPr>
          <p:spPr bwMode="auto">
            <a:xfrm>
              <a:off x="4379913" y="3905250"/>
              <a:ext cx="7683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0</a:t>
              </a:r>
            </a:p>
          </p:txBody>
        </p:sp>
        <p:sp>
          <p:nvSpPr>
            <p:cNvPr id="52233" name="TextBox 18"/>
            <p:cNvSpPr txBox="1">
              <a:spLocks noChangeArrowheads="1"/>
            </p:cNvSpPr>
            <p:nvPr/>
          </p:nvSpPr>
          <p:spPr bwMode="auto">
            <a:xfrm>
              <a:off x="3624263" y="3905250"/>
              <a:ext cx="766762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Z</a:t>
              </a:r>
            </a:p>
          </p:txBody>
        </p:sp>
        <p:grpSp>
          <p:nvGrpSpPr>
            <p:cNvPr id="52234" name="Group 45"/>
            <p:cNvGrpSpPr>
              <a:grpSpLocks/>
            </p:cNvGrpSpPr>
            <p:nvPr/>
          </p:nvGrpSpPr>
          <p:grpSpPr bwMode="auto">
            <a:xfrm>
              <a:off x="1162050" y="1185863"/>
              <a:ext cx="2654300" cy="766762"/>
              <a:chOff x="3826933" y="2901244"/>
              <a:chExt cx="1444981" cy="767647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rot="5400000">
                <a:off x="3481945" y="3301497"/>
                <a:ext cx="735075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3826933" y="3272693"/>
                <a:ext cx="144442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237" name="TextBox 35"/>
              <p:cNvSpPr txBox="1">
                <a:spLocks noChangeArrowheads="1"/>
              </p:cNvSpPr>
              <p:nvPr/>
            </p:nvSpPr>
            <p:spPr bwMode="auto">
              <a:xfrm>
                <a:off x="4312355" y="2901244"/>
                <a:ext cx="88053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/>
                  <a:t>25%</a:t>
                </a:r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 rot="5400000">
                <a:off x="4903824" y="3301497"/>
                <a:ext cx="735075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6DFAA29-2426-4B50-B844-7CAD7491FC7B}" type="slidenum">
              <a:rPr lang="en-US" smtClean="0">
                <a:solidFill>
                  <a:srgbClr val="FFFFFF"/>
                </a:solidFill>
              </a:rPr>
              <a:pPr eaLnBrk="1" hangingPunct="1"/>
              <a:t>17</a:t>
            </a:fld>
            <a:endParaRPr lang="en-US" smtClean="0">
              <a:solidFill>
                <a:srgbClr val="FFFFFF"/>
              </a:solidFill>
            </a:endParaRPr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4100"/>
            <a:ext cx="91440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1563"/>
            <a:ext cx="914400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5538"/>
            <a:ext cx="9144000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6604000" y="4030663"/>
            <a:ext cx="1806575" cy="45085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73063" y="4797425"/>
            <a:ext cx="5418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Look for the closest number to the probability that you want.  This case we will look at .2514.</a:t>
            </a:r>
          </a:p>
        </p:txBody>
      </p:sp>
      <p:sp>
        <p:nvSpPr>
          <p:cNvPr id="8" name="Oval 7"/>
          <p:cNvSpPr/>
          <p:nvPr/>
        </p:nvSpPr>
        <p:spPr>
          <a:xfrm>
            <a:off x="6604000" y="4019550"/>
            <a:ext cx="936625" cy="45085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73063" y="5554663"/>
            <a:ext cx="54181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The value for Z is -.67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4121150"/>
            <a:ext cx="7450138" cy="32702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 rot="5400000">
            <a:off x="5509419" y="2574131"/>
            <a:ext cx="3127375" cy="62071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8" grpId="0" animBg="1"/>
      <p:bldP spid="9" grpId="0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17"/>
          <p:cNvGrpSpPr>
            <a:grpSpLocks/>
          </p:cNvGrpSpPr>
          <p:nvPr/>
        </p:nvGrpSpPr>
        <p:grpSpPr bwMode="auto">
          <a:xfrm>
            <a:off x="0" y="2622550"/>
            <a:ext cx="5056188" cy="2613025"/>
            <a:chOff x="1684691" y="2755346"/>
            <a:chExt cx="6677025" cy="3450192"/>
          </a:xfrm>
        </p:grpSpPr>
        <p:pic>
          <p:nvPicPr>
            <p:cNvPr id="5428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4691" y="2940050"/>
              <a:ext cx="6677025" cy="2943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84" name="TextBox 14"/>
            <p:cNvSpPr txBox="1">
              <a:spLocks noChangeArrowheads="1"/>
            </p:cNvSpPr>
            <p:nvPr/>
          </p:nvSpPr>
          <p:spPr bwMode="auto">
            <a:xfrm>
              <a:off x="4808891" y="5835650"/>
              <a:ext cx="7683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0</a:t>
              </a:r>
            </a:p>
          </p:txBody>
        </p:sp>
        <p:sp>
          <p:nvSpPr>
            <p:cNvPr id="54285" name="TextBox 18"/>
            <p:cNvSpPr txBox="1">
              <a:spLocks noChangeArrowheads="1"/>
            </p:cNvSpPr>
            <p:nvPr/>
          </p:nvSpPr>
          <p:spPr bwMode="auto">
            <a:xfrm>
              <a:off x="5114044" y="5835650"/>
              <a:ext cx="766762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Z</a:t>
              </a:r>
            </a:p>
          </p:txBody>
        </p:sp>
        <p:grpSp>
          <p:nvGrpSpPr>
            <p:cNvPr id="54286" name="Group 45"/>
            <p:cNvGrpSpPr>
              <a:grpSpLocks/>
            </p:cNvGrpSpPr>
            <p:nvPr/>
          </p:nvGrpSpPr>
          <p:grpSpPr bwMode="auto">
            <a:xfrm>
              <a:off x="5246486" y="2755346"/>
              <a:ext cx="3090386" cy="856223"/>
              <a:chOff x="3836346" y="2811682"/>
              <a:chExt cx="1448478" cy="857209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rot="5400000">
                <a:off x="3470147" y="3301688"/>
                <a:ext cx="732383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3840269" y="3273357"/>
                <a:ext cx="1444408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289" name="TextBox 35"/>
              <p:cNvSpPr txBox="1">
                <a:spLocks noChangeArrowheads="1"/>
              </p:cNvSpPr>
              <p:nvPr/>
            </p:nvSpPr>
            <p:spPr bwMode="auto">
              <a:xfrm>
                <a:off x="4436617" y="2811682"/>
                <a:ext cx="67373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/>
                  <a:t>40%</a:t>
                </a:r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 rot="5400000">
                <a:off x="4911607" y="3301688"/>
                <a:ext cx="732383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4275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B97DA5F-B509-4F6E-9B45-BC914D37BD4B}" type="slidenum">
              <a:rPr lang="en-US" smtClean="0">
                <a:solidFill>
                  <a:srgbClr val="FFFFFF"/>
                </a:solidFill>
              </a:rPr>
              <a:pPr eaLnBrk="1" hangingPunct="1"/>
              <a:t>18</a:t>
            </a:fld>
            <a:endParaRPr lang="en-US" smtClean="0">
              <a:solidFill>
                <a:srgbClr val="FFFFFF"/>
              </a:solidFill>
            </a:endParaRPr>
          </a:p>
        </p:txBody>
      </p:sp>
      <p:pic>
        <p:nvPicPr>
          <p:cNvPr id="5427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8375"/>
            <a:ext cx="91440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457200" y="274638"/>
            <a:ext cx="8229600" cy="684212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2800">
                <a:latin typeface="+mj-lt"/>
                <a:ea typeface="+mj-ea"/>
                <a:cs typeface="+mj-cs"/>
              </a:rPr>
              <a:t>b. Find point z such that 40% fall above it</a:t>
            </a: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076450"/>
            <a:ext cx="5700713" cy="32861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 rot="5400000">
            <a:off x="4814888" y="1484313"/>
            <a:ext cx="1173162" cy="62071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899025" y="2054225"/>
            <a:ext cx="936625" cy="45243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624263" y="5033963"/>
            <a:ext cx="2809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</a:rPr>
              <a:t>The value for Z is .25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362575" y="2686050"/>
            <a:ext cx="32956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</a:rPr>
              <a:t>Since the table is listed as area to the left of the line we need to look up in the table the value of .6000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49225"/>
            <a:ext cx="7467600" cy="8334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Finding a value from a z-score</a:t>
            </a:r>
            <a:endParaRPr lang="en-US" dirty="0"/>
          </a:p>
        </p:txBody>
      </p:sp>
      <p:sp>
        <p:nvSpPr>
          <p:cNvPr id="9219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85863"/>
            <a:ext cx="7467600" cy="5287962"/>
          </a:xfrm>
        </p:spPr>
        <p:txBody>
          <a:bodyPr/>
          <a:lstStyle/>
          <a:p>
            <a:pPr eaLnBrk="1" hangingPunct="1"/>
            <a:r>
              <a:rPr lang="en-US" smtClean="0"/>
              <a:t>To calculate a value in which x% fall above or below the point</a:t>
            </a:r>
          </a:p>
          <a:p>
            <a:pPr lvl="1" eaLnBrk="1" hangingPunct="1"/>
            <a:r>
              <a:rPr lang="en-US" smtClean="0"/>
              <a:t>Use table A to find the z-score.</a:t>
            </a:r>
          </a:p>
          <a:p>
            <a:pPr lvl="1" eaLnBrk="1" hangingPunct="1"/>
            <a:r>
              <a:rPr lang="en-US" smtClean="0"/>
              <a:t>Substitute z, </a:t>
            </a:r>
            <a:r>
              <a:rPr lang="el-GR" smtClean="0"/>
              <a:t>μ</a:t>
            </a:r>
            <a:r>
              <a:rPr lang="en-US" smtClean="0"/>
              <a:t> and </a:t>
            </a:r>
            <a:r>
              <a:rPr lang="el-GR" smtClean="0"/>
              <a:t>σ</a:t>
            </a:r>
            <a:r>
              <a:rPr lang="en-US" smtClean="0"/>
              <a:t> into the equation and solve for x.</a:t>
            </a:r>
          </a:p>
          <a:p>
            <a:pPr eaLnBrk="1" hangingPunct="1"/>
            <a:endParaRPr lang="en-US" smtClean="0"/>
          </a:p>
          <a:p>
            <a:pPr eaLnBrk="1" hangingPunct="1">
              <a:buFont typeface="Arial" charset="0"/>
              <a:buNone/>
            </a:pPr>
            <a:r>
              <a:rPr lang="en-US" smtClean="0"/>
              <a:t>						</a:t>
            </a:r>
          </a:p>
        </p:txBody>
      </p:sp>
      <p:sp>
        <p:nvSpPr>
          <p:cNvPr id="11269" name="Slide Number Placeholder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3B3A243-11C4-4E0D-AE27-2D4ABFCB1409}" type="slidenum">
              <a:rPr lang="en-US" smtClean="0">
                <a:solidFill>
                  <a:srgbClr val="FFFFFF"/>
                </a:solidFill>
              </a:rPr>
              <a:pPr eaLnBrk="1" hangingPunct="1"/>
              <a:t>19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12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graphicFrame>
        <p:nvGraphicFramePr>
          <p:cNvPr id="9218" name="Object 1"/>
          <p:cNvGraphicFramePr>
            <a:graphicFrameLocks noChangeAspect="1"/>
          </p:cNvGraphicFramePr>
          <p:nvPr/>
        </p:nvGraphicFramePr>
        <p:xfrm>
          <a:off x="3513138" y="3230563"/>
          <a:ext cx="1589087" cy="100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9" name="Equation" r:id="rId3" imgW="609336" imgH="393529" progId="Equation.DSMT4">
                  <p:embed/>
                </p:oleObj>
              </mc:Choice>
              <mc:Fallback>
                <p:oleObj name="Equation" r:id="rId3" imgW="609336" imgH="39352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3138" y="3230563"/>
                        <a:ext cx="1589087" cy="1008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149225"/>
            <a:ext cx="7467600" cy="11699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Section 2.1:  Standard Normal Calculations</a:t>
            </a:r>
          </a:p>
        </p:txBody>
      </p:sp>
      <p:sp>
        <p:nvSpPr>
          <p:cNvPr id="44035" name="Content Placeholder 3"/>
          <p:cNvSpPr>
            <a:spLocks noGrp="1"/>
          </p:cNvSpPr>
          <p:nvPr>
            <p:ph sz="quarter" idx="1"/>
          </p:nvPr>
        </p:nvSpPr>
        <p:spPr>
          <a:xfrm>
            <a:off x="322263" y="1466850"/>
            <a:ext cx="8686800" cy="5006975"/>
          </a:xfrm>
        </p:spPr>
        <p:txBody>
          <a:bodyPr/>
          <a:lstStyle/>
          <a:p>
            <a:pPr eaLnBrk="1" hangingPunct="1"/>
            <a:r>
              <a:rPr lang="en-US" smtClean="0"/>
              <a:t>All normal distributions</a:t>
            </a:r>
          </a:p>
          <a:p>
            <a:pPr lvl="1" eaLnBrk="1" hangingPunct="1"/>
            <a:r>
              <a:rPr lang="en-US" smtClean="0"/>
              <a:t>Share many common properties,</a:t>
            </a:r>
          </a:p>
          <a:p>
            <a:pPr lvl="1" eaLnBrk="1" hangingPunct="1"/>
            <a:r>
              <a:rPr lang="en-US" smtClean="0"/>
              <a:t>Are the same if measured in the same units.</a:t>
            </a:r>
          </a:p>
          <a:p>
            <a:pPr lvl="1" eaLnBrk="1" hangingPunct="1"/>
            <a:r>
              <a:rPr lang="en-US" smtClean="0"/>
              <a:t>Use the notation </a:t>
            </a:r>
            <a:r>
              <a:rPr lang="en-US" b="1" smtClean="0"/>
              <a:t>N(mean, standard deviation)</a:t>
            </a:r>
            <a:r>
              <a:rPr lang="en-US" smtClean="0"/>
              <a:t>.</a:t>
            </a:r>
          </a:p>
          <a:p>
            <a:pPr eaLnBrk="1" hangingPunct="1"/>
            <a:r>
              <a:rPr lang="en-US" smtClean="0"/>
              <a:t>The standard normal distribution</a:t>
            </a:r>
          </a:p>
          <a:p>
            <a:pPr lvl="1" eaLnBrk="1" hangingPunct="1"/>
            <a:r>
              <a:rPr lang="en-US" smtClean="0"/>
              <a:t>Has a mean of 0 and standard deviation of 1.</a:t>
            </a:r>
          </a:p>
          <a:p>
            <a:pPr lvl="2" eaLnBrk="1" hangingPunct="1"/>
            <a:r>
              <a:rPr lang="en-US" smtClean="0"/>
              <a:t>N(0,1)</a:t>
            </a:r>
          </a:p>
          <a:p>
            <a:pPr lvl="1" eaLnBrk="1" hangingPunct="1"/>
            <a:r>
              <a:rPr lang="en-US" smtClean="0"/>
              <a:t>Taking any normal distribution and converting it to have a mean of 0 and StDev of 1 is called standardizing.</a:t>
            </a:r>
          </a:p>
        </p:txBody>
      </p:sp>
      <p:sp>
        <p:nvSpPr>
          <p:cNvPr id="4506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6A66B9-E0C0-4164-8FF4-031263366368}" type="slidenum">
              <a:rPr lang="en-US" smtClean="0">
                <a:solidFill>
                  <a:srgbClr val="FFFFFF"/>
                </a:solidFill>
              </a:rPr>
              <a:pPr eaLnBrk="1" hangingPunct="1"/>
              <a:t>2</a:t>
            </a:fld>
            <a:endParaRPr lang="en-US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969608E-754C-4F3F-A4D5-024CB78FE4CD}" type="slidenum">
              <a:rPr lang="en-US" smtClean="0">
                <a:solidFill>
                  <a:srgbClr val="FFFFFF"/>
                </a:solidFill>
              </a:rPr>
              <a:pPr eaLnBrk="1" hangingPunct="1"/>
              <a:t>20</a:t>
            </a:fld>
            <a:endParaRPr lang="en-US" smtClean="0">
              <a:solidFill>
                <a:srgbClr val="FFFFFF"/>
              </a:solidFill>
            </a:endParaRPr>
          </a:p>
        </p:txBody>
      </p:sp>
      <p:grpSp>
        <p:nvGrpSpPr>
          <p:cNvPr id="12293" name="Group 22"/>
          <p:cNvGrpSpPr>
            <a:grpSpLocks/>
          </p:cNvGrpSpPr>
          <p:nvPr/>
        </p:nvGrpSpPr>
        <p:grpSpPr bwMode="auto">
          <a:xfrm>
            <a:off x="1274763" y="2635250"/>
            <a:ext cx="6391275" cy="3241675"/>
            <a:chOff x="1274763" y="2635956"/>
            <a:chExt cx="6391275" cy="3241675"/>
          </a:xfrm>
        </p:grpSpPr>
        <p:grpSp>
          <p:nvGrpSpPr>
            <p:cNvPr id="12295" name="Group 20"/>
            <p:cNvGrpSpPr>
              <a:grpSpLocks/>
            </p:cNvGrpSpPr>
            <p:nvPr/>
          </p:nvGrpSpPr>
          <p:grpSpPr bwMode="auto">
            <a:xfrm>
              <a:off x="1274763" y="2635956"/>
              <a:ext cx="6391275" cy="3241675"/>
              <a:chOff x="1376363" y="2794000"/>
              <a:chExt cx="6391275" cy="3241675"/>
            </a:xfrm>
          </p:grpSpPr>
          <p:pic>
            <p:nvPicPr>
              <p:cNvPr id="12296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6363" y="2794000"/>
                <a:ext cx="6391275" cy="2362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7" name="Straight Connector 6"/>
              <p:cNvCxnSpPr/>
              <p:nvPr/>
            </p:nvCxnSpPr>
            <p:spPr>
              <a:xfrm rot="16200000" flipH="1" flipV="1">
                <a:off x="3189288" y="4233863"/>
                <a:ext cx="27432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98" name="TextBox 7"/>
              <p:cNvSpPr txBox="1">
                <a:spLocks noChangeArrowheads="1"/>
              </p:cNvSpPr>
              <p:nvPr/>
            </p:nvSpPr>
            <p:spPr bwMode="auto">
              <a:xfrm>
                <a:off x="4311650" y="5667375"/>
                <a:ext cx="858838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/>
                  <a:t>69</a:t>
                </a:r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 rot="16200000" flipH="1">
                <a:off x="2790825" y="4546601"/>
                <a:ext cx="2117725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5400000">
                <a:off x="2006600" y="5308601"/>
                <a:ext cx="593725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rot="5400000">
                <a:off x="2577306" y="5066507"/>
                <a:ext cx="1077913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rot="16200000" flipH="1">
                <a:off x="4213225" y="4546601"/>
                <a:ext cx="2117725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5400000">
                <a:off x="5433218" y="5066507"/>
                <a:ext cx="1077913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5400000">
                <a:off x="6364287" y="5308601"/>
                <a:ext cx="593725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05" name="TextBox 14"/>
              <p:cNvSpPr txBox="1">
                <a:spLocks noChangeArrowheads="1"/>
              </p:cNvSpPr>
              <p:nvPr/>
            </p:nvSpPr>
            <p:spPr bwMode="auto">
              <a:xfrm>
                <a:off x="4933950" y="5667375"/>
                <a:ext cx="687388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/>
                  <a:t>71.5</a:t>
                </a:r>
              </a:p>
            </p:txBody>
          </p:sp>
          <p:sp>
            <p:nvSpPr>
              <p:cNvPr id="12306" name="TextBox 15"/>
              <p:cNvSpPr txBox="1">
                <a:spLocks noChangeArrowheads="1"/>
              </p:cNvSpPr>
              <p:nvPr/>
            </p:nvSpPr>
            <p:spPr bwMode="auto">
              <a:xfrm>
                <a:off x="5722938" y="5667375"/>
                <a:ext cx="858837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/>
                  <a:t>74</a:t>
                </a:r>
              </a:p>
            </p:txBody>
          </p:sp>
          <p:sp>
            <p:nvSpPr>
              <p:cNvPr id="12307" name="TextBox 16"/>
              <p:cNvSpPr txBox="1">
                <a:spLocks noChangeArrowheads="1"/>
              </p:cNvSpPr>
              <p:nvPr/>
            </p:nvSpPr>
            <p:spPr bwMode="auto">
              <a:xfrm>
                <a:off x="6321425" y="5667375"/>
                <a:ext cx="858838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/>
                  <a:t>76.5</a:t>
                </a:r>
              </a:p>
            </p:txBody>
          </p:sp>
          <p:sp>
            <p:nvSpPr>
              <p:cNvPr id="12308" name="TextBox 17"/>
              <p:cNvSpPr txBox="1">
                <a:spLocks noChangeArrowheads="1"/>
              </p:cNvSpPr>
              <p:nvPr/>
            </p:nvSpPr>
            <p:spPr bwMode="auto">
              <a:xfrm>
                <a:off x="3533775" y="5667375"/>
                <a:ext cx="857250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/>
                  <a:t>66.5</a:t>
                </a:r>
              </a:p>
            </p:txBody>
          </p:sp>
          <p:sp>
            <p:nvSpPr>
              <p:cNvPr id="12309" name="TextBox 18"/>
              <p:cNvSpPr txBox="1">
                <a:spLocks noChangeArrowheads="1"/>
              </p:cNvSpPr>
              <p:nvPr/>
            </p:nvSpPr>
            <p:spPr bwMode="auto">
              <a:xfrm>
                <a:off x="2889250" y="5667375"/>
                <a:ext cx="858838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/>
                  <a:t>64</a:t>
                </a:r>
              </a:p>
            </p:txBody>
          </p:sp>
          <p:sp>
            <p:nvSpPr>
              <p:cNvPr id="12310" name="TextBox 19"/>
              <p:cNvSpPr txBox="1">
                <a:spLocks noChangeArrowheads="1"/>
              </p:cNvSpPr>
              <p:nvPr/>
            </p:nvSpPr>
            <p:spPr bwMode="auto">
              <a:xfrm>
                <a:off x="2009775" y="5667375"/>
                <a:ext cx="857250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/>
                  <a:t>61.5</a:t>
                </a:r>
              </a:p>
            </p:txBody>
          </p:sp>
        </p:grpSp>
        <p:graphicFrame>
          <p:nvGraphicFramePr>
            <p:cNvPr id="12290" name="Object 3"/>
            <p:cNvGraphicFramePr>
              <a:graphicFrameLocks noChangeAspect="1"/>
            </p:cNvGraphicFramePr>
            <p:nvPr/>
          </p:nvGraphicFramePr>
          <p:xfrm>
            <a:off x="5688894" y="2771952"/>
            <a:ext cx="1066800" cy="3920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29" name="Equation" r:id="rId5" imgW="495000" imgH="177480" progId="Equation.DSMT4">
                    <p:embed/>
                  </p:oleObj>
                </mc:Choice>
                <mc:Fallback>
                  <p:oleObj name="Equation" r:id="rId5" imgW="495000" imgH="177480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88894" y="2771952"/>
                          <a:ext cx="1066800" cy="39202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294" name="TextBox 23"/>
          <p:cNvSpPr txBox="1">
            <a:spLocks noChangeArrowheads="1"/>
          </p:cNvSpPr>
          <p:nvPr/>
        </p:nvSpPr>
        <p:spPr bwMode="auto">
          <a:xfrm>
            <a:off x="4132263" y="1411288"/>
            <a:ext cx="37242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5 feet 6 inches and 6 feet tall?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296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smtClean="0"/>
              <a:t>a. What percent of men are at least 6 feet tall?</a:t>
            </a:r>
          </a:p>
        </p:txBody>
      </p:sp>
      <p:sp>
        <p:nvSpPr>
          <p:cNvPr id="13319" name="Slide Number Placeholder 2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6FF6C3E-EC2D-4F0D-AB0F-DDC3BAAB811A}" type="slidenum">
              <a:rPr lang="en-US" smtClean="0">
                <a:solidFill>
                  <a:srgbClr val="FFFFFF"/>
                </a:solidFill>
              </a:rPr>
              <a:pPr eaLnBrk="1" hangingPunct="1"/>
              <a:t>21</a:t>
            </a:fld>
            <a:endParaRPr lang="en-US" smtClean="0">
              <a:solidFill>
                <a:srgbClr val="FFFFFF"/>
              </a:solidFill>
            </a:endParaRPr>
          </a:p>
        </p:txBody>
      </p:sp>
      <p:grpSp>
        <p:nvGrpSpPr>
          <p:cNvPr id="13320" name="Group 3"/>
          <p:cNvGrpSpPr>
            <a:grpSpLocks/>
          </p:cNvGrpSpPr>
          <p:nvPr/>
        </p:nvGrpSpPr>
        <p:grpSpPr bwMode="auto">
          <a:xfrm>
            <a:off x="1274763" y="1303338"/>
            <a:ext cx="6391275" cy="3241675"/>
            <a:chOff x="1274763" y="2635956"/>
            <a:chExt cx="6391275" cy="3241675"/>
          </a:xfrm>
        </p:grpSpPr>
        <p:grpSp>
          <p:nvGrpSpPr>
            <p:cNvPr id="13328" name="Group 20"/>
            <p:cNvGrpSpPr>
              <a:grpSpLocks/>
            </p:cNvGrpSpPr>
            <p:nvPr/>
          </p:nvGrpSpPr>
          <p:grpSpPr bwMode="auto">
            <a:xfrm>
              <a:off x="1274763" y="2635956"/>
              <a:ext cx="6391275" cy="3241675"/>
              <a:chOff x="1376363" y="2794000"/>
              <a:chExt cx="6391275" cy="3241675"/>
            </a:xfrm>
          </p:grpSpPr>
          <p:pic>
            <p:nvPicPr>
              <p:cNvPr id="13329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6363" y="2794000"/>
                <a:ext cx="6391275" cy="2362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8" name="Straight Connector 7"/>
              <p:cNvCxnSpPr/>
              <p:nvPr/>
            </p:nvCxnSpPr>
            <p:spPr>
              <a:xfrm rot="16200000" flipH="1" flipV="1">
                <a:off x="3189288" y="4233862"/>
                <a:ext cx="27432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31" name="TextBox 8"/>
              <p:cNvSpPr txBox="1">
                <a:spLocks noChangeArrowheads="1"/>
              </p:cNvSpPr>
              <p:nvPr/>
            </p:nvSpPr>
            <p:spPr bwMode="auto">
              <a:xfrm>
                <a:off x="4311650" y="5667375"/>
                <a:ext cx="858838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/>
                  <a:t>69</a:t>
                </a:r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 rot="16200000" flipH="1">
                <a:off x="2790825" y="4546600"/>
                <a:ext cx="2117725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rot="5400000">
                <a:off x="2006600" y="5308600"/>
                <a:ext cx="593725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rot="5400000">
                <a:off x="2577307" y="5066506"/>
                <a:ext cx="1077912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16200000" flipH="1">
                <a:off x="4213225" y="4546600"/>
                <a:ext cx="2117725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5400000">
                <a:off x="5433219" y="5066506"/>
                <a:ext cx="1077912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5400000">
                <a:off x="6364287" y="5308600"/>
                <a:ext cx="593725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38" name="TextBox 15"/>
              <p:cNvSpPr txBox="1">
                <a:spLocks noChangeArrowheads="1"/>
              </p:cNvSpPr>
              <p:nvPr/>
            </p:nvSpPr>
            <p:spPr bwMode="auto">
              <a:xfrm>
                <a:off x="4933950" y="5667375"/>
                <a:ext cx="687388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/>
                  <a:t>71.5</a:t>
                </a:r>
              </a:p>
            </p:txBody>
          </p:sp>
          <p:sp>
            <p:nvSpPr>
              <p:cNvPr id="13339" name="TextBox 16"/>
              <p:cNvSpPr txBox="1">
                <a:spLocks noChangeArrowheads="1"/>
              </p:cNvSpPr>
              <p:nvPr/>
            </p:nvSpPr>
            <p:spPr bwMode="auto">
              <a:xfrm>
                <a:off x="5722938" y="5667375"/>
                <a:ext cx="858837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/>
                  <a:t>74</a:t>
                </a:r>
              </a:p>
            </p:txBody>
          </p:sp>
          <p:sp>
            <p:nvSpPr>
              <p:cNvPr id="13340" name="TextBox 17"/>
              <p:cNvSpPr txBox="1">
                <a:spLocks noChangeArrowheads="1"/>
              </p:cNvSpPr>
              <p:nvPr/>
            </p:nvSpPr>
            <p:spPr bwMode="auto">
              <a:xfrm>
                <a:off x="6321425" y="5667375"/>
                <a:ext cx="858838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/>
                  <a:t>76.5</a:t>
                </a:r>
              </a:p>
            </p:txBody>
          </p:sp>
          <p:sp>
            <p:nvSpPr>
              <p:cNvPr id="13341" name="TextBox 18"/>
              <p:cNvSpPr txBox="1">
                <a:spLocks noChangeArrowheads="1"/>
              </p:cNvSpPr>
              <p:nvPr/>
            </p:nvSpPr>
            <p:spPr bwMode="auto">
              <a:xfrm>
                <a:off x="3533775" y="5667375"/>
                <a:ext cx="857250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/>
                  <a:t>66.5</a:t>
                </a:r>
              </a:p>
            </p:txBody>
          </p:sp>
          <p:sp>
            <p:nvSpPr>
              <p:cNvPr id="13342" name="TextBox 19"/>
              <p:cNvSpPr txBox="1">
                <a:spLocks noChangeArrowheads="1"/>
              </p:cNvSpPr>
              <p:nvPr/>
            </p:nvSpPr>
            <p:spPr bwMode="auto">
              <a:xfrm>
                <a:off x="2889250" y="5667375"/>
                <a:ext cx="858838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/>
                  <a:t>64</a:t>
                </a:r>
              </a:p>
            </p:txBody>
          </p:sp>
          <p:sp>
            <p:nvSpPr>
              <p:cNvPr id="13343" name="TextBox 20"/>
              <p:cNvSpPr txBox="1">
                <a:spLocks noChangeArrowheads="1"/>
              </p:cNvSpPr>
              <p:nvPr/>
            </p:nvSpPr>
            <p:spPr bwMode="auto">
              <a:xfrm>
                <a:off x="2009775" y="5667375"/>
                <a:ext cx="857250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/>
                  <a:t>61.5</a:t>
                </a:r>
              </a:p>
            </p:txBody>
          </p:sp>
        </p:grpSp>
        <p:graphicFrame>
          <p:nvGraphicFramePr>
            <p:cNvPr id="13317" name="Object 3"/>
            <p:cNvGraphicFramePr>
              <a:graphicFrameLocks noChangeAspect="1"/>
            </p:cNvGraphicFramePr>
            <p:nvPr/>
          </p:nvGraphicFramePr>
          <p:xfrm>
            <a:off x="5688894" y="2771952"/>
            <a:ext cx="1066800" cy="3920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16" name="Equation" r:id="rId4" imgW="495000" imgH="177480" progId="Equation.DSMT4">
                    <p:embed/>
                  </p:oleObj>
                </mc:Choice>
                <mc:Fallback>
                  <p:oleObj name="Equation" r:id="rId4" imgW="495000" imgH="177480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88894" y="2771952"/>
                          <a:ext cx="1066800" cy="39202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45"/>
          <p:cNvGrpSpPr>
            <a:grpSpLocks/>
          </p:cNvGrpSpPr>
          <p:nvPr/>
        </p:nvGrpSpPr>
        <p:grpSpPr bwMode="auto">
          <a:xfrm>
            <a:off x="4446588" y="4865688"/>
            <a:ext cx="915987" cy="766762"/>
            <a:chOff x="4842269" y="2900715"/>
            <a:chExt cx="429645" cy="768176"/>
          </a:xfrm>
        </p:grpSpPr>
        <p:cxnSp>
          <p:nvCxnSpPr>
            <p:cNvPr id="69" name="Straight Connector 68"/>
            <p:cNvCxnSpPr/>
            <p:nvPr/>
          </p:nvCxnSpPr>
          <p:spPr>
            <a:xfrm rot="5400000">
              <a:off x="4481581" y="3268104"/>
              <a:ext cx="73477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4842269" y="3271284"/>
              <a:ext cx="42964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26" name="TextBox 35"/>
            <p:cNvSpPr txBox="1">
              <a:spLocks noChangeArrowheads="1"/>
            </p:cNvSpPr>
            <p:nvPr/>
          </p:nvSpPr>
          <p:spPr bwMode="auto">
            <a:xfrm>
              <a:off x="4957945" y="2901246"/>
              <a:ext cx="276599" cy="369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Z</a:t>
              </a:r>
            </a:p>
          </p:txBody>
        </p:sp>
        <p:cxnSp>
          <p:nvCxnSpPr>
            <p:cNvPr id="72" name="Straight Connector 71"/>
            <p:cNvCxnSpPr/>
            <p:nvPr/>
          </p:nvCxnSpPr>
          <p:spPr>
            <a:xfrm rot="5400000">
              <a:off x="4904525" y="3301503"/>
              <a:ext cx="73477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6567" name="Object 1"/>
          <p:cNvGraphicFramePr>
            <a:graphicFrameLocks noChangeAspect="1"/>
          </p:cNvGraphicFramePr>
          <p:nvPr/>
        </p:nvGraphicFramePr>
        <p:xfrm>
          <a:off x="431800" y="4826000"/>
          <a:ext cx="1360488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7" name="Equation" r:id="rId6" imgW="609336" imgH="393529" progId="Equation.DSMT4">
                  <p:embed/>
                </p:oleObj>
              </mc:Choice>
              <mc:Fallback>
                <p:oleObj name="Equation" r:id="rId6" imgW="609336" imgH="39352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" y="4826000"/>
                        <a:ext cx="1360488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" name="Object 1"/>
          <p:cNvGraphicFramePr>
            <a:graphicFrameLocks noChangeAspect="1"/>
          </p:cNvGraphicFramePr>
          <p:nvPr/>
        </p:nvGraphicFramePr>
        <p:xfrm>
          <a:off x="2085975" y="4826000"/>
          <a:ext cx="164465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8" name="Equation" r:id="rId8" imgW="736560" imgH="393480" progId="Equation.DSMT4">
                  <p:embed/>
                </p:oleObj>
              </mc:Choice>
              <mc:Fallback>
                <p:oleObj name="Equation" r:id="rId8" imgW="736560" imgH="393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5975" y="4826000"/>
                        <a:ext cx="1644650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Object 1"/>
          <p:cNvGraphicFramePr>
            <a:graphicFrameLocks noChangeAspect="1"/>
          </p:cNvGraphicFramePr>
          <p:nvPr/>
        </p:nvGraphicFramePr>
        <p:xfrm>
          <a:off x="6272213" y="5062538"/>
          <a:ext cx="992187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9" name="Equation" r:id="rId10" imgW="444240" imgH="177480" progId="Equation.DSMT4">
                  <p:embed/>
                </p:oleObj>
              </mc:Choice>
              <mc:Fallback>
                <p:oleObj name="Equation" r:id="rId10" imgW="444240" imgH="177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2213" y="5062538"/>
                        <a:ext cx="992187" cy="39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" name="TextBox 79"/>
          <p:cNvSpPr txBox="1">
            <a:spLocks noChangeArrowheads="1"/>
          </p:cNvSpPr>
          <p:nvPr/>
        </p:nvSpPr>
        <p:spPr bwMode="auto">
          <a:xfrm>
            <a:off x="1173163" y="5835650"/>
            <a:ext cx="713581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Looking up the value for Z = 1.2 on table A.  P(Man </a:t>
            </a:r>
            <a:r>
              <a:rPr lang="en-US" u="sng"/>
              <a:t>&lt;</a:t>
            </a:r>
            <a:r>
              <a:rPr lang="en-US"/>
              <a:t> 6’) = 88.49%</a:t>
            </a:r>
          </a:p>
          <a:p>
            <a:pPr eaLnBrk="1" hangingPunct="1"/>
            <a:r>
              <a:rPr lang="en-US"/>
              <a:t>So P(Man </a:t>
            </a:r>
            <a:r>
              <a:rPr lang="en-US" u="sng"/>
              <a:t>&gt;</a:t>
            </a:r>
            <a:r>
              <a:rPr lang="en-US"/>
              <a:t> 6’) = 100% - 88.49% = </a:t>
            </a:r>
            <a:r>
              <a:rPr lang="en-US" sz="2400"/>
              <a:t>11.51%</a:t>
            </a:r>
          </a:p>
        </p:txBody>
      </p:sp>
      <p:pic>
        <p:nvPicPr>
          <p:cNvPr id="12320" name="Picture 3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8" y="1255713"/>
            <a:ext cx="67437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0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4296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smtClean="0"/>
              <a:t>b. What percent of men are at between 5’6” and 6’ tall?</a:t>
            </a:r>
          </a:p>
        </p:txBody>
      </p:sp>
      <p:sp>
        <p:nvSpPr>
          <p:cNvPr id="14345" name="Slide Number Placeholder 2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F11B700-414E-41B3-9172-60337961EF91}" type="slidenum">
              <a:rPr lang="en-US" smtClean="0">
                <a:solidFill>
                  <a:srgbClr val="FFFFFF"/>
                </a:solidFill>
              </a:rPr>
              <a:pPr eaLnBrk="1" hangingPunct="1"/>
              <a:t>22</a:t>
            </a:fld>
            <a:endParaRPr lang="en-US" smtClean="0">
              <a:solidFill>
                <a:srgbClr val="FFFFFF"/>
              </a:solidFill>
            </a:endParaRPr>
          </a:p>
        </p:txBody>
      </p:sp>
      <p:grpSp>
        <p:nvGrpSpPr>
          <p:cNvPr id="14346" name="Group 3"/>
          <p:cNvGrpSpPr>
            <a:grpSpLocks/>
          </p:cNvGrpSpPr>
          <p:nvPr/>
        </p:nvGrpSpPr>
        <p:grpSpPr bwMode="auto">
          <a:xfrm>
            <a:off x="631825" y="1179513"/>
            <a:ext cx="4922838" cy="2530475"/>
            <a:chOff x="1274763" y="2635956"/>
            <a:chExt cx="6391275" cy="3285243"/>
          </a:xfrm>
        </p:grpSpPr>
        <p:grpSp>
          <p:nvGrpSpPr>
            <p:cNvPr id="14359" name="Group 20"/>
            <p:cNvGrpSpPr>
              <a:grpSpLocks/>
            </p:cNvGrpSpPr>
            <p:nvPr/>
          </p:nvGrpSpPr>
          <p:grpSpPr bwMode="auto">
            <a:xfrm>
              <a:off x="1274763" y="2635956"/>
              <a:ext cx="6391275" cy="3285243"/>
              <a:chOff x="1376363" y="2794000"/>
              <a:chExt cx="6391275" cy="3285243"/>
            </a:xfrm>
          </p:grpSpPr>
          <p:pic>
            <p:nvPicPr>
              <p:cNvPr id="14360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6363" y="2794000"/>
                <a:ext cx="6391275" cy="2362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8" name="Straight Connector 7"/>
              <p:cNvCxnSpPr/>
              <p:nvPr/>
            </p:nvCxnSpPr>
            <p:spPr>
              <a:xfrm rot="16200000" flipH="1" flipV="1">
                <a:off x="3189065" y="4233613"/>
                <a:ext cx="274319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62" name="TextBox 8"/>
              <p:cNvSpPr txBox="1">
                <a:spLocks noChangeArrowheads="1"/>
              </p:cNvSpPr>
              <p:nvPr/>
            </p:nvSpPr>
            <p:spPr bwMode="auto">
              <a:xfrm>
                <a:off x="4311650" y="5667375"/>
                <a:ext cx="858838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/>
                  <a:t>69</a:t>
                </a:r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 rot="16200000" flipH="1">
                <a:off x="2791279" y="4546886"/>
                <a:ext cx="2116653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rot="5400000">
                <a:off x="2007045" y="5308427"/>
                <a:ext cx="59357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rot="5400000">
                <a:off x="2576924" y="5066259"/>
                <a:ext cx="1077907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16200000" flipH="1">
                <a:off x="4213395" y="4546886"/>
                <a:ext cx="2116653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5400000">
                <a:off x="5433521" y="5066259"/>
                <a:ext cx="1077907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5400000">
                <a:off x="6364076" y="5308427"/>
                <a:ext cx="59357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69" name="TextBox 15"/>
              <p:cNvSpPr txBox="1">
                <a:spLocks noChangeArrowheads="1"/>
              </p:cNvSpPr>
              <p:nvPr/>
            </p:nvSpPr>
            <p:spPr bwMode="auto">
              <a:xfrm>
                <a:off x="4933949" y="5667375"/>
                <a:ext cx="1025801" cy="411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/>
                  <a:t>71.5</a:t>
                </a:r>
              </a:p>
            </p:txBody>
          </p:sp>
          <p:sp>
            <p:nvSpPr>
              <p:cNvPr id="14370" name="TextBox 16"/>
              <p:cNvSpPr txBox="1">
                <a:spLocks noChangeArrowheads="1"/>
              </p:cNvSpPr>
              <p:nvPr/>
            </p:nvSpPr>
            <p:spPr bwMode="auto">
              <a:xfrm>
                <a:off x="5722938" y="5667375"/>
                <a:ext cx="858837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/>
                  <a:t>74</a:t>
                </a:r>
              </a:p>
            </p:txBody>
          </p:sp>
          <p:sp>
            <p:nvSpPr>
              <p:cNvPr id="14371" name="TextBox 17"/>
              <p:cNvSpPr txBox="1">
                <a:spLocks noChangeArrowheads="1"/>
              </p:cNvSpPr>
              <p:nvPr/>
            </p:nvSpPr>
            <p:spPr bwMode="auto">
              <a:xfrm>
                <a:off x="6321425" y="5667375"/>
                <a:ext cx="1098653" cy="411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/>
                  <a:t>76.5</a:t>
                </a:r>
              </a:p>
            </p:txBody>
          </p:sp>
          <p:sp>
            <p:nvSpPr>
              <p:cNvPr id="14372" name="TextBox 18"/>
              <p:cNvSpPr txBox="1">
                <a:spLocks noChangeArrowheads="1"/>
              </p:cNvSpPr>
              <p:nvPr/>
            </p:nvSpPr>
            <p:spPr bwMode="auto">
              <a:xfrm>
                <a:off x="3533775" y="5667375"/>
                <a:ext cx="1041183" cy="411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/>
                  <a:t>66.5</a:t>
                </a:r>
              </a:p>
            </p:txBody>
          </p:sp>
          <p:sp>
            <p:nvSpPr>
              <p:cNvPr id="14373" name="TextBox 19"/>
              <p:cNvSpPr txBox="1">
                <a:spLocks noChangeArrowheads="1"/>
              </p:cNvSpPr>
              <p:nvPr/>
            </p:nvSpPr>
            <p:spPr bwMode="auto">
              <a:xfrm>
                <a:off x="2889250" y="5667375"/>
                <a:ext cx="858838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/>
                  <a:t>64</a:t>
                </a:r>
              </a:p>
            </p:txBody>
          </p:sp>
          <p:sp>
            <p:nvSpPr>
              <p:cNvPr id="14374" name="TextBox 20"/>
              <p:cNvSpPr txBox="1">
                <a:spLocks noChangeArrowheads="1"/>
              </p:cNvSpPr>
              <p:nvPr/>
            </p:nvSpPr>
            <p:spPr bwMode="auto">
              <a:xfrm>
                <a:off x="2009775" y="5667375"/>
                <a:ext cx="1092267" cy="411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/>
                  <a:t>61.5</a:t>
                </a:r>
              </a:p>
            </p:txBody>
          </p:sp>
        </p:grpSp>
        <p:graphicFrame>
          <p:nvGraphicFramePr>
            <p:cNvPr id="14343" name="Object 3"/>
            <p:cNvGraphicFramePr>
              <a:graphicFrameLocks noChangeAspect="1"/>
            </p:cNvGraphicFramePr>
            <p:nvPr/>
          </p:nvGraphicFramePr>
          <p:xfrm>
            <a:off x="5688894" y="2771952"/>
            <a:ext cx="1066800" cy="3920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83" name="Equation" r:id="rId4" imgW="495000" imgH="177480" progId="Equation.DSMT4">
                    <p:embed/>
                  </p:oleObj>
                </mc:Choice>
                <mc:Fallback>
                  <p:oleObj name="Equation" r:id="rId4" imgW="495000" imgH="177480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88894" y="2771952"/>
                          <a:ext cx="1066800" cy="39202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45"/>
          <p:cNvGrpSpPr>
            <a:grpSpLocks/>
          </p:cNvGrpSpPr>
          <p:nvPr/>
        </p:nvGrpSpPr>
        <p:grpSpPr bwMode="auto">
          <a:xfrm>
            <a:off x="3090863" y="4154488"/>
            <a:ext cx="838200" cy="766762"/>
            <a:chOff x="4842267" y="2900715"/>
            <a:chExt cx="392277" cy="768177"/>
          </a:xfrm>
        </p:grpSpPr>
        <p:cxnSp>
          <p:nvCxnSpPr>
            <p:cNvPr id="69" name="Straight Connector 68"/>
            <p:cNvCxnSpPr/>
            <p:nvPr/>
          </p:nvCxnSpPr>
          <p:spPr>
            <a:xfrm rot="5400000">
              <a:off x="4481564" y="3268105"/>
              <a:ext cx="73477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4842267" y="3271285"/>
              <a:ext cx="35513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57" name="TextBox 35"/>
            <p:cNvSpPr txBox="1">
              <a:spLocks noChangeArrowheads="1"/>
            </p:cNvSpPr>
            <p:nvPr/>
          </p:nvSpPr>
          <p:spPr bwMode="auto">
            <a:xfrm>
              <a:off x="4957945" y="2901246"/>
              <a:ext cx="276599" cy="369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Z</a:t>
              </a:r>
              <a:r>
                <a:rPr lang="en-US" baseline="-25000"/>
                <a:t>1</a:t>
              </a:r>
              <a:endParaRPr lang="en-US"/>
            </a:p>
          </p:txBody>
        </p:sp>
        <p:cxnSp>
          <p:nvCxnSpPr>
            <p:cNvPr id="72" name="Straight Connector 71"/>
            <p:cNvCxnSpPr/>
            <p:nvPr/>
          </p:nvCxnSpPr>
          <p:spPr>
            <a:xfrm rot="5400000">
              <a:off x="4835951" y="3301503"/>
              <a:ext cx="73477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6567" name="Object 1"/>
          <p:cNvGraphicFramePr>
            <a:graphicFrameLocks noChangeAspect="1"/>
          </p:cNvGraphicFramePr>
          <p:nvPr/>
        </p:nvGraphicFramePr>
        <p:xfrm>
          <a:off x="5838825" y="1033463"/>
          <a:ext cx="1360488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84" name="Equation" r:id="rId6" imgW="609336" imgH="393529" progId="Equation.DSMT4">
                  <p:embed/>
                </p:oleObj>
              </mc:Choice>
              <mc:Fallback>
                <p:oleObj name="Equation" r:id="rId6" imgW="609336" imgH="39352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8825" y="1033463"/>
                        <a:ext cx="1360488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" name="Object 1"/>
          <p:cNvGraphicFramePr>
            <a:graphicFrameLocks noChangeAspect="1"/>
          </p:cNvGraphicFramePr>
          <p:nvPr/>
        </p:nvGraphicFramePr>
        <p:xfrm>
          <a:off x="5780088" y="1912938"/>
          <a:ext cx="1728787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85" name="Equation" r:id="rId8" imgW="774360" imgH="393480" progId="Equation.DSMT4">
                  <p:embed/>
                </p:oleObj>
              </mc:Choice>
              <mc:Fallback>
                <p:oleObj name="Equation" r:id="rId8" imgW="774360" imgH="393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0088" y="1912938"/>
                        <a:ext cx="1728787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Object 1"/>
          <p:cNvGraphicFramePr>
            <a:graphicFrameLocks noChangeAspect="1"/>
          </p:cNvGraphicFramePr>
          <p:nvPr/>
        </p:nvGraphicFramePr>
        <p:xfrm>
          <a:off x="5789613" y="2787650"/>
          <a:ext cx="1077912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86" name="Equation" r:id="rId10" imgW="482400" imgH="228600" progId="Equation.DSMT4">
                  <p:embed/>
                </p:oleObj>
              </mc:Choice>
              <mc:Fallback>
                <p:oleObj name="Equation" r:id="rId10" imgW="482400" imgH="228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9613" y="2787650"/>
                        <a:ext cx="1077912" cy="509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" name="TextBox 79"/>
          <p:cNvSpPr txBox="1">
            <a:spLocks noChangeArrowheads="1"/>
          </p:cNvSpPr>
          <p:nvPr/>
        </p:nvSpPr>
        <p:spPr bwMode="auto">
          <a:xfrm>
            <a:off x="395288" y="5181600"/>
            <a:ext cx="8331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/>
              <a:t>Looking up the value for Z</a:t>
            </a:r>
            <a:r>
              <a:rPr lang="en-US" baseline="-25000"/>
              <a:t>1</a:t>
            </a:r>
            <a:r>
              <a:rPr lang="en-US"/>
              <a:t> = 1.2 on table A.  P(Man </a:t>
            </a:r>
            <a:r>
              <a:rPr lang="en-US" u="sng"/>
              <a:t>&lt;</a:t>
            </a:r>
            <a:r>
              <a:rPr lang="en-US"/>
              <a:t> 6’) = 88.49%</a:t>
            </a:r>
          </a:p>
          <a:p>
            <a:pPr algn="ctr" eaLnBrk="1" hangingPunct="1"/>
            <a:r>
              <a:rPr lang="en-US"/>
              <a:t>Looking up the value for Z</a:t>
            </a:r>
            <a:r>
              <a:rPr lang="en-US" baseline="-25000"/>
              <a:t>2</a:t>
            </a:r>
            <a:r>
              <a:rPr lang="en-US"/>
              <a:t> = -1.2 on table A.  P(Man </a:t>
            </a:r>
            <a:r>
              <a:rPr lang="en-US" u="sng"/>
              <a:t>&lt;</a:t>
            </a:r>
            <a:r>
              <a:rPr lang="en-US"/>
              <a:t> 5’6”) = 11.51%</a:t>
            </a:r>
          </a:p>
          <a:p>
            <a:pPr algn="ctr" eaLnBrk="1" hangingPunct="1"/>
            <a:r>
              <a:rPr lang="en-US"/>
              <a:t>So</a:t>
            </a:r>
          </a:p>
          <a:p>
            <a:pPr algn="ctr" eaLnBrk="1" hangingPunct="1"/>
            <a:r>
              <a:rPr lang="en-US"/>
              <a:t>P(5’6” </a:t>
            </a:r>
            <a:r>
              <a:rPr lang="en-US" u="sng"/>
              <a:t>&lt;</a:t>
            </a:r>
            <a:r>
              <a:rPr lang="en-US"/>
              <a:t> Man </a:t>
            </a:r>
            <a:r>
              <a:rPr lang="en-US" u="sng"/>
              <a:t>&lt;</a:t>
            </a:r>
            <a:r>
              <a:rPr lang="en-US"/>
              <a:t> 6’) = 88.49% - 11.51% = 76.98%</a:t>
            </a:r>
          </a:p>
        </p:txBody>
      </p:sp>
      <p:pic>
        <p:nvPicPr>
          <p:cNvPr id="67590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060450"/>
            <a:ext cx="525780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2439988" y="4165600"/>
            <a:ext cx="731837" cy="766763"/>
            <a:chOff x="4891614" y="2900716"/>
            <a:chExt cx="342930" cy="768176"/>
          </a:xfrm>
        </p:grpSpPr>
        <p:cxnSp>
          <p:nvCxnSpPr>
            <p:cNvPr id="48" name="Straight Connector 47"/>
            <p:cNvCxnSpPr/>
            <p:nvPr/>
          </p:nvCxnSpPr>
          <p:spPr>
            <a:xfrm rot="5400000">
              <a:off x="4524225" y="3268105"/>
              <a:ext cx="734777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896077" y="3271286"/>
              <a:ext cx="30127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53" name="TextBox 35"/>
            <p:cNvSpPr txBox="1">
              <a:spLocks noChangeArrowheads="1"/>
            </p:cNvSpPr>
            <p:nvPr/>
          </p:nvSpPr>
          <p:spPr bwMode="auto">
            <a:xfrm>
              <a:off x="4957945" y="2901246"/>
              <a:ext cx="276599" cy="369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-Z</a:t>
              </a:r>
              <a:r>
                <a:rPr lang="en-US" baseline="-25000"/>
                <a:t>2</a:t>
              </a:r>
              <a:endParaRPr lang="en-US"/>
            </a:p>
          </p:txBody>
        </p:sp>
        <p:cxnSp>
          <p:nvCxnSpPr>
            <p:cNvPr id="51" name="Straight Connector 50"/>
            <p:cNvCxnSpPr/>
            <p:nvPr/>
          </p:nvCxnSpPr>
          <p:spPr>
            <a:xfrm rot="5400000">
              <a:off x="4835912" y="3301504"/>
              <a:ext cx="734777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3" name="Object 1"/>
          <p:cNvGraphicFramePr>
            <a:graphicFrameLocks noChangeAspect="1"/>
          </p:cNvGraphicFramePr>
          <p:nvPr/>
        </p:nvGraphicFramePr>
        <p:xfrm>
          <a:off x="5772150" y="4322763"/>
          <a:ext cx="1360488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87" name="Equation" r:id="rId13" imgW="609480" imgH="228600" progId="Equation.DSMT4">
                  <p:embed/>
                </p:oleObj>
              </mc:Choice>
              <mc:Fallback>
                <p:oleObj name="Equation" r:id="rId13" imgW="609480" imgH="228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2150" y="4322763"/>
                        <a:ext cx="1360488" cy="509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1"/>
          <p:cNvGraphicFramePr>
            <a:graphicFrameLocks noChangeAspect="1"/>
          </p:cNvGraphicFramePr>
          <p:nvPr/>
        </p:nvGraphicFramePr>
        <p:xfrm>
          <a:off x="5743575" y="3368675"/>
          <a:ext cx="1757363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88" name="Equation" r:id="rId15" imgW="787320" imgH="393480" progId="Equation.DSMT4">
                  <p:embed/>
                </p:oleObj>
              </mc:Choice>
              <mc:Fallback>
                <p:oleObj name="Equation" r:id="rId15" imgW="787320" imgH="393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3575" y="3368675"/>
                        <a:ext cx="1757363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Title 1"/>
          <p:cNvSpPr>
            <a:spLocks noGrp="1"/>
          </p:cNvSpPr>
          <p:nvPr>
            <p:ph type="title"/>
          </p:nvPr>
        </p:nvSpPr>
        <p:spPr>
          <a:xfrm>
            <a:off x="0" y="161925"/>
            <a:ext cx="9144000" cy="8429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smtClean="0"/>
              <a:t>c. How tall must a man be to be in the tallest 10% of all adult men?</a:t>
            </a:r>
          </a:p>
        </p:txBody>
      </p:sp>
      <p:sp>
        <p:nvSpPr>
          <p:cNvPr id="15368" name="Slide Number Placeholder 2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281D241-2BB3-4744-BFA8-CB5B01F9B3C3}" type="slidenum">
              <a:rPr lang="en-US" smtClean="0">
                <a:solidFill>
                  <a:srgbClr val="FFFFFF"/>
                </a:solidFill>
              </a:rPr>
              <a:pPr eaLnBrk="1" hangingPunct="1"/>
              <a:t>23</a:t>
            </a:fld>
            <a:endParaRPr lang="en-US" smtClean="0">
              <a:solidFill>
                <a:srgbClr val="FFFFFF"/>
              </a:solidFill>
            </a:endParaRPr>
          </a:p>
        </p:txBody>
      </p:sp>
      <p:grpSp>
        <p:nvGrpSpPr>
          <p:cNvPr id="15369" name="Group 3"/>
          <p:cNvGrpSpPr>
            <a:grpSpLocks/>
          </p:cNvGrpSpPr>
          <p:nvPr/>
        </p:nvGrpSpPr>
        <p:grpSpPr bwMode="auto">
          <a:xfrm>
            <a:off x="371475" y="1033463"/>
            <a:ext cx="4922838" cy="2530475"/>
            <a:chOff x="1274763" y="2635956"/>
            <a:chExt cx="6391275" cy="3285243"/>
          </a:xfrm>
        </p:grpSpPr>
        <p:grpSp>
          <p:nvGrpSpPr>
            <p:cNvPr id="15379" name="Group 20"/>
            <p:cNvGrpSpPr>
              <a:grpSpLocks/>
            </p:cNvGrpSpPr>
            <p:nvPr/>
          </p:nvGrpSpPr>
          <p:grpSpPr bwMode="auto">
            <a:xfrm>
              <a:off x="1274763" y="2635956"/>
              <a:ext cx="6391275" cy="3285243"/>
              <a:chOff x="1376363" y="2794000"/>
              <a:chExt cx="6391275" cy="3285243"/>
            </a:xfrm>
          </p:grpSpPr>
          <p:pic>
            <p:nvPicPr>
              <p:cNvPr id="15380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6363" y="2794000"/>
                <a:ext cx="6391275" cy="2362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8" name="Straight Connector 7"/>
              <p:cNvCxnSpPr/>
              <p:nvPr/>
            </p:nvCxnSpPr>
            <p:spPr>
              <a:xfrm rot="16200000" flipH="1" flipV="1">
                <a:off x="3189065" y="4233613"/>
                <a:ext cx="274319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382" name="TextBox 8"/>
              <p:cNvSpPr txBox="1">
                <a:spLocks noChangeArrowheads="1"/>
              </p:cNvSpPr>
              <p:nvPr/>
            </p:nvSpPr>
            <p:spPr bwMode="auto">
              <a:xfrm>
                <a:off x="4311650" y="5667375"/>
                <a:ext cx="858838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/>
                  <a:t>69</a:t>
                </a:r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 rot="16200000" flipH="1">
                <a:off x="2791279" y="4546886"/>
                <a:ext cx="2116653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rot="5400000">
                <a:off x="2007045" y="5308427"/>
                <a:ext cx="59357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rot="5400000">
                <a:off x="2576924" y="5066259"/>
                <a:ext cx="1077907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16200000" flipH="1">
                <a:off x="4213395" y="4546886"/>
                <a:ext cx="2116653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5400000">
                <a:off x="5433521" y="5066259"/>
                <a:ext cx="1077907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5400000">
                <a:off x="6364076" y="5308427"/>
                <a:ext cx="59357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389" name="TextBox 15"/>
              <p:cNvSpPr txBox="1">
                <a:spLocks noChangeArrowheads="1"/>
              </p:cNvSpPr>
              <p:nvPr/>
            </p:nvSpPr>
            <p:spPr bwMode="auto">
              <a:xfrm>
                <a:off x="4933949" y="5667375"/>
                <a:ext cx="1025801" cy="411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/>
                  <a:t>71.5</a:t>
                </a:r>
              </a:p>
            </p:txBody>
          </p:sp>
          <p:sp>
            <p:nvSpPr>
              <p:cNvPr id="15390" name="TextBox 16"/>
              <p:cNvSpPr txBox="1">
                <a:spLocks noChangeArrowheads="1"/>
              </p:cNvSpPr>
              <p:nvPr/>
            </p:nvSpPr>
            <p:spPr bwMode="auto">
              <a:xfrm>
                <a:off x="5722938" y="5667375"/>
                <a:ext cx="858837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/>
                  <a:t>74</a:t>
                </a:r>
              </a:p>
            </p:txBody>
          </p:sp>
          <p:sp>
            <p:nvSpPr>
              <p:cNvPr id="15391" name="TextBox 17"/>
              <p:cNvSpPr txBox="1">
                <a:spLocks noChangeArrowheads="1"/>
              </p:cNvSpPr>
              <p:nvPr/>
            </p:nvSpPr>
            <p:spPr bwMode="auto">
              <a:xfrm>
                <a:off x="6321425" y="5667375"/>
                <a:ext cx="1098653" cy="411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/>
                  <a:t>76.5</a:t>
                </a:r>
              </a:p>
            </p:txBody>
          </p:sp>
          <p:sp>
            <p:nvSpPr>
              <p:cNvPr id="15392" name="TextBox 18"/>
              <p:cNvSpPr txBox="1">
                <a:spLocks noChangeArrowheads="1"/>
              </p:cNvSpPr>
              <p:nvPr/>
            </p:nvSpPr>
            <p:spPr bwMode="auto">
              <a:xfrm>
                <a:off x="3533775" y="5667375"/>
                <a:ext cx="1041183" cy="411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/>
                  <a:t>66.5</a:t>
                </a:r>
              </a:p>
            </p:txBody>
          </p:sp>
          <p:sp>
            <p:nvSpPr>
              <p:cNvPr id="15393" name="TextBox 19"/>
              <p:cNvSpPr txBox="1">
                <a:spLocks noChangeArrowheads="1"/>
              </p:cNvSpPr>
              <p:nvPr/>
            </p:nvSpPr>
            <p:spPr bwMode="auto">
              <a:xfrm>
                <a:off x="2889250" y="5667375"/>
                <a:ext cx="858838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/>
                  <a:t>64</a:t>
                </a:r>
              </a:p>
            </p:txBody>
          </p:sp>
          <p:sp>
            <p:nvSpPr>
              <p:cNvPr id="15394" name="TextBox 20"/>
              <p:cNvSpPr txBox="1">
                <a:spLocks noChangeArrowheads="1"/>
              </p:cNvSpPr>
              <p:nvPr/>
            </p:nvSpPr>
            <p:spPr bwMode="auto">
              <a:xfrm>
                <a:off x="2009775" y="5667375"/>
                <a:ext cx="1092267" cy="411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/>
                  <a:t>61.5</a:t>
                </a:r>
              </a:p>
            </p:txBody>
          </p:sp>
        </p:grpSp>
        <p:graphicFrame>
          <p:nvGraphicFramePr>
            <p:cNvPr id="15366" name="Object 3"/>
            <p:cNvGraphicFramePr>
              <a:graphicFrameLocks noChangeAspect="1"/>
            </p:cNvGraphicFramePr>
            <p:nvPr/>
          </p:nvGraphicFramePr>
          <p:xfrm>
            <a:off x="5688894" y="2771952"/>
            <a:ext cx="1066800" cy="3920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85" name="Equation" r:id="rId4" imgW="495000" imgH="177480" progId="Equation.DSMT4">
                    <p:embed/>
                  </p:oleObj>
                </mc:Choice>
                <mc:Fallback>
                  <p:oleObj name="Equation" r:id="rId4" imgW="495000" imgH="177480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88894" y="2771952"/>
                          <a:ext cx="1066800" cy="39202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66567" name="Object 1"/>
          <p:cNvGraphicFramePr>
            <a:graphicFrameLocks noChangeAspect="1"/>
          </p:cNvGraphicFramePr>
          <p:nvPr/>
        </p:nvGraphicFramePr>
        <p:xfrm>
          <a:off x="590550" y="3900488"/>
          <a:ext cx="1360488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6" name="Equation" r:id="rId6" imgW="609336" imgH="393529" progId="Equation.DSMT4">
                  <p:embed/>
                </p:oleObj>
              </mc:Choice>
              <mc:Fallback>
                <p:oleObj name="Equation" r:id="rId6" imgW="609336" imgH="39352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550" y="3900488"/>
                        <a:ext cx="1360488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" name="TextBox 79"/>
          <p:cNvSpPr txBox="1">
            <a:spLocks noChangeArrowheads="1"/>
          </p:cNvSpPr>
          <p:nvPr/>
        </p:nvSpPr>
        <p:spPr bwMode="auto">
          <a:xfrm>
            <a:off x="5813425" y="1241425"/>
            <a:ext cx="29813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Reverse lookup in table A for the value closest to 90%.  Table gives area under curve to the left of Z.</a:t>
            </a:r>
          </a:p>
        </p:txBody>
      </p:sp>
      <p:pic>
        <p:nvPicPr>
          <p:cNvPr id="6861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922338"/>
            <a:ext cx="536257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45"/>
          <p:cNvGrpSpPr>
            <a:grpSpLocks/>
          </p:cNvGrpSpPr>
          <p:nvPr/>
        </p:nvGrpSpPr>
        <p:grpSpPr bwMode="auto">
          <a:xfrm>
            <a:off x="3630613" y="1512888"/>
            <a:ext cx="1685925" cy="766762"/>
            <a:chOff x="4849285" y="2900715"/>
            <a:chExt cx="385259" cy="768177"/>
          </a:xfrm>
        </p:grpSpPr>
        <p:cxnSp>
          <p:nvCxnSpPr>
            <p:cNvPr id="69" name="Straight Connector 68"/>
            <p:cNvCxnSpPr/>
            <p:nvPr/>
          </p:nvCxnSpPr>
          <p:spPr>
            <a:xfrm rot="5400000">
              <a:off x="4481896" y="3268105"/>
              <a:ext cx="73477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4852550" y="3282418"/>
              <a:ext cx="355149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77" name="TextBox 35"/>
            <p:cNvSpPr txBox="1">
              <a:spLocks noChangeArrowheads="1"/>
            </p:cNvSpPr>
            <p:nvPr/>
          </p:nvSpPr>
          <p:spPr bwMode="auto">
            <a:xfrm>
              <a:off x="4957945" y="2901246"/>
              <a:ext cx="276599" cy="369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10%</a:t>
              </a:r>
            </a:p>
          </p:txBody>
        </p:sp>
        <p:cxnSp>
          <p:nvCxnSpPr>
            <p:cNvPr id="72" name="Straight Connector 71"/>
            <p:cNvCxnSpPr/>
            <p:nvPr/>
          </p:nvCxnSpPr>
          <p:spPr>
            <a:xfrm rot="5400000">
              <a:off x="4835594" y="3301503"/>
              <a:ext cx="73477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5813425" y="2630488"/>
            <a:ext cx="2981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From Table A, Z = 1.28 when P = .8997</a:t>
            </a:r>
          </a:p>
        </p:txBody>
      </p:sp>
      <p:graphicFrame>
        <p:nvGraphicFramePr>
          <p:cNvPr id="65" name="Object 1"/>
          <p:cNvGraphicFramePr>
            <a:graphicFrameLocks noChangeAspect="1"/>
          </p:cNvGraphicFramePr>
          <p:nvPr/>
        </p:nvGraphicFramePr>
        <p:xfrm>
          <a:off x="2478088" y="3911600"/>
          <a:ext cx="1871662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7" name="Equation" r:id="rId9" imgW="838080" imgH="393480" progId="Equation.DSMT4">
                  <p:embed/>
                </p:oleObj>
              </mc:Choice>
              <mc:Fallback>
                <p:oleObj name="Equation" r:id="rId9" imgW="838080" imgH="393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8088" y="3911600"/>
                        <a:ext cx="1871662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1"/>
          <p:cNvGraphicFramePr>
            <a:graphicFrameLocks noChangeAspect="1"/>
          </p:cNvGraphicFramePr>
          <p:nvPr/>
        </p:nvGraphicFramePr>
        <p:xfrm>
          <a:off x="4835525" y="4125913"/>
          <a:ext cx="1671638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8" name="Equation" r:id="rId11" imgW="749160" imgH="177480" progId="Equation.DSMT4">
                  <p:embed/>
                </p:oleObj>
              </mc:Choice>
              <mc:Fallback>
                <p:oleObj name="Equation" r:id="rId11" imgW="749160" imgH="177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5525" y="4125913"/>
                        <a:ext cx="1671638" cy="388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1"/>
          <p:cNvGraphicFramePr>
            <a:graphicFrameLocks noChangeAspect="1"/>
          </p:cNvGraphicFramePr>
          <p:nvPr/>
        </p:nvGraphicFramePr>
        <p:xfrm>
          <a:off x="7034213" y="4125913"/>
          <a:ext cx="1360487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9" name="Equation" r:id="rId13" imgW="609480" imgH="177480" progId="Equation.DSMT4">
                  <p:embed/>
                </p:oleObj>
              </mc:Choice>
              <mc:Fallback>
                <p:oleObj name="Equation" r:id="rId13" imgW="609480" imgH="177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4213" y="4125913"/>
                        <a:ext cx="1360487" cy="388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1524000" y="5068888"/>
            <a:ext cx="60848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For a man to be in the tallest 10% of all men, he must be 72.2” or taller.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64" grpId="0"/>
      <p:bldP spid="6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2"/>
          <p:cNvSpPr>
            <a:spLocks noGrp="1"/>
          </p:cNvSpPr>
          <p:nvPr>
            <p:ph type="title"/>
          </p:nvPr>
        </p:nvSpPr>
        <p:spPr>
          <a:xfrm>
            <a:off x="457200" y="149225"/>
            <a:ext cx="7467600" cy="11699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Section 2.1 Complete</a:t>
            </a:r>
          </a:p>
        </p:txBody>
      </p:sp>
      <p:sp>
        <p:nvSpPr>
          <p:cNvPr id="55299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466850"/>
            <a:ext cx="7467600" cy="50069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dirty="0" smtClean="0"/>
          </a:p>
          <a:p>
            <a:pPr eaLnBrk="1" hangingPunct="1"/>
            <a:r>
              <a:rPr lang="en-US" dirty="0" smtClean="0"/>
              <a:t>Homework:  </a:t>
            </a:r>
            <a:r>
              <a:rPr lang="en-US" dirty="0" smtClean="0"/>
              <a:t>Chapter 2, #</a:t>
            </a:r>
            <a:r>
              <a:rPr lang="en-US" dirty="0" smtClean="0"/>
              <a:t>’s </a:t>
            </a:r>
            <a:r>
              <a:rPr lang="en-US" dirty="0"/>
              <a:t>51, 52, 53c, 54c, </a:t>
            </a:r>
            <a:r>
              <a:rPr lang="en-US" dirty="0" smtClean="0"/>
              <a:t>59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Finish </a:t>
            </a:r>
            <a:r>
              <a:rPr lang="en-US" dirty="0" smtClean="0"/>
              <a:t>Standard </a:t>
            </a:r>
            <a:r>
              <a:rPr lang="en-US" dirty="0" smtClean="0"/>
              <a:t>Normal </a:t>
            </a:r>
            <a:r>
              <a:rPr lang="en-US" dirty="0" smtClean="0"/>
              <a:t>worksheet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/>
              <a:t>Additional notes packet, read and answer all questions pg. </a:t>
            </a:r>
            <a:r>
              <a:rPr lang="en-US" dirty="0" smtClean="0"/>
              <a:t>25-32.</a:t>
            </a:r>
            <a:endParaRPr lang="en-US" dirty="0" smtClean="0"/>
          </a:p>
          <a:p>
            <a:pPr eaLnBrk="1" hangingPunct="1"/>
            <a:endParaRPr lang="en-US" dirty="0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93EC1FC-E2B4-438E-B74C-BCC5B4A27FCA}" type="slidenum">
              <a:rPr lang="en-US" smtClean="0">
                <a:solidFill>
                  <a:srgbClr val="FFFFFF"/>
                </a:solidFill>
              </a:rPr>
              <a:pPr eaLnBrk="1" hangingPunct="1"/>
              <a:t>24</a:t>
            </a:fld>
            <a:endParaRPr lang="en-US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9225"/>
            <a:ext cx="7467600" cy="116998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Section 2.2:  Density curves and the Normal Distributions</a:t>
            </a: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094560-EDBA-4B9B-8C1D-0B613B94B26E}" type="slidenum">
              <a:rPr lang="en-US" smtClean="0">
                <a:solidFill>
                  <a:srgbClr val="FFFFFF"/>
                </a:solidFill>
              </a:rPr>
              <a:pPr eaLnBrk="1" hangingPunct="1"/>
              <a:t>25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7652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1466850"/>
            <a:ext cx="7467600" cy="5006975"/>
          </a:xfrm>
        </p:spPr>
        <p:txBody>
          <a:bodyPr/>
          <a:lstStyle/>
          <a:p>
            <a:pPr eaLnBrk="1" hangingPunct="1"/>
            <a:r>
              <a:rPr lang="en-US" smtClean="0"/>
              <a:t>Chapter 1 gave a strategy for exploring data on a single quantitative variable.</a:t>
            </a:r>
          </a:p>
          <a:p>
            <a:pPr lvl="1" eaLnBrk="1" hangingPunct="1"/>
            <a:r>
              <a:rPr lang="en-US" smtClean="0"/>
              <a:t>Make a graph.</a:t>
            </a:r>
          </a:p>
          <a:p>
            <a:pPr lvl="1" eaLnBrk="1" hangingPunct="1"/>
            <a:r>
              <a:rPr lang="en-US" smtClean="0"/>
              <a:t>Describe the distribution.</a:t>
            </a:r>
          </a:p>
          <a:p>
            <a:pPr lvl="2" eaLnBrk="1" hangingPunct="1"/>
            <a:r>
              <a:rPr lang="en-US" smtClean="0"/>
              <a:t>Shape, center, spread, and any striking deviations.</a:t>
            </a:r>
          </a:p>
          <a:p>
            <a:pPr lvl="1" eaLnBrk="1" hangingPunct="1"/>
            <a:r>
              <a:rPr lang="en-US" smtClean="0"/>
              <a:t>Calculate numerical summaries to briefly describe the center and spread.</a:t>
            </a:r>
          </a:p>
          <a:p>
            <a:pPr lvl="2" eaLnBrk="1" hangingPunct="1"/>
            <a:r>
              <a:rPr lang="en-US" smtClean="0"/>
              <a:t>Five-number summary or,</a:t>
            </a:r>
          </a:p>
          <a:p>
            <a:pPr lvl="2" eaLnBrk="1" hangingPunct="1"/>
            <a:r>
              <a:rPr lang="en-US" smtClean="0"/>
              <a:t>Mean and standard deviation.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6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6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6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76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9225"/>
            <a:ext cx="7467600" cy="11699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Density Curves</a:t>
            </a:r>
            <a:endParaRPr lang="en-US" dirty="0"/>
          </a:p>
        </p:txBody>
      </p:sp>
      <p:sp>
        <p:nvSpPr>
          <p:cNvPr id="28675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66850"/>
            <a:ext cx="7467600" cy="5006975"/>
          </a:xfrm>
        </p:spPr>
        <p:txBody>
          <a:bodyPr/>
          <a:lstStyle/>
          <a:p>
            <a:pPr eaLnBrk="1" hangingPunct="1"/>
            <a:r>
              <a:rPr lang="en-US" smtClean="0"/>
              <a:t>Chapter 2 tells us the next step.</a:t>
            </a:r>
          </a:p>
          <a:p>
            <a:pPr lvl="1" eaLnBrk="1" hangingPunct="1"/>
            <a:r>
              <a:rPr lang="en-US" smtClean="0"/>
              <a:t>If the overall pattern of a large number of observations is very regular, describe it with a smooth curve.</a:t>
            </a:r>
          </a:p>
          <a:p>
            <a:pPr lvl="1" eaLnBrk="1" hangingPunct="1"/>
            <a:r>
              <a:rPr lang="en-US" smtClean="0"/>
              <a:t>This curve is a mathematical model for the distribution.</a:t>
            </a:r>
          </a:p>
          <a:p>
            <a:pPr lvl="2" eaLnBrk="1" hangingPunct="1"/>
            <a:r>
              <a:rPr lang="en-US" smtClean="0"/>
              <a:t>Gives a compact picture of the overall pattern.</a:t>
            </a:r>
          </a:p>
          <a:p>
            <a:pPr lvl="2" eaLnBrk="1" hangingPunct="1"/>
            <a:r>
              <a:rPr lang="en-US" smtClean="0"/>
              <a:t>Known as a density curve.</a:t>
            </a:r>
          </a:p>
          <a:p>
            <a:pPr lvl="1" eaLnBrk="1" hangingPunct="1"/>
            <a:endParaRPr 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31586CE-EDCE-4909-B58F-D9490B314A81}" type="slidenum">
              <a:rPr lang="en-US" smtClean="0">
                <a:solidFill>
                  <a:srgbClr val="FFFFFF"/>
                </a:solidFill>
              </a:rPr>
              <a:pPr eaLnBrk="1" hangingPunct="1"/>
              <a:t>26</a:t>
            </a:fld>
            <a:endParaRPr lang="en-US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149225"/>
            <a:ext cx="7467600" cy="6635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Density Curves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C71C038-9B70-450E-A515-57DF118A8258}" type="slidenum">
              <a:rPr lang="en-US" smtClean="0">
                <a:solidFill>
                  <a:srgbClr val="FFFFFF"/>
                </a:solidFill>
              </a:rPr>
              <a:pPr eaLnBrk="1" hangingPunct="1"/>
              <a:t>27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9700" name="Content Placeholder 4"/>
          <p:cNvSpPr>
            <a:spLocks noGrp="1"/>
          </p:cNvSpPr>
          <p:nvPr>
            <p:ph sz="quarter" idx="1"/>
          </p:nvPr>
        </p:nvSpPr>
        <p:spPr>
          <a:xfrm>
            <a:off x="180975" y="881063"/>
            <a:ext cx="8443913" cy="5592762"/>
          </a:xfrm>
        </p:spPr>
        <p:txBody>
          <a:bodyPr/>
          <a:lstStyle/>
          <a:p>
            <a:pPr eaLnBrk="1" hangingPunct="1"/>
            <a:r>
              <a:rPr lang="en-US" smtClean="0"/>
              <a:t>A density curve describes the overall pattern of a distribution.</a:t>
            </a:r>
          </a:p>
          <a:p>
            <a:pPr lvl="1" eaLnBrk="1" hangingPunct="1"/>
            <a:r>
              <a:rPr lang="en-US" smtClean="0"/>
              <a:t>Is always on or above the horizontal axis.</a:t>
            </a:r>
          </a:p>
          <a:p>
            <a:pPr lvl="1" eaLnBrk="1" hangingPunct="1"/>
            <a:r>
              <a:rPr lang="en-US" smtClean="0"/>
              <a:t>The area under the curve represents a proportion.</a:t>
            </a:r>
          </a:p>
          <a:p>
            <a:pPr lvl="2" eaLnBrk="1" hangingPunct="1"/>
            <a:r>
              <a:rPr lang="en-US" smtClean="0"/>
              <a:t>Has an area of exactly 1 underneath it.</a:t>
            </a:r>
          </a:p>
          <a:p>
            <a:pPr lvl="1" eaLnBrk="1" hangingPunct="1"/>
            <a:r>
              <a:rPr lang="en-US" smtClean="0"/>
              <a:t>The median of a density curve is the equal-areas point.</a:t>
            </a:r>
          </a:p>
          <a:p>
            <a:pPr lvl="2" eaLnBrk="1" hangingPunct="1"/>
            <a:r>
              <a:rPr lang="en-US" smtClean="0"/>
              <a:t>Point that divides the area under the curve in half.</a:t>
            </a:r>
          </a:p>
          <a:p>
            <a:pPr lvl="1" eaLnBrk="1" hangingPunct="1"/>
            <a:r>
              <a:rPr lang="en-US" smtClean="0"/>
              <a:t>The mean of a density curve is the balance point.</a:t>
            </a:r>
          </a:p>
          <a:p>
            <a:pPr lvl="2" eaLnBrk="1" hangingPunct="1"/>
            <a:r>
              <a:rPr lang="en-US" smtClean="0"/>
              <a:t>Point that the curve would balance at if made of solid material.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7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7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7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7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7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7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49225"/>
            <a:ext cx="7467600" cy="11699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Mathematical Model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9" name="Content Placeholder 2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457200" y="1466850"/>
                <a:ext cx="7467600" cy="5006975"/>
              </a:xfrm>
            </p:spPr>
            <p:txBody>
              <a:bodyPr/>
              <a:lstStyle/>
              <a:p>
                <a:pPr eaLnBrk="1" hangingPunct="1"/>
                <a:r>
                  <a:rPr lang="en-US" dirty="0" smtClean="0"/>
                  <a:t>A density curve is an idealized description of the distribution of data.</a:t>
                </a:r>
              </a:p>
              <a:p>
                <a:pPr lvl="1" eaLnBrk="1" hangingPunct="1"/>
                <a:r>
                  <a:rPr lang="en-US" dirty="0" smtClean="0"/>
                  <a:t>Values calculated from a density curve are theoretical and use different symbols.</a:t>
                </a:r>
              </a:p>
              <a:p>
                <a:pPr lvl="1" eaLnBrk="1" hangingPunct="1"/>
                <a:r>
                  <a:rPr lang="en-US" dirty="0" smtClean="0"/>
                  <a:t>Mean</a:t>
                </a:r>
              </a:p>
              <a:p>
                <a:pPr lvl="2" eaLnBrk="1" hangingPunct="1"/>
                <a:r>
                  <a:rPr lang="en-US" dirty="0" smtClean="0"/>
                  <a:t>Greek letter mu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  <a:ea typeface="Cambria Math"/>
                      </a:rPr>
                      <m:t>𝝁</m:t>
                    </m:r>
                  </m:oMath>
                </a14:m>
                <a:r>
                  <a:rPr lang="en-US" dirty="0" smtClean="0"/>
                  <a:t> (population)</a:t>
                </a:r>
              </a:p>
              <a:p>
                <a:pPr lvl="2" eaLnBrk="1" hangingPunct="1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dirty="0" smtClean="0"/>
                  <a:t> (sample)</a:t>
                </a:r>
              </a:p>
              <a:p>
                <a:pPr lvl="1" eaLnBrk="1" hangingPunct="1"/>
                <a:r>
                  <a:rPr lang="en-US" dirty="0" smtClean="0"/>
                  <a:t>Standard deviation</a:t>
                </a:r>
              </a:p>
              <a:p>
                <a:pPr lvl="2" eaLnBrk="1" hangingPunct="1"/>
                <a:r>
                  <a:rPr lang="en-US" dirty="0" smtClean="0"/>
                  <a:t>Greek letter sigma	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  <a:ea typeface="Cambria Math"/>
                      </a:rPr>
                      <m:t>𝝈</m:t>
                    </m:r>
                  </m:oMath>
                </a14:m>
                <a:r>
                  <a:rPr lang="en-US" dirty="0" smtClean="0"/>
                  <a:t> (population)</a:t>
                </a:r>
              </a:p>
              <a:p>
                <a:pPr lvl="2" eaLnBrk="1" hangingPunct="1"/>
                <a:r>
                  <a:rPr lang="en-US" b="1" dirty="0" smtClean="0"/>
                  <a:t>s</a:t>
                </a:r>
                <a:r>
                  <a:rPr lang="en-US" dirty="0" smtClean="0"/>
                  <a:t> (sample)</a:t>
                </a:r>
                <a:endParaRPr lang="en-US" b="1" dirty="0" smtClean="0"/>
              </a:p>
            </p:txBody>
          </p:sp>
        </mc:Choice>
        <mc:Fallback xmlns="">
          <p:sp>
            <p:nvSpPr>
              <p:cNvPr id="1029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457200" y="1466850"/>
                <a:ext cx="7467600" cy="5006975"/>
              </a:xfrm>
              <a:blipFill rotWithShape="1">
                <a:blip r:embed="rId2"/>
                <a:stretch>
                  <a:fillRect l="-653" t="-1218" r="-2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0" name="Slide Number Placeholder 6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D0F9BDD-42AC-47D5-AACB-A7D65D1AD713}" type="slidenum">
              <a:rPr lang="en-US" smtClean="0">
                <a:solidFill>
                  <a:srgbClr val="FFFFFF"/>
                </a:solidFill>
              </a:rPr>
              <a:pPr eaLnBrk="1" hangingPunct="1"/>
              <a:t>28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03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03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 bwMode="auto">
          <a:xfrm>
            <a:off x="457200" y="149225"/>
            <a:ext cx="7794625" cy="116046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342900" indent="-342900" eaLnBrk="1" hangingPunct="1"/>
            <a:r>
              <a:rPr lang="en-US" cap="none" smtClean="0"/>
              <a:t>Find the proportion of observations within the given interval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3714750"/>
            <a:ext cx="3302000" cy="2759075"/>
          </a:xfrm>
        </p:spPr>
        <p:txBody>
          <a:bodyPr/>
          <a:lstStyle/>
          <a:p>
            <a:pPr marL="273050" lvl="2" indent="-273050" eaLnBrk="1" hangingPunct="1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smtClean="0"/>
              <a:t>P(0 &lt; X &lt; 2)</a:t>
            </a:r>
          </a:p>
          <a:p>
            <a:pPr marL="273050" lvl="2" indent="-273050" eaLnBrk="1" hangingPunct="1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smtClean="0"/>
              <a:t>P(.25 &lt; X </a:t>
            </a:r>
            <a:r>
              <a:rPr lang="en-US" u="sng" smtClean="0"/>
              <a:t>&lt;</a:t>
            </a:r>
            <a:r>
              <a:rPr lang="en-US" smtClean="0"/>
              <a:t> .5)</a:t>
            </a:r>
          </a:p>
          <a:p>
            <a:pPr marL="273050" lvl="2" indent="-273050" eaLnBrk="1" hangingPunct="1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smtClean="0"/>
              <a:t>P(.25 </a:t>
            </a:r>
            <a:r>
              <a:rPr lang="en-US" u="sng" smtClean="0"/>
              <a:t>&lt;</a:t>
            </a:r>
            <a:r>
              <a:rPr lang="en-US" smtClean="0"/>
              <a:t> X &lt; .75)</a:t>
            </a:r>
          </a:p>
          <a:p>
            <a:pPr marL="273050" lvl="2" indent="-273050" eaLnBrk="1" hangingPunct="1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smtClean="0"/>
              <a:t>P(1.25 &lt; X &lt; 1.75)</a:t>
            </a:r>
          </a:p>
          <a:p>
            <a:pPr marL="273050" lvl="2" indent="-273050" eaLnBrk="1" hangingPunct="1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smtClean="0"/>
              <a:t>P(.5 </a:t>
            </a:r>
            <a:r>
              <a:rPr lang="en-US" u="sng" smtClean="0"/>
              <a:t>&lt;</a:t>
            </a:r>
            <a:r>
              <a:rPr lang="en-US" smtClean="0"/>
              <a:t> X </a:t>
            </a:r>
            <a:r>
              <a:rPr lang="en-US" u="sng" smtClean="0"/>
              <a:t>&lt;</a:t>
            </a:r>
            <a:r>
              <a:rPr lang="en-US" smtClean="0"/>
              <a:t> 1.5)</a:t>
            </a:r>
          </a:p>
          <a:p>
            <a:pPr marL="273050" lvl="2" indent="-273050" eaLnBrk="1" hangingPunct="1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smtClean="0"/>
              <a:t>P(1.75 &lt; X </a:t>
            </a:r>
            <a:r>
              <a:rPr lang="en-US" u="sng" smtClean="0"/>
              <a:t>&lt;</a:t>
            </a:r>
            <a:r>
              <a:rPr lang="en-US" smtClean="0"/>
              <a:t> 2)</a:t>
            </a:r>
          </a:p>
          <a:p>
            <a:pPr marL="273050" lvl="2" indent="-273050" eaLnBrk="1" hangingPunct="1">
              <a:spcBef>
                <a:spcPts val="600"/>
              </a:spcBef>
              <a:buClr>
                <a:schemeClr val="accent1"/>
              </a:buClr>
              <a:buSzPct val="70000"/>
            </a:pPr>
            <a:endParaRPr lang="en-US" smtClean="0"/>
          </a:p>
          <a:p>
            <a:pPr eaLnBrk="1" hangingPunct="1"/>
            <a:endParaRPr 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70EA66-10DF-4088-A77C-2F28A22D948C}" type="slidenum">
              <a:rPr lang="en-US" smtClean="0">
                <a:solidFill>
                  <a:srgbClr val="FFFFFF"/>
                </a:solidFill>
              </a:rPr>
              <a:pPr eaLnBrk="1" hangingPunct="1"/>
              <a:t>29</a:t>
            </a:fld>
            <a:endParaRPr lang="en-US" smtClean="0">
              <a:solidFill>
                <a:srgbClr val="FFFFFF"/>
              </a:solidFill>
            </a:endParaRPr>
          </a:p>
        </p:txBody>
      </p:sp>
      <p:pic>
        <p:nvPicPr>
          <p:cNvPr id="3277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1587500"/>
            <a:ext cx="649605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Box 35"/>
          <p:cNvSpPr txBox="1">
            <a:spLocks noChangeArrowheads="1"/>
          </p:cNvSpPr>
          <p:nvPr/>
        </p:nvSpPr>
        <p:spPr bwMode="auto">
          <a:xfrm>
            <a:off x="1219200" y="3308350"/>
            <a:ext cx="417513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0</a:t>
            </a:r>
          </a:p>
        </p:txBody>
      </p:sp>
      <p:sp>
        <p:nvSpPr>
          <p:cNvPr id="32775" name="TextBox 36"/>
          <p:cNvSpPr txBox="1">
            <a:spLocks noChangeArrowheads="1"/>
          </p:cNvSpPr>
          <p:nvPr/>
        </p:nvSpPr>
        <p:spPr bwMode="auto">
          <a:xfrm>
            <a:off x="1930400" y="3308350"/>
            <a:ext cx="5762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.25</a:t>
            </a:r>
          </a:p>
        </p:txBody>
      </p:sp>
      <p:sp>
        <p:nvSpPr>
          <p:cNvPr id="32776" name="TextBox 37"/>
          <p:cNvSpPr txBox="1">
            <a:spLocks noChangeArrowheads="1"/>
          </p:cNvSpPr>
          <p:nvPr/>
        </p:nvSpPr>
        <p:spPr bwMode="auto">
          <a:xfrm>
            <a:off x="2720975" y="3308350"/>
            <a:ext cx="574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.5</a:t>
            </a:r>
          </a:p>
        </p:txBody>
      </p:sp>
      <p:sp>
        <p:nvSpPr>
          <p:cNvPr id="32777" name="TextBox 38"/>
          <p:cNvSpPr txBox="1">
            <a:spLocks noChangeArrowheads="1"/>
          </p:cNvSpPr>
          <p:nvPr/>
        </p:nvSpPr>
        <p:spPr bwMode="auto">
          <a:xfrm>
            <a:off x="3498850" y="3308350"/>
            <a:ext cx="5762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.75</a:t>
            </a:r>
          </a:p>
        </p:txBody>
      </p:sp>
      <p:sp>
        <p:nvSpPr>
          <p:cNvPr id="32778" name="TextBox 39"/>
          <p:cNvSpPr txBox="1">
            <a:spLocks noChangeArrowheads="1"/>
          </p:cNvSpPr>
          <p:nvPr/>
        </p:nvSpPr>
        <p:spPr bwMode="auto">
          <a:xfrm>
            <a:off x="4311650" y="3308350"/>
            <a:ext cx="5762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1.0</a:t>
            </a:r>
          </a:p>
        </p:txBody>
      </p:sp>
      <p:sp>
        <p:nvSpPr>
          <p:cNvPr id="32779" name="TextBox 40"/>
          <p:cNvSpPr txBox="1">
            <a:spLocks noChangeArrowheads="1"/>
          </p:cNvSpPr>
          <p:nvPr/>
        </p:nvSpPr>
        <p:spPr bwMode="auto">
          <a:xfrm>
            <a:off x="5068888" y="3308350"/>
            <a:ext cx="688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1.25</a:t>
            </a:r>
          </a:p>
        </p:txBody>
      </p:sp>
      <p:sp>
        <p:nvSpPr>
          <p:cNvPr id="32780" name="TextBox 41"/>
          <p:cNvSpPr txBox="1">
            <a:spLocks noChangeArrowheads="1"/>
          </p:cNvSpPr>
          <p:nvPr/>
        </p:nvSpPr>
        <p:spPr bwMode="auto">
          <a:xfrm>
            <a:off x="5937250" y="3308350"/>
            <a:ext cx="5762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1.5</a:t>
            </a:r>
          </a:p>
        </p:txBody>
      </p:sp>
      <p:sp>
        <p:nvSpPr>
          <p:cNvPr id="32781" name="TextBox 42"/>
          <p:cNvSpPr txBox="1">
            <a:spLocks noChangeArrowheads="1"/>
          </p:cNvSpPr>
          <p:nvPr/>
        </p:nvSpPr>
        <p:spPr bwMode="auto">
          <a:xfrm>
            <a:off x="6705600" y="3308350"/>
            <a:ext cx="7445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1.75</a:t>
            </a:r>
          </a:p>
        </p:txBody>
      </p:sp>
      <p:sp>
        <p:nvSpPr>
          <p:cNvPr id="32782" name="TextBox 43"/>
          <p:cNvSpPr txBox="1">
            <a:spLocks noChangeArrowheads="1"/>
          </p:cNvSpPr>
          <p:nvPr/>
        </p:nvSpPr>
        <p:spPr bwMode="auto">
          <a:xfrm>
            <a:off x="7562850" y="3308350"/>
            <a:ext cx="5762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2.0</a:t>
            </a:r>
          </a:p>
        </p:txBody>
      </p:sp>
      <p:sp>
        <p:nvSpPr>
          <p:cNvPr id="32783" name="TextBox 44"/>
          <p:cNvSpPr txBox="1">
            <a:spLocks noChangeArrowheads="1"/>
          </p:cNvSpPr>
          <p:nvPr/>
        </p:nvSpPr>
        <p:spPr bwMode="auto">
          <a:xfrm>
            <a:off x="881063" y="3081338"/>
            <a:ext cx="417512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0</a:t>
            </a:r>
          </a:p>
        </p:txBody>
      </p:sp>
      <p:sp>
        <p:nvSpPr>
          <p:cNvPr id="32784" name="TextBox 45"/>
          <p:cNvSpPr txBox="1">
            <a:spLocks noChangeArrowheads="1"/>
          </p:cNvSpPr>
          <p:nvPr/>
        </p:nvSpPr>
        <p:spPr bwMode="auto">
          <a:xfrm>
            <a:off x="881063" y="2674938"/>
            <a:ext cx="585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.25</a:t>
            </a:r>
          </a:p>
        </p:txBody>
      </p:sp>
      <p:sp>
        <p:nvSpPr>
          <p:cNvPr id="32785" name="TextBox 46"/>
          <p:cNvSpPr txBox="1">
            <a:spLocks noChangeArrowheads="1"/>
          </p:cNvSpPr>
          <p:nvPr/>
        </p:nvSpPr>
        <p:spPr bwMode="auto">
          <a:xfrm>
            <a:off x="881063" y="2268538"/>
            <a:ext cx="417512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.5</a:t>
            </a:r>
          </a:p>
        </p:txBody>
      </p:sp>
      <p:sp>
        <p:nvSpPr>
          <p:cNvPr id="32786" name="TextBox 47"/>
          <p:cNvSpPr txBox="1">
            <a:spLocks noChangeArrowheads="1"/>
          </p:cNvSpPr>
          <p:nvPr/>
        </p:nvSpPr>
        <p:spPr bwMode="auto">
          <a:xfrm>
            <a:off x="881063" y="1839913"/>
            <a:ext cx="574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.75</a:t>
            </a:r>
          </a:p>
        </p:txBody>
      </p:sp>
      <p:sp>
        <p:nvSpPr>
          <p:cNvPr id="32787" name="TextBox 48"/>
          <p:cNvSpPr txBox="1">
            <a:spLocks noChangeArrowheads="1"/>
          </p:cNvSpPr>
          <p:nvPr/>
        </p:nvSpPr>
        <p:spPr bwMode="auto">
          <a:xfrm>
            <a:off x="881063" y="1433513"/>
            <a:ext cx="5984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1.0</a:t>
            </a:r>
          </a:p>
        </p:txBody>
      </p:sp>
      <p:sp>
        <p:nvSpPr>
          <p:cNvPr id="50" name="Content Placeholder 2"/>
          <p:cNvSpPr txBox="1">
            <a:spLocks/>
          </p:cNvSpPr>
          <p:nvPr/>
        </p:nvSpPr>
        <p:spPr bwMode="auto">
          <a:xfrm>
            <a:off x="4159250" y="3714750"/>
            <a:ext cx="3302000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lvl="2" indent="-273050"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en-US" sz="2400" dirty="0">
                <a:solidFill>
                  <a:srgbClr val="FF0000"/>
                </a:solidFill>
                <a:latin typeface="+mn-lt"/>
              </a:rPr>
              <a:t>= 1.0</a:t>
            </a:r>
          </a:p>
          <a:p>
            <a:pPr marL="273050" lvl="2" indent="-273050"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en-US" sz="2400" dirty="0">
                <a:solidFill>
                  <a:srgbClr val="FF0000"/>
                </a:solidFill>
                <a:latin typeface="+mn-lt"/>
              </a:rPr>
              <a:t>= .125</a:t>
            </a:r>
          </a:p>
          <a:p>
            <a:pPr marL="273050" lvl="2" indent="-273050"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en-US" sz="2400" dirty="0">
                <a:solidFill>
                  <a:srgbClr val="FF0000"/>
                </a:solidFill>
                <a:latin typeface="+mn-lt"/>
              </a:rPr>
              <a:t>= .25</a:t>
            </a:r>
          </a:p>
          <a:p>
            <a:pPr marL="273050" lvl="2" indent="-273050"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en-US" sz="2400" dirty="0">
                <a:solidFill>
                  <a:srgbClr val="FF0000"/>
                </a:solidFill>
                <a:latin typeface="+mn-lt"/>
              </a:rPr>
              <a:t>= .25</a:t>
            </a:r>
          </a:p>
          <a:p>
            <a:pPr marL="273050" lvl="2" indent="-273050"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en-US" sz="2400" dirty="0">
                <a:solidFill>
                  <a:srgbClr val="FF0000"/>
                </a:solidFill>
                <a:latin typeface="+mn-lt"/>
              </a:rPr>
              <a:t>= .46875</a:t>
            </a:r>
          </a:p>
          <a:p>
            <a:pPr marL="273050" lvl="2" indent="-273050"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en-US" sz="2400" dirty="0">
                <a:solidFill>
                  <a:srgbClr val="FF0000"/>
                </a:solidFill>
                <a:latin typeface="+mn-lt"/>
              </a:rPr>
              <a:t>= .15625</a:t>
            </a:r>
          </a:p>
          <a:p>
            <a:pPr marL="273050" lvl="2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/>
            </a:pPr>
            <a:endParaRPr lang="en-US" sz="2400" dirty="0">
              <a:latin typeface="+mn-lt"/>
            </a:endParaRP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/>
            </a:pPr>
            <a:endParaRPr lang="en-US" sz="28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itle 1"/>
          <p:cNvSpPr>
            <a:spLocks noGrp="1"/>
          </p:cNvSpPr>
          <p:nvPr>
            <p:ph type="title"/>
          </p:nvPr>
        </p:nvSpPr>
        <p:spPr>
          <a:xfrm>
            <a:off x="457200" y="149225"/>
            <a:ext cx="7467600" cy="8223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Standardizing and Z-Scores.</a:t>
            </a:r>
          </a:p>
        </p:txBody>
      </p:sp>
      <p:sp>
        <p:nvSpPr>
          <p:cNvPr id="3076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50938"/>
            <a:ext cx="8229600" cy="5091112"/>
          </a:xfrm>
        </p:spPr>
        <p:txBody>
          <a:bodyPr/>
          <a:lstStyle/>
          <a:p>
            <a:pPr eaLnBrk="1" hangingPunct="1"/>
            <a:r>
              <a:rPr lang="en-US" smtClean="0"/>
              <a:t>A standardized value is called a z-score.</a:t>
            </a:r>
          </a:p>
          <a:p>
            <a:pPr eaLnBrk="1" hangingPunct="1"/>
            <a:r>
              <a:rPr lang="en-US" smtClean="0"/>
              <a:t>A z-score tells us how many standard deviations the original observation falls away from the mean, and in which direction.  </a:t>
            </a:r>
          </a:p>
          <a:p>
            <a:pPr lvl="1" eaLnBrk="1" hangingPunct="1"/>
            <a:r>
              <a:rPr lang="en-US" smtClean="0"/>
              <a:t>Observations larger than the mean have </a:t>
            </a:r>
            <a:r>
              <a:rPr lang="en-US" b="1" smtClean="0"/>
              <a:t>positive</a:t>
            </a:r>
            <a:r>
              <a:rPr lang="en-US" smtClean="0"/>
              <a:t> z-scores, while observations smaller than the mean have </a:t>
            </a:r>
            <a:r>
              <a:rPr lang="en-US" b="1" smtClean="0"/>
              <a:t>negative</a:t>
            </a:r>
            <a:r>
              <a:rPr lang="en-US" smtClean="0"/>
              <a:t> z-scores.</a:t>
            </a:r>
          </a:p>
          <a:p>
            <a:pPr eaLnBrk="1" hangingPunct="1"/>
            <a:r>
              <a:rPr lang="en-US" smtClean="0"/>
              <a:t>To standardize a value, subtract the mean of the distribution and then divide by the standard deviation.</a:t>
            </a:r>
          </a:p>
        </p:txBody>
      </p:sp>
      <p:sp>
        <p:nvSpPr>
          <p:cNvPr id="2" name="Slide Number Placeholder 9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5FC90C0-5DA8-4846-B828-BF39035E90E3}" type="slidenum">
              <a:rPr lang="en-US" smtClean="0">
                <a:solidFill>
                  <a:srgbClr val="FFFFFF"/>
                </a:solidFill>
              </a:rPr>
              <a:pPr eaLnBrk="1" hangingPunct="1"/>
              <a:t>3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41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10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10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graphicFrame>
        <p:nvGraphicFramePr>
          <p:cNvPr id="3074" name="Object 5"/>
          <p:cNvGraphicFramePr>
            <a:graphicFrameLocks noChangeAspect="1"/>
          </p:cNvGraphicFramePr>
          <p:nvPr/>
        </p:nvGraphicFramePr>
        <p:xfrm>
          <a:off x="4405313" y="5316538"/>
          <a:ext cx="1544637" cy="99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Equation" r:id="rId3" imgW="609336" imgH="393529" progId="Equation.DSMT4">
                  <p:embed/>
                </p:oleObj>
              </mc:Choice>
              <mc:Fallback>
                <p:oleObj name="Equation" r:id="rId3" imgW="609336" imgH="393529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5313" y="5316538"/>
                        <a:ext cx="1544637" cy="995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12871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Density Curve modeled by an equation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95375"/>
            <a:ext cx="7467600" cy="5378450"/>
          </a:xfrm>
        </p:spPr>
        <p:txBody>
          <a:bodyPr/>
          <a:lstStyle/>
          <a:p>
            <a:pPr eaLnBrk="1" hangingPunct="1"/>
            <a:r>
              <a:rPr lang="en-US" smtClean="0"/>
              <a:t>A density curve fits the model y = .25x</a:t>
            </a:r>
          </a:p>
          <a:p>
            <a:pPr lvl="1" eaLnBrk="1" hangingPunct="1"/>
            <a:r>
              <a:rPr lang="en-US" smtClean="0"/>
              <a:t>Graph the line.</a:t>
            </a:r>
          </a:p>
          <a:p>
            <a:pPr lvl="1" eaLnBrk="1" hangingPunct="1"/>
            <a:r>
              <a:rPr lang="en-US" smtClean="0"/>
              <a:t>Use the area under this density curve to find the proportion of observations within the given interval</a:t>
            </a:r>
          </a:p>
          <a:p>
            <a:pPr lvl="2" eaLnBrk="1" hangingPunct="1"/>
            <a:r>
              <a:rPr lang="en-US" smtClean="0"/>
              <a:t>P(1 &lt; X &lt; 2)</a:t>
            </a:r>
          </a:p>
          <a:p>
            <a:pPr lvl="2" eaLnBrk="1" hangingPunct="1"/>
            <a:r>
              <a:rPr lang="en-US" smtClean="0"/>
              <a:t>P(.5 &lt; X &lt; 2.5)</a:t>
            </a:r>
          </a:p>
          <a:p>
            <a:pPr lvl="1" eaLnBrk="1" hangingPunct="1"/>
            <a:r>
              <a:rPr lang="en-US" smtClean="0"/>
              <a:t>If the curve starts at x = 0, what value of x does it end at?</a:t>
            </a:r>
          </a:p>
          <a:p>
            <a:pPr lvl="1" eaLnBrk="1" hangingPunct="1"/>
            <a:r>
              <a:rPr lang="en-US" smtClean="0"/>
              <a:t>What value of x is the median?</a:t>
            </a:r>
          </a:p>
          <a:p>
            <a:pPr lvl="1" eaLnBrk="1" hangingPunct="1"/>
            <a:r>
              <a:rPr lang="en-US" smtClean="0"/>
              <a:t>What value of x is the 62.5</a:t>
            </a:r>
            <a:r>
              <a:rPr lang="en-US" baseline="30000" smtClean="0"/>
              <a:t>th</a:t>
            </a:r>
            <a:r>
              <a:rPr lang="en-US" smtClean="0"/>
              <a:t> percentile?</a:t>
            </a: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B08C5F1-0AAA-4E53-A04D-23A66B0159CF}" type="slidenum">
              <a:rPr lang="en-US" smtClean="0">
                <a:solidFill>
                  <a:srgbClr val="FFFFFF"/>
                </a:solidFill>
              </a:rPr>
              <a:pPr eaLnBrk="1" hangingPunct="1"/>
              <a:t>30</a:t>
            </a:fld>
            <a:endParaRPr lang="en-US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9225"/>
            <a:ext cx="74676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Answers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881063"/>
            <a:ext cx="7467600" cy="5203825"/>
          </a:xfrm>
        </p:spPr>
        <p:txBody>
          <a:bodyPr/>
          <a:lstStyle/>
          <a:p>
            <a:pPr eaLnBrk="1" hangingPunct="1"/>
            <a:r>
              <a:rPr lang="en-US" smtClean="0"/>
              <a:t>Graph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marL="182563" lvl="2" eaLnBrk="1" hangingPunct="1"/>
            <a:r>
              <a:rPr lang="en-US" sz="2000" smtClean="0"/>
              <a:t>P(1 &lt; X &lt; 2) </a:t>
            </a:r>
          </a:p>
          <a:p>
            <a:pPr marL="182563" lvl="2" eaLnBrk="1" hangingPunct="1"/>
            <a:r>
              <a:rPr lang="en-US" sz="2000" smtClean="0"/>
              <a:t>P(.5 &lt; X &lt; 2.5) </a:t>
            </a:r>
          </a:p>
          <a:p>
            <a:pPr eaLnBrk="1" hangingPunct="1"/>
            <a:r>
              <a:rPr lang="en-US" sz="2000" smtClean="0"/>
              <a:t>Max Value of X</a:t>
            </a:r>
          </a:p>
          <a:p>
            <a:pPr eaLnBrk="1" hangingPunct="1"/>
            <a:r>
              <a:rPr lang="en-US" sz="2000" smtClean="0"/>
              <a:t>Median</a:t>
            </a:r>
          </a:p>
          <a:p>
            <a:pPr eaLnBrk="1" hangingPunct="1"/>
            <a:r>
              <a:rPr lang="en-US" sz="2000" smtClean="0"/>
              <a:t>62.5</a:t>
            </a:r>
            <a:r>
              <a:rPr lang="en-US" sz="2000" baseline="30000" smtClean="0"/>
              <a:t>th</a:t>
            </a:r>
            <a:r>
              <a:rPr lang="en-US" sz="2000" smtClean="0"/>
              <a:t> percentile</a:t>
            </a:r>
          </a:p>
        </p:txBody>
      </p:sp>
      <p:sp>
        <p:nvSpPr>
          <p:cNvPr id="2065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B677F90-D872-454F-BB1B-7250DFE6893B}" type="slidenum">
              <a:rPr lang="en-US" smtClean="0">
                <a:solidFill>
                  <a:srgbClr val="FFFFFF"/>
                </a:solidFill>
              </a:rPr>
              <a:pPr eaLnBrk="1" hangingPunct="1"/>
              <a:t>31</a:t>
            </a:fld>
            <a:endParaRPr lang="en-US" smtClean="0">
              <a:solidFill>
                <a:srgbClr val="FFFFFF"/>
              </a:solidFill>
            </a:endParaRPr>
          </a:p>
        </p:txBody>
      </p:sp>
      <p:grpSp>
        <p:nvGrpSpPr>
          <p:cNvPr id="2066" name="Group 27"/>
          <p:cNvGrpSpPr>
            <a:grpSpLocks/>
          </p:cNvGrpSpPr>
          <p:nvPr/>
        </p:nvGrpSpPr>
        <p:grpSpPr bwMode="auto">
          <a:xfrm>
            <a:off x="857250" y="1479550"/>
            <a:ext cx="6943725" cy="1625600"/>
            <a:chOff x="857955" y="1614311"/>
            <a:chExt cx="6942667" cy="1027289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869066" y="1614311"/>
              <a:ext cx="0" cy="1027289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402385" y="1614311"/>
              <a:ext cx="0" cy="1027289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935704" y="1614311"/>
              <a:ext cx="0" cy="1027289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469022" y="1614311"/>
              <a:ext cx="0" cy="1027289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002341" y="1614311"/>
              <a:ext cx="0" cy="1027289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535660" y="1614311"/>
              <a:ext cx="0" cy="1027289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068979" y="1614311"/>
              <a:ext cx="0" cy="1027289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602297" y="1614311"/>
              <a:ext cx="0" cy="1027289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5134028" y="1614311"/>
              <a:ext cx="0" cy="1027289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667347" y="1614311"/>
              <a:ext cx="0" cy="1027289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200666" y="1614311"/>
              <a:ext cx="0" cy="1027289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733985" y="1614311"/>
              <a:ext cx="0" cy="1027289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267303" y="1614311"/>
              <a:ext cx="0" cy="1027289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7800622" y="1614311"/>
              <a:ext cx="0" cy="1027289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857955" y="2641600"/>
              <a:ext cx="6942667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7955" y="1625347"/>
              <a:ext cx="6942667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857955" y="2387788"/>
              <a:ext cx="6942667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857955" y="1879159"/>
              <a:ext cx="6942667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857955" y="2133975"/>
              <a:ext cx="6942667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Connector 26"/>
          <p:cNvCxnSpPr/>
          <p:nvPr/>
        </p:nvCxnSpPr>
        <p:spPr>
          <a:xfrm flipV="1">
            <a:off x="869950" y="1682750"/>
            <a:ext cx="7461250" cy="1409700"/>
          </a:xfrm>
          <a:prstGeom prst="line">
            <a:avLst/>
          </a:prstGeom>
          <a:ln w="317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8" name="TextBox 30"/>
          <p:cNvSpPr txBox="1">
            <a:spLocks noChangeArrowheads="1"/>
          </p:cNvSpPr>
          <p:nvPr/>
        </p:nvSpPr>
        <p:spPr bwMode="auto">
          <a:xfrm>
            <a:off x="2811463" y="3116263"/>
            <a:ext cx="574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1.0</a:t>
            </a:r>
          </a:p>
        </p:txBody>
      </p:sp>
      <p:sp>
        <p:nvSpPr>
          <p:cNvPr id="2069" name="TextBox 31"/>
          <p:cNvSpPr txBox="1">
            <a:spLocks noChangeArrowheads="1"/>
          </p:cNvSpPr>
          <p:nvPr/>
        </p:nvSpPr>
        <p:spPr bwMode="auto">
          <a:xfrm>
            <a:off x="4887913" y="3116263"/>
            <a:ext cx="576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2.0</a:t>
            </a:r>
          </a:p>
        </p:txBody>
      </p:sp>
      <p:sp>
        <p:nvSpPr>
          <p:cNvPr id="2070" name="TextBox 32"/>
          <p:cNvSpPr txBox="1">
            <a:spLocks noChangeArrowheads="1"/>
          </p:cNvSpPr>
          <p:nvPr/>
        </p:nvSpPr>
        <p:spPr bwMode="auto">
          <a:xfrm>
            <a:off x="7021513" y="3116263"/>
            <a:ext cx="576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3.0</a:t>
            </a:r>
          </a:p>
        </p:txBody>
      </p:sp>
      <p:sp>
        <p:nvSpPr>
          <p:cNvPr id="2071" name="TextBox 33"/>
          <p:cNvSpPr txBox="1">
            <a:spLocks noChangeArrowheads="1"/>
          </p:cNvSpPr>
          <p:nvPr/>
        </p:nvSpPr>
        <p:spPr bwMode="auto">
          <a:xfrm>
            <a:off x="349250" y="1309688"/>
            <a:ext cx="576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1.0</a:t>
            </a:r>
          </a:p>
        </p:txBody>
      </p:sp>
      <p:sp>
        <p:nvSpPr>
          <p:cNvPr id="2072" name="TextBox 34"/>
          <p:cNvSpPr txBox="1">
            <a:spLocks noChangeArrowheads="1"/>
          </p:cNvSpPr>
          <p:nvPr/>
        </p:nvSpPr>
        <p:spPr bwMode="auto">
          <a:xfrm>
            <a:off x="474663" y="2100263"/>
            <a:ext cx="530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.5</a:t>
            </a:r>
          </a:p>
        </p:txBody>
      </p:sp>
      <p:grpSp>
        <p:nvGrpSpPr>
          <p:cNvPr id="20" name="Group 47"/>
          <p:cNvGrpSpPr>
            <a:grpSpLocks/>
          </p:cNvGrpSpPr>
          <p:nvPr/>
        </p:nvGrpSpPr>
        <p:grpSpPr bwMode="auto">
          <a:xfrm>
            <a:off x="3003550" y="2292350"/>
            <a:ext cx="2147888" cy="800100"/>
            <a:chOff x="3002844" y="3725343"/>
            <a:chExt cx="2148840" cy="801511"/>
          </a:xfrm>
        </p:grpSpPr>
        <p:sp>
          <p:nvSpPr>
            <p:cNvPr id="46" name="Rectangle 45"/>
            <p:cNvSpPr/>
            <p:nvPr/>
          </p:nvSpPr>
          <p:spPr>
            <a:xfrm>
              <a:off x="3002844" y="4132460"/>
              <a:ext cx="2148840" cy="39439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" name="Right Triangle 46"/>
            <p:cNvSpPr/>
            <p:nvPr/>
          </p:nvSpPr>
          <p:spPr>
            <a:xfrm flipH="1">
              <a:off x="3002844" y="3725343"/>
              <a:ext cx="2148840" cy="411888"/>
            </a:xfrm>
            <a:prstGeom prst="rt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6" name="Group 50"/>
          <p:cNvGrpSpPr>
            <a:grpSpLocks/>
          </p:cNvGrpSpPr>
          <p:nvPr/>
        </p:nvGrpSpPr>
        <p:grpSpPr bwMode="auto">
          <a:xfrm>
            <a:off x="1930400" y="2089150"/>
            <a:ext cx="4267200" cy="1003300"/>
            <a:chOff x="3002843" y="3725343"/>
            <a:chExt cx="2148841" cy="588958"/>
          </a:xfrm>
        </p:grpSpPr>
        <p:sp>
          <p:nvSpPr>
            <p:cNvPr id="52" name="Rectangle 51"/>
            <p:cNvSpPr/>
            <p:nvPr/>
          </p:nvSpPr>
          <p:spPr>
            <a:xfrm>
              <a:off x="3014035" y="4195018"/>
              <a:ext cx="2137649" cy="11928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Right Triangle 52"/>
            <p:cNvSpPr/>
            <p:nvPr/>
          </p:nvSpPr>
          <p:spPr>
            <a:xfrm flipH="1">
              <a:off x="3002843" y="3725343"/>
              <a:ext cx="2148841" cy="476199"/>
            </a:xfrm>
            <a:prstGeom prst="rt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2370138" y="3386138"/>
            <a:ext cx="11747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= .375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370138" y="3736975"/>
            <a:ext cx="11747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= .75</a:t>
            </a:r>
          </a:p>
        </p:txBody>
      </p:sp>
      <p:graphicFrame>
        <p:nvGraphicFramePr>
          <p:cNvPr id="56" name="Object 2"/>
          <p:cNvGraphicFramePr>
            <a:graphicFrameLocks noChangeAspect="1"/>
          </p:cNvGraphicFramePr>
          <p:nvPr/>
        </p:nvGraphicFramePr>
        <p:xfrm>
          <a:off x="3327400" y="3490913"/>
          <a:ext cx="971550" cy="66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1" name="Equation" r:id="rId3" imgW="571320" imgH="393480" progId="Equation.DSMT4">
                  <p:embed/>
                </p:oleObj>
              </mc:Choice>
              <mc:Fallback>
                <p:oleObj name="Equation" r:id="rId3" imgW="571320" imgH="39348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7400" y="3490913"/>
                        <a:ext cx="971550" cy="668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2"/>
          <p:cNvGraphicFramePr>
            <a:graphicFrameLocks noChangeAspect="1"/>
          </p:cNvGraphicFramePr>
          <p:nvPr/>
        </p:nvGraphicFramePr>
        <p:xfrm>
          <a:off x="2898775" y="4271963"/>
          <a:ext cx="1533525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2" name="Equation" r:id="rId5" imgW="901440" imgH="203040" progId="Equation.DSMT4">
                  <p:embed/>
                </p:oleObj>
              </mc:Choice>
              <mc:Fallback>
                <p:oleObj name="Equation" r:id="rId5" imgW="901440" imgH="2030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8775" y="4271963"/>
                        <a:ext cx="1533525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2"/>
          <p:cNvGraphicFramePr>
            <a:graphicFrameLocks noChangeAspect="1"/>
          </p:cNvGraphicFramePr>
          <p:nvPr/>
        </p:nvGraphicFramePr>
        <p:xfrm>
          <a:off x="2898775" y="4729163"/>
          <a:ext cx="1079500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3" name="Equation" r:id="rId7" imgW="634680" imgH="203040" progId="Equation.DSMT4">
                  <p:embed/>
                </p:oleObj>
              </mc:Choice>
              <mc:Fallback>
                <p:oleObj name="Equation" r:id="rId7" imgW="634680" imgH="2030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8775" y="4729163"/>
                        <a:ext cx="1079500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2"/>
          <p:cNvGraphicFramePr>
            <a:graphicFrameLocks noChangeAspect="1"/>
          </p:cNvGraphicFramePr>
          <p:nvPr/>
        </p:nvGraphicFramePr>
        <p:xfrm>
          <a:off x="2898775" y="5186363"/>
          <a:ext cx="668338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4" name="Equation" r:id="rId9" imgW="393480" imgH="203040" progId="Equation.DSMT4">
                  <p:embed/>
                </p:oleObj>
              </mc:Choice>
              <mc:Fallback>
                <p:oleObj name="Equation" r:id="rId9" imgW="393480" imgH="2030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8775" y="5186363"/>
                        <a:ext cx="668338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2"/>
          <p:cNvGraphicFramePr>
            <a:graphicFrameLocks noChangeAspect="1"/>
          </p:cNvGraphicFramePr>
          <p:nvPr/>
        </p:nvGraphicFramePr>
        <p:xfrm>
          <a:off x="2898775" y="5648325"/>
          <a:ext cx="1489075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" name="Equation" r:id="rId11" imgW="876240" imgH="228600" progId="Equation.DSMT4">
                  <p:embed/>
                </p:oleObj>
              </mc:Choice>
              <mc:Fallback>
                <p:oleObj name="Equation" r:id="rId11" imgW="876240" imgH="228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8775" y="5648325"/>
                        <a:ext cx="1489075" cy="38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" name="Group 63"/>
          <p:cNvGrpSpPr>
            <a:grpSpLocks/>
          </p:cNvGrpSpPr>
          <p:nvPr/>
        </p:nvGrpSpPr>
        <p:grpSpPr bwMode="auto">
          <a:xfrm>
            <a:off x="6626225" y="1963738"/>
            <a:ext cx="790575" cy="1882775"/>
            <a:chOff x="6626576" y="1964267"/>
            <a:chExt cx="790224" cy="1882043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6897918" y="1964267"/>
              <a:ext cx="0" cy="1523407"/>
            </a:xfrm>
            <a:prstGeom prst="line">
              <a:avLst/>
            </a:prstGeom>
            <a:ln w="508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3" name="TextBox 61"/>
            <p:cNvSpPr txBox="1">
              <a:spLocks noChangeArrowheads="1"/>
            </p:cNvSpPr>
            <p:nvPr/>
          </p:nvSpPr>
          <p:spPr bwMode="auto">
            <a:xfrm>
              <a:off x="6626576" y="3476978"/>
              <a:ext cx="79022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2.83</a:t>
              </a:r>
            </a:p>
          </p:txBody>
        </p:sp>
      </p:grpSp>
      <p:graphicFrame>
        <p:nvGraphicFramePr>
          <p:cNvPr id="65" name="Object 2"/>
          <p:cNvGraphicFramePr>
            <a:graphicFrameLocks noChangeAspect="1"/>
          </p:cNvGraphicFramePr>
          <p:nvPr/>
        </p:nvGraphicFramePr>
        <p:xfrm>
          <a:off x="4706938" y="4270375"/>
          <a:ext cx="1641475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6" name="Equation" r:id="rId13" imgW="965160" imgH="203040" progId="Equation.DSMT4">
                  <p:embed/>
                </p:oleObj>
              </mc:Choice>
              <mc:Fallback>
                <p:oleObj name="Equation" r:id="rId13" imgW="965160" imgH="2030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6938" y="4270375"/>
                        <a:ext cx="1641475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2"/>
          <p:cNvGraphicFramePr>
            <a:graphicFrameLocks noChangeAspect="1"/>
          </p:cNvGraphicFramePr>
          <p:nvPr/>
        </p:nvGraphicFramePr>
        <p:xfrm>
          <a:off x="4706938" y="4732338"/>
          <a:ext cx="1163637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7" name="Equation" r:id="rId15" imgW="685800" imgH="203040" progId="Equation.DSMT4">
                  <p:embed/>
                </p:oleObj>
              </mc:Choice>
              <mc:Fallback>
                <p:oleObj name="Equation" r:id="rId15" imgW="685800" imgH="2030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6938" y="4732338"/>
                        <a:ext cx="1163637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2"/>
          <p:cNvGraphicFramePr>
            <a:graphicFrameLocks noChangeAspect="1"/>
          </p:cNvGraphicFramePr>
          <p:nvPr/>
        </p:nvGraphicFramePr>
        <p:xfrm>
          <a:off x="4706938" y="5194300"/>
          <a:ext cx="688975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8" name="Equation" r:id="rId17" imgW="406080" imgH="203040" progId="Equation.DSMT4">
                  <p:embed/>
                </p:oleObj>
              </mc:Choice>
              <mc:Fallback>
                <p:oleObj name="Equation" r:id="rId17" imgW="406080" imgH="2030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6938" y="5194300"/>
                        <a:ext cx="688975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2"/>
          <p:cNvGraphicFramePr>
            <a:graphicFrameLocks noChangeAspect="1"/>
          </p:cNvGraphicFramePr>
          <p:nvPr/>
        </p:nvGraphicFramePr>
        <p:xfrm>
          <a:off x="4706938" y="5657850"/>
          <a:ext cx="1185862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9" name="Equation" r:id="rId19" imgW="698400" imgH="215640" progId="Equation.DSMT4">
                  <p:embed/>
                </p:oleObj>
              </mc:Choice>
              <mc:Fallback>
                <p:oleObj name="Equation" r:id="rId19" imgW="698400" imgH="2156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6938" y="5657850"/>
                        <a:ext cx="1185862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9" name="Straight Connector 68"/>
          <p:cNvCxnSpPr/>
          <p:nvPr/>
        </p:nvCxnSpPr>
        <p:spPr>
          <a:xfrm>
            <a:off x="5141913" y="2111375"/>
            <a:ext cx="0" cy="111760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4" name="Object 2"/>
          <p:cNvGraphicFramePr>
            <a:graphicFrameLocks noChangeAspect="1"/>
          </p:cNvGraphicFramePr>
          <p:nvPr/>
        </p:nvGraphicFramePr>
        <p:xfrm>
          <a:off x="6470650" y="4270375"/>
          <a:ext cx="1900238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0" name="Equation" r:id="rId21" imgW="1117440" imgH="203040" progId="Equation.DSMT4">
                  <p:embed/>
                </p:oleObj>
              </mc:Choice>
              <mc:Fallback>
                <p:oleObj name="Equation" r:id="rId21" imgW="1117440" imgH="2030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0650" y="4270375"/>
                        <a:ext cx="1900238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" name="Object 2"/>
          <p:cNvGraphicFramePr>
            <a:graphicFrameLocks noChangeAspect="1"/>
          </p:cNvGraphicFramePr>
          <p:nvPr/>
        </p:nvGraphicFramePr>
        <p:xfrm>
          <a:off x="6470650" y="4732338"/>
          <a:ext cx="1423988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1" name="Equation" r:id="rId23" imgW="838080" imgH="203040" progId="Equation.DSMT4">
                  <p:embed/>
                </p:oleObj>
              </mc:Choice>
              <mc:Fallback>
                <p:oleObj name="Equation" r:id="rId23" imgW="838080" imgH="2030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0650" y="4732338"/>
                        <a:ext cx="1423988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Object 2"/>
          <p:cNvGraphicFramePr>
            <a:graphicFrameLocks noChangeAspect="1"/>
          </p:cNvGraphicFramePr>
          <p:nvPr/>
        </p:nvGraphicFramePr>
        <p:xfrm>
          <a:off x="6470650" y="5194300"/>
          <a:ext cx="668338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2" name="Equation" r:id="rId25" imgW="393480" imgH="203040" progId="Equation.DSMT4">
                  <p:embed/>
                </p:oleObj>
              </mc:Choice>
              <mc:Fallback>
                <p:oleObj name="Equation" r:id="rId25" imgW="393480" imgH="2030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0650" y="5194300"/>
                        <a:ext cx="668338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" name="Object 2"/>
          <p:cNvGraphicFramePr>
            <a:graphicFrameLocks noChangeAspect="1"/>
          </p:cNvGraphicFramePr>
          <p:nvPr/>
        </p:nvGraphicFramePr>
        <p:xfrm>
          <a:off x="6470650" y="5648325"/>
          <a:ext cx="1489075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3" name="Equation" r:id="rId27" imgW="876240" imgH="228600" progId="Equation.DSMT4">
                  <p:embed/>
                </p:oleObj>
              </mc:Choice>
              <mc:Fallback>
                <p:oleObj name="Equation" r:id="rId27" imgW="876240" imgH="228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0650" y="5648325"/>
                        <a:ext cx="1489075" cy="38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" name="Group 82"/>
          <p:cNvGrpSpPr>
            <a:grpSpLocks/>
          </p:cNvGrpSpPr>
          <p:nvPr/>
        </p:nvGrpSpPr>
        <p:grpSpPr bwMode="auto">
          <a:xfrm>
            <a:off x="5429250" y="2166938"/>
            <a:ext cx="711200" cy="1679575"/>
            <a:chOff x="5429954" y="2167468"/>
            <a:chExt cx="711202" cy="1678842"/>
          </a:xfrm>
        </p:grpSpPr>
        <p:cxnSp>
          <p:nvCxnSpPr>
            <p:cNvPr id="79" name="Straight Connector 78"/>
            <p:cNvCxnSpPr/>
            <p:nvPr/>
          </p:nvCxnSpPr>
          <p:spPr>
            <a:xfrm>
              <a:off x="5626805" y="2167468"/>
              <a:ext cx="0" cy="1331331"/>
            </a:xfrm>
            <a:prstGeom prst="line">
              <a:avLst/>
            </a:prstGeom>
            <a:ln w="508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1" name="TextBox 80"/>
            <p:cNvSpPr txBox="1">
              <a:spLocks noChangeArrowheads="1"/>
            </p:cNvSpPr>
            <p:nvPr/>
          </p:nvSpPr>
          <p:spPr bwMode="auto">
            <a:xfrm>
              <a:off x="5429954" y="3476978"/>
              <a:ext cx="7112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2.24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itle 1"/>
          <p:cNvSpPr>
            <a:spLocks noGrp="1"/>
          </p:cNvSpPr>
          <p:nvPr>
            <p:ph type="title"/>
          </p:nvPr>
        </p:nvSpPr>
        <p:spPr>
          <a:xfrm>
            <a:off x="457200" y="149225"/>
            <a:ext cx="7467600" cy="7651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Normal distributions: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41425"/>
            <a:ext cx="7467600" cy="5232400"/>
          </a:xfrm>
        </p:spPr>
        <p:txBody>
          <a:bodyPr/>
          <a:lstStyle/>
          <a:p>
            <a:pPr eaLnBrk="1" hangingPunct="1"/>
            <a:r>
              <a:rPr lang="en-US" smtClean="0"/>
              <a:t>Normal curves</a:t>
            </a:r>
          </a:p>
          <a:p>
            <a:pPr lvl="1" eaLnBrk="1" hangingPunct="1"/>
            <a:r>
              <a:rPr lang="en-US" smtClean="0"/>
              <a:t>Curves that are symmetric, single-peaked, and bell-shaped.  They are used to describe normal distributions.  </a:t>
            </a:r>
          </a:p>
          <a:p>
            <a:pPr lvl="1" eaLnBrk="1" hangingPunct="1"/>
            <a:r>
              <a:rPr lang="en-US" smtClean="0"/>
              <a:t>The mean is at the center of the curve.</a:t>
            </a:r>
          </a:p>
          <a:p>
            <a:pPr lvl="1" eaLnBrk="1" hangingPunct="1"/>
            <a:r>
              <a:rPr lang="en-US" smtClean="0"/>
              <a:t>The standard deviation controls the spread of the curve.</a:t>
            </a:r>
          </a:p>
          <a:p>
            <a:pPr lvl="2" eaLnBrk="1" hangingPunct="1"/>
            <a:r>
              <a:rPr lang="en-US" smtClean="0"/>
              <a:t>The bigger the St Dev, the wider the curve.</a:t>
            </a:r>
          </a:p>
          <a:p>
            <a:pPr lvl="2" eaLnBrk="1" hangingPunct="1"/>
            <a:r>
              <a:rPr lang="en-US" smtClean="0"/>
              <a:t>There are roughly 6 widths of standard deviation in a normal curve, 3 on one side of center and 3 on the other side.</a:t>
            </a:r>
          </a:p>
        </p:txBody>
      </p:sp>
      <p:sp>
        <p:nvSpPr>
          <p:cNvPr id="34820" name="Slide Number Placeholder 7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23912DC-D56B-40CA-8674-A7ED938DBEEC}" type="slidenum">
              <a:rPr lang="en-US" smtClean="0">
                <a:solidFill>
                  <a:srgbClr val="FFFFFF"/>
                </a:solidFill>
              </a:rPr>
              <a:pPr eaLnBrk="1" hangingPunct="1"/>
              <a:t>32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3482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482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Normal Curve</a:t>
            </a:r>
            <a:endParaRPr lang="en-US" dirty="0"/>
          </a:p>
        </p:txBody>
      </p:sp>
      <p:sp>
        <p:nvSpPr>
          <p:cNvPr id="3082" name="Slide Number Placeholder 2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D805E6E-8F95-452B-96FE-1A1A19D822DC}" type="slidenum">
              <a:rPr lang="en-US" smtClean="0">
                <a:solidFill>
                  <a:srgbClr val="FFFFFF"/>
                </a:solidFill>
              </a:rPr>
              <a:pPr eaLnBrk="1" hangingPunct="1"/>
              <a:t>33</a:t>
            </a:fld>
            <a:endParaRPr lang="en-US" smtClean="0">
              <a:solidFill>
                <a:srgbClr val="FFFFFF"/>
              </a:solidFill>
            </a:endParaRPr>
          </a:p>
        </p:txBody>
      </p:sp>
      <p:grpSp>
        <p:nvGrpSpPr>
          <p:cNvPr id="3083" name="Group 13"/>
          <p:cNvGrpSpPr>
            <a:grpSpLocks/>
          </p:cNvGrpSpPr>
          <p:nvPr/>
        </p:nvGrpSpPr>
        <p:grpSpPr bwMode="auto">
          <a:xfrm>
            <a:off x="158750" y="1490663"/>
            <a:ext cx="8623300" cy="3792537"/>
            <a:chOff x="1274763" y="1981200"/>
            <a:chExt cx="6391275" cy="2811463"/>
          </a:xfrm>
        </p:grpSpPr>
        <p:pic>
          <p:nvPicPr>
            <p:cNvPr id="308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4763" y="1981200"/>
              <a:ext cx="6391275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Straight Connector 4"/>
            <p:cNvCxnSpPr/>
            <p:nvPr/>
          </p:nvCxnSpPr>
          <p:spPr>
            <a:xfrm rot="16200000" flipH="1" flipV="1">
              <a:off x="3088208" y="3421060"/>
              <a:ext cx="274320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rot="16200000" flipH="1">
              <a:off x="2644106" y="3733510"/>
              <a:ext cx="211830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5400000">
              <a:off x="1769462" y="4495512"/>
              <a:ext cx="59430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2385361" y="4253672"/>
              <a:ext cx="107798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4156034" y="3733510"/>
              <a:ext cx="211830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5422158" y="4253672"/>
              <a:ext cx="107798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6398194" y="4495512"/>
              <a:ext cx="59430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050" name="Object 1"/>
          <p:cNvGraphicFramePr>
            <a:graphicFrameLocks noChangeAspect="1"/>
          </p:cNvGraphicFramePr>
          <p:nvPr/>
        </p:nvGraphicFramePr>
        <p:xfrm>
          <a:off x="4252913" y="5307013"/>
          <a:ext cx="395287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8" name="Equation" r:id="rId4" imgW="152268" imgH="164957" progId="Equation.DSMT4">
                  <p:embed/>
                </p:oleObj>
              </mc:Choice>
              <mc:Fallback>
                <p:oleObj name="Equation" r:id="rId4" imgW="152268" imgH="164957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2913" y="5307013"/>
                        <a:ext cx="395287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1"/>
          <p:cNvGraphicFramePr>
            <a:graphicFrameLocks noChangeAspect="1"/>
          </p:cNvGraphicFramePr>
          <p:nvPr/>
        </p:nvGraphicFramePr>
        <p:xfrm>
          <a:off x="5095875" y="5232400"/>
          <a:ext cx="922338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9" name="Equation" r:id="rId6" imgW="355320" imgH="177480" progId="Equation.DSMT4">
                  <p:embed/>
                </p:oleObj>
              </mc:Choice>
              <mc:Fallback>
                <p:oleObj name="Equation" r:id="rId6" imgW="355320" imgH="177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75" y="5232400"/>
                        <a:ext cx="922338" cy="465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1"/>
          <p:cNvGraphicFramePr>
            <a:graphicFrameLocks noChangeAspect="1"/>
          </p:cNvGraphicFramePr>
          <p:nvPr/>
        </p:nvGraphicFramePr>
        <p:xfrm>
          <a:off x="6107113" y="5232400"/>
          <a:ext cx="955675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0" name="Equation" r:id="rId8" imgW="368280" imgH="177480" progId="Equation.DSMT4">
                  <p:embed/>
                </p:oleObj>
              </mc:Choice>
              <mc:Fallback>
                <p:oleObj name="Equation" r:id="rId8" imgW="368280" imgH="177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7113" y="5232400"/>
                        <a:ext cx="955675" cy="465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Object 1"/>
          <p:cNvGraphicFramePr>
            <a:graphicFrameLocks noChangeAspect="1"/>
          </p:cNvGraphicFramePr>
          <p:nvPr/>
        </p:nvGraphicFramePr>
        <p:xfrm>
          <a:off x="7116763" y="5232400"/>
          <a:ext cx="922337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1" name="Equation" r:id="rId10" imgW="355320" imgH="177480" progId="Equation.DSMT4">
                  <p:embed/>
                </p:oleObj>
              </mc:Choice>
              <mc:Fallback>
                <p:oleObj name="Equation" r:id="rId10" imgW="355320" imgH="177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6763" y="5232400"/>
                        <a:ext cx="922337" cy="465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4" name="Object 1"/>
          <p:cNvGraphicFramePr>
            <a:graphicFrameLocks noChangeAspect="1"/>
          </p:cNvGraphicFramePr>
          <p:nvPr/>
        </p:nvGraphicFramePr>
        <p:xfrm>
          <a:off x="3052763" y="5232400"/>
          <a:ext cx="922337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2" name="Equation" r:id="rId12" imgW="355320" imgH="177480" progId="Equation.DSMT4">
                  <p:embed/>
                </p:oleObj>
              </mc:Choice>
              <mc:Fallback>
                <p:oleObj name="Equation" r:id="rId12" imgW="355320" imgH="177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2763" y="5232400"/>
                        <a:ext cx="922337" cy="465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5" name="Object 1"/>
          <p:cNvGraphicFramePr>
            <a:graphicFrameLocks noChangeAspect="1"/>
          </p:cNvGraphicFramePr>
          <p:nvPr/>
        </p:nvGraphicFramePr>
        <p:xfrm>
          <a:off x="2020888" y="5232400"/>
          <a:ext cx="955675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3" name="Equation" r:id="rId14" imgW="368280" imgH="177480" progId="Equation.DSMT4">
                  <p:embed/>
                </p:oleObj>
              </mc:Choice>
              <mc:Fallback>
                <p:oleObj name="Equation" r:id="rId14" imgW="368280" imgH="177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0888" y="5232400"/>
                        <a:ext cx="955675" cy="465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6" name="Object 1"/>
          <p:cNvGraphicFramePr>
            <a:graphicFrameLocks noChangeAspect="1"/>
          </p:cNvGraphicFramePr>
          <p:nvPr/>
        </p:nvGraphicFramePr>
        <p:xfrm>
          <a:off x="873125" y="5232400"/>
          <a:ext cx="922338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4" name="Equation" r:id="rId16" imgW="355320" imgH="177480" progId="Equation.DSMT4">
                  <p:embed/>
                </p:oleObj>
              </mc:Choice>
              <mc:Fallback>
                <p:oleObj name="Equation" r:id="rId16" imgW="355320" imgH="177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125" y="5232400"/>
                        <a:ext cx="922338" cy="465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50" y="149225"/>
            <a:ext cx="8601075" cy="1169988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Here are 3 reasons why normal curves are important in statistics.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pPr eaLnBrk="1" hangingPunct="1"/>
            <a:r>
              <a:rPr lang="en-US" smtClean="0"/>
              <a:t>Normal distributions are good descriptions for some distributions of real data.</a:t>
            </a:r>
          </a:p>
          <a:p>
            <a:pPr eaLnBrk="1" hangingPunct="1"/>
            <a:r>
              <a:rPr lang="en-US" smtClean="0"/>
              <a:t>Normal distributions are good approximations to the results of many kinds of chance outcomes.</a:t>
            </a:r>
          </a:p>
          <a:p>
            <a:pPr eaLnBrk="1" hangingPunct="1"/>
            <a:r>
              <a:rPr lang="en-US" smtClean="0"/>
              <a:t>Most important is that many statistical inference procedures based on normal distributions work well for other roughly symmetric distributions.</a:t>
            </a:r>
          </a:p>
          <a:p>
            <a:pPr eaLnBrk="1" hangingPunct="1"/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5D50281-3537-43D9-93BF-6AF0CB64875A}" type="slidenum">
              <a:rPr lang="en-US" smtClean="0">
                <a:solidFill>
                  <a:srgbClr val="FFFFFF"/>
                </a:solidFill>
              </a:rPr>
              <a:pPr eaLnBrk="1" hangingPunct="1"/>
              <a:t>34</a:t>
            </a:fld>
            <a:endParaRPr lang="en-US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57200" y="149225"/>
            <a:ext cx="7467600" cy="12049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The 68-95-99.7 rule or Empirical  rule: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AB5CD41-46C2-45D3-8C5E-48C1B4B2F4B2}" type="slidenum">
              <a:rPr lang="en-US" smtClean="0">
                <a:solidFill>
                  <a:srgbClr val="FFFFFF"/>
                </a:solidFill>
              </a:rPr>
              <a:pPr eaLnBrk="1" hangingPunct="1"/>
              <a:t>35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35844" name="Content Placeholder 6"/>
          <p:cNvSpPr>
            <a:spLocks noGrp="1"/>
          </p:cNvSpPr>
          <p:nvPr>
            <p:ph sz="quarter" idx="1"/>
          </p:nvPr>
        </p:nvSpPr>
        <p:spPr>
          <a:xfrm>
            <a:off x="457200" y="1862138"/>
            <a:ext cx="7467600" cy="4611687"/>
          </a:xfrm>
        </p:spPr>
        <p:txBody>
          <a:bodyPr/>
          <a:lstStyle/>
          <a:p>
            <a:pPr eaLnBrk="1" hangingPunct="1"/>
            <a:r>
              <a:rPr lang="en-US" smtClean="0"/>
              <a:t>68% of the observations fall within one standard deviation of the mean.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95% of the observations fall within two standard deviation of the mean.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99.7% of the observations fall within three standard deviation of the mean.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8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58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2" t="7300" r="8888" b="15462"/>
          <a:stretch>
            <a:fillRect/>
          </a:stretch>
        </p:blipFill>
        <p:spPr bwMode="auto">
          <a:xfrm>
            <a:off x="733425" y="700088"/>
            <a:ext cx="7248525" cy="51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40375AA-B5AF-43AE-BE28-C9D3ABB2488D}" type="slidenum">
              <a:rPr lang="en-US" smtClean="0">
                <a:solidFill>
                  <a:srgbClr val="FFFFFF"/>
                </a:solidFill>
              </a:rPr>
              <a:pPr eaLnBrk="1" hangingPunct="1"/>
              <a:t>36</a:t>
            </a:fld>
            <a:endParaRPr lang="en-US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3" y="1981200"/>
            <a:ext cx="63912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 rot="16200000" flipH="1" flipV="1">
            <a:off x="3189288" y="3421063"/>
            <a:ext cx="2743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311650" y="4854575"/>
            <a:ext cx="858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69</a:t>
            </a:r>
          </a:p>
        </p:txBody>
      </p:sp>
      <p:cxnSp>
        <p:nvCxnSpPr>
          <p:cNvPr id="11" name="Straight Connector 10"/>
          <p:cNvCxnSpPr/>
          <p:nvPr/>
        </p:nvCxnSpPr>
        <p:spPr>
          <a:xfrm rot="16200000" flipH="1">
            <a:off x="2790825" y="3733801"/>
            <a:ext cx="21177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2006600" y="4495801"/>
            <a:ext cx="5937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2577306" y="4253707"/>
            <a:ext cx="107791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16200000" flipH="1">
            <a:off x="4213225" y="3733801"/>
            <a:ext cx="21177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5433218" y="4253707"/>
            <a:ext cx="107791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6364287" y="4495801"/>
            <a:ext cx="5937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933950" y="4854575"/>
            <a:ext cx="687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71.5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722938" y="4854575"/>
            <a:ext cx="858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74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321425" y="4854575"/>
            <a:ext cx="858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76.5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533775" y="4854575"/>
            <a:ext cx="857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66.5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889250" y="4854575"/>
            <a:ext cx="858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64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009775" y="4854575"/>
            <a:ext cx="857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61.5</a:t>
            </a:r>
          </a:p>
        </p:txBody>
      </p:sp>
      <p:sp>
        <p:nvSpPr>
          <p:cNvPr id="389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82E961F-0E2C-4043-A96C-DEB3C26D2964}" type="slidenum">
              <a:rPr lang="en-US" smtClean="0">
                <a:solidFill>
                  <a:srgbClr val="FFFFFF"/>
                </a:solidFill>
              </a:rPr>
              <a:pPr eaLnBrk="1" hangingPunct="1"/>
              <a:t>37</a:t>
            </a:fld>
            <a:endParaRPr lang="en-US" smtClean="0">
              <a:solidFill>
                <a:srgbClr val="FFFFFF"/>
              </a:solidFill>
            </a:endParaRPr>
          </a:p>
        </p:txBody>
      </p:sp>
      <p:grpSp>
        <p:nvGrpSpPr>
          <p:cNvPr id="38930" name="Group 29"/>
          <p:cNvGrpSpPr>
            <a:grpSpLocks/>
          </p:cNvGrpSpPr>
          <p:nvPr/>
        </p:nvGrpSpPr>
        <p:grpSpPr bwMode="auto">
          <a:xfrm>
            <a:off x="0" y="373063"/>
            <a:ext cx="9144000" cy="1060450"/>
            <a:chOff x="0" y="372537"/>
            <a:chExt cx="9144000" cy="1061152"/>
          </a:xfrm>
        </p:grpSpPr>
        <p:pic>
          <p:nvPicPr>
            <p:cNvPr id="3893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302"/>
            <a:stretch>
              <a:fillRect/>
            </a:stretch>
          </p:blipFill>
          <p:spPr bwMode="auto">
            <a:xfrm>
              <a:off x="0" y="372537"/>
              <a:ext cx="9144000" cy="106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6727825" y="1106448"/>
              <a:ext cx="2416175" cy="2938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39" name="Group 17"/>
          <p:cNvGrpSpPr>
            <a:grpSpLocks/>
          </p:cNvGrpSpPr>
          <p:nvPr/>
        </p:nvGrpSpPr>
        <p:grpSpPr bwMode="auto">
          <a:xfrm>
            <a:off x="1376363" y="3448050"/>
            <a:ext cx="6391275" cy="2811463"/>
            <a:chOff x="1376363" y="2974622"/>
            <a:chExt cx="6391275" cy="2810941"/>
          </a:xfrm>
        </p:grpSpPr>
        <p:pic>
          <p:nvPicPr>
            <p:cNvPr id="3996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363" y="2974622"/>
              <a:ext cx="6391275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 rot="16200000" flipH="1" flipV="1">
              <a:off x="3189543" y="4414218"/>
              <a:ext cx="274269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rot="16200000" flipH="1">
              <a:off x="2791022" y="4726898"/>
              <a:ext cx="211733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5400000">
              <a:off x="2007449" y="5489549"/>
              <a:ext cx="59202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2577406" y="5246707"/>
              <a:ext cx="107771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4213422" y="4726898"/>
              <a:ext cx="211733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5433318" y="5246707"/>
              <a:ext cx="107771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6365136" y="5489549"/>
              <a:ext cx="59202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3382963"/>
            <a:ext cx="672465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3105150" y="2946400"/>
            <a:ext cx="2855913" cy="881063"/>
            <a:chOff x="3104444" y="2946400"/>
            <a:chExt cx="2856093" cy="880533"/>
          </a:xfrm>
        </p:grpSpPr>
        <p:cxnSp>
          <p:nvCxnSpPr>
            <p:cNvPr id="22" name="Straight Connector 21"/>
            <p:cNvCxnSpPr/>
            <p:nvPr/>
          </p:nvCxnSpPr>
          <p:spPr>
            <a:xfrm rot="5400000">
              <a:off x="5594045" y="3460442"/>
              <a:ext cx="73298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737952" y="3460442"/>
              <a:ext cx="73298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3104444" y="3409671"/>
              <a:ext cx="285609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959" name="TextBox 30"/>
            <p:cNvSpPr txBox="1">
              <a:spLocks noChangeArrowheads="1"/>
            </p:cNvSpPr>
            <p:nvPr/>
          </p:nvSpPr>
          <p:spPr bwMode="auto">
            <a:xfrm>
              <a:off x="4278489" y="2946400"/>
              <a:ext cx="8805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95%</a:t>
              </a:r>
            </a:p>
          </p:txBody>
        </p:sp>
      </p:grpSp>
      <p:grpSp>
        <p:nvGrpSpPr>
          <p:cNvPr id="5" name="Group 44"/>
          <p:cNvGrpSpPr>
            <a:grpSpLocks/>
          </p:cNvGrpSpPr>
          <p:nvPr/>
        </p:nvGrpSpPr>
        <p:grpSpPr bwMode="auto">
          <a:xfrm>
            <a:off x="5961063" y="4108450"/>
            <a:ext cx="1804987" cy="768350"/>
            <a:chOff x="5960533" y="4109156"/>
            <a:chExt cx="1806226" cy="767645"/>
          </a:xfrm>
        </p:grpSpPr>
        <p:cxnSp>
          <p:nvCxnSpPr>
            <p:cNvPr id="32" name="Straight Connector 31"/>
            <p:cNvCxnSpPr/>
            <p:nvPr/>
          </p:nvCxnSpPr>
          <p:spPr>
            <a:xfrm rot="5400000">
              <a:off x="5593364" y="4509632"/>
              <a:ext cx="73433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7399590" y="4509632"/>
              <a:ext cx="73433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960533" y="4504081"/>
              <a:ext cx="180622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955" name="TextBox 35"/>
            <p:cNvSpPr txBox="1">
              <a:spLocks noChangeArrowheads="1"/>
            </p:cNvSpPr>
            <p:nvPr/>
          </p:nvSpPr>
          <p:spPr bwMode="auto">
            <a:xfrm>
              <a:off x="6581423" y="4109156"/>
              <a:ext cx="8805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2.5%</a:t>
              </a:r>
            </a:p>
          </p:txBody>
        </p:sp>
      </p:grpSp>
      <p:sp>
        <p:nvSpPr>
          <p:cNvPr id="39943" name="TextBox 36"/>
          <p:cNvSpPr txBox="1">
            <a:spLocks noChangeArrowheads="1"/>
          </p:cNvSpPr>
          <p:nvPr/>
        </p:nvSpPr>
        <p:spPr bwMode="auto">
          <a:xfrm>
            <a:off x="4311650" y="6265863"/>
            <a:ext cx="858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69</a:t>
            </a:r>
          </a:p>
        </p:txBody>
      </p:sp>
      <p:sp>
        <p:nvSpPr>
          <p:cNvPr id="39944" name="TextBox 37"/>
          <p:cNvSpPr txBox="1">
            <a:spLocks noChangeArrowheads="1"/>
          </p:cNvSpPr>
          <p:nvPr/>
        </p:nvSpPr>
        <p:spPr bwMode="auto">
          <a:xfrm>
            <a:off x="4933950" y="6265863"/>
            <a:ext cx="687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71.5</a:t>
            </a:r>
          </a:p>
        </p:txBody>
      </p:sp>
      <p:sp>
        <p:nvSpPr>
          <p:cNvPr id="39945" name="TextBox 38"/>
          <p:cNvSpPr txBox="1">
            <a:spLocks noChangeArrowheads="1"/>
          </p:cNvSpPr>
          <p:nvPr/>
        </p:nvSpPr>
        <p:spPr bwMode="auto">
          <a:xfrm>
            <a:off x="5722938" y="6265863"/>
            <a:ext cx="858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74</a:t>
            </a:r>
          </a:p>
        </p:txBody>
      </p:sp>
      <p:sp>
        <p:nvSpPr>
          <p:cNvPr id="39946" name="TextBox 39"/>
          <p:cNvSpPr txBox="1">
            <a:spLocks noChangeArrowheads="1"/>
          </p:cNvSpPr>
          <p:nvPr/>
        </p:nvSpPr>
        <p:spPr bwMode="auto">
          <a:xfrm>
            <a:off x="6321425" y="6265863"/>
            <a:ext cx="858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76.5</a:t>
            </a:r>
          </a:p>
        </p:txBody>
      </p:sp>
      <p:sp>
        <p:nvSpPr>
          <p:cNvPr id="39947" name="TextBox 40"/>
          <p:cNvSpPr txBox="1">
            <a:spLocks noChangeArrowheads="1"/>
          </p:cNvSpPr>
          <p:nvPr/>
        </p:nvSpPr>
        <p:spPr bwMode="auto">
          <a:xfrm>
            <a:off x="3533775" y="6265863"/>
            <a:ext cx="857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66.5</a:t>
            </a:r>
          </a:p>
        </p:txBody>
      </p:sp>
      <p:sp>
        <p:nvSpPr>
          <p:cNvPr id="39948" name="TextBox 41"/>
          <p:cNvSpPr txBox="1">
            <a:spLocks noChangeArrowheads="1"/>
          </p:cNvSpPr>
          <p:nvPr/>
        </p:nvSpPr>
        <p:spPr bwMode="auto">
          <a:xfrm>
            <a:off x="2889250" y="6265863"/>
            <a:ext cx="858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64</a:t>
            </a:r>
          </a:p>
        </p:txBody>
      </p:sp>
      <p:sp>
        <p:nvSpPr>
          <p:cNvPr id="39949" name="TextBox 42"/>
          <p:cNvSpPr txBox="1">
            <a:spLocks noChangeArrowheads="1"/>
          </p:cNvSpPr>
          <p:nvPr/>
        </p:nvSpPr>
        <p:spPr bwMode="auto">
          <a:xfrm>
            <a:off x="2009775" y="6265863"/>
            <a:ext cx="857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61.5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5554663" y="1117600"/>
            <a:ext cx="1071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FF0000"/>
                </a:solidFill>
              </a:rPr>
              <a:t>2.5%</a:t>
            </a:r>
          </a:p>
        </p:txBody>
      </p:sp>
      <p:sp>
        <p:nvSpPr>
          <p:cNvPr id="39951" name="Slide Number Placeholder 4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237AC96-6723-41DC-9F80-4CB255C82A22}" type="slidenum">
              <a:rPr lang="en-US" smtClean="0">
                <a:solidFill>
                  <a:srgbClr val="FFFFFF"/>
                </a:solidFill>
              </a:rPr>
              <a:pPr eaLnBrk="1" hangingPunct="1"/>
              <a:t>38</a:t>
            </a:fld>
            <a:endParaRPr lang="en-US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63" name="Group 17"/>
          <p:cNvGrpSpPr>
            <a:grpSpLocks/>
          </p:cNvGrpSpPr>
          <p:nvPr/>
        </p:nvGrpSpPr>
        <p:grpSpPr bwMode="auto">
          <a:xfrm>
            <a:off x="1376363" y="3448050"/>
            <a:ext cx="6391275" cy="2811463"/>
            <a:chOff x="1376363" y="2974622"/>
            <a:chExt cx="6391275" cy="2810941"/>
          </a:xfrm>
        </p:grpSpPr>
        <p:pic>
          <p:nvPicPr>
            <p:cNvPr id="4098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363" y="2974622"/>
              <a:ext cx="6391275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 rot="16200000" flipH="1" flipV="1">
              <a:off x="3189543" y="4414218"/>
              <a:ext cx="274269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rot="16200000" flipH="1">
              <a:off x="2791022" y="4726898"/>
              <a:ext cx="211733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5400000">
              <a:off x="2007449" y="5489549"/>
              <a:ext cx="59202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2577406" y="5246707"/>
              <a:ext cx="107771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4213422" y="4726898"/>
              <a:ext cx="211733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5433318" y="5246707"/>
              <a:ext cx="107771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6365136" y="5489549"/>
              <a:ext cx="59202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" y="3294063"/>
            <a:ext cx="67437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3105150" y="2946400"/>
            <a:ext cx="2855913" cy="881063"/>
            <a:chOff x="3104444" y="2946400"/>
            <a:chExt cx="2856093" cy="880533"/>
          </a:xfrm>
        </p:grpSpPr>
        <p:cxnSp>
          <p:nvCxnSpPr>
            <p:cNvPr id="22" name="Straight Connector 21"/>
            <p:cNvCxnSpPr/>
            <p:nvPr/>
          </p:nvCxnSpPr>
          <p:spPr>
            <a:xfrm rot="5400000">
              <a:off x="5594045" y="3460442"/>
              <a:ext cx="73298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737952" y="3460442"/>
              <a:ext cx="73298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3104444" y="3409671"/>
              <a:ext cx="285609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979" name="TextBox 30"/>
            <p:cNvSpPr txBox="1">
              <a:spLocks noChangeArrowheads="1"/>
            </p:cNvSpPr>
            <p:nvPr/>
          </p:nvSpPr>
          <p:spPr bwMode="auto">
            <a:xfrm>
              <a:off x="4278489" y="2946400"/>
              <a:ext cx="8805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95%</a:t>
              </a:r>
            </a:p>
          </p:txBody>
        </p:sp>
      </p:grpSp>
      <p:sp>
        <p:nvSpPr>
          <p:cNvPr id="40966" name="TextBox 36"/>
          <p:cNvSpPr txBox="1">
            <a:spLocks noChangeArrowheads="1"/>
          </p:cNvSpPr>
          <p:nvPr/>
        </p:nvSpPr>
        <p:spPr bwMode="auto">
          <a:xfrm>
            <a:off x="4311650" y="6265863"/>
            <a:ext cx="858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69</a:t>
            </a:r>
          </a:p>
        </p:txBody>
      </p:sp>
      <p:sp>
        <p:nvSpPr>
          <p:cNvPr id="40967" name="TextBox 37"/>
          <p:cNvSpPr txBox="1">
            <a:spLocks noChangeArrowheads="1"/>
          </p:cNvSpPr>
          <p:nvPr/>
        </p:nvSpPr>
        <p:spPr bwMode="auto">
          <a:xfrm>
            <a:off x="4933950" y="6265863"/>
            <a:ext cx="687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71.5</a:t>
            </a:r>
          </a:p>
        </p:txBody>
      </p:sp>
      <p:sp>
        <p:nvSpPr>
          <p:cNvPr id="40968" name="TextBox 38"/>
          <p:cNvSpPr txBox="1">
            <a:spLocks noChangeArrowheads="1"/>
          </p:cNvSpPr>
          <p:nvPr/>
        </p:nvSpPr>
        <p:spPr bwMode="auto">
          <a:xfrm>
            <a:off x="5722938" y="6265863"/>
            <a:ext cx="858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74</a:t>
            </a:r>
          </a:p>
        </p:txBody>
      </p:sp>
      <p:sp>
        <p:nvSpPr>
          <p:cNvPr id="40969" name="TextBox 39"/>
          <p:cNvSpPr txBox="1">
            <a:spLocks noChangeArrowheads="1"/>
          </p:cNvSpPr>
          <p:nvPr/>
        </p:nvSpPr>
        <p:spPr bwMode="auto">
          <a:xfrm>
            <a:off x="6321425" y="6265863"/>
            <a:ext cx="858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76.5</a:t>
            </a:r>
          </a:p>
        </p:txBody>
      </p:sp>
      <p:sp>
        <p:nvSpPr>
          <p:cNvPr id="40970" name="TextBox 40"/>
          <p:cNvSpPr txBox="1">
            <a:spLocks noChangeArrowheads="1"/>
          </p:cNvSpPr>
          <p:nvPr/>
        </p:nvSpPr>
        <p:spPr bwMode="auto">
          <a:xfrm>
            <a:off x="3533775" y="6265863"/>
            <a:ext cx="857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66.5</a:t>
            </a:r>
          </a:p>
        </p:txBody>
      </p:sp>
      <p:sp>
        <p:nvSpPr>
          <p:cNvPr id="40971" name="TextBox 41"/>
          <p:cNvSpPr txBox="1">
            <a:spLocks noChangeArrowheads="1"/>
          </p:cNvSpPr>
          <p:nvPr/>
        </p:nvSpPr>
        <p:spPr bwMode="auto">
          <a:xfrm>
            <a:off x="2889250" y="6265863"/>
            <a:ext cx="858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64</a:t>
            </a:r>
          </a:p>
        </p:txBody>
      </p:sp>
      <p:sp>
        <p:nvSpPr>
          <p:cNvPr id="40972" name="TextBox 42"/>
          <p:cNvSpPr txBox="1">
            <a:spLocks noChangeArrowheads="1"/>
          </p:cNvSpPr>
          <p:nvPr/>
        </p:nvSpPr>
        <p:spPr bwMode="auto">
          <a:xfrm>
            <a:off x="2009775" y="6265863"/>
            <a:ext cx="857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61.5</a:t>
            </a:r>
          </a:p>
        </p:txBody>
      </p:sp>
      <p:sp>
        <p:nvSpPr>
          <p:cNvPr id="40973" name="TextBox 29"/>
          <p:cNvSpPr txBox="1">
            <a:spLocks noChangeArrowheads="1"/>
          </p:cNvSpPr>
          <p:nvPr/>
        </p:nvSpPr>
        <p:spPr bwMode="auto">
          <a:xfrm>
            <a:off x="5554663" y="1117600"/>
            <a:ext cx="1071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FF0000"/>
                </a:solidFill>
              </a:rPr>
              <a:t>2.5%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6164263" y="1546225"/>
            <a:ext cx="17383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FF0000"/>
                </a:solidFill>
              </a:rPr>
              <a:t>64 to 74 in</a:t>
            </a:r>
          </a:p>
        </p:txBody>
      </p:sp>
      <p:sp>
        <p:nvSpPr>
          <p:cNvPr id="40975" name="Slide Number Placeholder 4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C4B4C34-7892-4756-9A42-6273575829D2}" type="slidenum">
              <a:rPr lang="en-US" smtClean="0">
                <a:solidFill>
                  <a:srgbClr val="FFFFFF"/>
                </a:solidFill>
              </a:rPr>
              <a:pPr eaLnBrk="1" hangingPunct="1"/>
              <a:t>39</a:t>
            </a:fld>
            <a:endParaRPr lang="en-US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269875" y="2635250"/>
            <a:ext cx="4094163" cy="1801813"/>
            <a:chOff x="1376363" y="1981200"/>
            <a:chExt cx="6391275" cy="2810941"/>
          </a:xfrm>
        </p:grpSpPr>
        <p:pic>
          <p:nvPicPr>
            <p:cNvPr id="515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363" y="1981200"/>
              <a:ext cx="6391275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 rot="16200000" flipH="1" flipV="1">
              <a:off x="3188813" y="3420105"/>
              <a:ext cx="274407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rot="16200000" flipH="1">
              <a:off x="2790858" y="3733395"/>
              <a:ext cx="211749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5400000">
              <a:off x="2007254" y="4496188"/>
              <a:ext cx="59190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2577397" y="4253481"/>
              <a:ext cx="107732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4213344" y="3733395"/>
              <a:ext cx="211749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5432282" y="4253481"/>
              <a:ext cx="107732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6363928" y="4496188"/>
              <a:ext cx="59190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851025" y="4448175"/>
            <a:ext cx="858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/>
              <a:t>500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479550" y="2133600"/>
            <a:ext cx="1862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/>
              <a:t>Eleanor – SAT’s</a:t>
            </a:r>
          </a:p>
        </p:txBody>
      </p: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4762500" y="2635250"/>
            <a:ext cx="4094163" cy="1801813"/>
            <a:chOff x="1376363" y="1981200"/>
            <a:chExt cx="6391275" cy="2810941"/>
          </a:xfrm>
        </p:grpSpPr>
        <p:pic>
          <p:nvPicPr>
            <p:cNvPr id="514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363" y="1981200"/>
              <a:ext cx="6391275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9" name="Straight Connector 28"/>
            <p:cNvCxnSpPr/>
            <p:nvPr/>
          </p:nvCxnSpPr>
          <p:spPr>
            <a:xfrm rot="16200000" flipH="1" flipV="1">
              <a:off x="3188813" y="3420105"/>
              <a:ext cx="274407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790858" y="3733395"/>
              <a:ext cx="211749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007254" y="4496188"/>
              <a:ext cx="59190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2577397" y="4253481"/>
              <a:ext cx="107732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4213344" y="3733395"/>
              <a:ext cx="211749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5432282" y="4253481"/>
              <a:ext cx="107732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>
              <a:off x="6363928" y="4496188"/>
              <a:ext cx="59190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835650" y="2133600"/>
            <a:ext cx="1863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/>
              <a:t>Gerald – ACT’s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6343650" y="4448175"/>
            <a:ext cx="858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/>
              <a:t>18</a:t>
            </a:r>
          </a:p>
        </p:txBody>
      </p:sp>
      <p:graphicFrame>
        <p:nvGraphicFramePr>
          <p:cNvPr id="32771" name="Object 3"/>
          <p:cNvGraphicFramePr>
            <a:graphicFrameLocks noChangeAspect="1"/>
          </p:cNvGraphicFramePr>
          <p:nvPr/>
        </p:nvGraphicFramePr>
        <p:xfrm>
          <a:off x="3032125" y="2703513"/>
          <a:ext cx="1122363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5" name="Equation" r:id="rId5" imgW="520560" imgH="177480" progId="Equation.DSMT4">
                  <p:embed/>
                </p:oleObj>
              </mc:Choice>
              <mc:Fallback>
                <p:oleObj name="Equation" r:id="rId5" imgW="520560" imgH="1774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2125" y="2703513"/>
                        <a:ext cx="1122363" cy="392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3"/>
          <p:cNvGraphicFramePr>
            <a:graphicFrameLocks noChangeAspect="1"/>
          </p:cNvGraphicFramePr>
          <p:nvPr/>
        </p:nvGraphicFramePr>
        <p:xfrm>
          <a:off x="7631113" y="2703513"/>
          <a:ext cx="820737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6" name="Equation" r:id="rId7" imgW="380880" imgH="177480" progId="Equation.DSMT4">
                  <p:embed/>
                </p:oleObj>
              </mc:Choice>
              <mc:Fallback>
                <p:oleObj name="Equation" r:id="rId7" imgW="380880" imgH="1774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1113" y="2703513"/>
                        <a:ext cx="820737" cy="392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3" name="Object 5"/>
          <p:cNvGraphicFramePr>
            <a:graphicFrameLocks noChangeAspect="1"/>
          </p:cNvGraphicFramePr>
          <p:nvPr/>
        </p:nvGraphicFramePr>
        <p:xfrm>
          <a:off x="0" y="2111375"/>
          <a:ext cx="1385888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7" name="Equation" r:id="rId9" imgW="609336" imgH="393529" progId="Equation.DSMT4">
                  <p:embed/>
                </p:oleObj>
              </mc:Choice>
              <mc:Fallback>
                <p:oleObj name="Equation" r:id="rId9" imgW="609336" imgH="393529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111375"/>
                        <a:ext cx="1385888" cy="892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5"/>
          <p:cNvGraphicFramePr>
            <a:graphicFrameLocks noChangeAspect="1"/>
          </p:cNvGraphicFramePr>
          <p:nvPr/>
        </p:nvGraphicFramePr>
        <p:xfrm>
          <a:off x="546100" y="5237163"/>
          <a:ext cx="1700213" cy="76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8" name="Equation" r:id="rId11" imgW="876240" imgH="393480" progId="Equation.DSMT4">
                  <p:embed/>
                </p:oleObj>
              </mc:Choice>
              <mc:Fallback>
                <p:oleObj name="Equation" r:id="rId11" imgW="876240" imgH="39348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100" y="5237163"/>
                        <a:ext cx="1700213" cy="763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5"/>
          <p:cNvGraphicFramePr>
            <a:graphicFrameLocks noChangeAspect="1"/>
          </p:cNvGraphicFramePr>
          <p:nvPr/>
        </p:nvGraphicFramePr>
        <p:xfrm>
          <a:off x="2679700" y="5434013"/>
          <a:ext cx="863600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9" name="Equation" r:id="rId13" imgW="444240" imgH="177480" progId="Equation.DSMT4">
                  <p:embed/>
                </p:oleObj>
              </mc:Choice>
              <mc:Fallback>
                <p:oleObj name="Equation" r:id="rId13" imgW="444240" imgH="17748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9700" y="5434013"/>
                        <a:ext cx="863600" cy="346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53"/>
          <p:cNvGrpSpPr>
            <a:grpSpLocks/>
          </p:cNvGrpSpPr>
          <p:nvPr/>
        </p:nvGrpSpPr>
        <p:grpSpPr bwMode="auto">
          <a:xfrm>
            <a:off x="2630488" y="3578225"/>
            <a:ext cx="857250" cy="1238250"/>
            <a:chOff x="2630312" y="3578580"/>
            <a:chExt cx="857956" cy="1238575"/>
          </a:xfrm>
        </p:grpSpPr>
        <p:sp>
          <p:nvSpPr>
            <p:cNvPr id="5141" name="TextBox 38"/>
            <p:cNvSpPr txBox="1">
              <a:spLocks noChangeArrowheads="1"/>
            </p:cNvSpPr>
            <p:nvPr/>
          </p:nvSpPr>
          <p:spPr bwMode="auto">
            <a:xfrm>
              <a:off x="2630312" y="4447823"/>
              <a:ext cx="85795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/>
                <a:t>680</a:t>
              </a:r>
            </a:p>
          </p:txBody>
        </p:sp>
        <p:cxnSp>
          <p:nvCxnSpPr>
            <p:cNvPr id="47" name="Straight Connector 46"/>
            <p:cNvCxnSpPr/>
            <p:nvPr/>
          </p:nvCxnSpPr>
          <p:spPr>
            <a:xfrm rot="5400000">
              <a:off x="2613104" y="4058131"/>
              <a:ext cx="95910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54"/>
          <p:cNvGrpSpPr>
            <a:grpSpLocks/>
          </p:cNvGrpSpPr>
          <p:nvPr/>
        </p:nvGrpSpPr>
        <p:grpSpPr bwMode="auto">
          <a:xfrm>
            <a:off x="7054850" y="3454400"/>
            <a:ext cx="858838" cy="1362075"/>
            <a:chOff x="7055556" y="3454404"/>
            <a:chExt cx="857956" cy="1362751"/>
          </a:xfrm>
        </p:grpSpPr>
        <p:sp>
          <p:nvSpPr>
            <p:cNvPr id="5139" name="TextBox 39"/>
            <p:cNvSpPr txBox="1">
              <a:spLocks noChangeArrowheads="1"/>
            </p:cNvSpPr>
            <p:nvPr/>
          </p:nvSpPr>
          <p:spPr bwMode="auto">
            <a:xfrm>
              <a:off x="7055556" y="4447823"/>
              <a:ext cx="85795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/>
                <a:t>27</a:t>
              </a:r>
            </a:p>
          </p:txBody>
        </p:sp>
        <p:cxnSp>
          <p:nvCxnSpPr>
            <p:cNvPr id="50" name="Straight Connector 49"/>
            <p:cNvCxnSpPr/>
            <p:nvPr/>
          </p:nvCxnSpPr>
          <p:spPr>
            <a:xfrm rot="5400000">
              <a:off x="6954821" y="3996011"/>
              <a:ext cx="108321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2" name="Object 5"/>
          <p:cNvGraphicFramePr>
            <a:graphicFrameLocks noChangeAspect="1"/>
          </p:cNvGraphicFramePr>
          <p:nvPr/>
        </p:nvGraphicFramePr>
        <p:xfrm>
          <a:off x="5230813" y="5237163"/>
          <a:ext cx="1404937" cy="76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0" name="Equation" r:id="rId15" imgW="723600" imgH="393480" progId="Equation.DSMT4">
                  <p:embed/>
                </p:oleObj>
              </mc:Choice>
              <mc:Fallback>
                <p:oleObj name="Equation" r:id="rId15" imgW="723600" imgH="39348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0813" y="5237163"/>
                        <a:ext cx="1404937" cy="763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"/>
          <p:cNvGraphicFramePr>
            <a:graphicFrameLocks noChangeAspect="1"/>
          </p:cNvGraphicFramePr>
          <p:nvPr/>
        </p:nvGraphicFramePr>
        <p:xfrm>
          <a:off x="7205663" y="5434013"/>
          <a:ext cx="863600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1" name="Equation" r:id="rId17" imgW="444240" imgH="177480" progId="Equation.DSMT4">
                  <p:embed/>
                </p:oleObj>
              </mc:Choice>
              <mc:Fallback>
                <p:oleObj name="Equation" r:id="rId17" imgW="444240" imgH="17748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5663" y="5434013"/>
                        <a:ext cx="863600" cy="346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8" name="Slide Number Placeholder 5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44C80B8-39C6-46EB-A351-FE4884FF8803}" type="slidenum">
              <a:rPr lang="en-US" smtClean="0">
                <a:solidFill>
                  <a:srgbClr val="FFFFFF"/>
                </a:solidFill>
              </a:rPr>
              <a:pPr eaLnBrk="1" hangingPunct="1"/>
              <a:t>4</a:t>
            </a:fld>
            <a:endParaRPr lang="en-US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36" grpId="0"/>
      <p:bldP spid="3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87" name="Group 17"/>
          <p:cNvGrpSpPr>
            <a:grpSpLocks/>
          </p:cNvGrpSpPr>
          <p:nvPr/>
        </p:nvGrpSpPr>
        <p:grpSpPr bwMode="auto">
          <a:xfrm>
            <a:off x="1376363" y="3448050"/>
            <a:ext cx="6391275" cy="2811463"/>
            <a:chOff x="1376363" y="2974622"/>
            <a:chExt cx="6391275" cy="2810941"/>
          </a:xfrm>
        </p:grpSpPr>
        <p:pic>
          <p:nvPicPr>
            <p:cNvPr id="420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363" y="2974622"/>
              <a:ext cx="6391275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 rot="16200000" flipH="1" flipV="1">
              <a:off x="3189543" y="4414218"/>
              <a:ext cx="274269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rot="16200000" flipH="1">
              <a:off x="2791022" y="4726898"/>
              <a:ext cx="211733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5400000">
              <a:off x="2007449" y="5489549"/>
              <a:ext cx="59202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2577406" y="5246707"/>
              <a:ext cx="107771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4213422" y="4726898"/>
              <a:ext cx="211733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5433318" y="5246707"/>
              <a:ext cx="107771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6365136" y="5489549"/>
              <a:ext cx="59202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988" name="TextBox 36"/>
          <p:cNvSpPr txBox="1">
            <a:spLocks noChangeArrowheads="1"/>
          </p:cNvSpPr>
          <p:nvPr/>
        </p:nvSpPr>
        <p:spPr bwMode="auto">
          <a:xfrm>
            <a:off x="4311650" y="6265863"/>
            <a:ext cx="858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69</a:t>
            </a:r>
          </a:p>
        </p:txBody>
      </p:sp>
      <p:sp>
        <p:nvSpPr>
          <p:cNvPr id="41989" name="TextBox 37"/>
          <p:cNvSpPr txBox="1">
            <a:spLocks noChangeArrowheads="1"/>
          </p:cNvSpPr>
          <p:nvPr/>
        </p:nvSpPr>
        <p:spPr bwMode="auto">
          <a:xfrm>
            <a:off x="4933950" y="6265863"/>
            <a:ext cx="687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71.5</a:t>
            </a:r>
          </a:p>
        </p:txBody>
      </p:sp>
      <p:sp>
        <p:nvSpPr>
          <p:cNvPr id="41990" name="TextBox 38"/>
          <p:cNvSpPr txBox="1">
            <a:spLocks noChangeArrowheads="1"/>
          </p:cNvSpPr>
          <p:nvPr/>
        </p:nvSpPr>
        <p:spPr bwMode="auto">
          <a:xfrm>
            <a:off x="5722938" y="6265863"/>
            <a:ext cx="858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74</a:t>
            </a:r>
          </a:p>
        </p:txBody>
      </p:sp>
      <p:sp>
        <p:nvSpPr>
          <p:cNvPr id="41991" name="TextBox 39"/>
          <p:cNvSpPr txBox="1">
            <a:spLocks noChangeArrowheads="1"/>
          </p:cNvSpPr>
          <p:nvPr/>
        </p:nvSpPr>
        <p:spPr bwMode="auto">
          <a:xfrm>
            <a:off x="6321425" y="6265863"/>
            <a:ext cx="858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76.5</a:t>
            </a:r>
          </a:p>
        </p:txBody>
      </p:sp>
      <p:sp>
        <p:nvSpPr>
          <p:cNvPr id="41992" name="TextBox 40"/>
          <p:cNvSpPr txBox="1">
            <a:spLocks noChangeArrowheads="1"/>
          </p:cNvSpPr>
          <p:nvPr/>
        </p:nvSpPr>
        <p:spPr bwMode="auto">
          <a:xfrm>
            <a:off x="3533775" y="6265863"/>
            <a:ext cx="857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66.5</a:t>
            </a:r>
          </a:p>
        </p:txBody>
      </p:sp>
      <p:sp>
        <p:nvSpPr>
          <p:cNvPr id="41993" name="TextBox 41"/>
          <p:cNvSpPr txBox="1">
            <a:spLocks noChangeArrowheads="1"/>
          </p:cNvSpPr>
          <p:nvPr/>
        </p:nvSpPr>
        <p:spPr bwMode="auto">
          <a:xfrm>
            <a:off x="2889250" y="6265863"/>
            <a:ext cx="858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64</a:t>
            </a:r>
          </a:p>
        </p:txBody>
      </p:sp>
      <p:sp>
        <p:nvSpPr>
          <p:cNvPr id="41994" name="TextBox 42"/>
          <p:cNvSpPr txBox="1">
            <a:spLocks noChangeArrowheads="1"/>
          </p:cNvSpPr>
          <p:nvPr/>
        </p:nvSpPr>
        <p:spPr bwMode="auto">
          <a:xfrm>
            <a:off x="2009775" y="6265863"/>
            <a:ext cx="857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61.5</a:t>
            </a:r>
          </a:p>
        </p:txBody>
      </p:sp>
      <p:sp>
        <p:nvSpPr>
          <p:cNvPr id="41995" name="TextBox 29"/>
          <p:cNvSpPr txBox="1">
            <a:spLocks noChangeArrowheads="1"/>
          </p:cNvSpPr>
          <p:nvPr/>
        </p:nvSpPr>
        <p:spPr bwMode="auto">
          <a:xfrm>
            <a:off x="5554663" y="1117600"/>
            <a:ext cx="1071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FF0000"/>
                </a:solidFill>
              </a:rPr>
              <a:t>2.5%</a:t>
            </a:r>
          </a:p>
        </p:txBody>
      </p:sp>
      <p:sp>
        <p:nvSpPr>
          <p:cNvPr id="41996" name="TextBox 34"/>
          <p:cNvSpPr txBox="1">
            <a:spLocks noChangeArrowheads="1"/>
          </p:cNvSpPr>
          <p:nvPr/>
        </p:nvSpPr>
        <p:spPr bwMode="auto">
          <a:xfrm>
            <a:off x="6164263" y="1546225"/>
            <a:ext cx="17383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FF0000"/>
                </a:solidFill>
              </a:rPr>
              <a:t>64 to 74 in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3405188"/>
            <a:ext cx="661035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45"/>
          <p:cNvGrpSpPr>
            <a:grpSpLocks/>
          </p:cNvGrpSpPr>
          <p:nvPr/>
        </p:nvGrpSpPr>
        <p:grpSpPr bwMode="auto">
          <a:xfrm>
            <a:off x="3827463" y="2901950"/>
            <a:ext cx="1444625" cy="766763"/>
            <a:chOff x="3826933" y="2901244"/>
            <a:chExt cx="1444981" cy="767647"/>
          </a:xfrm>
        </p:grpSpPr>
        <p:cxnSp>
          <p:nvCxnSpPr>
            <p:cNvPr id="33" name="Straight Connector 32"/>
            <p:cNvCxnSpPr/>
            <p:nvPr/>
          </p:nvCxnSpPr>
          <p:spPr>
            <a:xfrm rot="5400000">
              <a:off x="3482028" y="3301756"/>
              <a:ext cx="73427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3826933" y="3273147"/>
              <a:ext cx="144498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008" name="TextBox 35"/>
            <p:cNvSpPr txBox="1">
              <a:spLocks noChangeArrowheads="1"/>
            </p:cNvSpPr>
            <p:nvPr/>
          </p:nvSpPr>
          <p:spPr bwMode="auto">
            <a:xfrm>
              <a:off x="4312355" y="2901244"/>
              <a:ext cx="8805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68%</a:t>
              </a:r>
            </a:p>
          </p:txBody>
        </p:sp>
        <p:cxnSp>
          <p:nvCxnSpPr>
            <p:cNvPr id="44" name="Straight Connector 43"/>
            <p:cNvCxnSpPr/>
            <p:nvPr/>
          </p:nvCxnSpPr>
          <p:spPr>
            <a:xfrm rot="5400000">
              <a:off x="4904778" y="3301756"/>
              <a:ext cx="73427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6"/>
          <p:cNvGrpSpPr>
            <a:grpSpLocks/>
          </p:cNvGrpSpPr>
          <p:nvPr/>
        </p:nvGrpSpPr>
        <p:grpSpPr bwMode="auto">
          <a:xfrm>
            <a:off x="1433513" y="3397250"/>
            <a:ext cx="2416175" cy="757238"/>
            <a:chOff x="5350933" y="4120445"/>
            <a:chExt cx="2415826" cy="756356"/>
          </a:xfrm>
        </p:grpSpPr>
        <p:cxnSp>
          <p:nvCxnSpPr>
            <p:cNvPr id="48" name="Straight Connector 47"/>
            <p:cNvCxnSpPr/>
            <p:nvPr/>
          </p:nvCxnSpPr>
          <p:spPr>
            <a:xfrm rot="5400000">
              <a:off x="4994964" y="4509723"/>
              <a:ext cx="734157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7399680" y="4509723"/>
              <a:ext cx="734157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5350933" y="4504173"/>
              <a:ext cx="241582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005" name="TextBox 50"/>
            <p:cNvSpPr txBox="1">
              <a:spLocks noChangeArrowheads="1"/>
            </p:cNvSpPr>
            <p:nvPr/>
          </p:nvSpPr>
          <p:spPr bwMode="auto">
            <a:xfrm>
              <a:off x="6175024" y="4120445"/>
              <a:ext cx="8805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16%</a:t>
              </a:r>
            </a:p>
          </p:txBody>
        </p:sp>
      </p:grp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5848350" y="1941513"/>
            <a:ext cx="10715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FF0000"/>
                </a:solidFill>
              </a:rPr>
              <a:t>16%</a:t>
            </a:r>
          </a:p>
        </p:txBody>
      </p:sp>
      <p:sp>
        <p:nvSpPr>
          <p:cNvPr id="42001" name="Slide Number Placeholder 5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BCD5CB3-8D46-42B7-A93D-11F595A547E9}" type="slidenum">
              <a:rPr lang="en-US" smtClean="0">
                <a:solidFill>
                  <a:srgbClr val="FFFFFF"/>
                </a:solidFill>
              </a:rPr>
              <a:pPr eaLnBrk="1" hangingPunct="1"/>
              <a:t>40</a:t>
            </a:fld>
            <a:endParaRPr lang="en-US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11" name="Group 17"/>
          <p:cNvGrpSpPr>
            <a:grpSpLocks/>
          </p:cNvGrpSpPr>
          <p:nvPr/>
        </p:nvGrpSpPr>
        <p:grpSpPr bwMode="auto">
          <a:xfrm>
            <a:off x="1376363" y="3448050"/>
            <a:ext cx="6391275" cy="2811463"/>
            <a:chOff x="1376363" y="2974622"/>
            <a:chExt cx="6391275" cy="2810941"/>
          </a:xfrm>
        </p:grpSpPr>
        <p:pic>
          <p:nvPicPr>
            <p:cNvPr id="4304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363" y="2974622"/>
              <a:ext cx="6391275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 rot="16200000" flipH="1" flipV="1">
              <a:off x="3189543" y="4414218"/>
              <a:ext cx="274269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rot="16200000" flipH="1">
              <a:off x="2791022" y="4726898"/>
              <a:ext cx="211733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5400000">
              <a:off x="2007449" y="5489549"/>
              <a:ext cx="59202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2577406" y="5246707"/>
              <a:ext cx="107771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4213422" y="4726898"/>
              <a:ext cx="211733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5433318" y="5246707"/>
              <a:ext cx="107771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6365136" y="5489549"/>
              <a:ext cx="59202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012" name="TextBox 36"/>
          <p:cNvSpPr txBox="1">
            <a:spLocks noChangeArrowheads="1"/>
          </p:cNvSpPr>
          <p:nvPr/>
        </p:nvSpPr>
        <p:spPr bwMode="auto">
          <a:xfrm>
            <a:off x="4311650" y="6265863"/>
            <a:ext cx="858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69</a:t>
            </a:r>
          </a:p>
        </p:txBody>
      </p:sp>
      <p:sp>
        <p:nvSpPr>
          <p:cNvPr id="43013" name="TextBox 37"/>
          <p:cNvSpPr txBox="1">
            <a:spLocks noChangeArrowheads="1"/>
          </p:cNvSpPr>
          <p:nvPr/>
        </p:nvSpPr>
        <p:spPr bwMode="auto">
          <a:xfrm>
            <a:off x="4933950" y="6265863"/>
            <a:ext cx="687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71.5</a:t>
            </a:r>
          </a:p>
        </p:txBody>
      </p:sp>
      <p:sp>
        <p:nvSpPr>
          <p:cNvPr id="43014" name="TextBox 38"/>
          <p:cNvSpPr txBox="1">
            <a:spLocks noChangeArrowheads="1"/>
          </p:cNvSpPr>
          <p:nvPr/>
        </p:nvSpPr>
        <p:spPr bwMode="auto">
          <a:xfrm>
            <a:off x="5722938" y="6265863"/>
            <a:ext cx="858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74</a:t>
            </a:r>
          </a:p>
        </p:txBody>
      </p:sp>
      <p:sp>
        <p:nvSpPr>
          <p:cNvPr id="43015" name="TextBox 39"/>
          <p:cNvSpPr txBox="1">
            <a:spLocks noChangeArrowheads="1"/>
          </p:cNvSpPr>
          <p:nvPr/>
        </p:nvSpPr>
        <p:spPr bwMode="auto">
          <a:xfrm>
            <a:off x="6321425" y="6265863"/>
            <a:ext cx="858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76.5</a:t>
            </a:r>
          </a:p>
        </p:txBody>
      </p:sp>
      <p:sp>
        <p:nvSpPr>
          <p:cNvPr id="43016" name="TextBox 40"/>
          <p:cNvSpPr txBox="1">
            <a:spLocks noChangeArrowheads="1"/>
          </p:cNvSpPr>
          <p:nvPr/>
        </p:nvSpPr>
        <p:spPr bwMode="auto">
          <a:xfrm>
            <a:off x="3533775" y="6265863"/>
            <a:ext cx="857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66.5</a:t>
            </a:r>
          </a:p>
        </p:txBody>
      </p:sp>
      <p:sp>
        <p:nvSpPr>
          <p:cNvPr id="43017" name="TextBox 41"/>
          <p:cNvSpPr txBox="1">
            <a:spLocks noChangeArrowheads="1"/>
          </p:cNvSpPr>
          <p:nvPr/>
        </p:nvSpPr>
        <p:spPr bwMode="auto">
          <a:xfrm>
            <a:off x="2889250" y="6265863"/>
            <a:ext cx="858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64</a:t>
            </a:r>
          </a:p>
        </p:txBody>
      </p:sp>
      <p:sp>
        <p:nvSpPr>
          <p:cNvPr id="43018" name="TextBox 42"/>
          <p:cNvSpPr txBox="1">
            <a:spLocks noChangeArrowheads="1"/>
          </p:cNvSpPr>
          <p:nvPr/>
        </p:nvSpPr>
        <p:spPr bwMode="auto">
          <a:xfrm>
            <a:off x="2009775" y="6265863"/>
            <a:ext cx="857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61.5</a:t>
            </a:r>
          </a:p>
        </p:txBody>
      </p:sp>
      <p:sp>
        <p:nvSpPr>
          <p:cNvPr id="43019" name="TextBox 29"/>
          <p:cNvSpPr txBox="1">
            <a:spLocks noChangeArrowheads="1"/>
          </p:cNvSpPr>
          <p:nvPr/>
        </p:nvSpPr>
        <p:spPr bwMode="auto">
          <a:xfrm>
            <a:off x="5554663" y="1117600"/>
            <a:ext cx="1071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FF0000"/>
                </a:solidFill>
              </a:rPr>
              <a:t>2.5%</a:t>
            </a:r>
          </a:p>
        </p:txBody>
      </p:sp>
      <p:sp>
        <p:nvSpPr>
          <p:cNvPr id="43020" name="TextBox 34"/>
          <p:cNvSpPr txBox="1">
            <a:spLocks noChangeArrowheads="1"/>
          </p:cNvSpPr>
          <p:nvPr/>
        </p:nvSpPr>
        <p:spPr bwMode="auto">
          <a:xfrm>
            <a:off x="6164263" y="1546225"/>
            <a:ext cx="17383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FF0000"/>
                </a:solidFill>
              </a:rPr>
              <a:t>64 to 74 in</a:t>
            </a:r>
          </a:p>
        </p:txBody>
      </p:sp>
      <p:grpSp>
        <p:nvGrpSpPr>
          <p:cNvPr id="3" name="Group 45"/>
          <p:cNvGrpSpPr>
            <a:grpSpLocks/>
          </p:cNvGrpSpPr>
          <p:nvPr/>
        </p:nvGrpSpPr>
        <p:grpSpPr bwMode="auto">
          <a:xfrm>
            <a:off x="3827463" y="2709863"/>
            <a:ext cx="1444625" cy="766762"/>
            <a:chOff x="3826933" y="2901244"/>
            <a:chExt cx="1444981" cy="767647"/>
          </a:xfrm>
        </p:grpSpPr>
        <p:cxnSp>
          <p:nvCxnSpPr>
            <p:cNvPr id="33" name="Straight Connector 32"/>
            <p:cNvCxnSpPr/>
            <p:nvPr/>
          </p:nvCxnSpPr>
          <p:spPr>
            <a:xfrm rot="5400000">
              <a:off x="3482027" y="3301756"/>
              <a:ext cx="73427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3826933" y="3273148"/>
              <a:ext cx="144498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038" name="TextBox 35"/>
            <p:cNvSpPr txBox="1">
              <a:spLocks noChangeArrowheads="1"/>
            </p:cNvSpPr>
            <p:nvPr/>
          </p:nvSpPr>
          <p:spPr bwMode="auto">
            <a:xfrm>
              <a:off x="4312355" y="2901244"/>
              <a:ext cx="8805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68%</a:t>
              </a:r>
            </a:p>
          </p:txBody>
        </p:sp>
        <p:cxnSp>
          <p:nvCxnSpPr>
            <p:cNvPr id="44" name="Straight Connector 43"/>
            <p:cNvCxnSpPr/>
            <p:nvPr/>
          </p:nvCxnSpPr>
          <p:spPr>
            <a:xfrm rot="5400000">
              <a:off x="4904778" y="3301756"/>
              <a:ext cx="73427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022" name="TextBox 52"/>
          <p:cNvSpPr txBox="1">
            <a:spLocks noChangeArrowheads="1"/>
          </p:cNvSpPr>
          <p:nvPr/>
        </p:nvSpPr>
        <p:spPr bwMode="auto">
          <a:xfrm>
            <a:off x="5848350" y="1941513"/>
            <a:ext cx="10715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FF0000"/>
                </a:solidFill>
              </a:rPr>
              <a:t>16%</a:t>
            </a: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13" y="3409950"/>
            <a:ext cx="66484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4533900" y="3074988"/>
            <a:ext cx="762000" cy="773112"/>
            <a:chOff x="3826933" y="2896305"/>
            <a:chExt cx="761294" cy="772588"/>
          </a:xfrm>
        </p:grpSpPr>
        <p:cxnSp>
          <p:nvCxnSpPr>
            <p:cNvPr id="46" name="Straight Connector 45"/>
            <p:cNvCxnSpPr/>
            <p:nvPr/>
          </p:nvCxnSpPr>
          <p:spPr>
            <a:xfrm rot="5400000">
              <a:off x="3481880" y="3301636"/>
              <a:ext cx="73451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3826933" y="3273874"/>
              <a:ext cx="76129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034" name="TextBox 51"/>
            <p:cNvSpPr txBox="1">
              <a:spLocks noChangeArrowheads="1"/>
            </p:cNvSpPr>
            <p:nvPr/>
          </p:nvSpPr>
          <p:spPr bwMode="auto">
            <a:xfrm>
              <a:off x="3887965" y="2896305"/>
              <a:ext cx="6526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34%</a:t>
              </a:r>
            </a:p>
          </p:txBody>
        </p:sp>
        <p:cxnSp>
          <p:nvCxnSpPr>
            <p:cNvPr id="54" name="Straight Connector 53"/>
            <p:cNvCxnSpPr/>
            <p:nvPr/>
          </p:nvCxnSpPr>
          <p:spPr>
            <a:xfrm rot="5400000">
              <a:off x="4190836" y="3301636"/>
              <a:ext cx="73451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1314450" y="3082925"/>
            <a:ext cx="3243263" cy="755650"/>
            <a:chOff x="4524023" y="4120445"/>
            <a:chExt cx="3242736" cy="756357"/>
          </a:xfrm>
        </p:grpSpPr>
        <p:cxnSp>
          <p:nvCxnSpPr>
            <p:cNvPr id="48" name="Straight Connector 47"/>
            <p:cNvCxnSpPr/>
            <p:nvPr/>
          </p:nvCxnSpPr>
          <p:spPr>
            <a:xfrm rot="5400000">
              <a:off x="4166490" y="4509747"/>
              <a:ext cx="73411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7399703" y="4509747"/>
              <a:ext cx="73411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4524023" y="4504979"/>
              <a:ext cx="32427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031" name="TextBox 50"/>
            <p:cNvSpPr txBox="1">
              <a:spLocks noChangeArrowheads="1"/>
            </p:cNvSpPr>
            <p:nvPr/>
          </p:nvSpPr>
          <p:spPr bwMode="auto">
            <a:xfrm>
              <a:off x="5651149" y="4120445"/>
              <a:ext cx="8805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50%</a:t>
              </a:r>
            </a:p>
          </p:txBody>
        </p:sp>
      </p:grp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1095375" y="2693988"/>
            <a:ext cx="10715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FF0000"/>
                </a:solidFill>
              </a:rPr>
              <a:t>84%</a:t>
            </a:r>
          </a:p>
        </p:txBody>
      </p:sp>
      <p:sp>
        <p:nvSpPr>
          <p:cNvPr id="43027" name="Slide Number Placeholder 5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7D76BCC-AAD2-461D-B5CA-CD45857AB8AC}" type="slidenum">
              <a:rPr lang="en-US" smtClean="0">
                <a:solidFill>
                  <a:srgbClr val="FFFFFF"/>
                </a:solidFill>
              </a:rPr>
              <a:pPr eaLnBrk="1" hangingPunct="1"/>
              <a:t>41</a:t>
            </a:fld>
            <a:endParaRPr lang="en-US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2"/>
          <p:cNvSpPr>
            <a:spLocks noGrp="1"/>
          </p:cNvSpPr>
          <p:nvPr>
            <p:ph type="title"/>
          </p:nvPr>
        </p:nvSpPr>
        <p:spPr>
          <a:xfrm>
            <a:off x="457200" y="149225"/>
            <a:ext cx="7467600" cy="11699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Section 2.2 Complete</a:t>
            </a:r>
          </a:p>
        </p:txBody>
      </p:sp>
      <p:sp>
        <p:nvSpPr>
          <p:cNvPr id="44035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466850"/>
            <a:ext cx="7467600" cy="50069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dirty="0" smtClean="0"/>
          </a:p>
          <a:p>
            <a:pPr eaLnBrk="1" hangingPunct="1"/>
            <a:r>
              <a:rPr lang="en-US" dirty="0" smtClean="0"/>
              <a:t>Homework:  </a:t>
            </a:r>
            <a:r>
              <a:rPr lang="en-US" dirty="0" smtClean="0"/>
              <a:t>Chapter 2, #</a:t>
            </a:r>
            <a:r>
              <a:rPr lang="en-US" dirty="0" smtClean="0"/>
              <a:t>’s </a:t>
            </a:r>
            <a:r>
              <a:rPr lang="en-US" dirty="0"/>
              <a:t>35, 36, 37, 41-45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/>
              <a:t>Additional notes packet, read and answer all questions pg. </a:t>
            </a:r>
            <a:r>
              <a:rPr lang="en-US" dirty="0" smtClean="0"/>
              <a:t>21-24</a:t>
            </a:r>
            <a:endParaRPr lang="en-US" dirty="0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B4C512-2592-412B-BE9B-9A174BE36931}" type="slidenum">
              <a:rPr lang="en-US" smtClean="0">
                <a:solidFill>
                  <a:srgbClr val="FFFFFF"/>
                </a:solidFill>
              </a:rPr>
              <a:pPr eaLnBrk="1" hangingPunct="1"/>
              <a:t>42</a:t>
            </a:fld>
            <a:endParaRPr lang="en-US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Chapter review</a:t>
            </a: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65B96E3-D002-4FB8-B874-70C208A18293}" type="slidenum">
              <a:rPr lang="en-US" smtClean="0">
                <a:solidFill>
                  <a:srgbClr val="FFFFFF"/>
                </a:solidFill>
              </a:rPr>
              <a:pPr eaLnBrk="1" hangingPunct="1"/>
              <a:t>43</a:t>
            </a:fld>
            <a:endParaRPr lang="en-US" smtClean="0">
              <a:solidFill>
                <a:srgbClr val="FFFFFF"/>
              </a:solidFill>
            </a:endParaRPr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44000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7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2400"/>
            <a:ext cx="9144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6781A03-15CF-4667-971B-94745ED97D58}" type="slidenum">
              <a:rPr lang="en-US" smtClean="0">
                <a:solidFill>
                  <a:srgbClr val="FFFFFF"/>
                </a:solidFill>
              </a:rPr>
              <a:pPr eaLnBrk="1" hangingPunct="1"/>
              <a:t>44</a:t>
            </a:fld>
            <a:endParaRPr lang="en-US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2"/>
          <p:cNvSpPr>
            <a:spLocks noGrp="1"/>
          </p:cNvSpPr>
          <p:nvPr>
            <p:ph type="title"/>
          </p:nvPr>
        </p:nvSpPr>
        <p:spPr>
          <a:xfrm>
            <a:off x="457200" y="149225"/>
            <a:ext cx="7467600" cy="11699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Chapter 2 Complete</a:t>
            </a:r>
          </a:p>
        </p:txBody>
      </p:sp>
      <p:sp>
        <p:nvSpPr>
          <p:cNvPr id="58371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466850"/>
            <a:ext cx="7467600" cy="50069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dirty="0" smtClean="0"/>
          </a:p>
          <a:p>
            <a:pPr eaLnBrk="1" hangingPunct="1"/>
            <a:r>
              <a:rPr lang="en-US" dirty="0" smtClean="0"/>
              <a:t>Homework: Unit 1 review sheet.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/>
              <a:t>Additional notes packet, read and answer all questions pg. </a:t>
            </a:r>
            <a:r>
              <a:rPr lang="en-US" dirty="0" smtClean="0"/>
              <a:t>33-38.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Study for Unit 1 Test</a:t>
            </a:r>
            <a:endParaRPr 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F4303A3-A02C-4679-ADD0-F711857DEA23}" type="slidenum">
              <a:rPr lang="en-US" smtClean="0">
                <a:solidFill>
                  <a:srgbClr val="FFFFFF"/>
                </a:solidFill>
              </a:rPr>
              <a:pPr eaLnBrk="1" hangingPunct="1"/>
              <a:t>45</a:t>
            </a:fld>
            <a:endParaRPr lang="en-US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149225"/>
            <a:ext cx="7467600" cy="11699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Normal distribution calculations: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4D51C16-1A13-41DA-9A34-C44F4B80EDAA}" type="slidenum">
              <a:rPr lang="en-US" smtClean="0">
                <a:solidFill>
                  <a:srgbClr val="FFFFFF"/>
                </a:solidFill>
              </a:rPr>
              <a:pPr eaLnBrk="1" hangingPunct="1"/>
              <a:t>5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1287463"/>
            <a:ext cx="7467600" cy="5102225"/>
          </a:xfrm>
        </p:spPr>
        <p:txBody>
          <a:bodyPr/>
          <a:lstStyle/>
          <a:p>
            <a:pPr eaLnBrk="1" hangingPunct="1"/>
            <a:r>
              <a:rPr lang="en-US" smtClean="0"/>
              <a:t>Area under a density curve represents a proportion of observations.</a:t>
            </a:r>
          </a:p>
          <a:p>
            <a:pPr eaLnBrk="1" hangingPunct="1"/>
            <a:r>
              <a:rPr lang="en-US" smtClean="0"/>
              <a:t>All normal distributions are the same when standardized</a:t>
            </a:r>
          </a:p>
          <a:p>
            <a:pPr lvl="1" eaLnBrk="1" hangingPunct="1"/>
            <a:r>
              <a:rPr lang="en-US" smtClean="0"/>
              <a:t>Allows for quick calculations of areas with only one equation to use.</a:t>
            </a:r>
          </a:p>
          <a:p>
            <a:pPr lvl="1" eaLnBrk="1" hangingPunct="1"/>
            <a:endParaRPr lang="en-US" smtClean="0"/>
          </a:p>
          <a:p>
            <a:pPr lvl="1" eaLnBrk="1" hangingPunct="1"/>
            <a:endParaRPr lang="en-US" smtClean="0"/>
          </a:p>
          <a:p>
            <a:pPr lvl="1" eaLnBrk="1" hangingPunct="1"/>
            <a:r>
              <a:rPr lang="en-US" smtClean="0"/>
              <a:t>However, in this course we will use a table to find areas.</a:t>
            </a:r>
          </a:p>
          <a:p>
            <a:pPr lvl="2" eaLnBrk="1" hangingPunct="1"/>
            <a:r>
              <a:rPr lang="en-US" smtClean="0"/>
              <a:t>Table A – first page of textbook.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463925" y="4059238"/>
          <a:ext cx="1954213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8" name="Equation" r:id="rId3" imgW="901440" imgH="419040" progId="Equation.DSMT4">
                  <p:embed/>
                </p:oleObj>
              </mc:Choice>
              <mc:Fallback>
                <p:oleObj name="Equation" r:id="rId3" imgW="901440" imgH="41904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3925" y="4059238"/>
                        <a:ext cx="1954213" cy="90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5263"/>
            <a:ext cx="8229600" cy="12271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Complete response to a normal distribution question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55738"/>
            <a:ext cx="8229600" cy="4810125"/>
          </a:xfrm>
        </p:spPr>
        <p:txBody>
          <a:bodyPr/>
          <a:lstStyle/>
          <a:p>
            <a:pPr marL="225425" indent="-225425" eaLnBrk="1" hangingPunct="1">
              <a:buFont typeface="Century Schoolbook" pitchFamily="18" charset="0"/>
              <a:buAutoNum type="arabicPeriod"/>
            </a:pPr>
            <a:r>
              <a:rPr lang="en-US" smtClean="0"/>
              <a:t>State the problem in terms of the observed variable x.  Draw a picture of the distribution and shade the area of interest under the curve.</a:t>
            </a:r>
          </a:p>
          <a:p>
            <a:pPr marL="225425" indent="-225425" eaLnBrk="1" hangingPunct="1">
              <a:buFont typeface="Century Schoolbook" pitchFamily="18" charset="0"/>
              <a:buAutoNum type="arabicPeriod"/>
            </a:pPr>
            <a:r>
              <a:rPr lang="en-US" smtClean="0"/>
              <a:t>Standardize x to restate the problem in terms of a z-score.  On the picture label the Z-score.</a:t>
            </a:r>
          </a:p>
          <a:p>
            <a:pPr marL="225425" indent="-225425" eaLnBrk="1" hangingPunct="1">
              <a:buFont typeface="Century Schoolbook" pitchFamily="18" charset="0"/>
              <a:buAutoNum type="arabicPeriod"/>
            </a:pPr>
            <a:r>
              <a:rPr lang="en-US" smtClean="0"/>
              <a:t>Find the required area under the standard normal curve by using table A, and the fact that the total area under the curve is 1.</a:t>
            </a:r>
          </a:p>
          <a:p>
            <a:pPr marL="225425" indent="-225425" eaLnBrk="1" hangingPunct="1">
              <a:buFont typeface="Century Schoolbook" pitchFamily="18" charset="0"/>
              <a:buAutoNum type="arabicPeriod"/>
            </a:pPr>
            <a:r>
              <a:rPr lang="en-US" smtClean="0"/>
              <a:t>Write your conclusion in the context of the problem.</a:t>
            </a: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2EE088E-2B65-49F0-A1A9-90B6CF09E888}" type="slidenum">
              <a:rPr lang="en-US" smtClean="0">
                <a:solidFill>
                  <a:srgbClr val="FFFFFF"/>
                </a:solidFill>
              </a:rPr>
              <a:pPr eaLnBrk="1" hangingPunct="1"/>
              <a:t>6</a:t>
            </a:fld>
            <a:endParaRPr lang="en-US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9225"/>
            <a:ext cx="7467600" cy="116998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Let’s go though an example of how to use the table.</a:t>
            </a:r>
          </a:p>
        </p:txBody>
      </p:sp>
      <p:sp>
        <p:nvSpPr>
          <p:cNvPr id="7172" name="Content Placeholder 2"/>
          <p:cNvSpPr>
            <a:spLocks noGrp="1"/>
          </p:cNvSpPr>
          <p:nvPr>
            <p:ph sz="quarter" idx="1"/>
          </p:nvPr>
        </p:nvSpPr>
        <p:spPr>
          <a:xfrm>
            <a:off x="0" y="1374775"/>
            <a:ext cx="9144000" cy="1809750"/>
          </a:xfrm>
        </p:spPr>
        <p:txBody>
          <a:bodyPr/>
          <a:lstStyle/>
          <a:p>
            <a:pPr eaLnBrk="1" hangingPunct="1"/>
            <a:r>
              <a:rPr lang="en-US" smtClean="0"/>
              <a:t>What proportion of all young women are greater than 68 inches tall, given that the distribution of heights for all young women follow N(64.5, 2.5)?</a:t>
            </a:r>
          </a:p>
        </p:txBody>
      </p:sp>
      <p:sp>
        <p:nvSpPr>
          <p:cNvPr id="7173" name="Slide Number Placeholder 20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DC5FC56-E295-4F65-AF7B-909BF5D67AF2}" type="slidenum">
              <a:rPr lang="en-US" smtClean="0">
                <a:solidFill>
                  <a:srgbClr val="FFFFFF"/>
                </a:solidFill>
              </a:rPr>
              <a:pPr eaLnBrk="1" hangingPunct="1"/>
              <a:t>7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57200" y="2932113"/>
            <a:ext cx="8229600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800" dirty="0">
                <a:latin typeface="+mn-lt"/>
              </a:rPr>
              <a:t>Step one – Find P(x &gt; 68) on N(64.5, 2.5)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5" y="3911600"/>
            <a:ext cx="4094163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 rot="16200000" flipH="1" flipV="1">
            <a:off x="2041525" y="4833938"/>
            <a:ext cx="17557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3819525"/>
            <a:ext cx="43719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487613" y="5705475"/>
            <a:ext cx="858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/>
              <a:t>64.5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163888" y="5705475"/>
            <a:ext cx="858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/>
              <a:t>68</a:t>
            </a:r>
          </a:p>
        </p:txBody>
      </p:sp>
      <p:graphicFrame>
        <p:nvGraphicFramePr>
          <p:cNvPr id="35845" name="Object 3"/>
          <p:cNvGraphicFramePr>
            <a:graphicFrameLocks noChangeAspect="1"/>
          </p:cNvGraphicFramePr>
          <p:nvPr/>
        </p:nvGraphicFramePr>
        <p:xfrm>
          <a:off x="3827463" y="3889375"/>
          <a:ext cx="1066800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8" name="Equation" r:id="rId5" imgW="495000" imgH="177480" progId="Equation.DSMT4">
                  <p:embed/>
                </p:oleObj>
              </mc:Choice>
              <mc:Fallback>
                <p:oleObj name="Equation" r:id="rId5" imgW="495000" imgH="1774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7463" y="3889375"/>
                        <a:ext cx="1066800" cy="392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57200" y="449263"/>
            <a:ext cx="8229600" cy="1379537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>
                <a:latin typeface="+mn-lt"/>
              </a:rPr>
              <a:t>Step two – standardize x and label picture with z-score</a:t>
            </a:r>
          </a:p>
        </p:txBody>
      </p:sp>
      <p:grpSp>
        <p:nvGrpSpPr>
          <p:cNvPr id="8199" name="Group 5"/>
          <p:cNvGrpSpPr>
            <a:grpSpLocks/>
          </p:cNvGrpSpPr>
          <p:nvPr/>
        </p:nvGrpSpPr>
        <p:grpSpPr bwMode="auto">
          <a:xfrm>
            <a:off x="817563" y="1606550"/>
            <a:ext cx="4371975" cy="2254250"/>
            <a:chOff x="873302" y="4248855"/>
            <a:chExt cx="4371975" cy="2254225"/>
          </a:xfrm>
        </p:grpSpPr>
        <p:pic>
          <p:nvPicPr>
            <p:cNvPr id="8207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302" y="4248855"/>
              <a:ext cx="4371975" cy="188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8" name="TextBox 3"/>
            <p:cNvSpPr txBox="1">
              <a:spLocks noChangeArrowheads="1"/>
            </p:cNvSpPr>
            <p:nvPr/>
          </p:nvSpPr>
          <p:spPr bwMode="auto">
            <a:xfrm>
              <a:off x="2622903" y="6133748"/>
              <a:ext cx="85795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/>
                <a:t>64.5</a:t>
              </a:r>
            </a:p>
          </p:txBody>
        </p:sp>
        <p:sp>
          <p:nvSpPr>
            <p:cNvPr id="8209" name="TextBox 4"/>
            <p:cNvSpPr txBox="1">
              <a:spLocks noChangeArrowheads="1"/>
            </p:cNvSpPr>
            <p:nvPr/>
          </p:nvSpPr>
          <p:spPr bwMode="auto">
            <a:xfrm>
              <a:off x="3299178" y="6133748"/>
              <a:ext cx="85795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/>
                <a:t>68</a:t>
              </a:r>
            </a:p>
          </p:txBody>
        </p:sp>
      </p:grpSp>
      <p:graphicFrame>
        <p:nvGraphicFramePr>
          <p:cNvPr id="62466" name="Object 5"/>
          <p:cNvGraphicFramePr>
            <a:graphicFrameLocks noChangeAspect="1"/>
          </p:cNvGraphicFramePr>
          <p:nvPr/>
        </p:nvGraphicFramePr>
        <p:xfrm>
          <a:off x="5943600" y="1355725"/>
          <a:ext cx="1385888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2" name="Equation" r:id="rId4" imgW="609480" imgH="393480" progId="Equation.DSMT4">
                  <p:embed/>
                </p:oleObj>
              </mc:Choice>
              <mc:Fallback>
                <p:oleObj name="Equation" r:id="rId4" imgW="609480" imgH="39348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1355725"/>
                        <a:ext cx="1385888" cy="892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5943600" y="2349500"/>
          <a:ext cx="1905000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3" name="Equation" r:id="rId6" imgW="838080" imgH="393480" progId="Equation.DSMT4">
                  <p:embed/>
                </p:oleObj>
              </mc:Choice>
              <mc:Fallback>
                <p:oleObj name="Equation" r:id="rId6" imgW="838080" imgH="39348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2349500"/>
                        <a:ext cx="1905000" cy="892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3"/>
          <p:cNvGraphicFramePr>
            <a:graphicFrameLocks noChangeAspect="1"/>
          </p:cNvGraphicFramePr>
          <p:nvPr/>
        </p:nvGraphicFramePr>
        <p:xfrm>
          <a:off x="3748088" y="1530350"/>
          <a:ext cx="1066800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4" name="Equation" r:id="rId8" imgW="495000" imgH="177480" progId="Equation.DSMT4">
                  <p:embed/>
                </p:oleObj>
              </mc:Choice>
              <mc:Fallback>
                <p:oleObj name="Equation" r:id="rId8" imgW="495000" imgH="1774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8088" y="1530350"/>
                        <a:ext cx="1066800" cy="392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5"/>
          <p:cNvGraphicFramePr>
            <a:graphicFrameLocks noChangeAspect="1"/>
          </p:cNvGraphicFramePr>
          <p:nvPr/>
        </p:nvGraphicFramePr>
        <p:xfrm>
          <a:off x="5943600" y="3371850"/>
          <a:ext cx="1009650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5" name="Equation" r:id="rId10" imgW="444240" imgH="177480" progId="Equation.DSMT4">
                  <p:embed/>
                </p:oleObj>
              </mc:Choice>
              <mc:Fallback>
                <p:oleObj name="Equation" r:id="rId10" imgW="444240" imgH="17748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3371850"/>
                        <a:ext cx="1009650" cy="403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722313" y="3860800"/>
            <a:ext cx="4233862" cy="403225"/>
            <a:chOff x="722490" y="3860800"/>
            <a:chExt cx="4233332" cy="403200"/>
          </a:xfrm>
        </p:grpSpPr>
        <p:grpSp>
          <p:nvGrpSpPr>
            <p:cNvPr id="8202" name="Group 15"/>
            <p:cNvGrpSpPr>
              <a:grpSpLocks/>
            </p:cNvGrpSpPr>
            <p:nvPr/>
          </p:nvGrpSpPr>
          <p:grpSpPr bwMode="auto">
            <a:xfrm>
              <a:off x="722490" y="3894668"/>
              <a:ext cx="3386666" cy="369332"/>
              <a:chOff x="722490" y="3815645"/>
              <a:chExt cx="3386666" cy="369332"/>
            </a:xfrm>
          </p:grpSpPr>
          <p:sp>
            <p:nvSpPr>
              <p:cNvPr id="8204" name="TextBox 10"/>
              <p:cNvSpPr txBox="1">
                <a:spLocks noChangeArrowheads="1"/>
              </p:cNvSpPr>
              <p:nvPr/>
            </p:nvSpPr>
            <p:spPr bwMode="auto">
              <a:xfrm>
                <a:off x="2540001" y="3815645"/>
                <a:ext cx="85795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/>
                  <a:t>0</a:t>
                </a:r>
              </a:p>
            </p:txBody>
          </p:sp>
          <p:sp>
            <p:nvSpPr>
              <p:cNvPr id="8205" name="TextBox 11"/>
              <p:cNvSpPr txBox="1">
                <a:spLocks noChangeArrowheads="1"/>
              </p:cNvSpPr>
              <p:nvPr/>
            </p:nvSpPr>
            <p:spPr bwMode="auto">
              <a:xfrm>
                <a:off x="3251200" y="3815645"/>
                <a:ext cx="85795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/>
                  <a:t>1.4</a:t>
                </a:r>
              </a:p>
            </p:txBody>
          </p:sp>
          <p:sp>
            <p:nvSpPr>
              <p:cNvPr id="8206" name="TextBox 12"/>
              <p:cNvSpPr txBox="1">
                <a:spLocks noChangeArrowheads="1"/>
              </p:cNvSpPr>
              <p:nvPr/>
            </p:nvSpPr>
            <p:spPr bwMode="auto">
              <a:xfrm>
                <a:off x="722490" y="3815645"/>
                <a:ext cx="117404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/>
                  <a:t>Z-scores</a:t>
                </a:r>
              </a:p>
            </p:txBody>
          </p:sp>
        </p:grpSp>
        <p:cxnSp>
          <p:nvCxnSpPr>
            <p:cNvPr id="15" name="Straight Connector 14"/>
            <p:cNvCxnSpPr/>
            <p:nvPr/>
          </p:nvCxnSpPr>
          <p:spPr>
            <a:xfrm>
              <a:off x="892331" y="3860800"/>
              <a:ext cx="4063491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01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52FE09A-2754-49F3-AA6C-E8BFF66E72AC}" type="slidenum">
              <a:rPr lang="en-US" smtClean="0">
                <a:solidFill>
                  <a:srgbClr val="FFFFFF"/>
                </a:solidFill>
              </a:rPr>
              <a:pPr eaLnBrk="1" hangingPunct="1"/>
              <a:t>8</a:t>
            </a:fld>
            <a:endParaRPr lang="en-US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2495550"/>
            <a:ext cx="3252787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282575" y="5994400"/>
            <a:ext cx="958850" cy="2936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ight Arrow 6"/>
          <p:cNvSpPr/>
          <p:nvPr/>
        </p:nvSpPr>
        <p:spPr>
          <a:xfrm rot="5400000">
            <a:off x="1772444" y="2269331"/>
            <a:ext cx="958850" cy="2936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95463" y="5972175"/>
            <a:ext cx="857250" cy="31591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25963" y="2457450"/>
            <a:ext cx="4076700" cy="184308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>
                <a:latin typeface="+mn-lt"/>
              </a:rPr>
              <a:t>This value is for area to left of z-score, we need area to right of z-score in this problem.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503738" y="4208463"/>
            <a:ext cx="4125912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 smtClean="0">
                <a:latin typeface="+mn-lt"/>
              </a:rPr>
              <a:t>P(z </a:t>
            </a:r>
            <a:r>
              <a:rPr lang="en-US" sz="2400" dirty="0">
                <a:latin typeface="+mn-lt"/>
              </a:rPr>
              <a:t>&gt; 1.4) = 1 - .9192 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03738" y="4997450"/>
            <a:ext cx="4125912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smtClean="0">
                <a:latin typeface="+mn-lt"/>
              </a:rPr>
              <a:t>P(z </a:t>
            </a:r>
            <a:r>
              <a:rPr lang="en-US" sz="2400" dirty="0">
                <a:latin typeface="+mn-lt"/>
              </a:rPr>
              <a:t>&gt; 1.4) = .0808</a:t>
            </a:r>
          </a:p>
        </p:txBody>
      </p:sp>
      <p:sp>
        <p:nvSpPr>
          <p:cNvPr id="9227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221B0FF-1B2D-45F0-83B4-50F3F9201489}" type="slidenum">
              <a:rPr lang="en-US" smtClean="0">
                <a:solidFill>
                  <a:srgbClr val="FFFFFF"/>
                </a:solidFill>
              </a:rPr>
              <a:pPr eaLnBrk="1" hangingPunct="1"/>
              <a:t>9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878263" y="508000"/>
            <a:ext cx="5265737" cy="1389063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>
                <a:latin typeface="+mn-lt"/>
              </a:rPr>
              <a:t>Step three – find the probability by using Table A, and the fact that the total area is equal to 1. 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2339975" y="733425"/>
            <a:ext cx="955675" cy="1749425"/>
            <a:chOff x="2340152" y="733778"/>
            <a:chExt cx="956204" cy="1749333"/>
          </a:xfrm>
        </p:grpSpPr>
        <p:graphicFrame>
          <p:nvGraphicFramePr>
            <p:cNvPr id="9218" name="Object 5"/>
            <p:cNvGraphicFramePr>
              <a:graphicFrameLocks noChangeAspect="1"/>
            </p:cNvGraphicFramePr>
            <p:nvPr/>
          </p:nvGraphicFramePr>
          <p:xfrm>
            <a:off x="2340152" y="2156869"/>
            <a:ext cx="956204" cy="3262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49" name="Equation" r:id="rId5" imgW="520560" imgH="177480" progId="Equation.DSMT4">
                    <p:embed/>
                  </p:oleObj>
                </mc:Choice>
                <mc:Fallback>
                  <p:oleObj name="Equation" r:id="rId5" imgW="520560" imgH="17748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40152" y="2156869"/>
                          <a:ext cx="956204" cy="3262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4" name="Straight Connector 13"/>
            <p:cNvCxnSpPr/>
            <p:nvPr/>
          </p:nvCxnSpPr>
          <p:spPr>
            <a:xfrm>
              <a:off x="2460869" y="733778"/>
              <a:ext cx="0" cy="146677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09066E-6 L 0.05868 -2.09066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4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36818E-6 L -5.55556E-7 0.4465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3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9" grpId="0"/>
      <p:bldP spid="10" grpId="0"/>
      <p:bldP spid="11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riel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5323</TotalTime>
  <Words>1871</Words>
  <Application>Microsoft Office PowerPoint</Application>
  <PresentationFormat>On-screen Show (4:3)</PresentationFormat>
  <Paragraphs>372</Paragraphs>
  <Slides>45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</vt:lpstr>
      <vt:lpstr>Calibri</vt:lpstr>
      <vt:lpstr>Cambria Math</vt:lpstr>
      <vt:lpstr>Century Schoolbook</vt:lpstr>
      <vt:lpstr>Wingdings</vt:lpstr>
      <vt:lpstr>Wingdings 2</vt:lpstr>
      <vt:lpstr>Oriel</vt:lpstr>
      <vt:lpstr>Equation</vt:lpstr>
      <vt:lpstr>Chapter 2: The Normal Distributions</vt:lpstr>
      <vt:lpstr>Section 2.1:  Standard Normal Calculations</vt:lpstr>
      <vt:lpstr>Standardizing and Z-Scores.</vt:lpstr>
      <vt:lpstr>PowerPoint Presentation</vt:lpstr>
      <vt:lpstr>Normal distribution calculations:</vt:lpstr>
      <vt:lpstr>Complete response to a normal distribution question</vt:lpstr>
      <vt:lpstr>Let’s go though an example of how to use the table.</vt:lpstr>
      <vt:lpstr>PowerPoint Presentation</vt:lpstr>
      <vt:lpstr>PowerPoint Presentation</vt:lpstr>
      <vt:lpstr>PowerPoint Presentation</vt:lpstr>
      <vt:lpstr>PowerPoint Presentation</vt:lpstr>
      <vt:lpstr>a. Find P(z &lt; 2.85)</vt:lpstr>
      <vt:lpstr>PowerPoint Presentation</vt:lpstr>
      <vt:lpstr>d. Find P(-1.66 &lt; z &lt; 2.85)</vt:lpstr>
      <vt:lpstr>Section 2.1 Day 1</vt:lpstr>
      <vt:lpstr>Using Table A to find Z.</vt:lpstr>
      <vt:lpstr>PowerPoint Presentation</vt:lpstr>
      <vt:lpstr>PowerPoint Presentation</vt:lpstr>
      <vt:lpstr>Finding a value from a z-score</vt:lpstr>
      <vt:lpstr>PowerPoint Presentation</vt:lpstr>
      <vt:lpstr>a. What percent of men are at least 6 feet tall?</vt:lpstr>
      <vt:lpstr>b. What percent of men are at between 5’6” and 6’ tall?</vt:lpstr>
      <vt:lpstr>c. How tall must a man be to be in the tallest 10% of all adult men?</vt:lpstr>
      <vt:lpstr>Section 2.1 Complete</vt:lpstr>
      <vt:lpstr>Section 2.2:  Density curves and the Normal Distributions</vt:lpstr>
      <vt:lpstr>Density Curves</vt:lpstr>
      <vt:lpstr>Density Curves</vt:lpstr>
      <vt:lpstr>Mathematical Model</vt:lpstr>
      <vt:lpstr>Find the proportion of observations within the given interval</vt:lpstr>
      <vt:lpstr>Density Curve modeled by an equation</vt:lpstr>
      <vt:lpstr>Answers</vt:lpstr>
      <vt:lpstr>Normal distributions:</vt:lpstr>
      <vt:lpstr>Normal Curve</vt:lpstr>
      <vt:lpstr>Here are 3 reasons why normal curves are important in statistics.</vt:lpstr>
      <vt:lpstr>The 68-95-99.7 rule or Empirical  rule: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Section 2.2 Complete</vt:lpstr>
      <vt:lpstr>Chapter review</vt:lpstr>
      <vt:lpstr>PowerPoint Presentation</vt:lpstr>
      <vt:lpstr>Chapter 2 Complete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2: The Normal Distributions</dc:title>
  <dc:creator>NHVRHSD</dc:creator>
  <cp:lastModifiedBy>Schuetz, Michael</cp:lastModifiedBy>
  <cp:revision>53</cp:revision>
  <dcterms:created xsi:type="dcterms:W3CDTF">2008-08-27T22:57:39Z</dcterms:created>
  <dcterms:modified xsi:type="dcterms:W3CDTF">2017-08-23T22:03:52Z</dcterms:modified>
</cp:coreProperties>
</file>