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56" r:id="rId2"/>
    <p:sldId id="257" r:id="rId3"/>
    <p:sldId id="261" r:id="rId4"/>
    <p:sldId id="263" r:id="rId5"/>
    <p:sldId id="347" r:id="rId6"/>
    <p:sldId id="266" r:id="rId7"/>
    <p:sldId id="353" r:id="rId8"/>
    <p:sldId id="268" r:id="rId9"/>
    <p:sldId id="355" r:id="rId10"/>
    <p:sldId id="356" r:id="rId11"/>
    <p:sldId id="357" r:id="rId12"/>
    <p:sldId id="361" r:id="rId13"/>
    <p:sldId id="362" r:id="rId14"/>
    <p:sldId id="363" r:id="rId15"/>
    <p:sldId id="365" r:id="rId16"/>
    <p:sldId id="364" r:id="rId17"/>
    <p:sldId id="366" r:id="rId18"/>
    <p:sldId id="367" r:id="rId19"/>
    <p:sldId id="284" r:id="rId20"/>
    <p:sldId id="285" r:id="rId21"/>
    <p:sldId id="369" r:id="rId22"/>
    <p:sldId id="370" r:id="rId23"/>
    <p:sldId id="286" r:id="rId24"/>
    <p:sldId id="290" r:id="rId25"/>
    <p:sldId id="377" r:id="rId26"/>
    <p:sldId id="293" r:id="rId27"/>
    <p:sldId id="294" r:id="rId28"/>
    <p:sldId id="297" r:id="rId29"/>
    <p:sldId id="378" r:id="rId30"/>
    <p:sldId id="300" r:id="rId31"/>
    <p:sldId id="301" r:id="rId32"/>
    <p:sldId id="371" r:id="rId33"/>
    <p:sldId id="372" r:id="rId34"/>
    <p:sldId id="373" r:id="rId35"/>
    <p:sldId id="303" r:id="rId36"/>
    <p:sldId id="305" r:id="rId37"/>
    <p:sldId id="307" r:id="rId38"/>
    <p:sldId id="380" r:id="rId39"/>
    <p:sldId id="311" r:id="rId40"/>
    <p:sldId id="375" r:id="rId41"/>
    <p:sldId id="381" r:id="rId42"/>
    <p:sldId id="382" r:id="rId43"/>
    <p:sldId id="383" r:id="rId44"/>
    <p:sldId id="379" r:id="rId45"/>
    <p:sldId id="316" r:id="rId46"/>
    <p:sldId id="320" r:id="rId47"/>
    <p:sldId id="376" r:id="rId48"/>
    <p:sldId id="384" r:id="rId49"/>
    <p:sldId id="385" r:id="rId50"/>
    <p:sldId id="315" r:id="rId51"/>
    <p:sldId id="386" r:id="rId52"/>
    <p:sldId id="325" r:id="rId53"/>
    <p:sldId id="387" r:id="rId54"/>
    <p:sldId id="388" r:id="rId55"/>
    <p:sldId id="339" r:id="rId56"/>
    <p:sldId id="340" r:id="rId57"/>
    <p:sldId id="341" r:id="rId58"/>
    <p:sldId id="342" r:id="rId59"/>
    <p:sldId id="343" r:id="rId60"/>
    <p:sldId id="344" r:id="rId61"/>
    <p:sldId id="345" r:id="rId6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4660"/>
  </p:normalViewPr>
  <p:slideViewPr>
    <p:cSldViewPr snapToGrid="0">
      <p:cViewPr varScale="1">
        <p:scale>
          <a:sx n="93" d="100"/>
          <a:sy n="93" d="100"/>
        </p:scale>
        <p:origin x="696"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92"/>
    </p:cViewPr>
  </p:sorterViewPr>
  <p:notesViewPr>
    <p:cSldViewPr snapToGrid="0">
      <p:cViewPr varScale="1">
        <p:scale>
          <a:sx n="51" d="100"/>
          <a:sy n="51" d="100"/>
        </p:scale>
        <p:origin x="28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6.wmf"/><Relationship Id="rId1" Type="http://schemas.openxmlformats.org/officeDocument/2006/relationships/image" Target="../media/image50.wmf"/><Relationship Id="rId4"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56.wmf"/><Relationship Id="rId5" Type="http://schemas.openxmlformats.org/officeDocument/2006/relationships/image" Target="../media/image63.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18" Type="http://schemas.openxmlformats.org/officeDocument/2006/relationships/image" Target="../media/image81.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17" Type="http://schemas.openxmlformats.org/officeDocument/2006/relationships/image" Target="../media/image80.wmf"/><Relationship Id="rId2" Type="http://schemas.openxmlformats.org/officeDocument/2006/relationships/image" Target="../media/image65.wmf"/><Relationship Id="rId16" Type="http://schemas.openxmlformats.org/officeDocument/2006/relationships/image" Target="../media/image79.wmf"/><Relationship Id="rId20" Type="http://schemas.openxmlformats.org/officeDocument/2006/relationships/image" Target="../media/image83.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5" Type="http://schemas.openxmlformats.org/officeDocument/2006/relationships/image" Target="../media/image78.wmf"/><Relationship Id="rId10" Type="http://schemas.openxmlformats.org/officeDocument/2006/relationships/image" Target="../media/image73.wmf"/><Relationship Id="rId19" Type="http://schemas.openxmlformats.org/officeDocument/2006/relationships/image" Target="../media/image82.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0.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21.wmf"/><Relationship Id="rId4"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2FCC5AB0-EA82-4518-8590-10871B709B12}" type="slidenum">
              <a:rPr lang="en-US"/>
              <a:pPr>
                <a:defRPr/>
              </a:pPr>
              <a:t>‹#›</a:t>
            </a:fld>
            <a:endParaRPr lang="en-US"/>
          </a:p>
        </p:txBody>
      </p:sp>
    </p:spTree>
    <p:extLst>
      <p:ext uri="{BB962C8B-B14F-4D97-AF65-F5344CB8AC3E}">
        <p14:creationId xmlns:p14="http://schemas.microsoft.com/office/powerpoint/2010/main" val="3012180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DA309EC8-D668-4B38-B98D-8987E668F29A}" type="datetimeFigureOut">
              <a:rPr lang="en-US"/>
              <a:pPr>
                <a:defRPr/>
              </a:pPr>
              <a:t>8/23/2017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72A54A48-4297-4594-9F28-182E0870ADC1}" type="slidenum">
              <a:rPr lang="en-US"/>
              <a:pPr>
                <a:defRPr/>
              </a:pPr>
              <a:t>‹#›</a:t>
            </a:fld>
            <a:endParaRPr lang="en-US"/>
          </a:p>
        </p:txBody>
      </p:sp>
    </p:spTree>
    <p:extLst>
      <p:ext uri="{BB962C8B-B14F-4D97-AF65-F5344CB8AC3E}">
        <p14:creationId xmlns:p14="http://schemas.microsoft.com/office/powerpoint/2010/main" val="322771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fld id="{D4E77681-6B4E-4EA1-9A4D-7E4FD19C52FC}" type="slidenum">
              <a:rPr lang="en-US" smtClean="0"/>
              <a:pPr eaLnBrk="1" hangingPunct="1"/>
              <a:t>50</a:t>
            </a:fld>
            <a:endParaRPr lang="en-US" smtClean="0"/>
          </a:p>
        </p:txBody>
      </p:sp>
    </p:spTree>
    <p:extLst>
      <p:ext uri="{BB962C8B-B14F-4D97-AF65-F5344CB8AC3E}">
        <p14:creationId xmlns:p14="http://schemas.microsoft.com/office/powerpoint/2010/main" val="378166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lstStyle>
            <a:lvl1pPr>
              <a:defRPr/>
            </a:lvl1pPr>
          </a:lstStyle>
          <a:p>
            <a:pPr>
              <a:defRPr/>
            </a:pPr>
            <a:fld id="{C12C289D-9B9F-4D8D-9ACD-F3783255FD06}" type="datetime1">
              <a:rPr lang="en-US"/>
              <a:pPr>
                <a:defRPr/>
              </a:pPr>
              <a:t>8/23/2017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8778D17-7916-4FAE-ACC7-19A2746F512D}" type="slidenum">
              <a:rPr lang="en-US"/>
              <a:pPr>
                <a:defRPr/>
              </a:pPr>
              <a:t>‹#›</a:t>
            </a:fld>
            <a:endParaRPr lang="en-US"/>
          </a:p>
        </p:txBody>
      </p:sp>
    </p:spTree>
    <p:extLst>
      <p:ext uri="{BB962C8B-B14F-4D97-AF65-F5344CB8AC3E}">
        <p14:creationId xmlns:p14="http://schemas.microsoft.com/office/powerpoint/2010/main" val="39630566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lvl1pPr>
              <a:defRPr/>
            </a:lvl1pPr>
          </a:lstStyle>
          <a:p>
            <a:pPr>
              <a:defRPr/>
            </a:pPr>
            <a:fld id="{DED099C6-2C41-4EB4-8D31-F43560E759B1}" type="datetime1">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4B8793-45A8-49A3-9FAE-C11610ED4F9D}" type="slidenum">
              <a:rPr lang="en-US"/>
              <a:pPr>
                <a:defRPr/>
              </a:pPr>
              <a:t>‹#›</a:t>
            </a:fld>
            <a:endParaRPr lang="en-US"/>
          </a:p>
        </p:txBody>
      </p:sp>
    </p:spTree>
    <p:extLst>
      <p:ext uri="{BB962C8B-B14F-4D97-AF65-F5344CB8AC3E}">
        <p14:creationId xmlns:p14="http://schemas.microsoft.com/office/powerpoint/2010/main" val="16037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lvl1pPr>
              <a:defRPr/>
            </a:lvl1pPr>
          </a:lstStyle>
          <a:p>
            <a:pPr>
              <a:defRPr/>
            </a:pPr>
            <a:fld id="{77ACBDD9-C1C6-4490-B484-AA23F8AA4A53}" type="datetime1">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37CCF6-857C-4505-8E29-6E1BA017DB5E}" type="slidenum">
              <a:rPr lang="en-US"/>
              <a:pPr>
                <a:defRPr/>
              </a:pPr>
              <a:t>‹#›</a:t>
            </a:fld>
            <a:endParaRPr lang="en-US"/>
          </a:p>
        </p:txBody>
      </p:sp>
    </p:spTree>
    <p:extLst>
      <p:ext uri="{BB962C8B-B14F-4D97-AF65-F5344CB8AC3E}">
        <p14:creationId xmlns:p14="http://schemas.microsoft.com/office/powerpoint/2010/main" val="36080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172200" y="6191250"/>
            <a:ext cx="2476500" cy="476250"/>
          </a:xfrm>
          <a:prstGeom prst="rect">
            <a:avLst/>
          </a:prstGeom>
        </p:spPr>
        <p:txBody>
          <a:bodyPr/>
          <a:lstStyle>
            <a:lvl1pPr>
              <a:defRPr/>
            </a:lvl1pPr>
          </a:lstStyle>
          <a:p>
            <a:pPr>
              <a:defRPr/>
            </a:pPr>
            <a:fld id="{E705B239-103D-4615-943F-A1B20A8923BB}" type="datetime1">
              <a:rPr lang="en-US"/>
              <a:pPr>
                <a:defRPr/>
              </a:pPr>
              <a:t>8/23/2017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61DF84-700D-46E8-93BC-D5627A8F6B12}" type="slidenum">
              <a:rPr lang="en-US"/>
              <a:pPr>
                <a:defRPr/>
              </a:pPr>
              <a:t>‹#›</a:t>
            </a:fld>
            <a:endParaRPr lang="en-US"/>
          </a:p>
        </p:txBody>
      </p:sp>
    </p:spTree>
    <p:extLst>
      <p:ext uri="{BB962C8B-B14F-4D97-AF65-F5344CB8AC3E}">
        <p14:creationId xmlns:p14="http://schemas.microsoft.com/office/powerpoint/2010/main" val="423213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a:xfrm>
            <a:off x="6172200" y="6191250"/>
            <a:ext cx="2476500" cy="476250"/>
          </a:xfrm>
          <a:prstGeom prst="rect">
            <a:avLst/>
          </a:prstGeom>
        </p:spPr>
        <p:txBody>
          <a:bodyPr/>
          <a:lstStyle>
            <a:lvl1pPr>
              <a:defRPr/>
            </a:lvl1pPr>
          </a:lstStyle>
          <a:p>
            <a:pPr>
              <a:defRPr/>
            </a:pPr>
            <a:fld id="{8B9A351E-3A1D-493D-BA4D-99A78974DAE1}" type="datetime1">
              <a:rPr lang="en-US"/>
              <a:pPr>
                <a:defRPr/>
              </a:pPr>
              <a:t>8/23/2017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6A76E5D6-14FB-4545-BA17-F9492D2C5529}" type="slidenum">
              <a:rPr lang="en-US"/>
              <a:pPr>
                <a:defRPr/>
              </a:pPr>
              <a:t>‹#›</a:t>
            </a:fld>
            <a:endParaRPr lang="en-US"/>
          </a:p>
        </p:txBody>
      </p:sp>
    </p:spTree>
    <p:extLst>
      <p:ext uri="{BB962C8B-B14F-4D97-AF65-F5344CB8AC3E}">
        <p14:creationId xmlns:p14="http://schemas.microsoft.com/office/powerpoint/2010/main" val="12199243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172200" y="6191250"/>
            <a:ext cx="2476500" cy="476250"/>
          </a:xfrm>
          <a:prstGeom prst="rect">
            <a:avLst/>
          </a:prstGeom>
        </p:spPr>
        <p:txBody>
          <a:bodyPr/>
          <a:lstStyle>
            <a:lvl1pPr>
              <a:defRPr/>
            </a:lvl1pPr>
          </a:lstStyle>
          <a:p>
            <a:pPr>
              <a:defRPr/>
            </a:pPr>
            <a:fld id="{BFF0770D-B116-48C9-B188-48B703DADA6C}" type="datetime1">
              <a:rPr lang="en-US"/>
              <a:pPr>
                <a:defRPr/>
              </a:pPr>
              <a:t>8/23/2017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EB59E54-E95F-4882-AE8D-0F83717DED84}" type="slidenum">
              <a:rPr lang="en-US"/>
              <a:pPr>
                <a:defRPr/>
              </a:pPr>
              <a:t>‹#›</a:t>
            </a:fld>
            <a:endParaRPr lang="en-US"/>
          </a:p>
        </p:txBody>
      </p:sp>
    </p:spTree>
    <p:extLst>
      <p:ext uri="{BB962C8B-B14F-4D97-AF65-F5344CB8AC3E}">
        <p14:creationId xmlns:p14="http://schemas.microsoft.com/office/powerpoint/2010/main" val="117589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172200" y="6191250"/>
            <a:ext cx="2476500" cy="476250"/>
          </a:xfrm>
          <a:prstGeom prst="rect">
            <a:avLst/>
          </a:prstGeom>
        </p:spPr>
        <p:txBody>
          <a:bodyPr/>
          <a:lstStyle>
            <a:lvl1pPr>
              <a:defRPr/>
            </a:lvl1pPr>
          </a:lstStyle>
          <a:p>
            <a:pPr>
              <a:defRPr/>
            </a:pPr>
            <a:fld id="{ED7F3CE5-E827-4608-A407-785C277E4BFE}" type="datetime1">
              <a:rPr lang="en-US"/>
              <a:pPr>
                <a:defRPr/>
              </a:pPr>
              <a:t>8/23/2017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3AF8588-022A-4D8F-9254-7C951F5F6452}" type="slidenum">
              <a:rPr lang="en-US"/>
              <a:pPr>
                <a:defRPr/>
              </a:pPr>
              <a:t>‹#›</a:t>
            </a:fld>
            <a:endParaRPr lang="en-US"/>
          </a:p>
        </p:txBody>
      </p:sp>
    </p:spTree>
    <p:extLst>
      <p:ext uri="{BB962C8B-B14F-4D97-AF65-F5344CB8AC3E}">
        <p14:creationId xmlns:p14="http://schemas.microsoft.com/office/powerpoint/2010/main" val="407793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172200" y="6191250"/>
            <a:ext cx="2476500" cy="476250"/>
          </a:xfrm>
          <a:prstGeom prst="rect">
            <a:avLst/>
          </a:prstGeom>
        </p:spPr>
        <p:txBody>
          <a:bodyPr/>
          <a:lstStyle>
            <a:lvl1pPr>
              <a:defRPr/>
            </a:lvl1pPr>
          </a:lstStyle>
          <a:p>
            <a:pPr>
              <a:defRPr/>
            </a:pPr>
            <a:fld id="{8243C2B5-9DAF-4828-BA5B-DE256D2EA5C0}" type="datetime1">
              <a:rPr lang="en-US"/>
              <a:pPr>
                <a:defRPr/>
              </a:pPr>
              <a:t>8/23/2017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152F446-F70A-43AA-BFC6-3601DEA9AD8C}" type="slidenum">
              <a:rPr lang="en-US"/>
              <a:pPr>
                <a:defRPr/>
              </a:pPr>
              <a:t>‹#›</a:t>
            </a:fld>
            <a:endParaRPr lang="en-US"/>
          </a:p>
        </p:txBody>
      </p:sp>
    </p:spTree>
    <p:extLst>
      <p:ext uri="{BB962C8B-B14F-4D97-AF65-F5344CB8AC3E}">
        <p14:creationId xmlns:p14="http://schemas.microsoft.com/office/powerpoint/2010/main" val="334158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lvl1pPr>
              <a:defRPr/>
            </a:lvl1pPr>
          </a:lstStyle>
          <a:p>
            <a:pPr>
              <a:defRPr/>
            </a:pPr>
            <a:fld id="{C5F76261-A8FE-49BC-98BF-9E9C6DA1B84F}" type="datetime1">
              <a:rPr lang="en-US"/>
              <a:pPr>
                <a:defRPr/>
              </a:pPr>
              <a:t>8/23/2017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D8AAEB6-D7A9-4CB8-B70C-029AD10C7133}" type="slidenum">
              <a:rPr lang="en-US"/>
              <a:pPr>
                <a:defRPr/>
              </a:pPr>
              <a:t>‹#›</a:t>
            </a:fld>
            <a:endParaRPr lang="en-US"/>
          </a:p>
        </p:txBody>
      </p:sp>
    </p:spTree>
    <p:extLst>
      <p:ext uri="{BB962C8B-B14F-4D97-AF65-F5344CB8AC3E}">
        <p14:creationId xmlns:p14="http://schemas.microsoft.com/office/powerpoint/2010/main" val="171290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6172200" y="6191250"/>
            <a:ext cx="2476500" cy="476250"/>
          </a:xfrm>
          <a:prstGeom prst="rect">
            <a:avLst/>
          </a:prstGeom>
        </p:spPr>
        <p:txBody>
          <a:bodyPr/>
          <a:lstStyle>
            <a:lvl1pPr>
              <a:defRPr/>
            </a:lvl1pPr>
          </a:lstStyle>
          <a:p>
            <a:pPr>
              <a:defRPr/>
            </a:pPr>
            <a:fld id="{E21CB71F-E605-4C10-8705-4684E2D0CE7F}" type="datetime1">
              <a:rPr lang="en-US"/>
              <a:pPr>
                <a:defRPr/>
              </a:pPr>
              <a:t>8/23/2017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B8D4A91-2736-4128-A904-7E2C541DE5CF}" type="slidenum">
              <a:rPr lang="en-US"/>
              <a:pPr>
                <a:defRPr/>
              </a:pPr>
              <a:t>‹#›</a:t>
            </a:fld>
            <a:endParaRPr lang="en-US"/>
          </a:p>
        </p:txBody>
      </p:sp>
    </p:spTree>
    <p:extLst>
      <p:ext uri="{BB962C8B-B14F-4D97-AF65-F5344CB8AC3E}">
        <p14:creationId xmlns:p14="http://schemas.microsoft.com/office/powerpoint/2010/main" val="167511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172200" y="6191250"/>
            <a:ext cx="2476500" cy="476250"/>
          </a:xfrm>
          <a:prstGeom prst="rect">
            <a:avLst/>
          </a:prstGeom>
        </p:spPr>
        <p:txBody>
          <a:bodyPr/>
          <a:lstStyle>
            <a:lvl1pPr>
              <a:defRPr/>
            </a:lvl1pPr>
          </a:lstStyle>
          <a:p>
            <a:pPr>
              <a:defRPr/>
            </a:pPr>
            <a:fld id="{A3393C63-DA6A-4161-849F-CE0685DDD1C6}" type="datetime1">
              <a:rPr lang="en-US"/>
              <a:pPr>
                <a:defRPr/>
              </a:pPr>
              <a:t>8/23/2017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2B0E927-7961-4F2E-8603-B1252D6FB7CA}" type="slidenum">
              <a:rPr lang="en-US"/>
              <a:pPr>
                <a:defRPr/>
              </a:pPr>
              <a:t>‹#›</a:t>
            </a:fld>
            <a:endParaRPr lang="en-US"/>
          </a:p>
        </p:txBody>
      </p:sp>
    </p:spTree>
    <p:extLst>
      <p:ext uri="{BB962C8B-B14F-4D97-AF65-F5344CB8AC3E}">
        <p14:creationId xmlns:p14="http://schemas.microsoft.com/office/powerpoint/2010/main" val="5518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130175"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B41F3DD8-E3AA-4023-8DF3-731D0867B9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chemeClr val="tx2"/>
          </a:solidFill>
          <a:latin typeface="+mn-lt"/>
          <a:ea typeface="+mj-ea"/>
          <a:cs typeface="+mj-cs"/>
        </a:defRPr>
      </a:lvl1pPr>
      <a:lvl2pPr algn="l" rtl="0" eaLnBrk="0" fontAlgn="base" hangingPunct="0">
        <a:spcBef>
          <a:spcPct val="0"/>
        </a:spcBef>
        <a:spcAft>
          <a:spcPct val="0"/>
        </a:spcAft>
        <a:defRPr sz="3600" b="1">
          <a:solidFill>
            <a:schemeClr val="tx2"/>
          </a:solidFill>
          <a:latin typeface="Perpetua" pitchFamily="18" charset="0"/>
        </a:defRPr>
      </a:lvl2pPr>
      <a:lvl3pPr algn="l" rtl="0" eaLnBrk="0" fontAlgn="base" hangingPunct="0">
        <a:spcBef>
          <a:spcPct val="0"/>
        </a:spcBef>
        <a:spcAft>
          <a:spcPct val="0"/>
        </a:spcAft>
        <a:defRPr sz="3600" b="1">
          <a:solidFill>
            <a:schemeClr val="tx2"/>
          </a:solidFill>
          <a:latin typeface="Perpetua" pitchFamily="18" charset="0"/>
        </a:defRPr>
      </a:lvl3pPr>
      <a:lvl4pPr algn="l" rtl="0" eaLnBrk="0" fontAlgn="base" hangingPunct="0">
        <a:spcBef>
          <a:spcPct val="0"/>
        </a:spcBef>
        <a:spcAft>
          <a:spcPct val="0"/>
        </a:spcAft>
        <a:defRPr sz="3600" b="1">
          <a:solidFill>
            <a:schemeClr val="tx2"/>
          </a:solidFill>
          <a:latin typeface="Perpetua" pitchFamily="18" charset="0"/>
        </a:defRPr>
      </a:lvl4pPr>
      <a:lvl5pPr algn="l" rtl="0" eaLnBrk="0" fontAlgn="base" hangingPunct="0">
        <a:spcBef>
          <a:spcPct val="0"/>
        </a:spcBef>
        <a:spcAft>
          <a:spcPct val="0"/>
        </a:spcAft>
        <a:defRPr sz="3600" b="1">
          <a:solidFill>
            <a:schemeClr val="tx2"/>
          </a:solidFill>
          <a:latin typeface="Perpetua" pitchFamily="18" charset="0"/>
        </a:defRPr>
      </a:lvl5pPr>
      <a:lvl6pPr marL="457200" algn="l" rtl="0" fontAlgn="base">
        <a:spcBef>
          <a:spcPct val="0"/>
        </a:spcBef>
        <a:spcAft>
          <a:spcPct val="0"/>
        </a:spcAft>
        <a:defRPr sz="3600" b="1">
          <a:solidFill>
            <a:schemeClr val="tx2"/>
          </a:solidFill>
          <a:latin typeface="Perpetua" pitchFamily="18" charset="0"/>
        </a:defRPr>
      </a:lvl6pPr>
      <a:lvl7pPr marL="914400" algn="l" rtl="0" fontAlgn="base">
        <a:spcBef>
          <a:spcPct val="0"/>
        </a:spcBef>
        <a:spcAft>
          <a:spcPct val="0"/>
        </a:spcAft>
        <a:defRPr sz="3600" b="1">
          <a:solidFill>
            <a:schemeClr val="tx2"/>
          </a:solidFill>
          <a:latin typeface="Perpetua" pitchFamily="18" charset="0"/>
        </a:defRPr>
      </a:lvl7pPr>
      <a:lvl8pPr marL="1371600" algn="l" rtl="0" fontAlgn="base">
        <a:spcBef>
          <a:spcPct val="0"/>
        </a:spcBef>
        <a:spcAft>
          <a:spcPct val="0"/>
        </a:spcAft>
        <a:defRPr sz="3600" b="1">
          <a:solidFill>
            <a:schemeClr val="tx2"/>
          </a:solidFill>
          <a:latin typeface="Perpetua" pitchFamily="18" charset="0"/>
        </a:defRPr>
      </a:lvl8pPr>
      <a:lvl9pPr marL="1828800" algn="l" rtl="0" fontAlgn="base">
        <a:spcBef>
          <a:spcPct val="0"/>
        </a:spcBef>
        <a:spcAft>
          <a:spcPct val="0"/>
        </a:spcAft>
        <a:defRPr sz="3600" b="1">
          <a:solidFill>
            <a:schemeClr val="tx2"/>
          </a:solidFill>
          <a:latin typeface="Perpetua" pitchFamily="18"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8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4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8.png"/><Relationship Id="rId7" Type="http://schemas.openxmlformats.org/officeDocument/2006/relationships/oleObject" Target="../embeddings/oleObject13.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6.wmf"/><Relationship Id="rId4" Type="http://schemas.openxmlformats.org/officeDocument/2006/relationships/image" Target="../media/image29.png"/><Relationship Id="rId9"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8.png"/><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16.bin"/><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41.png"/><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40.wmf"/><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23.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42.pn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47.wmf"/><Relationship Id="rId4" Type="http://schemas.openxmlformats.org/officeDocument/2006/relationships/oleObject" Target="../embeddings/oleObject26.bin"/><Relationship Id="rId9" Type="http://schemas.openxmlformats.org/officeDocument/2006/relationships/image" Target="../media/image49.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9.bin"/><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oleObject" Target="../embeddings/oleObject30.bin"/><Relationship Id="rId10" Type="http://schemas.openxmlformats.org/officeDocument/2006/relationships/oleObject" Target="../embeddings/oleObject32.bin"/><Relationship Id="rId4" Type="http://schemas.openxmlformats.org/officeDocument/2006/relationships/image" Target="../media/image50.wmf"/><Relationship Id="rId9" Type="http://schemas.openxmlformats.org/officeDocument/2006/relationships/image" Target="../media/image4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3.wmf"/><Relationship Id="rId5" Type="http://schemas.openxmlformats.org/officeDocument/2006/relationships/oleObject" Target="../embeddings/oleObject34.bin"/><Relationship Id="rId4" Type="http://schemas.openxmlformats.org/officeDocument/2006/relationships/image" Target="../media/image52.wmf"/></Relationships>
</file>

<file path=ppt/slides/_rels/slide4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6.wmf"/><Relationship Id="rId5" Type="http://schemas.openxmlformats.org/officeDocument/2006/relationships/oleObject" Target="../embeddings/oleObject37.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9.bin"/></Relationships>
</file>

<file path=ppt/slides/_rels/slide47.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0.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3.bin"/><Relationship Id="rId14" Type="http://schemas.openxmlformats.org/officeDocument/2006/relationships/image" Target="../media/image5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1.bin"/><Relationship Id="rId18" Type="http://schemas.openxmlformats.org/officeDocument/2006/relationships/image" Target="../media/image71.wmf"/><Relationship Id="rId26" Type="http://schemas.openxmlformats.org/officeDocument/2006/relationships/image" Target="../media/image74.wmf"/><Relationship Id="rId39" Type="http://schemas.openxmlformats.org/officeDocument/2006/relationships/oleObject" Target="../embeddings/oleObject66.bin"/><Relationship Id="rId3" Type="http://schemas.openxmlformats.org/officeDocument/2006/relationships/oleObject" Target="../embeddings/oleObject46.bin"/><Relationship Id="rId21" Type="http://schemas.openxmlformats.org/officeDocument/2006/relationships/oleObject" Target="../embeddings/oleObject55.bin"/><Relationship Id="rId34" Type="http://schemas.openxmlformats.org/officeDocument/2006/relationships/image" Target="../media/image77.wmf"/><Relationship Id="rId42" Type="http://schemas.openxmlformats.org/officeDocument/2006/relationships/image" Target="../media/image81.wmf"/><Relationship Id="rId7" Type="http://schemas.openxmlformats.org/officeDocument/2006/relationships/oleObject" Target="../embeddings/oleObject48.bin"/><Relationship Id="rId12" Type="http://schemas.openxmlformats.org/officeDocument/2006/relationships/image" Target="../media/image68.wmf"/><Relationship Id="rId17" Type="http://schemas.openxmlformats.org/officeDocument/2006/relationships/oleObject" Target="../embeddings/oleObject53.bin"/><Relationship Id="rId25" Type="http://schemas.openxmlformats.org/officeDocument/2006/relationships/oleObject" Target="../embeddings/oleObject58.bin"/><Relationship Id="rId33" Type="http://schemas.openxmlformats.org/officeDocument/2006/relationships/oleObject" Target="../embeddings/oleObject63.bin"/><Relationship Id="rId38" Type="http://schemas.openxmlformats.org/officeDocument/2006/relationships/image" Target="../media/image79.wmf"/><Relationship Id="rId46" Type="http://schemas.openxmlformats.org/officeDocument/2006/relationships/image" Target="../media/image83.wmf"/><Relationship Id="rId2" Type="http://schemas.openxmlformats.org/officeDocument/2006/relationships/slideLayout" Target="../slideLayouts/slideLayout4.xml"/><Relationship Id="rId16" Type="http://schemas.openxmlformats.org/officeDocument/2006/relationships/image" Target="../media/image70.wmf"/><Relationship Id="rId20" Type="http://schemas.openxmlformats.org/officeDocument/2006/relationships/image" Target="../media/image72.wmf"/><Relationship Id="rId29" Type="http://schemas.openxmlformats.org/officeDocument/2006/relationships/oleObject" Target="../embeddings/oleObject60.bin"/><Relationship Id="rId41" Type="http://schemas.openxmlformats.org/officeDocument/2006/relationships/oleObject" Target="../embeddings/oleObject67.bin"/><Relationship Id="rId1" Type="http://schemas.openxmlformats.org/officeDocument/2006/relationships/vmlDrawing" Target="../drawings/vmlDrawing14.vml"/><Relationship Id="rId6" Type="http://schemas.openxmlformats.org/officeDocument/2006/relationships/image" Target="../media/image65.wmf"/><Relationship Id="rId11" Type="http://schemas.openxmlformats.org/officeDocument/2006/relationships/oleObject" Target="../embeddings/oleObject50.bin"/><Relationship Id="rId24" Type="http://schemas.openxmlformats.org/officeDocument/2006/relationships/image" Target="../media/image73.wmf"/><Relationship Id="rId32" Type="http://schemas.openxmlformats.org/officeDocument/2006/relationships/image" Target="../media/image76.wmf"/><Relationship Id="rId37" Type="http://schemas.openxmlformats.org/officeDocument/2006/relationships/oleObject" Target="../embeddings/oleObject65.bin"/><Relationship Id="rId40" Type="http://schemas.openxmlformats.org/officeDocument/2006/relationships/image" Target="../media/image80.wmf"/><Relationship Id="rId45" Type="http://schemas.openxmlformats.org/officeDocument/2006/relationships/oleObject" Target="../embeddings/oleObject69.bin"/><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7.bin"/><Relationship Id="rId28" Type="http://schemas.openxmlformats.org/officeDocument/2006/relationships/image" Target="../media/image75.wmf"/><Relationship Id="rId36" Type="http://schemas.openxmlformats.org/officeDocument/2006/relationships/image" Target="../media/image78.wmf"/><Relationship Id="rId10" Type="http://schemas.openxmlformats.org/officeDocument/2006/relationships/image" Target="../media/image67.wmf"/><Relationship Id="rId19" Type="http://schemas.openxmlformats.org/officeDocument/2006/relationships/oleObject" Target="../embeddings/oleObject54.bin"/><Relationship Id="rId31" Type="http://schemas.openxmlformats.org/officeDocument/2006/relationships/oleObject" Target="../embeddings/oleObject62.bin"/><Relationship Id="rId44" Type="http://schemas.openxmlformats.org/officeDocument/2006/relationships/image" Target="../media/image82.wmf"/><Relationship Id="rId4" Type="http://schemas.openxmlformats.org/officeDocument/2006/relationships/image" Target="../media/image64.wmf"/><Relationship Id="rId9" Type="http://schemas.openxmlformats.org/officeDocument/2006/relationships/oleObject" Target="../embeddings/oleObject49.bin"/><Relationship Id="rId14" Type="http://schemas.openxmlformats.org/officeDocument/2006/relationships/image" Target="../media/image69.wmf"/><Relationship Id="rId22" Type="http://schemas.openxmlformats.org/officeDocument/2006/relationships/oleObject" Target="../embeddings/oleObject56.bin"/><Relationship Id="rId27" Type="http://schemas.openxmlformats.org/officeDocument/2006/relationships/oleObject" Target="../embeddings/oleObject59.bin"/><Relationship Id="rId30" Type="http://schemas.openxmlformats.org/officeDocument/2006/relationships/oleObject" Target="../embeddings/oleObject61.bin"/><Relationship Id="rId35" Type="http://schemas.openxmlformats.org/officeDocument/2006/relationships/oleObject" Target="../embeddings/oleObject64.bin"/><Relationship Id="rId43" Type="http://schemas.openxmlformats.org/officeDocument/2006/relationships/oleObject" Target="../embeddings/oleObject68.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274763"/>
            <a:ext cx="7772400" cy="1984375"/>
          </a:xfrm>
        </p:spPr>
        <p:txBody>
          <a:bodyPr/>
          <a:lstStyle/>
          <a:p>
            <a:pPr eaLnBrk="1" hangingPunct="1"/>
            <a:r>
              <a:rPr sz="5000" dirty="0" smtClean="0">
                <a:solidFill>
                  <a:schemeClr val="tx1"/>
                </a:solidFill>
              </a:rPr>
              <a:t>Chapter 1 &amp; Section 2.1</a:t>
            </a:r>
            <a:r>
              <a:rPr dirty="0" smtClean="0"/>
              <a:t/>
            </a:r>
            <a:br>
              <a:rPr dirty="0" smtClean="0"/>
            </a:br>
            <a:r>
              <a:rPr dirty="0" smtClean="0"/>
              <a:t>Exploring Data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pic>
        <p:nvPicPr>
          <p:cNvPr id="225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5960892-21BD-4DC9-96DB-C167B6E9BCC7}" type="slidenum">
              <a:rPr lang="en-US"/>
              <a:pPr>
                <a:defRPr/>
              </a:pPr>
              <a:t>10</a:t>
            </a:fld>
            <a:endParaRPr lang="en-US"/>
          </a:p>
        </p:txBody>
      </p:sp>
      <p:sp>
        <p:nvSpPr>
          <p:cNvPr id="6" name="TextBox 5"/>
          <p:cNvSpPr txBox="1">
            <a:spLocks noChangeArrowheads="1"/>
          </p:cNvSpPr>
          <p:nvPr/>
        </p:nvSpPr>
        <p:spPr bwMode="auto">
          <a:xfrm>
            <a:off x="1897063" y="4165600"/>
            <a:ext cx="5530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No, a pie chart is used to display one variable with all of its categories totaling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784225"/>
          </a:xfrm>
        </p:spPr>
        <p:txBody>
          <a:bodyPr/>
          <a:lstStyle/>
          <a:p>
            <a:pPr eaLnBrk="1" hangingPunct="1"/>
            <a:r>
              <a:rPr lang="en-US" sz="4000" smtClean="0"/>
              <a:t> How to make a dotplot</a:t>
            </a:r>
          </a:p>
        </p:txBody>
      </p:sp>
      <p:sp>
        <p:nvSpPr>
          <p:cNvPr id="3" name="Slide Number Placeholder 2"/>
          <p:cNvSpPr>
            <a:spLocks noGrp="1"/>
          </p:cNvSpPr>
          <p:nvPr>
            <p:ph type="sldNum" sz="quarter" idx="12"/>
          </p:nvPr>
        </p:nvSpPr>
        <p:spPr/>
        <p:txBody>
          <a:bodyPr/>
          <a:lstStyle/>
          <a:p>
            <a:pPr>
              <a:defRPr/>
            </a:pPr>
            <a:fld id="{DC50D4C3-7006-4685-8B4A-A0903251BAA7}" type="slidenum">
              <a:rPr lang="en-US"/>
              <a:pPr>
                <a:defRPr/>
              </a:pPr>
              <a:t>11</a:t>
            </a:fld>
            <a:endParaRPr lang="en-US"/>
          </a:p>
        </p:txBody>
      </p:sp>
      <p:sp>
        <p:nvSpPr>
          <p:cNvPr id="12" name="TextBox 11"/>
          <p:cNvSpPr txBox="1">
            <a:spLocks noChangeArrowheads="1"/>
          </p:cNvSpPr>
          <p:nvPr/>
        </p:nvSpPr>
        <p:spPr bwMode="auto">
          <a:xfrm>
            <a:off x="3160713" y="979488"/>
            <a:ext cx="3094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Highway mpg for some 2000 midsize cars</a:t>
            </a:r>
          </a:p>
        </p:txBody>
      </p:sp>
      <p:sp>
        <p:nvSpPr>
          <p:cNvPr id="13" name="TextBox 12"/>
          <p:cNvSpPr txBox="1"/>
          <p:nvPr/>
        </p:nvSpPr>
        <p:spPr>
          <a:xfrm>
            <a:off x="0" y="2460979"/>
            <a:ext cx="1015663" cy="1399822"/>
          </a:xfrm>
          <a:prstGeom prst="rect">
            <a:avLst/>
          </a:prstGeom>
          <a:noFill/>
        </p:spPr>
        <p:txBody>
          <a:bodyPr vert="vert270">
            <a:spAutoFit/>
          </a:bodyPr>
          <a:lstStyle/>
          <a:p>
            <a:pPr algn="ctr">
              <a:defRPr/>
            </a:pPr>
            <a:r>
              <a:rPr lang="en-US" dirty="0"/>
              <a:t>Frequency or </a:t>
            </a:r>
          </a:p>
          <a:p>
            <a:pPr algn="ctr">
              <a:defRPr/>
            </a:pPr>
            <a:r>
              <a:rPr lang="en-US" dirty="0"/>
              <a:t>Count</a:t>
            </a:r>
          </a:p>
        </p:txBody>
      </p:sp>
      <p:sp>
        <p:nvSpPr>
          <p:cNvPr id="14" name="TextBox 13"/>
          <p:cNvSpPr txBox="1">
            <a:spLocks noChangeArrowheads="1"/>
          </p:cNvSpPr>
          <p:nvPr/>
        </p:nvSpPr>
        <p:spPr bwMode="auto">
          <a:xfrm>
            <a:off x="3160713" y="5099050"/>
            <a:ext cx="3094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MPG</a:t>
            </a:r>
          </a:p>
        </p:txBody>
      </p:sp>
      <p:grpSp>
        <p:nvGrpSpPr>
          <p:cNvPr id="2" name="Group 34"/>
          <p:cNvGrpSpPr>
            <a:grpSpLocks/>
          </p:cNvGrpSpPr>
          <p:nvPr/>
        </p:nvGrpSpPr>
        <p:grpSpPr bwMode="auto">
          <a:xfrm>
            <a:off x="1309688" y="1701800"/>
            <a:ext cx="6727825" cy="3081338"/>
            <a:chOff x="1241778" y="1727200"/>
            <a:chExt cx="6728178" cy="3081877"/>
          </a:xfrm>
        </p:grpSpPr>
        <p:grpSp>
          <p:nvGrpSpPr>
            <p:cNvPr id="23609" name="Group 10"/>
            <p:cNvGrpSpPr>
              <a:grpSpLocks/>
            </p:cNvGrpSpPr>
            <p:nvPr/>
          </p:nvGrpSpPr>
          <p:grpSpPr bwMode="auto">
            <a:xfrm>
              <a:off x="1456267" y="1727200"/>
              <a:ext cx="6513689" cy="2889956"/>
              <a:chOff x="1456267" y="1727200"/>
              <a:chExt cx="6513689" cy="2889956"/>
            </a:xfrm>
          </p:grpSpPr>
          <p:cxnSp>
            <p:nvCxnSpPr>
              <p:cNvPr id="8" name="Straight Connector 7"/>
              <p:cNvCxnSpPr/>
              <p:nvPr/>
            </p:nvCxnSpPr>
            <p:spPr>
              <a:xfrm rot="5400000">
                <a:off x="11224" y="3172077"/>
                <a:ext cx="2889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56101" y="4616955"/>
                <a:ext cx="6513855"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rot="5400000">
              <a:off x="1625951"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167316"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686457"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216709"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746962"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266102"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797942"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17082"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858448"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377587"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896728"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439681" y="4628070"/>
              <a:ext cx="362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41778" y="4042180"/>
              <a:ext cx="3953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41778" y="3465817"/>
              <a:ext cx="3953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41778" y="2900568"/>
              <a:ext cx="3953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41778" y="2325793"/>
              <a:ext cx="3953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41778" y="1749429"/>
              <a:ext cx="3953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a:spLocks noChangeArrowheads="1"/>
          </p:cNvSpPr>
          <p:nvPr/>
        </p:nvSpPr>
        <p:spPr bwMode="auto">
          <a:xfrm>
            <a:off x="7383463" y="4806950"/>
            <a:ext cx="585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32</a:t>
            </a:r>
          </a:p>
        </p:txBody>
      </p:sp>
      <p:sp>
        <p:nvSpPr>
          <p:cNvPr id="37" name="TextBox 36"/>
          <p:cNvSpPr txBox="1">
            <a:spLocks noChangeArrowheads="1"/>
          </p:cNvSpPr>
          <p:nvPr/>
        </p:nvSpPr>
        <p:spPr bwMode="auto">
          <a:xfrm>
            <a:off x="1331913" y="4806950"/>
            <a:ext cx="1139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21</a:t>
            </a:r>
          </a:p>
        </p:txBody>
      </p:sp>
      <p:sp>
        <p:nvSpPr>
          <p:cNvPr id="38" name="TextBox 37"/>
          <p:cNvSpPr txBox="1">
            <a:spLocks noChangeArrowheads="1"/>
          </p:cNvSpPr>
          <p:nvPr/>
        </p:nvSpPr>
        <p:spPr bwMode="auto">
          <a:xfrm>
            <a:off x="1908175" y="4806950"/>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22</a:t>
            </a:r>
          </a:p>
        </p:txBody>
      </p:sp>
      <p:sp>
        <p:nvSpPr>
          <p:cNvPr id="39" name="TextBox 38"/>
          <p:cNvSpPr txBox="1">
            <a:spLocks noChangeArrowheads="1"/>
          </p:cNvSpPr>
          <p:nvPr/>
        </p:nvSpPr>
        <p:spPr bwMode="auto">
          <a:xfrm>
            <a:off x="2968625" y="4806950"/>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24</a:t>
            </a:r>
          </a:p>
        </p:txBody>
      </p:sp>
      <p:sp>
        <p:nvSpPr>
          <p:cNvPr id="40" name="TextBox 39"/>
          <p:cNvSpPr txBox="1">
            <a:spLocks noChangeArrowheads="1"/>
          </p:cNvSpPr>
          <p:nvPr/>
        </p:nvSpPr>
        <p:spPr bwMode="auto">
          <a:xfrm>
            <a:off x="3690938" y="4806950"/>
            <a:ext cx="565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25</a:t>
            </a:r>
          </a:p>
        </p:txBody>
      </p:sp>
      <p:sp>
        <p:nvSpPr>
          <p:cNvPr id="41" name="TextBox 40"/>
          <p:cNvSpPr txBox="1">
            <a:spLocks noChangeArrowheads="1"/>
          </p:cNvSpPr>
          <p:nvPr/>
        </p:nvSpPr>
        <p:spPr bwMode="auto">
          <a:xfrm>
            <a:off x="4019550" y="4806950"/>
            <a:ext cx="1003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26</a:t>
            </a:r>
          </a:p>
        </p:txBody>
      </p:sp>
      <p:sp>
        <p:nvSpPr>
          <p:cNvPr id="42" name="TextBox 41"/>
          <p:cNvSpPr txBox="1">
            <a:spLocks noChangeArrowheads="1"/>
          </p:cNvSpPr>
          <p:nvPr/>
        </p:nvSpPr>
        <p:spPr bwMode="auto">
          <a:xfrm>
            <a:off x="4538663" y="4806950"/>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27</a:t>
            </a:r>
          </a:p>
        </p:txBody>
      </p:sp>
      <p:sp>
        <p:nvSpPr>
          <p:cNvPr id="43" name="TextBox 42"/>
          <p:cNvSpPr txBox="1">
            <a:spLocks noChangeArrowheads="1"/>
          </p:cNvSpPr>
          <p:nvPr/>
        </p:nvSpPr>
        <p:spPr bwMode="auto">
          <a:xfrm>
            <a:off x="5091113" y="4806950"/>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28</a:t>
            </a:r>
          </a:p>
        </p:txBody>
      </p:sp>
      <p:sp>
        <p:nvSpPr>
          <p:cNvPr id="44" name="TextBox 43"/>
          <p:cNvSpPr txBox="1">
            <a:spLocks noChangeArrowheads="1"/>
          </p:cNvSpPr>
          <p:nvPr/>
        </p:nvSpPr>
        <p:spPr bwMode="auto">
          <a:xfrm>
            <a:off x="5610225" y="4806950"/>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29</a:t>
            </a:r>
          </a:p>
        </p:txBody>
      </p:sp>
      <p:sp>
        <p:nvSpPr>
          <p:cNvPr id="45" name="TextBox 44"/>
          <p:cNvSpPr txBox="1">
            <a:spLocks noChangeArrowheads="1"/>
          </p:cNvSpPr>
          <p:nvPr/>
        </p:nvSpPr>
        <p:spPr bwMode="auto">
          <a:xfrm>
            <a:off x="6140450" y="4806950"/>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30</a:t>
            </a:r>
          </a:p>
        </p:txBody>
      </p:sp>
      <p:sp>
        <p:nvSpPr>
          <p:cNvPr id="46" name="TextBox 45"/>
          <p:cNvSpPr txBox="1">
            <a:spLocks noChangeArrowheads="1"/>
          </p:cNvSpPr>
          <p:nvPr/>
        </p:nvSpPr>
        <p:spPr bwMode="auto">
          <a:xfrm>
            <a:off x="6626225" y="4806950"/>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31</a:t>
            </a:r>
          </a:p>
        </p:txBody>
      </p:sp>
      <p:sp>
        <p:nvSpPr>
          <p:cNvPr id="47" name="TextBox 46"/>
          <p:cNvSpPr txBox="1">
            <a:spLocks noChangeArrowheads="1"/>
          </p:cNvSpPr>
          <p:nvPr/>
        </p:nvSpPr>
        <p:spPr bwMode="auto">
          <a:xfrm>
            <a:off x="2427288" y="4806950"/>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23</a:t>
            </a:r>
          </a:p>
        </p:txBody>
      </p:sp>
      <p:sp>
        <p:nvSpPr>
          <p:cNvPr id="48" name="TextBox 47"/>
          <p:cNvSpPr txBox="1">
            <a:spLocks noChangeArrowheads="1"/>
          </p:cNvSpPr>
          <p:nvPr/>
        </p:nvSpPr>
        <p:spPr bwMode="auto">
          <a:xfrm>
            <a:off x="812800" y="3857625"/>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a:t>
            </a:r>
          </a:p>
        </p:txBody>
      </p:sp>
      <p:sp>
        <p:nvSpPr>
          <p:cNvPr id="49" name="TextBox 48"/>
          <p:cNvSpPr txBox="1">
            <a:spLocks noChangeArrowheads="1"/>
          </p:cNvSpPr>
          <p:nvPr/>
        </p:nvSpPr>
        <p:spPr bwMode="auto">
          <a:xfrm>
            <a:off x="812800" y="32591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4</a:t>
            </a:r>
          </a:p>
        </p:txBody>
      </p:sp>
      <p:sp>
        <p:nvSpPr>
          <p:cNvPr id="50" name="TextBox 49"/>
          <p:cNvSpPr txBox="1">
            <a:spLocks noChangeArrowheads="1"/>
          </p:cNvSpPr>
          <p:nvPr/>
        </p:nvSpPr>
        <p:spPr bwMode="auto">
          <a:xfrm>
            <a:off x="812800" y="270668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6</a:t>
            </a:r>
          </a:p>
        </p:txBody>
      </p:sp>
      <p:sp>
        <p:nvSpPr>
          <p:cNvPr id="51" name="TextBox 50"/>
          <p:cNvSpPr txBox="1">
            <a:spLocks noChangeArrowheads="1"/>
          </p:cNvSpPr>
          <p:nvPr/>
        </p:nvSpPr>
        <p:spPr bwMode="auto">
          <a:xfrm>
            <a:off x="812800" y="21526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8</a:t>
            </a:r>
          </a:p>
        </p:txBody>
      </p:sp>
      <p:sp>
        <p:nvSpPr>
          <p:cNvPr id="52" name="TextBox 51"/>
          <p:cNvSpPr txBox="1">
            <a:spLocks noChangeArrowheads="1"/>
          </p:cNvSpPr>
          <p:nvPr/>
        </p:nvSpPr>
        <p:spPr bwMode="auto">
          <a:xfrm>
            <a:off x="812800" y="1555750"/>
            <a:ext cx="565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10</a:t>
            </a:r>
          </a:p>
        </p:txBody>
      </p:sp>
      <p:sp>
        <p:nvSpPr>
          <p:cNvPr id="55" name="Quad Arrow 54"/>
          <p:cNvSpPr/>
          <p:nvPr/>
        </p:nvSpPr>
        <p:spPr>
          <a:xfrm rot="18900000">
            <a:off x="3852863" y="415448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Quad Arrow 65"/>
          <p:cNvSpPr/>
          <p:nvPr/>
        </p:nvSpPr>
        <p:spPr>
          <a:xfrm rot="18900000">
            <a:off x="3852863" y="3871913"/>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Quad Arrow 66"/>
          <p:cNvSpPr/>
          <p:nvPr/>
        </p:nvSpPr>
        <p:spPr>
          <a:xfrm rot="18900000">
            <a:off x="3852863" y="3578225"/>
            <a:ext cx="287337" cy="287338"/>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Quad Arrow 67"/>
          <p:cNvSpPr/>
          <p:nvPr/>
        </p:nvSpPr>
        <p:spPr>
          <a:xfrm rot="18900000">
            <a:off x="1741488" y="415448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Quad Arrow 68"/>
          <p:cNvSpPr/>
          <p:nvPr/>
        </p:nvSpPr>
        <p:spPr>
          <a:xfrm rot="18900000">
            <a:off x="5964238" y="415448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Quad Arrow 69"/>
          <p:cNvSpPr/>
          <p:nvPr/>
        </p:nvSpPr>
        <p:spPr>
          <a:xfrm rot="18900000">
            <a:off x="6483350" y="4154488"/>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Quad Arrow 71"/>
          <p:cNvSpPr/>
          <p:nvPr/>
        </p:nvSpPr>
        <p:spPr>
          <a:xfrm rot="18900000">
            <a:off x="5432425" y="4154488"/>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Quad Arrow 72"/>
          <p:cNvSpPr/>
          <p:nvPr/>
        </p:nvSpPr>
        <p:spPr>
          <a:xfrm rot="18900000">
            <a:off x="5432425" y="38719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Quad Arrow 73"/>
          <p:cNvSpPr/>
          <p:nvPr/>
        </p:nvSpPr>
        <p:spPr>
          <a:xfrm rot="18900000">
            <a:off x="5432425" y="3578225"/>
            <a:ext cx="287338" cy="287338"/>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Quad Arrow 74"/>
          <p:cNvSpPr/>
          <p:nvPr/>
        </p:nvSpPr>
        <p:spPr>
          <a:xfrm rot="18900000">
            <a:off x="5964238" y="3871913"/>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Quad Arrow 75"/>
          <p:cNvSpPr/>
          <p:nvPr/>
        </p:nvSpPr>
        <p:spPr>
          <a:xfrm rot="18900000">
            <a:off x="5432425" y="3297238"/>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Quad Arrow 76"/>
          <p:cNvSpPr/>
          <p:nvPr/>
        </p:nvSpPr>
        <p:spPr>
          <a:xfrm rot="18900000">
            <a:off x="5432425" y="301466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Quad Arrow 77"/>
          <p:cNvSpPr/>
          <p:nvPr/>
        </p:nvSpPr>
        <p:spPr>
          <a:xfrm rot="18900000">
            <a:off x="2790825" y="4154488"/>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Quad Arrow 78"/>
          <p:cNvSpPr/>
          <p:nvPr/>
        </p:nvSpPr>
        <p:spPr>
          <a:xfrm rot="18900000">
            <a:off x="4371975" y="4154488"/>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Quad Arrow 79"/>
          <p:cNvSpPr/>
          <p:nvPr/>
        </p:nvSpPr>
        <p:spPr>
          <a:xfrm rot="18900000">
            <a:off x="3322638" y="329723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Quad Arrow 80"/>
          <p:cNvSpPr/>
          <p:nvPr/>
        </p:nvSpPr>
        <p:spPr>
          <a:xfrm rot="18900000">
            <a:off x="1741488" y="3871913"/>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Quad Arrow 81"/>
          <p:cNvSpPr/>
          <p:nvPr/>
        </p:nvSpPr>
        <p:spPr>
          <a:xfrm rot="18900000">
            <a:off x="3322638" y="299243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Quad Arrow 82"/>
          <p:cNvSpPr/>
          <p:nvPr/>
        </p:nvSpPr>
        <p:spPr>
          <a:xfrm rot="18900000">
            <a:off x="3322638" y="415448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Quad Arrow 83"/>
          <p:cNvSpPr/>
          <p:nvPr/>
        </p:nvSpPr>
        <p:spPr>
          <a:xfrm rot="18900000">
            <a:off x="3322638" y="3871913"/>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Quad Arrow 84"/>
          <p:cNvSpPr/>
          <p:nvPr/>
        </p:nvSpPr>
        <p:spPr>
          <a:xfrm rot="18900000">
            <a:off x="5432425" y="2732088"/>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Quad Arrow 85"/>
          <p:cNvSpPr/>
          <p:nvPr/>
        </p:nvSpPr>
        <p:spPr>
          <a:xfrm rot="18900000">
            <a:off x="5432425" y="24495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Quad Arrow 86"/>
          <p:cNvSpPr/>
          <p:nvPr/>
        </p:nvSpPr>
        <p:spPr>
          <a:xfrm rot="18900000">
            <a:off x="6483350" y="38719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Quad Arrow 87"/>
          <p:cNvSpPr/>
          <p:nvPr/>
        </p:nvSpPr>
        <p:spPr>
          <a:xfrm rot="18900000">
            <a:off x="3322638" y="2720975"/>
            <a:ext cx="287337" cy="287338"/>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Quad Arrow 88"/>
          <p:cNvSpPr/>
          <p:nvPr/>
        </p:nvSpPr>
        <p:spPr>
          <a:xfrm rot="18900000">
            <a:off x="3322638" y="3589338"/>
            <a:ext cx="287337" cy="288925"/>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Quad Arrow 89"/>
          <p:cNvSpPr/>
          <p:nvPr/>
        </p:nvSpPr>
        <p:spPr>
          <a:xfrm rot="18900000">
            <a:off x="5432425" y="21447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Quad Arrow 90"/>
          <p:cNvSpPr/>
          <p:nvPr/>
        </p:nvSpPr>
        <p:spPr>
          <a:xfrm rot="18900000">
            <a:off x="5432425" y="18399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Quad Arrow 91"/>
          <p:cNvSpPr/>
          <p:nvPr/>
        </p:nvSpPr>
        <p:spPr>
          <a:xfrm rot="18900000">
            <a:off x="5432425" y="1581150"/>
            <a:ext cx="287338" cy="287338"/>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Quad Arrow 92"/>
          <p:cNvSpPr/>
          <p:nvPr/>
        </p:nvSpPr>
        <p:spPr>
          <a:xfrm rot="18900000">
            <a:off x="4371975" y="38719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Quad Arrow 96"/>
          <p:cNvSpPr/>
          <p:nvPr/>
        </p:nvSpPr>
        <p:spPr>
          <a:xfrm rot="18900000">
            <a:off x="7554913" y="415448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Quad Arrow 97"/>
          <p:cNvSpPr/>
          <p:nvPr/>
        </p:nvSpPr>
        <p:spPr>
          <a:xfrm rot="18900000">
            <a:off x="6483350" y="3567113"/>
            <a:ext cx="287338"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Quad Arrow 98"/>
          <p:cNvSpPr/>
          <p:nvPr/>
        </p:nvSpPr>
        <p:spPr>
          <a:xfrm rot="18900000">
            <a:off x="5964238" y="3578225"/>
            <a:ext cx="287337" cy="287338"/>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Quad Arrow 99"/>
          <p:cNvSpPr/>
          <p:nvPr/>
        </p:nvSpPr>
        <p:spPr>
          <a:xfrm rot="18900000">
            <a:off x="4891088" y="4154488"/>
            <a:ext cx="287337" cy="287337"/>
          </a:xfrm>
          <a:prstGeom prst="quad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par>
                                <p:cTn id="12" presetID="1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Bottom)">
                                      <p:cBhvr>
                                        <p:cTn id="14" dur="500"/>
                                        <p:tgtEl>
                                          <p:spTgt spid="1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30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nodeType="afterGroup">
                            <p:stCondLst>
                              <p:cond delay="300"/>
                            </p:stCondLst>
                            <p:childTnLst>
                              <p:par>
                                <p:cTn id="26" presetID="1" presetClass="entr" presetSubtype="0" fill="hold" grpId="0" nodeType="afterEffect">
                                  <p:stCondLst>
                                    <p:cond delay="300"/>
                                  </p:stCondLst>
                                  <p:childTnLst>
                                    <p:set>
                                      <p:cBhvr>
                                        <p:cTn id="27" dur="1" fill="hold">
                                          <p:stCondLst>
                                            <p:cond delay="0"/>
                                          </p:stCondLst>
                                        </p:cTn>
                                        <p:tgtEl>
                                          <p:spTgt spid="47"/>
                                        </p:tgtEl>
                                        <p:attrNameLst>
                                          <p:attrName>style.visibility</p:attrName>
                                        </p:attrNameLst>
                                      </p:cBhvr>
                                      <p:to>
                                        <p:strVal val="visible"/>
                                      </p:to>
                                    </p:set>
                                  </p:childTnLst>
                                </p:cTn>
                              </p:par>
                            </p:childTnLst>
                          </p:cTn>
                        </p:par>
                        <p:par>
                          <p:cTn id="28" fill="hold" nodeType="afterGroup">
                            <p:stCondLst>
                              <p:cond delay="600"/>
                            </p:stCondLst>
                            <p:childTnLst>
                              <p:par>
                                <p:cTn id="29" presetID="1" presetClass="entr" presetSubtype="0" fill="hold" grpId="0" nodeType="afterEffect">
                                  <p:stCondLst>
                                    <p:cond delay="300"/>
                                  </p:stCondLst>
                                  <p:childTnLst>
                                    <p:set>
                                      <p:cBhvr>
                                        <p:cTn id="30" dur="1" fill="hold">
                                          <p:stCondLst>
                                            <p:cond delay="0"/>
                                          </p:stCondLst>
                                        </p:cTn>
                                        <p:tgtEl>
                                          <p:spTgt spid="39"/>
                                        </p:tgtEl>
                                        <p:attrNameLst>
                                          <p:attrName>style.visibility</p:attrName>
                                        </p:attrNameLst>
                                      </p:cBhvr>
                                      <p:to>
                                        <p:strVal val="visible"/>
                                      </p:to>
                                    </p:set>
                                  </p:childTnLst>
                                </p:cTn>
                              </p:par>
                            </p:childTnLst>
                          </p:cTn>
                        </p:par>
                        <p:par>
                          <p:cTn id="31" fill="hold" nodeType="afterGroup">
                            <p:stCondLst>
                              <p:cond delay="900"/>
                            </p:stCondLst>
                            <p:childTnLst>
                              <p:par>
                                <p:cTn id="32" presetID="1" presetClass="entr" presetSubtype="0" fill="hold" grpId="0" nodeType="afterEffect">
                                  <p:stCondLst>
                                    <p:cond delay="300"/>
                                  </p:stCondLst>
                                  <p:childTnLst>
                                    <p:set>
                                      <p:cBhvr>
                                        <p:cTn id="33" dur="1" fill="hold">
                                          <p:stCondLst>
                                            <p:cond delay="0"/>
                                          </p:stCondLst>
                                        </p:cTn>
                                        <p:tgtEl>
                                          <p:spTgt spid="40"/>
                                        </p:tgtEl>
                                        <p:attrNameLst>
                                          <p:attrName>style.visibility</p:attrName>
                                        </p:attrNameLst>
                                      </p:cBhvr>
                                      <p:to>
                                        <p:strVal val="visible"/>
                                      </p:to>
                                    </p:set>
                                  </p:childTnLst>
                                </p:cTn>
                              </p:par>
                            </p:childTnLst>
                          </p:cTn>
                        </p:par>
                        <p:par>
                          <p:cTn id="34" fill="hold" nodeType="afterGroup">
                            <p:stCondLst>
                              <p:cond delay="1200"/>
                            </p:stCondLst>
                            <p:childTnLst>
                              <p:par>
                                <p:cTn id="35" presetID="1" presetClass="entr" presetSubtype="0" fill="hold" grpId="0" nodeType="afterEffect">
                                  <p:stCondLst>
                                    <p:cond delay="300"/>
                                  </p:stCondLst>
                                  <p:childTnLst>
                                    <p:set>
                                      <p:cBhvr>
                                        <p:cTn id="36" dur="1" fill="hold">
                                          <p:stCondLst>
                                            <p:cond delay="0"/>
                                          </p:stCondLst>
                                        </p:cTn>
                                        <p:tgtEl>
                                          <p:spTgt spid="41"/>
                                        </p:tgtEl>
                                        <p:attrNameLst>
                                          <p:attrName>style.visibility</p:attrName>
                                        </p:attrNameLst>
                                      </p:cBhvr>
                                      <p:to>
                                        <p:strVal val="visible"/>
                                      </p:to>
                                    </p:set>
                                  </p:childTnLst>
                                </p:cTn>
                              </p:par>
                            </p:childTnLst>
                          </p:cTn>
                        </p:par>
                        <p:par>
                          <p:cTn id="37" fill="hold" nodeType="afterGroup">
                            <p:stCondLst>
                              <p:cond delay="1500"/>
                            </p:stCondLst>
                            <p:childTnLst>
                              <p:par>
                                <p:cTn id="38" presetID="1" presetClass="entr" presetSubtype="0" fill="hold" grpId="0" nodeType="afterEffect">
                                  <p:stCondLst>
                                    <p:cond delay="300"/>
                                  </p:stCondLst>
                                  <p:childTnLst>
                                    <p:set>
                                      <p:cBhvr>
                                        <p:cTn id="39" dur="1" fill="hold">
                                          <p:stCondLst>
                                            <p:cond delay="0"/>
                                          </p:stCondLst>
                                        </p:cTn>
                                        <p:tgtEl>
                                          <p:spTgt spid="42"/>
                                        </p:tgtEl>
                                        <p:attrNameLst>
                                          <p:attrName>style.visibility</p:attrName>
                                        </p:attrNameLst>
                                      </p:cBhvr>
                                      <p:to>
                                        <p:strVal val="visible"/>
                                      </p:to>
                                    </p:set>
                                  </p:childTnLst>
                                </p:cTn>
                              </p:par>
                            </p:childTnLst>
                          </p:cTn>
                        </p:par>
                        <p:par>
                          <p:cTn id="40" fill="hold" nodeType="afterGroup">
                            <p:stCondLst>
                              <p:cond delay="1800"/>
                            </p:stCondLst>
                            <p:childTnLst>
                              <p:par>
                                <p:cTn id="41" presetID="1" presetClass="entr" presetSubtype="0" fill="hold" grpId="0" nodeType="afterEffect">
                                  <p:stCondLst>
                                    <p:cond delay="300"/>
                                  </p:stCondLst>
                                  <p:childTnLst>
                                    <p:set>
                                      <p:cBhvr>
                                        <p:cTn id="42" dur="1" fill="hold">
                                          <p:stCondLst>
                                            <p:cond delay="0"/>
                                          </p:stCondLst>
                                        </p:cTn>
                                        <p:tgtEl>
                                          <p:spTgt spid="43"/>
                                        </p:tgtEl>
                                        <p:attrNameLst>
                                          <p:attrName>style.visibility</p:attrName>
                                        </p:attrNameLst>
                                      </p:cBhvr>
                                      <p:to>
                                        <p:strVal val="visible"/>
                                      </p:to>
                                    </p:set>
                                  </p:childTnLst>
                                </p:cTn>
                              </p:par>
                            </p:childTnLst>
                          </p:cTn>
                        </p:par>
                        <p:par>
                          <p:cTn id="43" fill="hold" nodeType="afterGroup">
                            <p:stCondLst>
                              <p:cond delay="2100"/>
                            </p:stCondLst>
                            <p:childTnLst>
                              <p:par>
                                <p:cTn id="44" presetID="1" presetClass="entr" presetSubtype="0" fill="hold" grpId="0" nodeType="afterEffect">
                                  <p:stCondLst>
                                    <p:cond delay="300"/>
                                  </p:stCondLst>
                                  <p:childTnLst>
                                    <p:set>
                                      <p:cBhvr>
                                        <p:cTn id="45" dur="1" fill="hold">
                                          <p:stCondLst>
                                            <p:cond delay="0"/>
                                          </p:stCondLst>
                                        </p:cTn>
                                        <p:tgtEl>
                                          <p:spTgt spid="44"/>
                                        </p:tgtEl>
                                        <p:attrNameLst>
                                          <p:attrName>style.visibility</p:attrName>
                                        </p:attrNameLst>
                                      </p:cBhvr>
                                      <p:to>
                                        <p:strVal val="visible"/>
                                      </p:to>
                                    </p:set>
                                  </p:childTnLst>
                                </p:cTn>
                              </p:par>
                            </p:childTnLst>
                          </p:cTn>
                        </p:par>
                        <p:par>
                          <p:cTn id="46" fill="hold" nodeType="afterGroup">
                            <p:stCondLst>
                              <p:cond delay="2400"/>
                            </p:stCondLst>
                            <p:childTnLst>
                              <p:par>
                                <p:cTn id="47" presetID="1" presetClass="entr" presetSubtype="0" fill="hold" grpId="0" nodeType="afterEffect">
                                  <p:stCondLst>
                                    <p:cond delay="300"/>
                                  </p:stCondLst>
                                  <p:childTnLst>
                                    <p:set>
                                      <p:cBhvr>
                                        <p:cTn id="48" dur="1" fill="hold">
                                          <p:stCondLst>
                                            <p:cond delay="0"/>
                                          </p:stCondLst>
                                        </p:cTn>
                                        <p:tgtEl>
                                          <p:spTgt spid="45"/>
                                        </p:tgtEl>
                                        <p:attrNameLst>
                                          <p:attrName>style.visibility</p:attrName>
                                        </p:attrNameLst>
                                      </p:cBhvr>
                                      <p:to>
                                        <p:strVal val="visible"/>
                                      </p:to>
                                    </p:set>
                                  </p:childTnLst>
                                </p:cTn>
                              </p:par>
                            </p:childTnLst>
                          </p:cTn>
                        </p:par>
                        <p:par>
                          <p:cTn id="49" fill="hold" nodeType="afterGroup">
                            <p:stCondLst>
                              <p:cond delay="2700"/>
                            </p:stCondLst>
                            <p:childTnLst>
                              <p:par>
                                <p:cTn id="50" presetID="1" presetClass="entr" presetSubtype="0" fill="hold" grpId="0" nodeType="afterEffect">
                                  <p:stCondLst>
                                    <p:cond delay="300"/>
                                  </p:stCondLst>
                                  <p:childTnLst>
                                    <p:set>
                                      <p:cBhvr>
                                        <p:cTn id="51" dur="1" fill="hold">
                                          <p:stCondLst>
                                            <p:cond delay="0"/>
                                          </p:stCondLst>
                                        </p:cTn>
                                        <p:tgtEl>
                                          <p:spTgt spid="46"/>
                                        </p:tgtEl>
                                        <p:attrNameLst>
                                          <p:attrName>style.visibility</p:attrName>
                                        </p:attrNameLst>
                                      </p:cBhvr>
                                      <p:to>
                                        <p:strVal val="visible"/>
                                      </p:to>
                                    </p:set>
                                  </p:childTnLst>
                                </p:cTn>
                              </p:par>
                            </p:childTnLst>
                          </p:cTn>
                        </p:par>
                        <p:par>
                          <p:cTn id="52" fill="hold" nodeType="afterGroup">
                            <p:stCondLst>
                              <p:cond delay="3000"/>
                            </p:stCondLst>
                            <p:childTnLst>
                              <p:par>
                                <p:cTn id="53" presetID="1" presetClass="entr" presetSubtype="0" fill="hold" grpId="0" nodeType="afterEffect">
                                  <p:stCondLst>
                                    <p:cond delay="30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nodeType="afterGroup">
                            <p:stCondLst>
                              <p:cond delay="3300"/>
                            </p:stCondLst>
                            <p:childTnLst>
                              <p:par>
                                <p:cTn id="56" presetID="1" presetClass="entr" presetSubtype="0" fill="hold" grpId="0" nodeType="afterEffect">
                                  <p:stCondLst>
                                    <p:cond delay="300"/>
                                  </p:stCondLst>
                                  <p:childTnLst>
                                    <p:set>
                                      <p:cBhvr>
                                        <p:cTn id="57" dur="1" fill="hold">
                                          <p:stCondLst>
                                            <p:cond delay="0"/>
                                          </p:stCondLst>
                                        </p:cTn>
                                        <p:tgtEl>
                                          <p:spTgt spid="48"/>
                                        </p:tgtEl>
                                        <p:attrNameLst>
                                          <p:attrName>style.visibility</p:attrName>
                                        </p:attrNameLst>
                                      </p:cBhvr>
                                      <p:to>
                                        <p:strVal val="visible"/>
                                      </p:to>
                                    </p:set>
                                  </p:childTnLst>
                                </p:cTn>
                              </p:par>
                            </p:childTnLst>
                          </p:cTn>
                        </p:par>
                        <p:par>
                          <p:cTn id="58" fill="hold" nodeType="afterGroup">
                            <p:stCondLst>
                              <p:cond delay="3600"/>
                            </p:stCondLst>
                            <p:childTnLst>
                              <p:par>
                                <p:cTn id="59" presetID="1" presetClass="entr" presetSubtype="0" fill="hold" grpId="0" nodeType="afterEffect">
                                  <p:stCondLst>
                                    <p:cond delay="300"/>
                                  </p:stCondLst>
                                  <p:childTnLst>
                                    <p:set>
                                      <p:cBhvr>
                                        <p:cTn id="60" dur="1" fill="hold">
                                          <p:stCondLst>
                                            <p:cond delay="0"/>
                                          </p:stCondLst>
                                        </p:cTn>
                                        <p:tgtEl>
                                          <p:spTgt spid="49"/>
                                        </p:tgtEl>
                                        <p:attrNameLst>
                                          <p:attrName>style.visibility</p:attrName>
                                        </p:attrNameLst>
                                      </p:cBhvr>
                                      <p:to>
                                        <p:strVal val="visible"/>
                                      </p:to>
                                    </p:set>
                                  </p:childTnLst>
                                </p:cTn>
                              </p:par>
                            </p:childTnLst>
                          </p:cTn>
                        </p:par>
                        <p:par>
                          <p:cTn id="61" fill="hold" nodeType="afterGroup">
                            <p:stCondLst>
                              <p:cond delay="3900"/>
                            </p:stCondLst>
                            <p:childTnLst>
                              <p:par>
                                <p:cTn id="62" presetID="1" presetClass="entr" presetSubtype="0" fill="hold" grpId="0" nodeType="afterEffect">
                                  <p:stCondLst>
                                    <p:cond delay="300"/>
                                  </p:stCondLst>
                                  <p:childTnLst>
                                    <p:set>
                                      <p:cBhvr>
                                        <p:cTn id="63" dur="1" fill="hold">
                                          <p:stCondLst>
                                            <p:cond delay="0"/>
                                          </p:stCondLst>
                                        </p:cTn>
                                        <p:tgtEl>
                                          <p:spTgt spid="50"/>
                                        </p:tgtEl>
                                        <p:attrNameLst>
                                          <p:attrName>style.visibility</p:attrName>
                                        </p:attrNameLst>
                                      </p:cBhvr>
                                      <p:to>
                                        <p:strVal val="visible"/>
                                      </p:to>
                                    </p:set>
                                  </p:childTnLst>
                                </p:cTn>
                              </p:par>
                            </p:childTnLst>
                          </p:cTn>
                        </p:par>
                        <p:par>
                          <p:cTn id="64" fill="hold" nodeType="afterGroup">
                            <p:stCondLst>
                              <p:cond delay="4200"/>
                            </p:stCondLst>
                            <p:childTnLst>
                              <p:par>
                                <p:cTn id="65" presetID="1" presetClass="entr" presetSubtype="0" fill="hold" grpId="0" nodeType="afterEffect">
                                  <p:stCondLst>
                                    <p:cond delay="300"/>
                                  </p:stCondLst>
                                  <p:childTnLst>
                                    <p:set>
                                      <p:cBhvr>
                                        <p:cTn id="66" dur="1" fill="hold">
                                          <p:stCondLst>
                                            <p:cond delay="0"/>
                                          </p:stCondLst>
                                        </p:cTn>
                                        <p:tgtEl>
                                          <p:spTgt spid="51"/>
                                        </p:tgtEl>
                                        <p:attrNameLst>
                                          <p:attrName>style.visibility</p:attrName>
                                        </p:attrNameLst>
                                      </p:cBhvr>
                                      <p:to>
                                        <p:strVal val="visible"/>
                                      </p:to>
                                    </p:set>
                                  </p:childTnLst>
                                </p:cTn>
                              </p:par>
                            </p:childTnLst>
                          </p:cTn>
                        </p:par>
                        <p:par>
                          <p:cTn id="67" fill="hold" nodeType="afterGroup">
                            <p:stCondLst>
                              <p:cond delay="4500"/>
                            </p:stCondLst>
                            <p:childTnLst>
                              <p:par>
                                <p:cTn id="68" presetID="1" presetClass="entr" presetSubtype="0" fill="hold" grpId="0" nodeType="afterEffect">
                                  <p:stCondLst>
                                    <p:cond delay="300"/>
                                  </p:stCondLst>
                                  <p:childTnLst>
                                    <p:set>
                                      <p:cBhvr>
                                        <p:cTn id="69" dur="1" fill="hold">
                                          <p:stCondLst>
                                            <p:cond delay="0"/>
                                          </p:stCondLst>
                                        </p:cTn>
                                        <p:tgtEl>
                                          <p:spTgt spid="5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83"/>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1000"/>
                                  </p:stCondLst>
                                  <p:childTnLst>
                                    <p:set>
                                      <p:cBhvr>
                                        <p:cTn id="76" dur="1" fill="hold">
                                          <p:stCondLst>
                                            <p:cond delay="0"/>
                                          </p:stCondLst>
                                        </p:cTn>
                                        <p:tgtEl>
                                          <p:spTgt spid="84"/>
                                        </p:tgtEl>
                                        <p:attrNameLst>
                                          <p:attrName>style.visibility</p:attrName>
                                        </p:attrNameLst>
                                      </p:cBhvr>
                                      <p:to>
                                        <p:strVal val="visible"/>
                                      </p:to>
                                    </p:set>
                                  </p:childTnLst>
                                </p:cTn>
                              </p:par>
                            </p:childTnLst>
                          </p:cTn>
                        </p:par>
                        <p:par>
                          <p:cTn id="77" fill="hold" nodeType="afterGroup">
                            <p:stCondLst>
                              <p:cond delay="1000"/>
                            </p:stCondLst>
                            <p:childTnLst>
                              <p:par>
                                <p:cTn id="78" presetID="1" presetClass="entr" presetSubtype="0" fill="hold" nodeType="afterEffect">
                                  <p:stCondLst>
                                    <p:cond delay="1000"/>
                                  </p:stCondLst>
                                  <p:childTnLst>
                                    <p:set>
                                      <p:cBhvr>
                                        <p:cTn id="79" dur="1" fill="hold">
                                          <p:stCondLst>
                                            <p:cond delay="0"/>
                                          </p:stCondLst>
                                        </p:cTn>
                                        <p:tgtEl>
                                          <p:spTgt spid="68"/>
                                        </p:tgtEl>
                                        <p:attrNameLst>
                                          <p:attrName>style.visibility</p:attrName>
                                        </p:attrNameLst>
                                      </p:cBhvr>
                                      <p:to>
                                        <p:strVal val="visible"/>
                                      </p:to>
                                    </p:set>
                                  </p:childTnLst>
                                </p:cTn>
                              </p:par>
                            </p:childTnLst>
                          </p:cTn>
                        </p:par>
                        <p:par>
                          <p:cTn id="80" fill="hold" nodeType="afterGroup">
                            <p:stCondLst>
                              <p:cond delay="2000"/>
                            </p:stCondLst>
                            <p:childTnLst>
                              <p:par>
                                <p:cTn id="81" presetID="1" presetClass="entr" presetSubtype="0" fill="hold" nodeType="afterEffect">
                                  <p:stCondLst>
                                    <p:cond delay="1000"/>
                                  </p:stCondLst>
                                  <p:childTnLst>
                                    <p:set>
                                      <p:cBhvr>
                                        <p:cTn id="82" dur="1" fill="hold">
                                          <p:stCondLst>
                                            <p:cond delay="0"/>
                                          </p:stCondLst>
                                        </p:cTn>
                                        <p:tgtEl>
                                          <p:spTgt spid="69"/>
                                        </p:tgtEl>
                                        <p:attrNameLst>
                                          <p:attrName>style.visibility</p:attrName>
                                        </p:attrNameLst>
                                      </p:cBhvr>
                                      <p:to>
                                        <p:strVal val="visible"/>
                                      </p:to>
                                    </p:set>
                                  </p:childTnLst>
                                </p:cTn>
                              </p:par>
                            </p:childTnLst>
                          </p:cTn>
                        </p:par>
                        <p:par>
                          <p:cTn id="83" fill="hold" nodeType="afterGroup">
                            <p:stCondLst>
                              <p:cond delay="3000"/>
                            </p:stCondLst>
                            <p:childTnLst>
                              <p:par>
                                <p:cTn id="84" presetID="1" presetClass="entr" presetSubtype="0" fill="hold" nodeType="afterEffect">
                                  <p:stCondLst>
                                    <p:cond delay="1000"/>
                                  </p:stCondLst>
                                  <p:childTnLst>
                                    <p:set>
                                      <p:cBhvr>
                                        <p:cTn id="85" dur="1" fill="hold">
                                          <p:stCondLst>
                                            <p:cond delay="0"/>
                                          </p:stCondLst>
                                        </p:cTn>
                                        <p:tgtEl>
                                          <p:spTgt spid="89"/>
                                        </p:tgtEl>
                                        <p:attrNameLst>
                                          <p:attrName>style.visibility</p:attrName>
                                        </p:attrNameLst>
                                      </p:cBhvr>
                                      <p:to>
                                        <p:strVal val="visible"/>
                                      </p:to>
                                    </p:set>
                                  </p:childTnLst>
                                </p:cTn>
                              </p:par>
                            </p:childTnLst>
                          </p:cTn>
                        </p:par>
                        <p:par>
                          <p:cTn id="86" fill="hold" nodeType="afterGroup">
                            <p:stCondLst>
                              <p:cond delay="4000"/>
                            </p:stCondLst>
                            <p:childTnLst>
                              <p:par>
                                <p:cTn id="87" presetID="1" presetClass="entr" presetSubtype="0" fill="hold" nodeType="afterEffect">
                                  <p:stCondLst>
                                    <p:cond delay="500"/>
                                  </p:stCondLst>
                                  <p:childTnLst>
                                    <p:set>
                                      <p:cBhvr>
                                        <p:cTn id="88" dur="1" fill="hold">
                                          <p:stCondLst>
                                            <p:cond delay="0"/>
                                          </p:stCondLst>
                                        </p:cTn>
                                        <p:tgtEl>
                                          <p:spTgt spid="72"/>
                                        </p:tgtEl>
                                        <p:attrNameLst>
                                          <p:attrName>style.visibility</p:attrName>
                                        </p:attrNameLst>
                                      </p:cBhvr>
                                      <p:to>
                                        <p:strVal val="visible"/>
                                      </p:to>
                                    </p:set>
                                  </p:childTnLst>
                                </p:cTn>
                              </p:par>
                            </p:childTnLst>
                          </p:cTn>
                        </p:par>
                        <p:par>
                          <p:cTn id="89" fill="hold" nodeType="afterGroup">
                            <p:stCondLst>
                              <p:cond delay="4500"/>
                            </p:stCondLst>
                            <p:childTnLst>
                              <p:par>
                                <p:cTn id="90" presetID="1" presetClass="entr" presetSubtype="0" fill="hold" nodeType="afterEffect">
                                  <p:stCondLst>
                                    <p:cond delay="500"/>
                                  </p:stCondLst>
                                  <p:childTnLst>
                                    <p:set>
                                      <p:cBhvr>
                                        <p:cTn id="91" dur="1" fill="hold">
                                          <p:stCondLst>
                                            <p:cond delay="0"/>
                                          </p:stCondLst>
                                        </p:cTn>
                                        <p:tgtEl>
                                          <p:spTgt spid="70"/>
                                        </p:tgtEl>
                                        <p:attrNameLst>
                                          <p:attrName>style.visibility</p:attrName>
                                        </p:attrNameLst>
                                      </p:cBhvr>
                                      <p:to>
                                        <p:strVal val="visible"/>
                                      </p:to>
                                    </p:set>
                                  </p:childTnLst>
                                </p:cTn>
                              </p:par>
                            </p:childTnLst>
                          </p:cTn>
                        </p:par>
                        <p:par>
                          <p:cTn id="92" fill="hold" nodeType="afterGroup">
                            <p:stCondLst>
                              <p:cond delay="5000"/>
                            </p:stCondLst>
                            <p:childTnLst>
                              <p:par>
                                <p:cTn id="93" presetID="1" presetClass="entr" presetSubtype="0" fill="hold" nodeType="afterEffect">
                                  <p:stCondLst>
                                    <p:cond delay="500"/>
                                  </p:stCondLst>
                                  <p:childTnLst>
                                    <p:set>
                                      <p:cBhvr>
                                        <p:cTn id="94" dur="1" fill="hold">
                                          <p:stCondLst>
                                            <p:cond delay="0"/>
                                          </p:stCondLst>
                                        </p:cTn>
                                        <p:tgtEl>
                                          <p:spTgt spid="73"/>
                                        </p:tgtEl>
                                        <p:attrNameLst>
                                          <p:attrName>style.visibility</p:attrName>
                                        </p:attrNameLst>
                                      </p:cBhvr>
                                      <p:to>
                                        <p:strVal val="visible"/>
                                      </p:to>
                                    </p:set>
                                  </p:childTnLst>
                                </p:cTn>
                              </p:par>
                            </p:childTnLst>
                          </p:cTn>
                        </p:par>
                        <p:par>
                          <p:cTn id="95" fill="hold" nodeType="afterGroup">
                            <p:stCondLst>
                              <p:cond delay="5500"/>
                            </p:stCondLst>
                            <p:childTnLst>
                              <p:par>
                                <p:cTn id="96" presetID="1" presetClass="entr" presetSubtype="0" fill="hold" nodeType="afterEffect">
                                  <p:stCondLst>
                                    <p:cond delay="500"/>
                                  </p:stCondLst>
                                  <p:childTnLst>
                                    <p:set>
                                      <p:cBhvr>
                                        <p:cTn id="97" dur="1" fill="hold">
                                          <p:stCondLst>
                                            <p:cond delay="0"/>
                                          </p:stCondLst>
                                        </p:cTn>
                                        <p:tgtEl>
                                          <p:spTgt spid="74"/>
                                        </p:tgtEl>
                                        <p:attrNameLst>
                                          <p:attrName>style.visibility</p:attrName>
                                        </p:attrNameLst>
                                      </p:cBhvr>
                                      <p:to>
                                        <p:strVal val="visible"/>
                                      </p:to>
                                    </p:set>
                                  </p:childTnLst>
                                </p:cTn>
                              </p:par>
                            </p:childTnLst>
                          </p:cTn>
                        </p:par>
                        <p:par>
                          <p:cTn id="98" fill="hold" nodeType="afterGroup">
                            <p:stCondLst>
                              <p:cond delay="6000"/>
                            </p:stCondLst>
                            <p:childTnLst>
                              <p:par>
                                <p:cTn id="99" presetID="1" presetClass="entr" presetSubtype="0" fill="hold" nodeType="afterEffect">
                                  <p:stCondLst>
                                    <p:cond delay="500"/>
                                  </p:stCondLst>
                                  <p:childTnLst>
                                    <p:set>
                                      <p:cBhvr>
                                        <p:cTn id="100" dur="1" fill="hold">
                                          <p:stCondLst>
                                            <p:cond delay="0"/>
                                          </p:stCondLst>
                                        </p:cTn>
                                        <p:tgtEl>
                                          <p:spTgt spid="75"/>
                                        </p:tgtEl>
                                        <p:attrNameLst>
                                          <p:attrName>style.visibility</p:attrName>
                                        </p:attrNameLst>
                                      </p:cBhvr>
                                      <p:to>
                                        <p:strVal val="visible"/>
                                      </p:to>
                                    </p:set>
                                  </p:childTnLst>
                                </p:cTn>
                              </p:par>
                            </p:childTnLst>
                          </p:cTn>
                        </p:par>
                        <p:par>
                          <p:cTn id="101" fill="hold" nodeType="afterGroup">
                            <p:stCondLst>
                              <p:cond delay="6500"/>
                            </p:stCondLst>
                            <p:childTnLst>
                              <p:par>
                                <p:cTn id="102" presetID="1" presetClass="entr" presetSubtype="0" fill="hold" nodeType="afterEffect">
                                  <p:stCondLst>
                                    <p:cond delay="500"/>
                                  </p:stCondLst>
                                  <p:childTnLst>
                                    <p:set>
                                      <p:cBhvr>
                                        <p:cTn id="103" dur="1" fill="hold">
                                          <p:stCondLst>
                                            <p:cond delay="0"/>
                                          </p:stCondLst>
                                        </p:cTn>
                                        <p:tgtEl>
                                          <p:spTgt spid="76"/>
                                        </p:tgtEl>
                                        <p:attrNameLst>
                                          <p:attrName>style.visibility</p:attrName>
                                        </p:attrNameLst>
                                      </p:cBhvr>
                                      <p:to>
                                        <p:strVal val="visible"/>
                                      </p:to>
                                    </p:set>
                                  </p:childTnLst>
                                </p:cTn>
                              </p:par>
                            </p:childTnLst>
                          </p:cTn>
                        </p:par>
                        <p:par>
                          <p:cTn id="104" fill="hold" nodeType="afterGroup">
                            <p:stCondLst>
                              <p:cond delay="7000"/>
                            </p:stCondLst>
                            <p:childTnLst>
                              <p:par>
                                <p:cTn id="105" presetID="1" presetClass="entr" presetSubtype="0" fill="hold" nodeType="afterEffect">
                                  <p:stCondLst>
                                    <p:cond delay="500"/>
                                  </p:stCondLst>
                                  <p:childTnLst>
                                    <p:set>
                                      <p:cBhvr>
                                        <p:cTn id="106" dur="1" fill="hold">
                                          <p:stCondLst>
                                            <p:cond delay="0"/>
                                          </p:stCondLst>
                                        </p:cTn>
                                        <p:tgtEl>
                                          <p:spTgt spid="77"/>
                                        </p:tgtEl>
                                        <p:attrNameLst>
                                          <p:attrName>style.visibility</p:attrName>
                                        </p:attrNameLst>
                                      </p:cBhvr>
                                      <p:to>
                                        <p:strVal val="visible"/>
                                      </p:to>
                                    </p:set>
                                  </p:childTnLst>
                                </p:cTn>
                              </p:par>
                            </p:childTnLst>
                          </p:cTn>
                        </p:par>
                        <p:par>
                          <p:cTn id="107" fill="hold" nodeType="afterGroup">
                            <p:stCondLst>
                              <p:cond delay="7500"/>
                            </p:stCondLst>
                            <p:childTnLst>
                              <p:par>
                                <p:cTn id="108" presetID="1" presetClass="entr" presetSubtype="0" fill="hold" nodeType="afterEffect">
                                  <p:stCondLst>
                                    <p:cond delay="500"/>
                                  </p:stCondLst>
                                  <p:childTnLst>
                                    <p:set>
                                      <p:cBhvr>
                                        <p:cTn id="109" dur="1" fill="hold">
                                          <p:stCondLst>
                                            <p:cond delay="0"/>
                                          </p:stCondLst>
                                        </p:cTn>
                                        <p:tgtEl>
                                          <p:spTgt spid="78"/>
                                        </p:tgtEl>
                                        <p:attrNameLst>
                                          <p:attrName>style.visibility</p:attrName>
                                        </p:attrNameLst>
                                      </p:cBhvr>
                                      <p:to>
                                        <p:strVal val="visible"/>
                                      </p:to>
                                    </p:set>
                                  </p:childTnLst>
                                </p:cTn>
                              </p:par>
                            </p:childTnLst>
                          </p:cTn>
                        </p:par>
                        <p:par>
                          <p:cTn id="110" fill="hold" nodeType="afterGroup">
                            <p:stCondLst>
                              <p:cond delay="8000"/>
                            </p:stCondLst>
                            <p:childTnLst>
                              <p:par>
                                <p:cTn id="111" presetID="1" presetClass="entr" presetSubtype="0" fill="hold" nodeType="afterEffect">
                                  <p:stCondLst>
                                    <p:cond delay="500"/>
                                  </p:stCondLst>
                                  <p:childTnLst>
                                    <p:set>
                                      <p:cBhvr>
                                        <p:cTn id="112" dur="1" fill="hold">
                                          <p:stCondLst>
                                            <p:cond delay="0"/>
                                          </p:stCondLst>
                                        </p:cTn>
                                        <p:tgtEl>
                                          <p:spTgt spid="80"/>
                                        </p:tgtEl>
                                        <p:attrNameLst>
                                          <p:attrName>style.visibility</p:attrName>
                                        </p:attrNameLst>
                                      </p:cBhvr>
                                      <p:to>
                                        <p:strVal val="visible"/>
                                      </p:to>
                                    </p:set>
                                  </p:childTnLst>
                                </p:cTn>
                              </p:par>
                            </p:childTnLst>
                          </p:cTn>
                        </p:par>
                        <p:par>
                          <p:cTn id="113" fill="hold" nodeType="afterGroup">
                            <p:stCondLst>
                              <p:cond delay="8500"/>
                            </p:stCondLst>
                            <p:childTnLst>
                              <p:par>
                                <p:cTn id="114" presetID="1" presetClass="entr" presetSubtype="0" fill="hold" nodeType="afterEffect">
                                  <p:stCondLst>
                                    <p:cond delay="500"/>
                                  </p:stCondLst>
                                  <p:childTnLst>
                                    <p:set>
                                      <p:cBhvr>
                                        <p:cTn id="115" dur="1" fill="hold">
                                          <p:stCondLst>
                                            <p:cond delay="0"/>
                                          </p:stCondLst>
                                        </p:cTn>
                                        <p:tgtEl>
                                          <p:spTgt spid="81"/>
                                        </p:tgtEl>
                                        <p:attrNameLst>
                                          <p:attrName>style.visibility</p:attrName>
                                        </p:attrNameLst>
                                      </p:cBhvr>
                                      <p:to>
                                        <p:strVal val="visible"/>
                                      </p:to>
                                    </p:set>
                                  </p:childTnLst>
                                </p:cTn>
                              </p:par>
                            </p:childTnLst>
                          </p:cTn>
                        </p:par>
                        <p:par>
                          <p:cTn id="116" fill="hold" nodeType="afterGroup">
                            <p:stCondLst>
                              <p:cond delay="9000"/>
                            </p:stCondLst>
                            <p:childTnLst>
                              <p:par>
                                <p:cTn id="117" presetID="1" presetClass="entr" presetSubtype="0" fill="hold" nodeType="afterEffect">
                                  <p:stCondLst>
                                    <p:cond delay="500"/>
                                  </p:stCondLst>
                                  <p:childTnLst>
                                    <p:set>
                                      <p:cBhvr>
                                        <p:cTn id="118" dur="1" fill="hold">
                                          <p:stCondLst>
                                            <p:cond delay="0"/>
                                          </p:stCondLst>
                                        </p:cTn>
                                        <p:tgtEl>
                                          <p:spTgt spid="79"/>
                                        </p:tgtEl>
                                        <p:attrNameLst>
                                          <p:attrName>style.visibility</p:attrName>
                                        </p:attrNameLst>
                                      </p:cBhvr>
                                      <p:to>
                                        <p:strVal val="visible"/>
                                      </p:to>
                                    </p:set>
                                  </p:childTnLst>
                                </p:cTn>
                              </p:par>
                            </p:childTnLst>
                          </p:cTn>
                        </p:par>
                        <p:par>
                          <p:cTn id="119" fill="hold" nodeType="afterGroup">
                            <p:stCondLst>
                              <p:cond delay="9500"/>
                            </p:stCondLst>
                            <p:childTnLst>
                              <p:par>
                                <p:cTn id="120" presetID="1" presetClass="entr" presetSubtype="0" fill="hold" nodeType="afterEffect">
                                  <p:stCondLst>
                                    <p:cond delay="500"/>
                                  </p:stCondLst>
                                  <p:childTnLst>
                                    <p:set>
                                      <p:cBhvr>
                                        <p:cTn id="121" dur="1" fill="hold">
                                          <p:stCondLst>
                                            <p:cond delay="0"/>
                                          </p:stCondLst>
                                        </p:cTn>
                                        <p:tgtEl>
                                          <p:spTgt spid="82"/>
                                        </p:tgtEl>
                                        <p:attrNameLst>
                                          <p:attrName>style.visibility</p:attrName>
                                        </p:attrNameLst>
                                      </p:cBhvr>
                                      <p:to>
                                        <p:strVal val="visible"/>
                                      </p:to>
                                    </p:set>
                                  </p:childTnLst>
                                </p:cTn>
                              </p:par>
                            </p:childTnLst>
                          </p:cTn>
                        </p:par>
                        <p:par>
                          <p:cTn id="122" fill="hold" nodeType="afterGroup">
                            <p:stCondLst>
                              <p:cond delay="10000"/>
                            </p:stCondLst>
                            <p:childTnLst>
                              <p:par>
                                <p:cTn id="123" presetID="1" presetClass="entr" presetSubtype="0" fill="hold" nodeType="afterEffect">
                                  <p:stCondLst>
                                    <p:cond delay="500"/>
                                  </p:stCondLst>
                                  <p:childTnLst>
                                    <p:set>
                                      <p:cBhvr>
                                        <p:cTn id="124" dur="1" fill="hold">
                                          <p:stCondLst>
                                            <p:cond delay="0"/>
                                          </p:stCondLst>
                                        </p:cTn>
                                        <p:tgtEl>
                                          <p:spTgt spid="55"/>
                                        </p:tgtEl>
                                        <p:attrNameLst>
                                          <p:attrName>style.visibility</p:attrName>
                                        </p:attrNameLst>
                                      </p:cBhvr>
                                      <p:to>
                                        <p:strVal val="visible"/>
                                      </p:to>
                                    </p:set>
                                  </p:childTnLst>
                                </p:cTn>
                              </p:par>
                            </p:childTnLst>
                          </p:cTn>
                        </p:par>
                        <p:par>
                          <p:cTn id="125" fill="hold" nodeType="afterGroup">
                            <p:stCondLst>
                              <p:cond delay="10500"/>
                            </p:stCondLst>
                            <p:childTnLst>
                              <p:par>
                                <p:cTn id="126" presetID="1" presetClass="entr" presetSubtype="0" fill="hold" nodeType="afterEffect">
                                  <p:stCondLst>
                                    <p:cond delay="500"/>
                                  </p:stCondLst>
                                  <p:childTnLst>
                                    <p:set>
                                      <p:cBhvr>
                                        <p:cTn id="127" dur="1" fill="hold">
                                          <p:stCondLst>
                                            <p:cond delay="0"/>
                                          </p:stCondLst>
                                        </p:cTn>
                                        <p:tgtEl>
                                          <p:spTgt spid="66"/>
                                        </p:tgtEl>
                                        <p:attrNameLst>
                                          <p:attrName>style.visibility</p:attrName>
                                        </p:attrNameLst>
                                      </p:cBhvr>
                                      <p:to>
                                        <p:strVal val="visible"/>
                                      </p:to>
                                    </p:set>
                                  </p:childTnLst>
                                </p:cTn>
                              </p:par>
                            </p:childTnLst>
                          </p:cTn>
                        </p:par>
                        <p:par>
                          <p:cTn id="128" fill="hold" nodeType="afterGroup">
                            <p:stCondLst>
                              <p:cond delay="11000"/>
                            </p:stCondLst>
                            <p:childTnLst>
                              <p:par>
                                <p:cTn id="129" presetID="1" presetClass="entr" presetSubtype="0" fill="hold" nodeType="afterEffect">
                                  <p:stCondLst>
                                    <p:cond delay="500"/>
                                  </p:stCondLst>
                                  <p:childTnLst>
                                    <p:set>
                                      <p:cBhvr>
                                        <p:cTn id="130" dur="1" fill="hold">
                                          <p:stCondLst>
                                            <p:cond delay="0"/>
                                          </p:stCondLst>
                                        </p:cTn>
                                        <p:tgtEl>
                                          <p:spTgt spid="85"/>
                                        </p:tgtEl>
                                        <p:attrNameLst>
                                          <p:attrName>style.visibility</p:attrName>
                                        </p:attrNameLst>
                                      </p:cBhvr>
                                      <p:to>
                                        <p:strVal val="visible"/>
                                      </p:to>
                                    </p:set>
                                  </p:childTnLst>
                                </p:cTn>
                              </p:par>
                            </p:childTnLst>
                          </p:cTn>
                        </p:par>
                        <p:par>
                          <p:cTn id="131" fill="hold" nodeType="afterGroup">
                            <p:stCondLst>
                              <p:cond delay="11500"/>
                            </p:stCondLst>
                            <p:childTnLst>
                              <p:par>
                                <p:cTn id="132" presetID="1" presetClass="entr" presetSubtype="0" fill="hold" nodeType="afterEffect">
                                  <p:stCondLst>
                                    <p:cond delay="500"/>
                                  </p:stCondLst>
                                  <p:childTnLst>
                                    <p:set>
                                      <p:cBhvr>
                                        <p:cTn id="133" dur="1" fill="hold">
                                          <p:stCondLst>
                                            <p:cond delay="0"/>
                                          </p:stCondLst>
                                        </p:cTn>
                                        <p:tgtEl>
                                          <p:spTgt spid="86"/>
                                        </p:tgtEl>
                                        <p:attrNameLst>
                                          <p:attrName>style.visibility</p:attrName>
                                        </p:attrNameLst>
                                      </p:cBhvr>
                                      <p:to>
                                        <p:strVal val="visible"/>
                                      </p:to>
                                    </p:set>
                                  </p:childTnLst>
                                </p:cTn>
                              </p:par>
                            </p:childTnLst>
                          </p:cTn>
                        </p:par>
                        <p:par>
                          <p:cTn id="134" fill="hold" nodeType="afterGroup">
                            <p:stCondLst>
                              <p:cond delay="12000"/>
                            </p:stCondLst>
                            <p:childTnLst>
                              <p:par>
                                <p:cTn id="135" presetID="1" presetClass="entr" presetSubtype="0" fill="hold" nodeType="afterEffect">
                                  <p:stCondLst>
                                    <p:cond delay="500"/>
                                  </p:stCondLst>
                                  <p:childTnLst>
                                    <p:set>
                                      <p:cBhvr>
                                        <p:cTn id="136" dur="1" fill="hold">
                                          <p:stCondLst>
                                            <p:cond delay="0"/>
                                          </p:stCondLst>
                                        </p:cTn>
                                        <p:tgtEl>
                                          <p:spTgt spid="87"/>
                                        </p:tgtEl>
                                        <p:attrNameLst>
                                          <p:attrName>style.visibility</p:attrName>
                                        </p:attrNameLst>
                                      </p:cBhvr>
                                      <p:to>
                                        <p:strVal val="visible"/>
                                      </p:to>
                                    </p:set>
                                  </p:childTnLst>
                                </p:cTn>
                              </p:par>
                            </p:childTnLst>
                          </p:cTn>
                        </p:par>
                        <p:par>
                          <p:cTn id="137" fill="hold" nodeType="afterGroup">
                            <p:stCondLst>
                              <p:cond delay="12500"/>
                            </p:stCondLst>
                            <p:childTnLst>
                              <p:par>
                                <p:cTn id="138" presetID="1" presetClass="entr" presetSubtype="0" fill="hold" nodeType="afterEffect">
                                  <p:stCondLst>
                                    <p:cond delay="500"/>
                                  </p:stCondLst>
                                  <p:childTnLst>
                                    <p:set>
                                      <p:cBhvr>
                                        <p:cTn id="139" dur="1" fill="hold">
                                          <p:stCondLst>
                                            <p:cond delay="0"/>
                                          </p:stCondLst>
                                        </p:cTn>
                                        <p:tgtEl>
                                          <p:spTgt spid="88"/>
                                        </p:tgtEl>
                                        <p:attrNameLst>
                                          <p:attrName>style.visibility</p:attrName>
                                        </p:attrNameLst>
                                      </p:cBhvr>
                                      <p:to>
                                        <p:strVal val="visible"/>
                                      </p:to>
                                    </p:set>
                                  </p:childTnLst>
                                </p:cTn>
                              </p:par>
                            </p:childTnLst>
                          </p:cTn>
                        </p:par>
                        <p:par>
                          <p:cTn id="140" fill="hold" nodeType="afterGroup">
                            <p:stCondLst>
                              <p:cond delay="13000"/>
                            </p:stCondLst>
                            <p:childTnLst>
                              <p:par>
                                <p:cTn id="141" presetID="1" presetClass="entr" presetSubtype="0" fill="hold" nodeType="afterEffect">
                                  <p:stCondLst>
                                    <p:cond delay="500"/>
                                  </p:stCondLst>
                                  <p:childTnLst>
                                    <p:set>
                                      <p:cBhvr>
                                        <p:cTn id="142" dur="1" fill="hold">
                                          <p:stCondLst>
                                            <p:cond delay="0"/>
                                          </p:stCondLst>
                                        </p:cTn>
                                        <p:tgtEl>
                                          <p:spTgt spid="67"/>
                                        </p:tgtEl>
                                        <p:attrNameLst>
                                          <p:attrName>style.visibility</p:attrName>
                                        </p:attrNameLst>
                                      </p:cBhvr>
                                      <p:to>
                                        <p:strVal val="visible"/>
                                      </p:to>
                                    </p:set>
                                  </p:childTnLst>
                                </p:cTn>
                              </p:par>
                            </p:childTnLst>
                          </p:cTn>
                        </p:par>
                        <p:par>
                          <p:cTn id="143" fill="hold" nodeType="afterGroup">
                            <p:stCondLst>
                              <p:cond delay="13500"/>
                            </p:stCondLst>
                            <p:childTnLst>
                              <p:par>
                                <p:cTn id="144" presetID="1" presetClass="entr" presetSubtype="0" fill="hold" nodeType="afterEffect">
                                  <p:stCondLst>
                                    <p:cond delay="500"/>
                                  </p:stCondLst>
                                  <p:childTnLst>
                                    <p:set>
                                      <p:cBhvr>
                                        <p:cTn id="145" dur="1" fill="hold">
                                          <p:stCondLst>
                                            <p:cond delay="0"/>
                                          </p:stCondLst>
                                        </p:cTn>
                                        <p:tgtEl>
                                          <p:spTgt spid="90"/>
                                        </p:tgtEl>
                                        <p:attrNameLst>
                                          <p:attrName>style.visibility</p:attrName>
                                        </p:attrNameLst>
                                      </p:cBhvr>
                                      <p:to>
                                        <p:strVal val="visible"/>
                                      </p:to>
                                    </p:set>
                                  </p:childTnLst>
                                </p:cTn>
                              </p:par>
                            </p:childTnLst>
                          </p:cTn>
                        </p:par>
                        <p:par>
                          <p:cTn id="146" fill="hold" nodeType="afterGroup">
                            <p:stCondLst>
                              <p:cond delay="14000"/>
                            </p:stCondLst>
                            <p:childTnLst>
                              <p:par>
                                <p:cTn id="147" presetID="1" presetClass="entr" presetSubtype="0" fill="hold" nodeType="afterEffect">
                                  <p:stCondLst>
                                    <p:cond delay="500"/>
                                  </p:stCondLst>
                                  <p:childTnLst>
                                    <p:set>
                                      <p:cBhvr>
                                        <p:cTn id="148" dur="1" fill="hold">
                                          <p:stCondLst>
                                            <p:cond delay="0"/>
                                          </p:stCondLst>
                                        </p:cTn>
                                        <p:tgtEl>
                                          <p:spTgt spid="91"/>
                                        </p:tgtEl>
                                        <p:attrNameLst>
                                          <p:attrName>style.visibility</p:attrName>
                                        </p:attrNameLst>
                                      </p:cBhvr>
                                      <p:to>
                                        <p:strVal val="visible"/>
                                      </p:to>
                                    </p:set>
                                  </p:childTnLst>
                                </p:cTn>
                              </p:par>
                            </p:childTnLst>
                          </p:cTn>
                        </p:par>
                        <p:par>
                          <p:cTn id="149" fill="hold" nodeType="afterGroup">
                            <p:stCondLst>
                              <p:cond delay="14500"/>
                            </p:stCondLst>
                            <p:childTnLst>
                              <p:par>
                                <p:cTn id="150" presetID="1" presetClass="entr" presetSubtype="0" fill="hold" nodeType="afterEffect">
                                  <p:stCondLst>
                                    <p:cond delay="500"/>
                                  </p:stCondLst>
                                  <p:childTnLst>
                                    <p:set>
                                      <p:cBhvr>
                                        <p:cTn id="151" dur="1" fill="hold">
                                          <p:stCondLst>
                                            <p:cond delay="0"/>
                                          </p:stCondLst>
                                        </p:cTn>
                                        <p:tgtEl>
                                          <p:spTgt spid="92"/>
                                        </p:tgtEl>
                                        <p:attrNameLst>
                                          <p:attrName>style.visibility</p:attrName>
                                        </p:attrNameLst>
                                      </p:cBhvr>
                                      <p:to>
                                        <p:strVal val="visible"/>
                                      </p:to>
                                    </p:set>
                                  </p:childTnLst>
                                </p:cTn>
                              </p:par>
                            </p:childTnLst>
                          </p:cTn>
                        </p:par>
                        <p:par>
                          <p:cTn id="152" fill="hold" nodeType="afterGroup">
                            <p:stCondLst>
                              <p:cond delay="15000"/>
                            </p:stCondLst>
                            <p:childTnLst>
                              <p:par>
                                <p:cTn id="153" presetID="1" presetClass="entr" presetSubtype="0" fill="hold" nodeType="afterEffect">
                                  <p:stCondLst>
                                    <p:cond delay="500"/>
                                  </p:stCondLst>
                                  <p:childTnLst>
                                    <p:set>
                                      <p:cBhvr>
                                        <p:cTn id="154" dur="1" fill="hold">
                                          <p:stCondLst>
                                            <p:cond delay="0"/>
                                          </p:stCondLst>
                                        </p:cTn>
                                        <p:tgtEl>
                                          <p:spTgt spid="93"/>
                                        </p:tgtEl>
                                        <p:attrNameLst>
                                          <p:attrName>style.visibility</p:attrName>
                                        </p:attrNameLst>
                                      </p:cBhvr>
                                      <p:to>
                                        <p:strVal val="visible"/>
                                      </p:to>
                                    </p:set>
                                  </p:childTnLst>
                                </p:cTn>
                              </p:par>
                            </p:childTnLst>
                          </p:cTn>
                        </p:par>
                        <p:par>
                          <p:cTn id="155" fill="hold" nodeType="afterGroup">
                            <p:stCondLst>
                              <p:cond delay="15500"/>
                            </p:stCondLst>
                            <p:childTnLst>
                              <p:par>
                                <p:cTn id="156" presetID="1" presetClass="entr" presetSubtype="0" fill="hold" nodeType="afterEffect">
                                  <p:stCondLst>
                                    <p:cond delay="500"/>
                                  </p:stCondLst>
                                  <p:childTnLst>
                                    <p:set>
                                      <p:cBhvr>
                                        <p:cTn id="157" dur="1" fill="hold">
                                          <p:stCondLst>
                                            <p:cond delay="0"/>
                                          </p:stCondLst>
                                        </p:cTn>
                                        <p:tgtEl>
                                          <p:spTgt spid="97"/>
                                        </p:tgtEl>
                                        <p:attrNameLst>
                                          <p:attrName>style.visibility</p:attrName>
                                        </p:attrNameLst>
                                      </p:cBhvr>
                                      <p:to>
                                        <p:strVal val="visible"/>
                                      </p:to>
                                    </p:set>
                                  </p:childTnLst>
                                </p:cTn>
                              </p:par>
                            </p:childTnLst>
                          </p:cTn>
                        </p:par>
                        <p:par>
                          <p:cTn id="158" fill="hold" nodeType="afterGroup">
                            <p:stCondLst>
                              <p:cond delay="16000"/>
                            </p:stCondLst>
                            <p:childTnLst>
                              <p:par>
                                <p:cTn id="159" presetID="1" presetClass="entr" presetSubtype="0" fill="hold" nodeType="afterEffect">
                                  <p:stCondLst>
                                    <p:cond delay="500"/>
                                  </p:stCondLst>
                                  <p:childTnLst>
                                    <p:set>
                                      <p:cBhvr>
                                        <p:cTn id="160" dur="1" fill="hold">
                                          <p:stCondLst>
                                            <p:cond delay="0"/>
                                          </p:stCondLst>
                                        </p:cTn>
                                        <p:tgtEl>
                                          <p:spTgt spid="98"/>
                                        </p:tgtEl>
                                        <p:attrNameLst>
                                          <p:attrName>style.visibility</p:attrName>
                                        </p:attrNameLst>
                                      </p:cBhvr>
                                      <p:to>
                                        <p:strVal val="visible"/>
                                      </p:to>
                                    </p:set>
                                  </p:childTnLst>
                                </p:cTn>
                              </p:par>
                            </p:childTnLst>
                          </p:cTn>
                        </p:par>
                        <p:par>
                          <p:cTn id="161" fill="hold" nodeType="afterGroup">
                            <p:stCondLst>
                              <p:cond delay="16500"/>
                            </p:stCondLst>
                            <p:childTnLst>
                              <p:par>
                                <p:cTn id="162" presetID="1" presetClass="entr" presetSubtype="0" fill="hold" nodeType="afterEffect">
                                  <p:stCondLst>
                                    <p:cond delay="500"/>
                                  </p:stCondLst>
                                  <p:childTnLst>
                                    <p:set>
                                      <p:cBhvr>
                                        <p:cTn id="163" dur="1" fill="hold">
                                          <p:stCondLst>
                                            <p:cond delay="0"/>
                                          </p:stCondLst>
                                        </p:cTn>
                                        <p:tgtEl>
                                          <p:spTgt spid="99"/>
                                        </p:tgtEl>
                                        <p:attrNameLst>
                                          <p:attrName>style.visibility</p:attrName>
                                        </p:attrNameLst>
                                      </p:cBhvr>
                                      <p:to>
                                        <p:strVal val="visible"/>
                                      </p:to>
                                    </p:set>
                                  </p:childTnLst>
                                </p:cTn>
                              </p:par>
                            </p:childTnLst>
                          </p:cTn>
                        </p:par>
                        <p:par>
                          <p:cTn id="164" fill="hold" nodeType="afterGroup">
                            <p:stCondLst>
                              <p:cond delay="17000"/>
                            </p:stCondLst>
                            <p:childTnLst>
                              <p:par>
                                <p:cTn id="165" presetID="1" presetClass="entr" presetSubtype="0" fill="hold" nodeType="afterEffect">
                                  <p:stCondLst>
                                    <p:cond delay="500"/>
                                  </p:stCondLst>
                                  <p:childTnLst>
                                    <p:set>
                                      <p:cBhvr>
                                        <p:cTn id="16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6088" y="0"/>
            <a:ext cx="8229600" cy="1143000"/>
          </a:xfrm>
        </p:spPr>
        <p:txBody>
          <a:bodyPr/>
          <a:lstStyle/>
          <a:p>
            <a:pPr eaLnBrk="1" hangingPunct="1"/>
            <a:r>
              <a:rPr lang="en-US" smtClean="0"/>
              <a:t>How to make and read a stemplot</a:t>
            </a:r>
          </a:p>
        </p:txBody>
      </p:sp>
      <p:sp>
        <p:nvSpPr>
          <p:cNvPr id="3" name="Slide Number Placeholder 2"/>
          <p:cNvSpPr>
            <a:spLocks noGrp="1"/>
          </p:cNvSpPr>
          <p:nvPr>
            <p:ph type="sldNum" sz="quarter" idx="12"/>
          </p:nvPr>
        </p:nvSpPr>
        <p:spPr/>
        <p:txBody>
          <a:bodyPr/>
          <a:lstStyle/>
          <a:p>
            <a:pPr>
              <a:defRPr/>
            </a:pPr>
            <a:fld id="{06E92222-BA0F-4C6B-AF9D-C6B15A250ABF}" type="slidenum">
              <a:rPr lang="en-US"/>
              <a:pPr>
                <a:defRPr/>
              </a:pPr>
              <a:t>12</a:t>
            </a:fld>
            <a:endParaRPr lang="en-US"/>
          </a:p>
        </p:txBody>
      </p:sp>
      <p:sp>
        <p:nvSpPr>
          <p:cNvPr id="24580" name="Content Placeholder 3"/>
          <p:cNvSpPr>
            <a:spLocks noGrp="1"/>
          </p:cNvSpPr>
          <p:nvPr>
            <p:ph sz="quarter" idx="1"/>
          </p:nvPr>
        </p:nvSpPr>
        <p:spPr>
          <a:xfrm>
            <a:off x="490538" y="1012825"/>
            <a:ext cx="8229600" cy="2227263"/>
          </a:xfrm>
        </p:spPr>
        <p:txBody>
          <a:bodyPr/>
          <a:lstStyle/>
          <a:p>
            <a:pPr eaLnBrk="1" hangingPunct="1"/>
            <a:r>
              <a:rPr lang="en-US" smtClean="0"/>
              <a:t>A stemplot is similar to a dotplot but there are some format differences.  Instead of dots actual numbers are used.  Instead of a horizontal axis, a vertical one is used. </a:t>
            </a:r>
          </a:p>
        </p:txBody>
      </p:sp>
      <p:cxnSp>
        <p:nvCxnSpPr>
          <p:cNvPr id="7" name="Straight Connector 6"/>
          <p:cNvCxnSpPr/>
          <p:nvPr/>
        </p:nvCxnSpPr>
        <p:spPr>
          <a:xfrm rot="5400000">
            <a:off x="2398713" y="4471988"/>
            <a:ext cx="229235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 name="Group 27"/>
          <p:cNvGrpSpPr>
            <a:grpSpLocks/>
          </p:cNvGrpSpPr>
          <p:nvPr/>
        </p:nvGrpSpPr>
        <p:grpSpPr bwMode="auto">
          <a:xfrm>
            <a:off x="1455738" y="2976563"/>
            <a:ext cx="1366837" cy="2493962"/>
            <a:chOff x="349956" y="4109156"/>
            <a:chExt cx="1365956" cy="2494845"/>
          </a:xfrm>
        </p:grpSpPr>
        <p:sp>
          <p:nvSpPr>
            <p:cNvPr id="24591" name="TextBox 9"/>
            <p:cNvSpPr txBox="1">
              <a:spLocks noChangeArrowheads="1"/>
            </p:cNvSpPr>
            <p:nvPr/>
          </p:nvSpPr>
          <p:spPr bwMode="auto">
            <a:xfrm>
              <a:off x="349956" y="4109156"/>
              <a:ext cx="1072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Stems</a:t>
              </a:r>
            </a:p>
          </p:txBody>
        </p:sp>
        <p:grpSp>
          <p:nvGrpSpPr>
            <p:cNvPr id="24592" name="Group 22"/>
            <p:cNvGrpSpPr>
              <a:grpSpLocks/>
            </p:cNvGrpSpPr>
            <p:nvPr/>
          </p:nvGrpSpPr>
          <p:grpSpPr bwMode="auto">
            <a:xfrm>
              <a:off x="886179" y="4478488"/>
              <a:ext cx="829733" cy="2125513"/>
              <a:chOff x="886179" y="4478488"/>
              <a:chExt cx="829733" cy="2125513"/>
            </a:xfrm>
          </p:grpSpPr>
          <p:cxnSp>
            <p:nvCxnSpPr>
              <p:cNvPr id="13" name="Straight Arrow Connector 12"/>
              <p:cNvCxnSpPr>
                <a:stCxn id="24591" idx="2"/>
                <a:endCxn id="15" idx="1"/>
              </p:cNvCxnSpPr>
              <p:nvPr/>
            </p:nvCxnSpPr>
            <p:spPr>
              <a:xfrm rot="16200000" flipH="1">
                <a:off x="455698" y="4909661"/>
                <a:ext cx="1103703" cy="24273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1128915" y="4561753"/>
                <a:ext cx="586997" cy="2042248"/>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5" name="Group 32"/>
          <p:cNvGrpSpPr>
            <a:grpSpLocks/>
          </p:cNvGrpSpPr>
          <p:nvPr/>
        </p:nvGrpSpPr>
        <p:grpSpPr bwMode="auto">
          <a:xfrm>
            <a:off x="6153150" y="2976563"/>
            <a:ext cx="1601788" cy="2493962"/>
            <a:chOff x="1128889" y="4109156"/>
            <a:chExt cx="1603023" cy="2494845"/>
          </a:xfrm>
        </p:grpSpPr>
        <p:sp>
          <p:nvSpPr>
            <p:cNvPr id="24587" name="TextBox 33"/>
            <p:cNvSpPr txBox="1">
              <a:spLocks noChangeArrowheads="1"/>
            </p:cNvSpPr>
            <p:nvPr/>
          </p:nvSpPr>
          <p:spPr bwMode="auto">
            <a:xfrm>
              <a:off x="1659467" y="4109156"/>
              <a:ext cx="1072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Leaves</a:t>
              </a:r>
            </a:p>
          </p:txBody>
        </p:sp>
        <p:grpSp>
          <p:nvGrpSpPr>
            <p:cNvPr id="24588" name="Group 34"/>
            <p:cNvGrpSpPr>
              <a:grpSpLocks/>
            </p:cNvGrpSpPr>
            <p:nvPr/>
          </p:nvGrpSpPr>
          <p:grpSpPr bwMode="auto">
            <a:xfrm>
              <a:off x="1128889" y="4478488"/>
              <a:ext cx="1066801" cy="2125513"/>
              <a:chOff x="1128889" y="4478488"/>
              <a:chExt cx="1066801" cy="2125513"/>
            </a:xfrm>
          </p:grpSpPr>
          <p:cxnSp>
            <p:nvCxnSpPr>
              <p:cNvPr id="36" name="Straight Arrow Connector 35"/>
              <p:cNvCxnSpPr>
                <a:stCxn id="24587" idx="2"/>
                <a:endCxn id="37" idx="1"/>
              </p:cNvCxnSpPr>
              <p:nvPr/>
            </p:nvCxnSpPr>
            <p:spPr>
              <a:xfrm rot="5400000">
                <a:off x="1403174" y="4791129"/>
                <a:ext cx="1103703" cy="479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flipH="1">
                <a:off x="1128889" y="4561753"/>
                <a:ext cx="586240" cy="2042248"/>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40" name="TextBox 39"/>
          <p:cNvSpPr txBox="1">
            <a:spLocks noChangeArrowheads="1"/>
          </p:cNvSpPr>
          <p:nvPr/>
        </p:nvSpPr>
        <p:spPr bwMode="auto">
          <a:xfrm>
            <a:off x="3871913" y="3349625"/>
            <a:ext cx="1874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Leaves are single digits only</a:t>
            </a:r>
          </a:p>
        </p:txBody>
      </p:sp>
      <p:sp>
        <p:nvSpPr>
          <p:cNvPr id="41" name="TextBox 40"/>
          <p:cNvSpPr txBox="1">
            <a:spLocks noChangeArrowheads="1"/>
          </p:cNvSpPr>
          <p:nvPr/>
        </p:nvSpPr>
        <p:spPr bwMode="auto">
          <a:xfrm>
            <a:off x="3036888" y="4275138"/>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52      3    6</a:t>
            </a:r>
          </a:p>
        </p:txBody>
      </p:sp>
      <p:sp>
        <p:nvSpPr>
          <p:cNvPr id="42" name="TextBox 41"/>
          <p:cNvSpPr txBox="1">
            <a:spLocks noChangeArrowheads="1"/>
          </p:cNvSpPr>
          <p:nvPr/>
        </p:nvSpPr>
        <p:spPr bwMode="auto">
          <a:xfrm>
            <a:off x="3725863" y="4849813"/>
            <a:ext cx="2359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This arrangement would be read as the numbers 523 and 526.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46088" y="0"/>
            <a:ext cx="8229600" cy="1143000"/>
          </a:xfrm>
        </p:spPr>
        <p:txBody>
          <a:bodyPr/>
          <a:lstStyle/>
          <a:p>
            <a:pPr eaLnBrk="1" hangingPunct="1"/>
            <a:r>
              <a:rPr lang="en-US" smtClean="0"/>
              <a:t>How to make and read a stemplot</a:t>
            </a:r>
          </a:p>
        </p:txBody>
      </p:sp>
      <p:sp>
        <p:nvSpPr>
          <p:cNvPr id="3" name="Slide Number Placeholder 2"/>
          <p:cNvSpPr>
            <a:spLocks noGrp="1"/>
          </p:cNvSpPr>
          <p:nvPr>
            <p:ph type="sldNum" sz="quarter" idx="12"/>
          </p:nvPr>
        </p:nvSpPr>
        <p:spPr/>
        <p:txBody>
          <a:bodyPr/>
          <a:lstStyle/>
          <a:p>
            <a:pPr>
              <a:defRPr/>
            </a:pPr>
            <a:fld id="{70E67725-55B5-44E5-B4F1-37E66B4F82FF}" type="slidenum">
              <a:rPr lang="en-US"/>
              <a:pPr>
                <a:defRPr/>
              </a:pPr>
              <a:t>13</a:t>
            </a:fld>
            <a:endParaRPr lang="en-US"/>
          </a:p>
        </p:txBody>
      </p:sp>
      <p:sp>
        <p:nvSpPr>
          <p:cNvPr id="25604" name="Content Placeholder 3"/>
          <p:cNvSpPr>
            <a:spLocks noGrp="1"/>
          </p:cNvSpPr>
          <p:nvPr>
            <p:ph sz="quarter" idx="1"/>
          </p:nvPr>
        </p:nvSpPr>
        <p:spPr>
          <a:xfrm>
            <a:off x="490538" y="1012825"/>
            <a:ext cx="8229600" cy="838200"/>
          </a:xfrm>
        </p:spPr>
        <p:txBody>
          <a:bodyPr/>
          <a:lstStyle/>
          <a:p>
            <a:pPr eaLnBrk="1" hangingPunct="1"/>
            <a:r>
              <a:rPr lang="en-US" smtClean="0"/>
              <a:t>With the following data, make a stemplot.</a:t>
            </a:r>
          </a:p>
        </p:txBody>
      </p:sp>
      <p:cxnSp>
        <p:nvCxnSpPr>
          <p:cNvPr id="7" name="Straight Connector 6"/>
          <p:cNvCxnSpPr/>
          <p:nvPr/>
        </p:nvCxnSpPr>
        <p:spPr>
          <a:xfrm rot="5400000">
            <a:off x="665956" y="4944269"/>
            <a:ext cx="3094038"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616075"/>
            <a:ext cx="3886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2"/>
          <p:cNvGraphicFramePr>
            <a:graphicFrameLocks noChangeAspect="1"/>
          </p:cNvGraphicFramePr>
          <p:nvPr/>
        </p:nvGraphicFramePr>
        <p:xfrm>
          <a:off x="1755775" y="3744913"/>
          <a:ext cx="311150" cy="2735262"/>
        </p:xfrm>
        <a:graphic>
          <a:graphicData uri="http://schemas.openxmlformats.org/presentationml/2006/ole">
            <mc:AlternateContent xmlns:mc="http://schemas.openxmlformats.org/markup-compatibility/2006">
              <mc:Choice xmlns:v="urn:schemas-microsoft-com:vml" Requires="v">
                <p:oleObj spid="_x0000_s25653" name="Equation" r:id="rId4" imgW="126945" imgH="1117115" progId="Equation.DSMT4">
                  <p:embed/>
                </p:oleObj>
              </mc:Choice>
              <mc:Fallback>
                <p:oleObj name="Equation" r:id="rId4" imgW="126945" imgH="1117115"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775" y="3744913"/>
                        <a:ext cx="311150" cy="273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7"/>
          <p:cNvGrpSpPr>
            <a:grpSpLocks/>
          </p:cNvGrpSpPr>
          <p:nvPr/>
        </p:nvGrpSpPr>
        <p:grpSpPr bwMode="auto">
          <a:xfrm>
            <a:off x="271463" y="2990850"/>
            <a:ext cx="1444625" cy="3613150"/>
            <a:chOff x="270934" y="2991556"/>
            <a:chExt cx="1444978" cy="3612445"/>
          </a:xfrm>
        </p:grpSpPr>
        <p:sp>
          <p:nvSpPr>
            <p:cNvPr id="25615" name="TextBox 9"/>
            <p:cNvSpPr txBox="1">
              <a:spLocks noChangeArrowheads="1"/>
            </p:cNvSpPr>
            <p:nvPr/>
          </p:nvSpPr>
          <p:spPr bwMode="auto">
            <a:xfrm>
              <a:off x="270934" y="2991556"/>
              <a:ext cx="1072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Stems</a:t>
              </a:r>
            </a:p>
          </p:txBody>
        </p:sp>
        <p:grpSp>
          <p:nvGrpSpPr>
            <p:cNvPr id="25616" name="Group 22"/>
            <p:cNvGrpSpPr>
              <a:grpSpLocks/>
            </p:cNvGrpSpPr>
            <p:nvPr/>
          </p:nvGrpSpPr>
          <p:grpSpPr bwMode="auto">
            <a:xfrm>
              <a:off x="807158" y="3360887"/>
              <a:ext cx="908754" cy="3243114"/>
              <a:chOff x="807158" y="3360887"/>
              <a:chExt cx="908754" cy="3243114"/>
            </a:xfrm>
          </p:grpSpPr>
          <p:cxnSp>
            <p:nvCxnSpPr>
              <p:cNvPr id="13" name="Straight Arrow Connector 12"/>
              <p:cNvCxnSpPr>
                <a:stCxn id="25615" idx="2"/>
                <a:endCxn id="15" idx="1"/>
              </p:cNvCxnSpPr>
              <p:nvPr/>
            </p:nvCxnSpPr>
            <p:spPr>
              <a:xfrm rot="16200000" flipH="1">
                <a:off x="80778" y="4088234"/>
                <a:ext cx="1776065" cy="3223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1129981" y="3669287"/>
                <a:ext cx="585931" cy="2934714"/>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5" name="Group 28"/>
          <p:cNvGrpSpPr>
            <a:grpSpLocks/>
          </p:cNvGrpSpPr>
          <p:nvPr/>
        </p:nvGrpSpPr>
        <p:grpSpPr bwMode="auto">
          <a:xfrm>
            <a:off x="6169025" y="3003550"/>
            <a:ext cx="1722438" cy="3600450"/>
            <a:chOff x="6169380" y="3002843"/>
            <a:chExt cx="1721556" cy="3601158"/>
          </a:xfrm>
        </p:grpSpPr>
        <p:sp>
          <p:nvSpPr>
            <p:cNvPr id="25611" name="TextBox 10"/>
            <p:cNvSpPr txBox="1">
              <a:spLocks noChangeArrowheads="1"/>
            </p:cNvSpPr>
            <p:nvPr/>
          </p:nvSpPr>
          <p:spPr bwMode="auto">
            <a:xfrm>
              <a:off x="6818491" y="3002843"/>
              <a:ext cx="1072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Leaves</a:t>
              </a:r>
            </a:p>
          </p:txBody>
        </p:sp>
        <p:grpSp>
          <p:nvGrpSpPr>
            <p:cNvPr id="25612" name="Group 23"/>
            <p:cNvGrpSpPr>
              <a:grpSpLocks/>
            </p:cNvGrpSpPr>
            <p:nvPr/>
          </p:nvGrpSpPr>
          <p:grpSpPr bwMode="auto">
            <a:xfrm flipH="1">
              <a:off x="6169380" y="3360887"/>
              <a:ext cx="908754" cy="3243114"/>
              <a:chOff x="807158" y="3360887"/>
              <a:chExt cx="908754" cy="3243114"/>
            </a:xfrm>
          </p:grpSpPr>
          <p:cxnSp>
            <p:nvCxnSpPr>
              <p:cNvPr id="25" name="Straight Arrow Connector 24"/>
              <p:cNvCxnSpPr>
                <a:endCxn id="26" idx="1"/>
              </p:cNvCxnSpPr>
              <p:nvPr/>
            </p:nvCxnSpPr>
            <p:spPr>
              <a:xfrm rot="16200000" flipH="1">
                <a:off x="79408" y="4087432"/>
                <a:ext cx="1776762" cy="3220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Left Brace 25"/>
              <p:cNvSpPr/>
              <p:nvPr/>
            </p:nvSpPr>
            <p:spPr>
              <a:xfrm>
                <a:off x="1128838" y="3668136"/>
                <a:ext cx="587074" cy="2935865"/>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aphicFrame>
        <p:nvGraphicFramePr>
          <p:cNvPr id="27" name="Object 4"/>
          <p:cNvGraphicFramePr>
            <a:graphicFrameLocks noChangeAspect="1"/>
          </p:cNvGraphicFramePr>
          <p:nvPr/>
        </p:nvGraphicFramePr>
        <p:xfrm>
          <a:off x="2363788" y="3744913"/>
          <a:ext cx="5035550" cy="2735262"/>
        </p:xfrm>
        <a:graphic>
          <a:graphicData uri="http://schemas.openxmlformats.org/presentationml/2006/ole">
            <mc:AlternateContent xmlns:mc="http://schemas.openxmlformats.org/markup-compatibility/2006">
              <mc:Choice xmlns:v="urn:schemas-microsoft-com:vml" Requires="v">
                <p:oleObj spid="_x0000_s25654" name="Equation" r:id="rId6" imgW="2057400" imgH="1117600" progId="Equation.DSMT4">
                  <p:embed/>
                </p:oleObj>
              </mc:Choice>
              <mc:Fallback>
                <p:oleObj name="Equation" r:id="rId6" imgW="2057400" imgH="1117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3788" y="3744913"/>
                        <a:ext cx="5035550" cy="273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Right)">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lide(fromBottom)">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46088" y="0"/>
            <a:ext cx="8229600" cy="1143000"/>
          </a:xfrm>
        </p:spPr>
        <p:txBody>
          <a:bodyPr/>
          <a:lstStyle/>
          <a:p>
            <a:pPr eaLnBrk="1" hangingPunct="1"/>
            <a:r>
              <a:rPr lang="en-US" smtClean="0"/>
              <a:t>How to make and read a stemplot</a:t>
            </a:r>
          </a:p>
        </p:txBody>
      </p:sp>
      <p:sp>
        <p:nvSpPr>
          <p:cNvPr id="3" name="Slide Number Placeholder 2"/>
          <p:cNvSpPr>
            <a:spLocks noGrp="1"/>
          </p:cNvSpPr>
          <p:nvPr>
            <p:ph type="sldNum" sz="quarter" idx="12"/>
          </p:nvPr>
        </p:nvSpPr>
        <p:spPr/>
        <p:txBody>
          <a:bodyPr/>
          <a:lstStyle/>
          <a:p>
            <a:pPr>
              <a:defRPr/>
            </a:pPr>
            <a:fld id="{8D30AC9F-8B98-41EF-BA25-66977FBD81AF}" type="slidenum">
              <a:rPr lang="en-US"/>
              <a:pPr>
                <a:defRPr/>
              </a:pPr>
              <a:t>14</a:t>
            </a:fld>
            <a:endParaRPr lang="en-US"/>
          </a:p>
        </p:txBody>
      </p:sp>
      <p:sp>
        <p:nvSpPr>
          <p:cNvPr id="26628" name="Content Placeholder 3"/>
          <p:cNvSpPr>
            <a:spLocks noGrp="1"/>
          </p:cNvSpPr>
          <p:nvPr>
            <p:ph sz="quarter" idx="1"/>
          </p:nvPr>
        </p:nvSpPr>
        <p:spPr>
          <a:xfrm>
            <a:off x="0" y="1012825"/>
            <a:ext cx="9144000" cy="838200"/>
          </a:xfrm>
        </p:spPr>
        <p:txBody>
          <a:bodyPr/>
          <a:lstStyle/>
          <a:p>
            <a:pPr eaLnBrk="1" hangingPunct="1"/>
            <a:r>
              <a:rPr lang="en-US" smtClean="0"/>
              <a:t>Lets use the same stemplot but now </a:t>
            </a:r>
            <a:r>
              <a:rPr lang="en-US" b="1" smtClean="0"/>
              <a:t>split</a:t>
            </a:r>
            <a:r>
              <a:rPr lang="en-US" smtClean="0"/>
              <a:t> the stems</a:t>
            </a:r>
          </a:p>
        </p:txBody>
      </p:sp>
      <p:grpSp>
        <p:nvGrpSpPr>
          <p:cNvPr id="2" name="Group 21"/>
          <p:cNvGrpSpPr>
            <a:grpSpLocks/>
          </p:cNvGrpSpPr>
          <p:nvPr/>
        </p:nvGrpSpPr>
        <p:grpSpPr bwMode="auto">
          <a:xfrm>
            <a:off x="620713" y="1479550"/>
            <a:ext cx="7620000" cy="3419475"/>
            <a:chOff x="620889" y="1659467"/>
            <a:chExt cx="7620002" cy="3420532"/>
          </a:xfrm>
        </p:grpSpPr>
        <p:cxnSp>
          <p:nvCxnSpPr>
            <p:cNvPr id="7" name="Straight Connector 6"/>
            <p:cNvCxnSpPr/>
            <p:nvPr/>
          </p:nvCxnSpPr>
          <p:spPr>
            <a:xfrm rot="5400000">
              <a:off x="1061737" y="3533296"/>
              <a:ext cx="3093406"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6641" name="Object 2"/>
            <p:cNvGraphicFramePr>
              <a:graphicFrameLocks noChangeAspect="1"/>
            </p:cNvGraphicFramePr>
            <p:nvPr/>
          </p:nvGraphicFramePr>
          <p:xfrm>
            <a:off x="2139597" y="2051579"/>
            <a:ext cx="311150" cy="2735262"/>
          </p:xfrm>
          <a:graphic>
            <a:graphicData uri="http://schemas.openxmlformats.org/presentationml/2006/ole">
              <mc:AlternateContent xmlns:mc="http://schemas.openxmlformats.org/markup-compatibility/2006">
                <mc:Choice xmlns:v="urn:schemas-microsoft-com:vml" Requires="v">
                  <p:oleObj spid="_x0000_s26721" name="Equation" r:id="rId3" imgW="126945" imgH="1117115" progId="Equation.DSMT4">
                    <p:embed/>
                  </p:oleObj>
                </mc:Choice>
                <mc:Fallback>
                  <p:oleObj name="Equation" r:id="rId3" imgW="126945" imgH="1117115"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597" y="2051579"/>
                          <a:ext cx="311150" cy="273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642" name="Group 27"/>
            <p:cNvGrpSpPr>
              <a:grpSpLocks/>
            </p:cNvGrpSpPr>
            <p:nvPr/>
          </p:nvGrpSpPr>
          <p:grpSpPr bwMode="auto">
            <a:xfrm>
              <a:off x="620889" y="1659467"/>
              <a:ext cx="1411111" cy="3330221"/>
              <a:chOff x="270934" y="2991556"/>
              <a:chExt cx="1411111" cy="3330221"/>
            </a:xfrm>
          </p:grpSpPr>
          <p:sp>
            <p:nvSpPr>
              <p:cNvPr id="26649" name="TextBox 9"/>
              <p:cNvSpPr txBox="1">
                <a:spLocks noChangeArrowheads="1"/>
              </p:cNvSpPr>
              <p:nvPr/>
            </p:nvSpPr>
            <p:spPr bwMode="auto">
              <a:xfrm>
                <a:off x="270934" y="2991556"/>
                <a:ext cx="1072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Stems</a:t>
                </a:r>
              </a:p>
            </p:txBody>
          </p:sp>
          <p:grpSp>
            <p:nvGrpSpPr>
              <p:cNvPr id="26650" name="Group 22"/>
              <p:cNvGrpSpPr>
                <a:grpSpLocks/>
              </p:cNvGrpSpPr>
              <p:nvPr/>
            </p:nvGrpSpPr>
            <p:grpSpPr bwMode="auto">
              <a:xfrm>
                <a:off x="807157" y="3360887"/>
                <a:ext cx="874888" cy="2960890"/>
                <a:chOff x="807157" y="3360887"/>
                <a:chExt cx="874888" cy="2960890"/>
              </a:xfrm>
            </p:grpSpPr>
            <p:cxnSp>
              <p:nvCxnSpPr>
                <p:cNvPr id="13" name="Straight Arrow Connector 12"/>
                <p:cNvCxnSpPr>
                  <a:stCxn id="26649" idx="2"/>
                  <a:endCxn id="15" idx="1"/>
                </p:cNvCxnSpPr>
                <p:nvPr/>
              </p:nvCxnSpPr>
              <p:spPr>
                <a:xfrm rot="16200000" flipH="1">
                  <a:off x="210380" y="3958687"/>
                  <a:ext cx="1481595" cy="2873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1094846" y="3364734"/>
                  <a:ext cx="587375" cy="2956839"/>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6643" name="Group 28"/>
            <p:cNvGrpSpPr>
              <a:grpSpLocks/>
            </p:cNvGrpSpPr>
            <p:nvPr/>
          </p:nvGrpSpPr>
          <p:grpSpPr bwMode="auto">
            <a:xfrm>
              <a:off x="6508047" y="1670754"/>
              <a:ext cx="1732844" cy="3194758"/>
              <a:chOff x="6158092" y="3002843"/>
              <a:chExt cx="1732844" cy="3194758"/>
            </a:xfrm>
          </p:grpSpPr>
          <p:sp>
            <p:nvSpPr>
              <p:cNvPr id="26645" name="TextBox 10"/>
              <p:cNvSpPr txBox="1">
                <a:spLocks noChangeArrowheads="1"/>
              </p:cNvSpPr>
              <p:nvPr/>
            </p:nvSpPr>
            <p:spPr bwMode="auto">
              <a:xfrm>
                <a:off x="6818491" y="3002843"/>
                <a:ext cx="1072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Leaves</a:t>
                </a:r>
              </a:p>
            </p:txBody>
          </p:sp>
          <p:grpSp>
            <p:nvGrpSpPr>
              <p:cNvPr id="26646" name="Group 23"/>
              <p:cNvGrpSpPr>
                <a:grpSpLocks/>
              </p:cNvGrpSpPr>
              <p:nvPr/>
            </p:nvGrpSpPr>
            <p:grpSpPr bwMode="auto">
              <a:xfrm flipH="1">
                <a:off x="6158092" y="3262489"/>
                <a:ext cx="1196623" cy="2935112"/>
                <a:chOff x="530577" y="3262489"/>
                <a:chExt cx="1196623" cy="2935112"/>
              </a:xfrm>
            </p:grpSpPr>
            <p:cxnSp>
              <p:nvCxnSpPr>
                <p:cNvPr id="25" name="Straight Arrow Connector 24"/>
                <p:cNvCxnSpPr>
                  <a:stCxn id="26645" idx="2"/>
                  <a:endCxn id="26" idx="1"/>
                </p:cNvCxnSpPr>
                <p:nvPr/>
              </p:nvCxnSpPr>
              <p:spPr>
                <a:xfrm rot="16200000" flipH="1">
                  <a:off x="156865" y="3746740"/>
                  <a:ext cx="1357733"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Left Brace 25"/>
                <p:cNvSpPr/>
                <p:nvPr/>
              </p:nvSpPr>
              <p:spPr>
                <a:xfrm>
                  <a:off x="1140531" y="3263102"/>
                  <a:ext cx="587375" cy="2934607"/>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aphicFrame>
          <p:nvGraphicFramePr>
            <p:cNvPr id="26644" name="Object 3"/>
            <p:cNvGraphicFramePr>
              <a:graphicFrameLocks noChangeAspect="1"/>
            </p:cNvGraphicFramePr>
            <p:nvPr/>
          </p:nvGraphicFramePr>
          <p:xfrm>
            <a:off x="2735968" y="2073629"/>
            <a:ext cx="5035550" cy="2735263"/>
          </p:xfrm>
          <a:graphic>
            <a:graphicData uri="http://schemas.openxmlformats.org/presentationml/2006/ole">
              <mc:AlternateContent xmlns:mc="http://schemas.openxmlformats.org/markup-compatibility/2006">
                <mc:Choice xmlns:v="urn:schemas-microsoft-com:vml" Requires="v">
                  <p:oleObj spid="_x0000_s26722" name="Equation" r:id="rId5" imgW="2057400" imgH="1117600" progId="Equation.DSMT4">
                    <p:embed/>
                  </p:oleObj>
                </mc:Choice>
                <mc:Fallback>
                  <p:oleObj name="Equation" r:id="rId5" imgW="2057400" imgH="1117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968" y="2073629"/>
                          <a:ext cx="5035550"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92165" name="Object 4"/>
          <p:cNvGraphicFramePr>
            <a:graphicFrameLocks noChangeAspect="1"/>
          </p:cNvGraphicFramePr>
          <p:nvPr/>
        </p:nvGraphicFramePr>
        <p:xfrm>
          <a:off x="2720975" y="1885950"/>
          <a:ext cx="2425700" cy="4972050"/>
        </p:xfrm>
        <a:graphic>
          <a:graphicData uri="http://schemas.openxmlformats.org/presentationml/2006/ole">
            <mc:AlternateContent xmlns:mc="http://schemas.openxmlformats.org/markup-compatibility/2006">
              <mc:Choice xmlns:v="urn:schemas-microsoft-com:vml" Requires="v">
                <p:oleObj spid="_x0000_s26723" name="Equation" r:id="rId7" imgW="990600" imgH="2032000" progId="Equation.DSMT4">
                  <p:embed/>
                </p:oleObj>
              </mc:Choice>
              <mc:Fallback>
                <p:oleObj name="Equation" r:id="rId7" imgW="990600" imgH="2032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975" y="1885950"/>
                        <a:ext cx="2425700" cy="497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29"/>
          <p:cNvGrpSpPr>
            <a:grpSpLocks/>
          </p:cNvGrpSpPr>
          <p:nvPr/>
        </p:nvGrpSpPr>
        <p:grpSpPr bwMode="auto">
          <a:xfrm>
            <a:off x="2117725" y="1817688"/>
            <a:ext cx="512763" cy="5040312"/>
            <a:chOff x="2117373" y="1817510"/>
            <a:chExt cx="512939" cy="5040490"/>
          </a:xfrm>
        </p:grpSpPr>
        <p:graphicFrame>
          <p:nvGraphicFramePr>
            <p:cNvPr id="26638" name="Object 4"/>
            <p:cNvGraphicFramePr>
              <a:graphicFrameLocks noChangeAspect="1"/>
            </p:cNvGraphicFramePr>
            <p:nvPr/>
          </p:nvGraphicFramePr>
          <p:xfrm>
            <a:off x="2117373" y="1885950"/>
            <a:ext cx="311150" cy="4972050"/>
          </p:xfrm>
          <a:graphic>
            <a:graphicData uri="http://schemas.openxmlformats.org/presentationml/2006/ole">
              <mc:AlternateContent xmlns:mc="http://schemas.openxmlformats.org/markup-compatibility/2006">
                <mc:Choice xmlns:v="urn:schemas-microsoft-com:vml" Requires="v">
                  <p:oleObj spid="_x0000_s26724" name="Equation" r:id="rId9" imgW="127000" imgH="2032000" progId="Equation.DSMT4">
                    <p:embed/>
                  </p:oleObj>
                </mc:Choice>
                <mc:Fallback>
                  <p:oleObj name="Equation" r:id="rId9" imgW="127000" imgH="2032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7373" y="1885950"/>
                          <a:ext cx="311150" cy="497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9" name="Straight Connector 28"/>
            <p:cNvCxnSpPr/>
            <p:nvPr/>
          </p:nvCxnSpPr>
          <p:spPr>
            <a:xfrm rot="5400000">
              <a:off x="110067" y="4337755"/>
              <a:ext cx="504049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 name="Group 34"/>
          <p:cNvGrpSpPr>
            <a:grpSpLocks/>
          </p:cNvGrpSpPr>
          <p:nvPr/>
        </p:nvGrpSpPr>
        <p:grpSpPr bwMode="auto">
          <a:xfrm>
            <a:off x="576263" y="1862138"/>
            <a:ext cx="1411287" cy="4786312"/>
            <a:chOff x="575732" y="1862667"/>
            <a:chExt cx="1411113" cy="4786489"/>
          </a:xfrm>
        </p:grpSpPr>
        <p:sp>
          <p:nvSpPr>
            <p:cNvPr id="31" name="Left Brace 30"/>
            <p:cNvSpPr/>
            <p:nvPr/>
          </p:nvSpPr>
          <p:spPr>
            <a:xfrm>
              <a:off x="1355098" y="1862667"/>
              <a:ext cx="631747" cy="4786489"/>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637" name="TextBox 31"/>
            <p:cNvSpPr txBox="1">
              <a:spLocks noChangeArrowheads="1"/>
            </p:cNvSpPr>
            <p:nvPr/>
          </p:nvSpPr>
          <p:spPr bwMode="auto">
            <a:xfrm>
              <a:off x="575732" y="3917243"/>
              <a:ext cx="1095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Split stems</a:t>
              </a:r>
            </a:p>
          </p:txBody>
        </p:sp>
      </p:grpSp>
      <p:grpSp>
        <p:nvGrpSpPr>
          <p:cNvPr id="11" name="Group 35"/>
          <p:cNvGrpSpPr>
            <a:grpSpLocks/>
          </p:cNvGrpSpPr>
          <p:nvPr/>
        </p:nvGrpSpPr>
        <p:grpSpPr bwMode="auto">
          <a:xfrm>
            <a:off x="5046663" y="1862138"/>
            <a:ext cx="3465512" cy="4786312"/>
            <a:chOff x="5046133" y="1862667"/>
            <a:chExt cx="3465689" cy="4786489"/>
          </a:xfrm>
        </p:grpSpPr>
        <p:sp>
          <p:nvSpPr>
            <p:cNvPr id="33" name="Left Brace 32"/>
            <p:cNvSpPr/>
            <p:nvPr/>
          </p:nvSpPr>
          <p:spPr>
            <a:xfrm flipH="1">
              <a:off x="5046133" y="1862667"/>
              <a:ext cx="631857" cy="4786489"/>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635" name="TextBox 33"/>
            <p:cNvSpPr txBox="1">
              <a:spLocks noChangeArrowheads="1"/>
            </p:cNvSpPr>
            <p:nvPr/>
          </p:nvSpPr>
          <p:spPr bwMode="auto">
            <a:xfrm>
              <a:off x="5836354" y="3917243"/>
              <a:ext cx="26754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Leaves, first stem uses number 0-4, second uses numbers 5-9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2000"/>
                                        <p:tgtEl>
                                          <p:spTgt spid="2"/>
                                        </p:tgtEl>
                                        <p:attrNameLst>
                                          <p:attrName>ppt_x</p:attrName>
                                        </p:attrNameLst>
                                      </p:cBhvr>
                                      <p:tavLst>
                                        <p:tav tm="0">
                                          <p:val>
                                            <p:strVal val="ppt_x"/>
                                          </p:val>
                                        </p:tav>
                                        <p:tav tm="100000">
                                          <p:val>
                                            <p:strVal val="ppt_x"/>
                                          </p:val>
                                        </p:tav>
                                      </p:tavLst>
                                    </p:anim>
                                    <p:anim calcmode="lin" valueType="num">
                                      <p:cBhvr additive="base">
                                        <p:cTn id="7" dur="2000"/>
                                        <p:tgtEl>
                                          <p:spTgt spid="2"/>
                                        </p:tgtEl>
                                        <p:attrNameLst>
                                          <p:attrName>ppt_y</p:attrName>
                                        </p:attrNameLst>
                                      </p:cBhvr>
                                      <p:tavLst>
                                        <p:tav tm="0">
                                          <p:val>
                                            <p:strVal val="ppt_y"/>
                                          </p:val>
                                        </p:tav>
                                        <p:tav tm="100000">
                                          <p:val>
                                            <p:strVal val="1+ppt_h/2"/>
                                          </p:val>
                                        </p:tav>
                                      </p:tavLst>
                                    </p:anim>
                                    <p:set>
                                      <p:cBhvr>
                                        <p:cTn id="8" dur="1" fill="hold">
                                          <p:stCondLst>
                                            <p:cond delay="1999"/>
                                          </p:stCondLst>
                                        </p:cTn>
                                        <p:tgtEl>
                                          <p:spTgt spid="2"/>
                                        </p:tgtEl>
                                        <p:attrNameLst>
                                          <p:attrName>style.visibility</p:attrName>
                                        </p:attrNameLst>
                                      </p:cBhvr>
                                      <p:to>
                                        <p:strVal val="hidden"/>
                                      </p:to>
                                    </p:se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20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nodeType="clickEffect">
                                  <p:stCondLst>
                                    <p:cond delay="0"/>
                                  </p:stCondLst>
                                  <p:childTnLst>
                                    <p:set>
                                      <p:cBhvr>
                                        <p:cTn id="19" dur="1" fill="hold">
                                          <p:stCondLst>
                                            <p:cond delay="0"/>
                                          </p:stCondLst>
                                        </p:cTn>
                                        <p:tgtEl>
                                          <p:spTgt spid="92165"/>
                                        </p:tgtEl>
                                        <p:attrNameLst>
                                          <p:attrName>style.visibility</p:attrName>
                                        </p:attrNameLst>
                                      </p:cBhvr>
                                      <p:to>
                                        <p:strVal val="visible"/>
                                      </p:to>
                                    </p:set>
                                    <p:animEffect transition="in" filter="slide(fromLeft)">
                                      <p:cBhvr>
                                        <p:cTn id="20" dur="500"/>
                                        <p:tgtEl>
                                          <p:spTgt spid="921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0"/>
            <a:ext cx="8229600" cy="1143000"/>
          </a:xfrm>
        </p:spPr>
        <p:txBody>
          <a:bodyPr/>
          <a:lstStyle/>
          <a:p>
            <a:pPr eaLnBrk="1" hangingPunct="1"/>
            <a:r>
              <a:rPr lang="en-US" smtClean="0"/>
              <a:t>How to construct a histogram</a:t>
            </a:r>
          </a:p>
        </p:txBody>
      </p:sp>
      <p:sp>
        <p:nvSpPr>
          <p:cNvPr id="4" name="Slide Number Placeholder 3"/>
          <p:cNvSpPr>
            <a:spLocks noGrp="1"/>
          </p:cNvSpPr>
          <p:nvPr>
            <p:ph type="sldNum" sz="quarter" idx="12"/>
          </p:nvPr>
        </p:nvSpPr>
        <p:spPr/>
        <p:txBody>
          <a:bodyPr/>
          <a:lstStyle/>
          <a:p>
            <a:pPr>
              <a:defRPr/>
            </a:pPr>
            <a:fld id="{69F42911-3244-478F-ABA8-804985755A11}" type="slidenum">
              <a:rPr lang="en-US"/>
              <a:pPr>
                <a:defRPr/>
              </a:pPr>
              <a:t>15</a:t>
            </a:fld>
            <a:endParaRPr lang="en-US"/>
          </a:p>
        </p:txBody>
      </p:sp>
      <p:sp>
        <p:nvSpPr>
          <p:cNvPr id="27652" name="Content Placeholder 2"/>
          <p:cNvSpPr>
            <a:spLocks noGrp="1"/>
          </p:cNvSpPr>
          <p:nvPr>
            <p:ph sz="quarter" idx="1"/>
          </p:nvPr>
        </p:nvSpPr>
        <p:spPr>
          <a:xfrm>
            <a:off x="457200" y="1217613"/>
            <a:ext cx="8340725" cy="4351337"/>
          </a:xfrm>
        </p:spPr>
        <p:txBody>
          <a:bodyPr/>
          <a:lstStyle/>
          <a:p>
            <a:pPr eaLnBrk="1" hangingPunct="1"/>
            <a:r>
              <a:rPr lang="en-US" dirty="0" smtClean="0"/>
              <a:t>The most common graph of the distribution of one quantitative variable is a histogram.  </a:t>
            </a:r>
          </a:p>
          <a:p>
            <a:pPr eaLnBrk="1" hangingPunct="1"/>
            <a:endParaRPr lang="en-US" dirty="0" smtClean="0"/>
          </a:p>
          <a:p>
            <a:pPr eaLnBrk="1" hangingPunct="1"/>
            <a:r>
              <a:rPr lang="en-US" dirty="0" smtClean="0"/>
              <a:t>To make a histogram:</a:t>
            </a:r>
          </a:p>
          <a:p>
            <a:pPr marL="833438" lvl="1" indent="-514350" eaLnBrk="1" hangingPunct="1">
              <a:buFont typeface="Franklin Gothic Book" pitchFamily="34" charset="0"/>
              <a:buAutoNum type="arabicPeriod"/>
            </a:pPr>
            <a:r>
              <a:rPr lang="en-US" dirty="0" smtClean="0"/>
              <a:t>Divide the range into equal widths. Then count the number of observations that fall in each group.</a:t>
            </a:r>
          </a:p>
          <a:p>
            <a:pPr marL="833438" lvl="1" indent="-514350" eaLnBrk="1" hangingPunct="1">
              <a:buFont typeface="Franklin Gothic Book" pitchFamily="34" charset="0"/>
              <a:buAutoNum type="arabicPeriod"/>
            </a:pPr>
            <a:r>
              <a:rPr lang="en-US" dirty="0" smtClean="0"/>
              <a:t>Label and scale your axes and title your graph.</a:t>
            </a:r>
          </a:p>
          <a:p>
            <a:pPr marL="833438" lvl="1" indent="-514350" eaLnBrk="1" hangingPunct="1">
              <a:buFont typeface="Franklin Gothic Book" pitchFamily="34" charset="0"/>
              <a:buAutoNum type="arabicPeriod"/>
            </a:pPr>
            <a:r>
              <a:rPr lang="en-US" dirty="0" smtClean="0"/>
              <a:t>Draw bars that represent each count, no space between bars.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2">
                                            <p:txEl>
                                              <p:pRg st="3" end="3"/>
                                            </p:txEl>
                                          </p:spTgt>
                                        </p:tgtEl>
                                        <p:attrNameLst>
                                          <p:attrName>style.visibility</p:attrName>
                                        </p:attrNameLst>
                                      </p:cBhvr>
                                      <p:to>
                                        <p:strVal val="visible"/>
                                      </p:to>
                                    </p:set>
                                    <p:animEffect transition="in" filter="wipe(down)">
                                      <p:cBhvr>
                                        <p:cTn id="7" dur="500"/>
                                        <p:tgtEl>
                                          <p:spTgt spid="2765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2">
                                            <p:txEl>
                                              <p:pRg st="4" end="4"/>
                                            </p:txEl>
                                          </p:spTgt>
                                        </p:tgtEl>
                                        <p:attrNameLst>
                                          <p:attrName>style.visibility</p:attrName>
                                        </p:attrNameLst>
                                      </p:cBhvr>
                                      <p:to>
                                        <p:strVal val="visible"/>
                                      </p:to>
                                    </p:set>
                                    <p:animEffect transition="in" filter="wipe(down)">
                                      <p:cBhvr>
                                        <p:cTn id="12" dur="500"/>
                                        <p:tgtEl>
                                          <p:spTgt spid="2765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652">
                                            <p:txEl>
                                              <p:pRg st="5" end="5"/>
                                            </p:txEl>
                                          </p:spTgt>
                                        </p:tgtEl>
                                        <p:attrNameLst>
                                          <p:attrName>style.visibility</p:attrName>
                                        </p:attrNameLst>
                                      </p:cBhvr>
                                      <p:to>
                                        <p:strVal val="visible"/>
                                      </p:to>
                                    </p:set>
                                    <p:animEffect transition="in" filter="wipe(down)">
                                      <p:cBhvr>
                                        <p:cTn id="17" dur="500"/>
                                        <p:tgtEl>
                                          <p:spTgt spid="276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825"/>
            <a:ext cx="9144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6450"/>
            <a:ext cx="91440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88" y="1314450"/>
            <a:ext cx="45053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143000"/>
          </a:xfrm>
        </p:spPr>
        <p:txBody>
          <a:bodyPr>
            <a:normAutofit fontScale="90000"/>
          </a:bodyPr>
          <a:lstStyle/>
          <a:p>
            <a:pPr eaLnBrk="1" fontAlgn="auto" hangingPunct="1">
              <a:spcAft>
                <a:spcPts val="0"/>
              </a:spcAft>
              <a:defRPr/>
            </a:pPr>
            <a:r>
              <a:rPr lang="en-US" sz="4000" smtClean="0"/>
              <a:t>Divide range into equal widths and count</a:t>
            </a:r>
          </a:p>
        </p:txBody>
      </p:sp>
      <p:sp>
        <p:nvSpPr>
          <p:cNvPr id="3" name="Slide Number Placeholder 2"/>
          <p:cNvSpPr>
            <a:spLocks noGrp="1"/>
          </p:cNvSpPr>
          <p:nvPr>
            <p:ph type="sldNum" sz="quarter" idx="12"/>
          </p:nvPr>
        </p:nvSpPr>
        <p:spPr/>
        <p:txBody>
          <a:bodyPr/>
          <a:lstStyle/>
          <a:p>
            <a:pPr>
              <a:defRPr/>
            </a:pPr>
            <a:fld id="{F117F0A5-23EC-48E1-A9EF-001CE64F159D}" type="slidenum">
              <a:rPr lang="en-US"/>
              <a:pPr>
                <a:defRPr/>
              </a:pPr>
              <a:t>17</a:t>
            </a:fld>
            <a:endParaRPr lang="en-US" dirty="0"/>
          </a:p>
        </p:txBody>
      </p:sp>
      <p:grpSp>
        <p:nvGrpSpPr>
          <p:cNvPr id="2" name="Group 13"/>
          <p:cNvGrpSpPr>
            <a:grpSpLocks/>
          </p:cNvGrpSpPr>
          <p:nvPr/>
        </p:nvGrpSpPr>
        <p:grpSpPr bwMode="auto">
          <a:xfrm>
            <a:off x="1444625" y="1174750"/>
            <a:ext cx="3725863" cy="4672013"/>
            <a:chOff x="270934" y="914401"/>
            <a:chExt cx="3725333" cy="4672419"/>
          </a:xfrm>
        </p:grpSpPr>
        <p:sp>
          <p:nvSpPr>
            <p:cNvPr id="29712" name="TextBox 4"/>
            <p:cNvSpPr txBox="1">
              <a:spLocks noChangeArrowheads="1"/>
            </p:cNvSpPr>
            <p:nvPr/>
          </p:nvSpPr>
          <p:spPr bwMode="auto">
            <a:xfrm>
              <a:off x="598311" y="1354667"/>
              <a:ext cx="3239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0 </a:t>
              </a:r>
              <a:r>
                <a:rPr lang="en-US" sz="2400" u="sng"/>
                <a:t>&lt;</a:t>
              </a:r>
              <a:r>
                <a:rPr lang="en-US" sz="2400"/>
                <a:t> CEO Salary &lt; 100</a:t>
              </a:r>
            </a:p>
          </p:txBody>
        </p:sp>
        <p:sp>
          <p:nvSpPr>
            <p:cNvPr id="29713" name="TextBox 5"/>
            <p:cNvSpPr txBox="1">
              <a:spLocks noChangeArrowheads="1"/>
            </p:cNvSpPr>
            <p:nvPr/>
          </p:nvSpPr>
          <p:spPr bwMode="auto">
            <a:xfrm>
              <a:off x="270934" y="1828800"/>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100 </a:t>
              </a:r>
              <a:r>
                <a:rPr lang="en-US" sz="2400" u="sng"/>
                <a:t>&lt;</a:t>
              </a:r>
              <a:r>
                <a:rPr lang="en-US" sz="2400"/>
                <a:t> CEO Salary &lt; 200</a:t>
              </a:r>
            </a:p>
          </p:txBody>
        </p:sp>
        <p:sp>
          <p:nvSpPr>
            <p:cNvPr id="29714" name="TextBox 6"/>
            <p:cNvSpPr txBox="1">
              <a:spLocks noChangeArrowheads="1"/>
            </p:cNvSpPr>
            <p:nvPr/>
          </p:nvSpPr>
          <p:spPr bwMode="auto">
            <a:xfrm>
              <a:off x="270934" y="2302933"/>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200 </a:t>
              </a:r>
              <a:r>
                <a:rPr lang="en-US" sz="2400" u="sng"/>
                <a:t>&lt;</a:t>
              </a:r>
              <a:r>
                <a:rPr lang="en-US" sz="2400"/>
                <a:t> CEO Salary &lt; 300</a:t>
              </a:r>
            </a:p>
          </p:txBody>
        </p:sp>
        <p:sp>
          <p:nvSpPr>
            <p:cNvPr id="29715" name="TextBox 7"/>
            <p:cNvSpPr txBox="1">
              <a:spLocks noChangeArrowheads="1"/>
            </p:cNvSpPr>
            <p:nvPr/>
          </p:nvSpPr>
          <p:spPr bwMode="auto">
            <a:xfrm>
              <a:off x="270934" y="2765778"/>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300 </a:t>
              </a:r>
              <a:r>
                <a:rPr lang="en-US" sz="2400" u="sng"/>
                <a:t>&lt;</a:t>
              </a:r>
              <a:r>
                <a:rPr lang="en-US" sz="2400"/>
                <a:t> CEO Salary &lt; 400</a:t>
              </a:r>
            </a:p>
          </p:txBody>
        </p:sp>
        <p:sp>
          <p:nvSpPr>
            <p:cNvPr id="29716" name="TextBox 8"/>
            <p:cNvSpPr txBox="1">
              <a:spLocks noChangeArrowheads="1"/>
            </p:cNvSpPr>
            <p:nvPr/>
          </p:nvSpPr>
          <p:spPr bwMode="auto">
            <a:xfrm>
              <a:off x="270934" y="3239911"/>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400 </a:t>
              </a:r>
              <a:r>
                <a:rPr lang="en-US" sz="2400" u="sng"/>
                <a:t>&lt;</a:t>
              </a:r>
              <a:r>
                <a:rPr lang="en-US" sz="2400"/>
                <a:t> CEO Salary &lt; 500</a:t>
              </a:r>
            </a:p>
          </p:txBody>
        </p:sp>
        <p:sp>
          <p:nvSpPr>
            <p:cNvPr id="29717" name="TextBox 9"/>
            <p:cNvSpPr txBox="1">
              <a:spLocks noChangeArrowheads="1"/>
            </p:cNvSpPr>
            <p:nvPr/>
          </p:nvSpPr>
          <p:spPr bwMode="auto">
            <a:xfrm>
              <a:off x="270934" y="3714044"/>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500 </a:t>
              </a:r>
              <a:r>
                <a:rPr lang="en-US" sz="2400" u="sng"/>
                <a:t>&lt;</a:t>
              </a:r>
              <a:r>
                <a:rPr lang="en-US" sz="2400"/>
                <a:t> CEO Salary &lt; 600</a:t>
              </a:r>
            </a:p>
          </p:txBody>
        </p:sp>
        <p:sp>
          <p:nvSpPr>
            <p:cNvPr id="29718" name="TextBox 10"/>
            <p:cNvSpPr txBox="1">
              <a:spLocks noChangeArrowheads="1"/>
            </p:cNvSpPr>
            <p:nvPr/>
          </p:nvSpPr>
          <p:spPr bwMode="auto">
            <a:xfrm>
              <a:off x="270934" y="4176888"/>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600 </a:t>
              </a:r>
              <a:r>
                <a:rPr lang="en-US" sz="2400" u="sng"/>
                <a:t>&lt;</a:t>
              </a:r>
              <a:r>
                <a:rPr lang="en-US" sz="2400"/>
                <a:t> CEO Salary &lt; 700</a:t>
              </a:r>
            </a:p>
          </p:txBody>
        </p:sp>
        <p:sp>
          <p:nvSpPr>
            <p:cNvPr id="29719" name="TextBox 11"/>
            <p:cNvSpPr txBox="1">
              <a:spLocks noChangeArrowheads="1"/>
            </p:cNvSpPr>
            <p:nvPr/>
          </p:nvSpPr>
          <p:spPr bwMode="auto">
            <a:xfrm>
              <a:off x="270934" y="4651021"/>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700 </a:t>
              </a:r>
              <a:r>
                <a:rPr lang="en-US" sz="2400" u="sng"/>
                <a:t>&lt;</a:t>
              </a:r>
              <a:r>
                <a:rPr lang="en-US" sz="2400"/>
                <a:t> CEO Salary &lt; 800</a:t>
              </a:r>
            </a:p>
          </p:txBody>
        </p:sp>
        <p:sp>
          <p:nvSpPr>
            <p:cNvPr id="29720" name="TextBox 12"/>
            <p:cNvSpPr txBox="1">
              <a:spLocks noChangeArrowheads="1"/>
            </p:cNvSpPr>
            <p:nvPr/>
          </p:nvSpPr>
          <p:spPr bwMode="auto">
            <a:xfrm>
              <a:off x="270934" y="5125155"/>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800 </a:t>
              </a:r>
              <a:r>
                <a:rPr lang="en-US" sz="2400" u="sng"/>
                <a:t>&lt;</a:t>
              </a:r>
              <a:r>
                <a:rPr lang="en-US" sz="2400"/>
                <a:t> CEO Salary &lt; 900</a:t>
              </a:r>
            </a:p>
          </p:txBody>
        </p:sp>
        <p:sp>
          <p:nvSpPr>
            <p:cNvPr id="29721" name="TextBox 24"/>
            <p:cNvSpPr txBox="1">
              <a:spLocks noChangeArrowheads="1"/>
            </p:cNvSpPr>
            <p:nvPr/>
          </p:nvSpPr>
          <p:spPr bwMode="auto">
            <a:xfrm>
              <a:off x="598311" y="914401"/>
              <a:ext cx="3239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Scale</a:t>
              </a:r>
            </a:p>
          </p:txBody>
        </p:sp>
      </p:grpSp>
      <p:grpSp>
        <p:nvGrpSpPr>
          <p:cNvPr id="4" name="Group 14"/>
          <p:cNvGrpSpPr>
            <a:grpSpLocks/>
          </p:cNvGrpSpPr>
          <p:nvPr/>
        </p:nvGrpSpPr>
        <p:grpSpPr bwMode="auto">
          <a:xfrm>
            <a:off x="5327650" y="1150938"/>
            <a:ext cx="1614488" cy="4695825"/>
            <a:chOff x="270934" y="891823"/>
            <a:chExt cx="3725333" cy="4694997"/>
          </a:xfrm>
        </p:grpSpPr>
        <p:sp>
          <p:nvSpPr>
            <p:cNvPr id="29702" name="TextBox 15"/>
            <p:cNvSpPr txBox="1">
              <a:spLocks noChangeArrowheads="1"/>
            </p:cNvSpPr>
            <p:nvPr/>
          </p:nvSpPr>
          <p:spPr bwMode="auto">
            <a:xfrm>
              <a:off x="528863" y="1354667"/>
              <a:ext cx="3239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a:t>
              </a:r>
            </a:p>
          </p:txBody>
        </p:sp>
        <p:sp>
          <p:nvSpPr>
            <p:cNvPr id="29703" name="TextBox 16"/>
            <p:cNvSpPr txBox="1">
              <a:spLocks noChangeArrowheads="1"/>
            </p:cNvSpPr>
            <p:nvPr/>
          </p:nvSpPr>
          <p:spPr bwMode="auto">
            <a:xfrm>
              <a:off x="270934" y="1828800"/>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3</a:t>
              </a:r>
            </a:p>
          </p:txBody>
        </p:sp>
        <p:sp>
          <p:nvSpPr>
            <p:cNvPr id="29704" name="TextBox 17"/>
            <p:cNvSpPr txBox="1">
              <a:spLocks noChangeArrowheads="1"/>
            </p:cNvSpPr>
            <p:nvPr/>
          </p:nvSpPr>
          <p:spPr bwMode="auto">
            <a:xfrm>
              <a:off x="270934" y="2302933"/>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11</a:t>
              </a:r>
            </a:p>
          </p:txBody>
        </p:sp>
        <p:sp>
          <p:nvSpPr>
            <p:cNvPr id="29705" name="TextBox 18"/>
            <p:cNvSpPr txBox="1">
              <a:spLocks noChangeArrowheads="1"/>
            </p:cNvSpPr>
            <p:nvPr/>
          </p:nvSpPr>
          <p:spPr bwMode="auto">
            <a:xfrm>
              <a:off x="270934" y="2765778"/>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10</a:t>
              </a:r>
            </a:p>
          </p:txBody>
        </p:sp>
        <p:sp>
          <p:nvSpPr>
            <p:cNvPr id="29706" name="TextBox 19"/>
            <p:cNvSpPr txBox="1">
              <a:spLocks noChangeArrowheads="1"/>
            </p:cNvSpPr>
            <p:nvPr/>
          </p:nvSpPr>
          <p:spPr bwMode="auto">
            <a:xfrm>
              <a:off x="270934" y="3239911"/>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a:t>
              </a:r>
            </a:p>
          </p:txBody>
        </p:sp>
        <p:sp>
          <p:nvSpPr>
            <p:cNvPr id="29707" name="TextBox 20"/>
            <p:cNvSpPr txBox="1">
              <a:spLocks noChangeArrowheads="1"/>
            </p:cNvSpPr>
            <p:nvPr/>
          </p:nvSpPr>
          <p:spPr bwMode="auto">
            <a:xfrm>
              <a:off x="270934" y="3714044"/>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a:t>
              </a:r>
            </a:p>
          </p:txBody>
        </p:sp>
        <p:sp>
          <p:nvSpPr>
            <p:cNvPr id="29708" name="TextBox 21"/>
            <p:cNvSpPr txBox="1">
              <a:spLocks noChangeArrowheads="1"/>
            </p:cNvSpPr>
            <p:nvPr/>
          </p:nvSpPr>
          <p:spPr bwMode="auto">
            <a:xfrm>
              <a:off x="270934" y="4176888"/>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2</a:t>
              </a:r>
            </a:p>
          </p:txBody>
        </p:sp>
        <p:sp>
          <p:nvSpPr>
            <p:cNvPr id="29709" name="TextBox 22"/>
            <p:cNvSpPr txBox="1">
              <a:spLocks noChangeArrowheads="1"/>
            </p:cNvSpPr>
            <p:nvPr/>
          </p:nvSpPr>
          <p:spPr bwMode="auto">
            <a:xfrm>
              <a:off x="270934" y="4651021"/>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a:t>
              </a:r>
            </a:p>
          </p:txBody>
        </p:sp>
        <p:sp>
          <p:nvSpPr>
            <p:cNvPr id="29710" name="TextBox 23"/>
            <p:cNvSpPr txBox="1">
              <a:spLocks noChangeArrowheads="1"/>
            </p:cNvSpPr>
            <p:nvPr/>
          </p:nvSpPr>
          <p:spPr bwMode="auto">
            <a:xfrm>
              <a:off x="270934" y="5125155"/>
              <a:ext cx="3725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1</a:t>
              </a:r>
            </a:p>
          </p:txBody>
        </p:sp>
        <p:sp>
          <p:nvSpPr>
            <p:cNvPr id="29711" name="TextBox 25"/>
            <p:cNvSpPr txBox="1">
              <a:spLocks noChangeArrowheads="1"/>
            </p:cNvSpPr>
            <p:nvPr/>
          </p:nvSpPr>
          <p:spPr bwMode="auto">
            <a:xfrm>
              <a:off x="598311" y="891823"/>
              <a:ext cx="3239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Counts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143000"/>
          </a:xfrm>
        </p:spPr>
        <p:txBody>
          <a:bodyPr/>
          <a:lstStyle/>
          <a:p>
            <a:pPr eaLnBrk="1" hangingPunct="1"/>
            <a:r>
              <a:rPr lang="en-US" sz="4000" smtClean="0"/>
              <a:t>Draw and label axis, then make bars</a:t>
            </a:r>
          </a:p>
        </p:txBody>
      </p:sp>
      <p:sp>
        <p:nvSpPr>
          <p:cNvPr id="3" name="Slide Number Placeholder 2"/>
          <p:cNvSpPr>
            <a:spLocks noGrp="1"/>
          </p:cNvSpPr>
          <p:nvPr>
            <p:ph type="sldNum" sz="quarter" idx="12"/>
          </p:nvPr>
        </p:nvSpPr>
        <p:spPr/>
        <p:txBody>
          <a:bodyPr/>
          <a:lstStyle/>
          <a:p>
            <a:pPr>
              <a:defRPr/>
            </a:pPr>
            <a:fld id="{CCE19285-D0BB-4A38-B4B9-C31AD80CA756}" type="slidenum">
              <a:rPr lang="en-US"/>
              <a:pPr>
                <a:defRPr/>
              </a:pPr>
              <a:t>18</a:t>
            </a:fld>
            <a:endParaRPr lang="en-US" dirty="0"/>
          </a:p>
        </p:txBody>
      </p:sp>
      <p:sp>
        <p:nvSpPr>
          <p:cNvPr id="59" name="Rectangle 58"/>
          <p:cNvSpPr/>
          <p:nvPr/>
        </p:nvSpPr>
        <p:spPr>
          <a:xfrm>
            <a:off x="1450975" y="5053013"/>
            <a:ext cx="654050" cy="336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2760663" y="1703388"/>
            <a:ext cx="654050" cy="3686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070350" y="5053013"/>
            <a:ext cx="654050" cy="336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5378450" y="4714875"/>
            <a:ext cx="6556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37"/>
          <p:cNvGrpSpPr>
            <a:grpSpLocks/>
          </p:cNvGrpSpPr>
          <p:nvPr/>
        </p:nvGrpSpPr>
        <p:grpSpPr bwMode="auto">
          <a:xfrm>
            <a:off x="1139825" y="1143000"/>
            <a:ext cx="6824663" cy="4689475"/>
            <a:chOff x="1140178" y="1143000"/>
            <a:chExt cx="6824135" cy="4690154"/>
          </a:xfrm>
        </p:grpSpPr>
        <p:sp>
          <p:nvSpPr>
            <p:cNvPr id="30764" name="TextBox 31"/>
            <p:cNvSpPr txBox="1">
              <a:spLocks noChangeArrowheads="1"/>
            </p:cNvSpPr>
            <p:nvPr/>
          </p:nvSpPr>
          <p:spPr bwMode="auto">
            <a:xfrm>
              <a:off x="2777072" y="1143000"/>
              <a:ext cx="3894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CEO Salary in thousands of dollars</a:t>
              </a:r>
            </a:p>
          </p:txBody>
        </p:sp>
        <p:grpSp>
          <p:nvGrpSpPr>
            <p:cNvPr id="30765" name="Group 132"/>
            <p:cNvGrpSpPr>
              <a:grpSpLocks/>
            </p:cNvGrpSpPr>
            <p:nvPr/>
          </p:nvGrpSpPr>
          <p:grpSpPr bwMode="auto">
            <a:xfrm>
              <a:off x="1140178" y="1611110"/>
              <a:ext cx="6824135" cy="4222044"/>
              <a:chOff x="1140178" y="1611110"/>
              <a:chExt cx="6824135" cy="4222044"/>
            </a:xfrm>
          </p:grpSpPr>
          <p:cxnSp>
            <p:nvCxnSpPr>
              <p:cNvPr id="69" name="Straight Connector 68"/>
              <p:cNvCxnSpPr/>
              <p:nvPr/>
            </p:nvCxnSpPr>
            <p:spPr>
              <a:xfrm rot="10800000" flipV="1">
                <a:off x="2105303"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2760891"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3414890"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4068889"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4724476"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V="1">
                <a:off x="5378475"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V="1">
                <a:off x="6034062"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6688062" y="5051991"/>
                <a:ext cx="0" cy="781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7343648" y="5051991"/>
                <a:ext cx="0" cy="781163"/>
              </a:xfrm>
              <a:prstGeom prst="line">
                <a:avLst/>
              </a:prstGeom>
            </p:spPr>
            <p:style>
              <a:lnRef idx="1">
                <a:schemeClr val="accent1"/>
              </a:lnRef>
              <a:fillRef idx="0">
                <a:schemeClr val="accent1"/>
              </a:fillRef>
              <a:effectRef idx="0">
                <a:schemeClr val="accent1"/>
              </a:effectRef>
              <a:fontRef idx="minor">
                <a:schemeClr val="tx1"/>
              </a:fontRef>
            </p:style>
          </p:cxnSp>
          <p:grpSp>
            <p:nvGrpSpPr>
              <p:cNvPr id="30775" name="Group 131"/>
              <p:cNvGrpSpPr>
                <a:grpSpLocks/>
              </p:cNvGrpSpPr>
              <p:nvPr/>
            </p:nvGrpSpPr>
            <p:grpSpPr bwMode="auto">
              <a:xfrm>
                <a:off x="1140178" y="1611110"/>
                <a:ext cx="6824135" cy="3778576"/>
                <a:chOff x="1140178" y="1611110"/>
                <a:chExt cx="6824135" cy="3778576"/>
              </a:xfrm>
            </p:grpSpPr>
            <p:grpSp>
              <p:nvGrpSpPr>
                <p:cNvPr id="30776" name="Group 30"/>
                <p:cNvGrpSpPr>
                  <a:grpSpLocks/>
                </p:cNvGrpSpPr>
                <p:nvPr/>
              </p:nvGrpSpPr>
              <p:grpSpPr bwMode="auto">
                <a:xfrm>
                  <a:off x="1450625" y="1611110"/>
                  <a:ext cx="6513688" cy="3778576"/>
                  <a:chOff x="1772356" y="1343378"/>
                  <a:chExt cx="6513688" cy="3778576"/>
                </a:xfrm>
              </p:grpSpPr>
              <p:cxnSp>
                <p:nvCxnSpPr>
                  <p:cNvPr id="28" name="Straight Connector 27"/>
                  <p:cNvCxnSpPr/>
                  <p:nvPr/>
                </p:nvCxnSpPr>
                <p:spPr>
                  <a:xfrm rot="5400000">
                    <a:off x="-116364" y="3233048"/>
                    <a:ext cx="377879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73035" y="5122446"/>
                    <a:ext cx="651300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0777" name="Group 130"/>
                <p:cNvGrpSpPr>
                  <a:grpSpLocks/>
                </p:cNvGrpSpPr>
                <p:nvPr/>
              </p:nvGrpSpPr>
              <p:grpSpPr bwMode="auto">
                <a:xfrm>
                  <a:off x="1140178" y="1702937"/>
                  <a:ext cx="637826" cy="3349683"/>
                  <a:chOff x="1140178" y="1702937"/>
                  <a:chExt cx="637826" cy="3349683"/>
                </a:xfrm>
              </p:grpSpPr>
              <p:cxnSp>
                <p:nvCxnSpPr>
                  <p:cNvPr id="91" name="Straight Connector 90"/>
                  <p:cNvCxnSpPr>
                    <a:stCxn id="59" idx="0"/>
                  </p:cNvCxnSpPr>
                  <p:nvPr/>
                </p:nvCxnSpPr>
                <p:spPr>
                  <a:xfrm rot="16200000" flipV="1">
                    <a:off x="1459241" y="4747217"/>
                    <a:ext cx="0" cy="638126"/>
                  </a:xfrm>
                  <a:prstGeom prst="line">
                    <a:avLst/>
                  </a:prstGeom>
                </p:spPr>
                <p:style>
                  <a:lnRef idx="1">
                    <a:schemeClr val="accent1"/>
                  </a:lnRef>
                  <a:fillRef idx="0">
                    <a:schemeClr val="accent1"/>
                  </a:fillRef>
                  <a:effectRef idx="0">
                    <a:schemeClr val="accent1"/>
                  </a:effectRef>
                  <a:fontRef idx="minor">
                    <a:schemeClr val="tx1"/>
                  </a:fontRef>
                </p:style>
              </p:cxnSp>
              <p:grpSp>
                <p:nvGrpSpPr>
                  <p:cNvPr id="30779" name="Group 129"/>
                  <p:cNvGrpSpPr>
                    <a:grpSpLocks/>
                  </p:cNvGrpSpPr>
                  <p:nvPr/>
                </p:nvGrpSpPr>
                <p:grpSpPr bwMode="auto">
                  <a:xfrm>
                    <a:off x="1140178" y="1702937"/>
                    <a:ext cx="637826" cy="3033594"/>
                    <a:chOff x="1140178" y="1702937"/>
                    <a:chExt cx="637826" cy="3033594"/>
                  </a:xfrm>
                </p:grpSpPr>
                <p:cxnSp>
                  <p:nvCxnSpPr>
                    <p:cNvPr id="92" name="Straight Connector 91"/>
                    <p:cNvCxnSpPr/>
                    <p:nvPr/>
                  </p:nvCxnSpPr>
                  <p:spPr>
                    <a:xfrm rot="16200000" flipV="1">
                      <a:off x="1459241" y="4431259"/>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V="1">
                      <a:off x="1459241" y="4094660"/>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V="1">
                      <a:off x="1459241" y="3756474"/>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1459241" y="3419875"/>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V="1">
                      <a:off x="1459241" y="3083276"/>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1459241" y="2732388"/>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V="1">
                      <a:off x="1459241" y="2395789"/>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1459241" y="2059190"/>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1459241" y="1721004"/>
                      <a:ext cx="0" cy="63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V="1">
                      <a:off x="1459241" y="1384406"/>
                      <a:ext cx="0" cy="638126"/>
                    </a:xfrm>
                    <a:prstGeom prst="line">
                      <a:avLst/>
                    </a:prstGeom>
                  </p:spPr>
                  <p:style>
                    <a:lnRef idx="1">
                      <a:schemeClr val="accent1"/>
                    </a:lnRef>
                    <a:fillRef idx="0">
                      <a:schemeClr val="accent1"/>
                    </a:fillRef>
                    <a:effectRef idx="0">
                      <a:schemeClr val="accent1"/>
                    </a:effectRef>
                    <a:fontRef idx="minor">
                      <a:schemeClr val="tx1"/>
                    </a:fontRef>
                  </p:style>
                </p:cxnSp>
              </p:grpSp>
            </p:grpSp>
          </p:grpSp>
        </p:grpSp>
      </p:grpSp>
      <p:sp>
        <p:nvSpPr>
          <p:cNvPr id="102" name="Rectangle 101"/>
          <p:cNvSpPr/>
          <p:nvPr/>
        </p:nvSpPr>
        <p:spPr>
          <a:xfrm>
            <a:off x="2105025" y="4398963"/>
            <a:ext cx="655638"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3414713" y="2039938"/>
            <a:ext cx="655637" cy="334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4724400" y="5053013"/>
            <a:ext cx="654050" cy="336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p:nvPr/>
        </p:nvSpPr>
        <p:spPr>
          <a:xfrm>
            <a:off x="6034088" y="5053013"/>
            <a:ext cx="654050" cy="336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6688138" y="5053013"/>
            <a:ext cx="655637" cy="336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136"/>
          <p:cNvGrpSpPr>
            <a:grpSpLocks/>
          </p:cNvGrpSpPr>
          <p:nvPr/>
        </p:nvGrpSpPr>
        <p:grpSpPr bwMode="auto">
          <a:xfrm>
            <a:off x="1789113" y="5678488"/>
            <a:ext cx="5921375" cy="700087"/>
            <a:chOff x="1789291" y="5678311"/>
            <a:chExt cx="5921020" cy="699533"/>
          </a:xfrm>
        </p:grpSpPr>
        <p:sp>
          <p:nvSpPr>
            <p:cNvPr id="30754" name="TextBox 108"/>
            <p:cNvSpPr txBox="1">
              <a:spLocks noChangeArrowheads="1"/>
            </p:cNvSpPr>
            <p:nvPr/>
          </p:nvSpPr>
          <p:spPr bwMode="auto">
            <a:xfrm>
              <a:off x="1789291"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a:t>
              </a:r>
            </a:p>
          </p:txBody>
        </p:sp>
        <p:sp>
          <p:nvSpPr>
            <p:cNvPr id="30755" name="TextBox 109"/>
            <p:cNvSpPr txBox="1">
              <a:spLocks noChangeArrowheads="1"/>
            </p:cNvSpPr>
            <p:nvPr/>
          </p:nvSpPr>
          <p:spPr bwMode="auto">
            <a:xfrm>
              <a:off x="2455336"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200</a:t>
              </a:r>
            </a:p>
          </p:txBody>
        </p:sp>
        <p:sp>
          <p:nvSpPr>
            <p:cNvPr id="30756" name="TextBox 110"/>
            <p:cNvSpPr txBox="1">
              <a:spLocks noChangeArrowheads="1"/>
            </p:cNvSpPr>
            <p:nvPr/>
          </p:nvSpPr>
          <p:spPr bwMode="auto">
            <a:xfrm>
              <a:off x="3087514"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300</a:t>
              </a:r>
            </a:p>
          </p:txBody>
        </p:sp>
        <p:sp>
          <p:nvSpPr>
            <p:cNvPr id="30757" name="TextBox 111"/>
            <p:cNvSpPr txBox="1">
              <a:spLocks noChangeArrowheads="1"/>
            </p:cNvSpPr>
            <p:nvPr/>
          </p:nvSpPr>
          <p:spPr bwMode="auto">
            <a:xfrm>
              <a:off x="3753558"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400</a:t>
              </a:r>
            </a:p>
          </p:txBody>
        </p:sp>
        <p:sp>
          <p:nvSpPr>
            <p:cNvPr id="30758" name="TextBox 112"/>
            <p:cNvSpPr txBox="1">
              <a:spLocks noChangeArrowheads="1"/>
            </p:cNvSpPr>
            <p:nvPr/>
          </p:nvSpPr>
          <p:spPr bwMode="auto">
            <a:xfrm>
              <a:off x="4419603"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500</a:t>
              </a:r>
            </a:p>
          </p:txBody>
        </p:sp>
        <p:sp>
          <p:nvSpPr>
            <p:cNvPr id="30759" name="TextBox 113"/>
            <p:cNvSpPr txBox="1">
              <a:spLocks noChangeArrowheads="1"/>
            </p:cNvSpPr>
            <p:nvPr/>
          </p:nvSpPr>
          <p:spPr bwMode="auto">
            <a:xfrm>
              <a:off x="5063069"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600</a:t>
              </a:r>
            </a:p>
          </p:txBody>
        </p:sp>
        <p:sp>
          <p:nvSpPr>
            <p:cNvPr id="30760" name="TextBox 114"/>
            <p:cNvSpPr txBox="1">
              <a:spLocks noChangeArrowheads="1"/>
            </p:cNvSpPr>
            <p:nvPr/>
          </p:nvSpPr>
          <p:spPr bwMode="auto">
            <a:xfrm>
              <a:off x="5729114"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700</a:t>
              </a:r>
            </a:p>
          </p:txBody>
        </p:sp>
        <p:sp>
          <p:nvSpPr>
            <p:cNvPr id="30761" name="TextBox 115"/>
            <p:cNvSpPr txBox="1">
              <a:spLocks noChangeArrowheads="1"/>
            </p:cNvSpPr>
            <p:nvPr/>
          </p:nvSpPr>
          <p:spPr bwMode="auto">
            <a:xfrm>
              <a:off x="6406447"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800</a:t>
              </a:r>
            </a:p>
          </p:txBody>
        </p:sp>
        <p:sp>
          <p:nvSpPr>
            <p:cNvPr id="30762" name="TextBox 116"/>
            <p:cNvSpPr txBox="1">
              <a:spLocks noChangeArrowheads="1"/>
            </p:cNvSpPr>
            <p:nvPr/>
          </p:nvSpPr>
          <p:spPr bwMode="auto">
            <a:xfrm>
              <a:off x="7049914" y="5678311"/>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900</a:t>
              </a:r>
            </a:p>
          </p:txBody>
        </p:sp>
        <p:sp>
          <p:nvSpPr>
            <p:cNvPr id="30763" name="TextBox 117"/>
            <p:cNvSpPr txBox="1">
              <a:spLocks noChangeArrowheads="1"/>
            </p:cNvSpPr>
            <p:nvPr/>
          </p:nvSpPr>
          <p:spPr bwMode="auto">
            <a:xfrm>
              <a:off x="2698050" y="6008512"/>
              <a:ext cx="3894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Thousand dollars</a:t>
              </a:r>
            </a:p>
          </p:txBody>
        </p:sp>
      </p:grpSp>
      <p:grpSp>
        <p:nvGrpSpPr>
          <p:cNvPr id="10" name="Group 135"/>
          <p:cNvGrpSpPr>
            <a:grpSpLocks/>
          </p:cNvGrpSpPr>
          <p:nvPr/>
        </p:nvGrpSpPr>
        <p:grpSpPr bwMode="auto">
          <a:xfrm>
            <a:off x="388938" y="1512888"/>
            <a:ext cx="1066800" cy="3756025"/>
            <a:chOff x="388291" y="1512710"/>
            <a:chExt cx="1067975" cy="3755999"/>
          </a:xfrm>
        </p:grpSpPr>
        <p:grpSp>
          <p:nvGrpSpPr>
            <p:cNvPr id="30740" name="Group 134"/>
            <p:cNvGrpSpPr>
              <a:grpSpLocks/>
            </p:cNvGrpSpPr>
            <p:nvPr/>
          </p:nvGrpSpPr>
          <p:grpSpPr bwMode="auto">
            <a:xfrm>
              <a:off x="388291" y="1851378"/>
              <a:ext cx="1067975" cy="3417331"/>
              <a:chOff x="388291" y="1851378"/>
              <a:chExt cx="1067975" cy="3417331"/>
            </a:xfrm>
          </p:grpSpPr>
          <p:sp>
            <p:nvSpPr>
              <p:cNvPr id="78" name="TextBox 77"/>
              <p:cNvSpPr txBox="1"/>
              <p:nvPr/>
            </p:nvSpPr>
            <p:spPr>
              <a:xfrm>
                <a:off x="388291" y="2999643"/>
                <a:ext cx="461665" cy="1399822"/>
              </a:xfrm>
              <a:prstGeom prst="rect">
                <a:avLst/>
              </a:prstGeom>
              <a:noFill/>
            </p:spPr>
            <p:txBody>
              <a:bodyPr vert="vert270">
                <a:spAutoFit/>
              </a:bodyPr>
              <a:lstStyle/>
              <a:p>
                <a:pPr algn="ctr">
                  <a:defRPr/>
                </a:pPr>
                <a:r>
                  <a:rPr lang="en-US" dirty="0"/>
                  <a:t>Count</a:t>
                </a:r>
              </a:p>
            </p:txBody>
          </p:sp>
          <p:grpSp>
            <p:nvGrpSpPr>
              <p:cNvPr id="30743" name="Group 133"/>
              <p:cNvGrpSpPr>
                <a:grpSpLocks/>
              </p:cNvGrpSpPr>
              <p:nvPr/>
            </p:nvGrpSpPr>
            <p:grpSpPr bwMode="auto">
              <a:xfrm>
                <a:off x="728136" y="1851378"/>
                <a:ext cx="728130" cy="3417331"/>
                <a:chOff x="728136" y="1851378"/>
                <a:chExt cx="728130" cy="3417331"/>
              </a:xfrm>
            </p:grpSpPr>
            <p:sp>
              <p:nvSpPr>
                <p:cNvPr id="30744" name="TextBox 118"/>
                <p:cNvSpPr txBox="1">
                  <a:spLocks noChangeArrowheads="1"/>
                </p:cNvSpPr>
                <p:nvPr/>
              </p:nvSpPr>
              <p:spPr bwMode="auto">
                <a:xfrm>
                  <a:off x="784579" y="4899377"/>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a:t>
                  </a:r>
                </a:p>
              </p:txBody>
            </p:sp>
            <p:sp>
              <p:nvSpPr>
                <p:cNvPr id="30745" name="TextBox 119"/>
                <p:cNvSpPr txBox="1">
                  <a:spLocks noChangeArrowheads="1"/>
                </p:cNvSpPr>
                <p:nvPr/>
              </p:nvSpPr>
              <p:spPr bwMode="auto">
                <a:xfrm>
                  <a:off x="795869" y="4560710"/>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a:t>
                  </a:r>
                </a:p>
              </p:txBody>
            </p:sp>
            <p:sp>
              <p:nvSpPr>
                <p:cNvPr id="30746" name="TextBox 120"/>
                <p:cNvSpPr txBox="1">
                  <a:spLocks noChangeArrowheads="1"/>
                </p:cNvSpPr>
                <p:nvPr/>
              </p:nvSpPr>
              <p:spPr bwMode="auto">
                <a:xfrm>
                  <a:off x="784580" y="4222044"/>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a:t>
                  </a:r>
                </a:p>
              </p:txBody>
            </p:sp>
            <p:sp>
              <p:nvSpPr>
                <p:cNvPr id="30747" name="TextBox 121"/>
                <p:cNvSpPr txBox="1">
                  <a:spLocks noChangeArrowheads="1"/>
                </p:cNvSpPr>
                <p:nvPr/>
              </p:nvSpPr>
              <p:spPr bwMode="auto">
                <a:xfrm>
                  <a:off x="784580" y="3883377"/>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30748" name="TextBox 122"/>
                <p:cNvSpPr txBox="1">
                  <a:spLocks noChangeArrowheads="1"/>
                </p:cNvSpPr>
                <p:nvPr/>
              </p:nvSpPr>
              <p:spPr bwMode="auto">
                <a:xfrm>
                  <a:off x="784580" y="3522133"/>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a:t>
                  </a:r>
                </a:p>
              </p:txBody>
            </p:sp>
            <p:sp>
              <p:nvSpPr>
                <p:cNvPr id="30749" name="TextBox 123"/>
                <p:cNvSpPr txBox="1">
                  <a:spLocks noChangeArrowheads="1"/>
                </p:cNvSpPr>
                <p:nvPr/>
              </p:nvSpPr>
              <p:spPr bwMode="auto">
                <a:xfrm>
                  <a:off x="784580" y="3172177"/>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a:t>
                  </a:r>
                </a:p>
              </p:txBody>
            </p:sp>
            <p:sp>
              <p:nvSpPr>
                <p:cNvPr id="30750" name="TextBox 124"/>
                <p:cNvSpPr txBox="1">
                  <a:spLocks noChangeArrowheads="1"/>
                </p:cNvSpPr>
                <p:nvPr/>
              </p:nvSpPr>
              <p:spPr bwMode="auto">
                <a:xfrm>
                  <a:off x="784580" y="2867377"/>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a:t>
                  </a:r>
                </a:p>
              </p:txBody>
            </p:sp>
            <p:sp>
              <p:nvSpPr>
                <p:cNvPr id="30751" name="TextBox 125"/>
                <p:cNvSpPr txBox="1">
                  <a:spLocks noChangeArrowheads="1"/>
                </p:cNvSpPr>
                <p:nvPr/>
              </p:nvSpPr>
              <p:spPr bwMode="auto">
                <a:xfrm>
                  <a:off x="784580" y="2517422"/>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a:t>
                  </a:r>
                </a:p>
              </p:txBody>
            </p:sp>
            <p:sp>
              <p:nvSpPr>
                <p:cNvPr id="30752" name="TextBox 126"/>
                <p:cNvSpPr txBox="1">
                  <a:spLocks noChangeArrowheads="1"/>
                </p:cNvSpPr>
                <p:nvPr/>
              </p:nvSpPr>
              <p:spPr bwMode="auto">
                <a:xfrm>
                  <a:off x="784580" y="2190044"/>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a:t>
                  </a:r>
                </a:p>
              </p:txBody>
            </p:sp>
            <p:sp>
              <p:nvSpPr>
                <p:cNvPr id="30753" name="TextBox 127"/>
                <p:cNvSpPr txBox="1">
                  <a:spLocks noChangeArrowheads="1"/>
                </p:cNvSpPr>
                <p:nvPr/>
              </p:nvSpPr>
              <p:spPr bwMode="auto">
                <a:xfrm>
                  <a:off x="728136" y="1851378"/>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a:t>
                  </a:r>
                </a:p>
              </p:txBody>
            </p:sp>
          </p:grpSp>
        </p:grpSp>
        <p:sp>
          <p:nvSpPr>
            <p:cNvPr id="30741" name="TextBox 128"/>
            <p:cNvSpPr txBox="1">
              <a:spLocks noChangeArrowheads="1"/>
            </p:cNvSpPr>
            <p:nvPr/>
          </p:nvSpPr>
          <p:spPr bwMode="auto">
            <a:xfrm>
              <a:off x="739424" y="1512710"/>
              <a:ext cx="660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11</a:t>
              </a:r>
            </a:p>
          </p:txBody>
        </p:sp>
      </p:grpSp>
      <p:sp>
        <p:nvSpPr>
          <p:cNvPr id="68" name="TextBox 67"/>
          <p:cNvSpPr txBox="1">
            <a:spLocks noChangeArrowheads="1"/>
          </p:cNvSpPr>
          <p:nvPr/>
        </p:nvSpPr>
        <p:spPr bwMode="auto">
          <a:xfrm>
            <a:off x="4470400" y="1504950"/>
            <a:ext cx="46609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Shape</a:t>
            </a:r>
            <a:r>
              <a:rPr lang="en-US"/>
              <a:t> – the graph is skewed right</a:t>
            </a:r>
          </a:p>
        </p:txBody>
      </p:sp>
      <p:sp>
        <p:nvSpPr>
          <p:cNvPr id="79" name="TextBox 78"/>
          <p:cNvSpPr txBox="1">
            <a:spLocks noChangeArrowheads="1"/>
          </p:cNvSpPr>
          <p:nvPr/>
        </p:nvSpPr>
        <p:spPr bwMode="auto">
          <a:xfrm>
            <a:off x="4470400" y="2014538"/>
            <a:ext cx="46609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Center</a:t>
            </a:r>
            <a:r>
              <a:rPr lang="en-US"/>
              <a:t> – the median is the first value in the $300,000 to $400,000 range</a:t>
            </a:r>
          </a:p>
        </p:txBody>
      </p:sp>
      <p:sp>
        <p:nvSpPr>
          <p:cNvPr id="80" name="TextBox 79"/>
          <p:cNvSpPr txBox="1">
            <a:spLocks noChangeArrowheads="1"/>
          </p:cNvSpPr>
          <p:nvPr/>
        </p:nvSpPr>
        <p:spPr bwMode="auto">
          <a:xfrm>
            <a:off x="4470400" y="2800350"/>
            <a:ext cx="46609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Spread</a:t>
            </a:r>
            <a:r>
              <a:rPr lang="en-US"/>
              <a:t> – the range of salaries is from $21,000 to $862,000.</a:t>
            </a:r>
          </a:p>
        </p:txBody>
      </p:sp>
      <p:sp>
        <p:nvSpPr>
          <p:cNvPr id="81" name="TextBox 80"/>
          <p:cNvSpPr txBox="1">
            <a:spLocks noChangeArrowheads="1"/>
          </p:cNvSpPr>
          <p:nvPr/>
        </p:nvSpPr>
        <p:spPr bwMode="auto">
          <a:xfrm>
            <a:off x="4470400" y="3586163"/>
            <a:ext cx="46609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Outliers</a:t>
            </a:r>
            <a:r>
              <a:rPr lang="en-US"/>
              <a:t> – there does not look like there are any outliers, I would have to calculate to make 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slide(fromBottom)">
                                      <p:cBhvr>
                                        <p:cTn id="22" dur="500"/>
                                        <p:tgtEl>
                                          <p:spTgt spid="59"/>
                                        </p:tgtEl>
                                      </p:cBhvr>
                                    </p:animEffect>
                                  </p:childTnLst>
                                </p:cTn>
                              </p:par>
                            </p:childTnLst>
                          </p:cTn>
                        </p:par>
                        <p:par>
                          <p:cTn id="23" fill="hold" nodeType="afterGroup">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slide(fromBottom)">
                                      <p:cBhvr>
                                        <p:cTn id="26" dur="500"/>
                                        <p:tgtEl>
                                          <p:spTgt spid="102"/>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slide(fromBottom)">
                                      <p:cBhvr>
                                        <p:cTn id="30" dur="1000"/>
                                        <p:tgtEl>
                                          <p:spTgt spid="61"/>
                                        </p:tgtEl>
                                      </p:cBhvr>
                                    </p:animEffect>
                                  </p:childTnLst>
                                </p:cTn>
                              </p:par>
                            </p:childTnLst>
                          </p:cTn>
                        </p:par>
                        <p:par>
                          <p:cTn id="31" fill="hold" nodeType="afterGroup">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slide(fromBottom)">
                                      <p:cBhvr>
                                        <p:cTn id="34" dur="1000"/>
                                        <p:tgtEl>
                                          <p:spTgt spid="105"/>
                                        </p:tgtEl>
                                      </p:cBhvr>
                                    </p:animEffect>
                                  </p:childTnLst>
                                </p:cTn>
                              </p:par>
                            </p:childTnLst>
                          </p:cTn>
                        </p:par>
                        <p:par>
                          <p:cTn id="35" fill="hold" nodeType="afterGroup">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slide(fromBottom)">
                                      <p:cBhvr>
                                        <p:cTn id="38" dur="500"/>
                                        <p:tgtEl>
                                          <p:spTgt spid="63"/>
                                        </p:tgtEl>
                                      </p:cBhvr>
                                    </p:animEffect>
                                  </p:childTnLst>
                                </p:cTn>
                              </p:par>
                            </p:childTnLst>
                          </p:cTn>
                        </p:par>
                        <p:par>
                          <p:cTn id="39" fill="hold" nodeType="afterGroup">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slide(fromBottom)">
                                      <p:cBhvr>
                                        <p:cTn id="42" dur="500"/>
                                        <p:tgtEl>
                                          <p:spTgt spid="106"/>
                                        </p:tgtEl>
                                      </p:cBhvr>
                                    </p:animEffect>
                                  </p:childTnLst>
                                </p:cTn>
                              </p:par>
                            </p:childTnLst>
                          </p:cTn>
                        </p:par>
                        <p:par>
                          <p:cTn id="43" fill="hold" nodeType="afterGroup">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slide(fromBottom)">
                                      <p:cBhvr>
                                        <p:cTn id="46" dur="500"/>
                                        <p:tgtEl>
                                          <p:spTgt spid="65"/>
                                        </p:tgtEl>
                                      </p:cBhvr>
                                    </p:animEffect>
                                  </p:childTnLst>
                                </p:cTn>
                              </p:par>
                            </p:childTnLst>
                          </p:cTn>
                        </p:par>
                        <p:par>
                          <p:cTn id="47" fill="hold" nodeType="afterGroup">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slide(fromBottom)">
                                      <p:cBhvr>
                                        <p:cTn id="50" dur="500"/>
                                        <p:tgtEl>
                                          <p:spTgt spid="107"/>
                                        </p:tgtEl>
                                      </p:cBhvr>
                                    </p:animEffect>
                                  </p:childTnLst>
                                </p:cTn>
                              </p:par>
                            </p:childTnLst>
                          </p:cTn>
                        </p:par>
                        <p:par>
                          <p:cTn id="51" fill="hold" nodeType="afterGroup">
                            <p:stCondLst>
                              <p:cond delay="5000"/>
                            </p:stCondLst>
                            <p:childTnLst>
                              <p:par>
                                <p:cTn id="52" presetID="12" presetClass="entr" presetSubtype="4" fill="hold" grpId="0"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slide(fromBottom)">
                                      <p:cBhvr>
                                        <p:cTn id="54" dur="500"/>
                                        <p:tgtEl>
                                          <p:spTgt spid="1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500" fill="hold"/>
                                        <p:tgtEl>
                                          <p:spTgt spid="68"/>
                                        </p:tgtEl>
                                        <p:attrNameLst>
                                          <p:attrName>ppt_x</p:attrName>
                                        </p:attrNameLst>
                                      </p:cBhvr>
                                      <p:tavLst>
                                        <p:tav tm="0">
                                          <p:val>
                                            <p:strVal val="0-#ppt_w/2"/>
                                          </p:val>
                                        </p:tav>
                                        <p:tav tm="100000">
                                          <p:val>
                                            <p:strVal val="#ppt_x"/>
                                          </p:val>
                                        </p:tav>
                                      </p:tavLst>
                                    </p:anim>
                                    <p:anim calcmode="lin" valueType="num">
                                      <p:cBhvr additive="base">
                                        <p:cTn id="6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0-#ppt_w/2"/>
                                          </p:val>
                                        </p:tav>
                                        <p:tav tm="100000">
                                          <p:val>
                                            <p:strVal val="#ppt_x"/>
                                          </p:val>
                                        </p:tav>
                                      </p:tavLst>
                                    </p:anim>
                                    <p:anim calcmode="lin" valueType="num">
                                      <p:cBhvr additive="base">
                                        <p:cTn id="66"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0-#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0-#ppt_w/2"/>
                                          </p:val>
                                        </p:tav>
                                        <p:tav tm="100000">
                                          <p:val>
                                            <p:strVal val="#ppt_x"/>
                                          </p:val>
                                        </p:tav>
                                      </p:tavLst>
                                    </p:anim>
                                    <p:anim calcmode="lin" valueType="num">
                                      <p:cBhvr additive="base">
                                        <p:cTn id="78"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3" grpId="0" animBg="1"/>
      <p:bldP spid="65" grpId="0" animBg="1"/>
      <p:bldP spid="102" grpId="0" animBg="1"/>
      <p:bldP spid="105" grpId="0" animBg="1"/>
      <p:bldP spid="106" grpId="0" animBg="1"/>
      <p:bldP spid="107" grpId="0" animBg="1"/>
      <p:bldP spid="108" grpId="0" animBg="1"/>
      <p:bldP spid="68" grpId="0" animBg="1"/>
      <p:bldP spid="79" grpId="0" animBg="1"/>
      <p:bldP spid="80" grpId="0" animBg="1"/>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3525" y="274638"/>
            <a:ext cx="8464550" cy="709612"/>
          </a:xfrm>
        </p:spPr>
        <p:txBody>
          <a:bodyPr/>
          <a:lstStyle/>
          <a:p>
            <a:pPr eaLnBrk="1" hangingPunct="1"/>
            <a:r>
              <a:rPr lang="en-US" smtClean="0"/>
              <a:t>New terms used when graphing data.</a:t>
            </a:r>
          </a:p>
        </p:txBody>
      </p:sp>
      <p:sp>
        <p:nvSpPr>
          <p:cNvPr id="4" name="Slide Number Placeholder 3"/>
          <p:cNvSpPr>
            <a:spLocks noGrp="1"/>
          </p:cNvSpPr>
          <p:nvPr>
            <p:ph type="sldNum" sz="quarter" idx="12"/>
          </p:nvPr>
        </p:nvSpPr>
        <p:spPr/>
        <p:txBody>
          <a:bodyPr/>
          <a:lstStyle/>
          <a:p>
            <a:pPr>
              <a:defRPr/>
            </a:pPr>
            <a:fld id="{BB205707-7B98-4427-B846-82208E20C67B}" type="slidenum">
              <a:rPr lang="en-US"/>
              <a:pPr>
                <a:defRPr/>
              </a:pPr>
              <a:t>19</a:t>
            </a:fld>
            <a:endParaRPr lang="en-US"/>
          </a:p>
        </p:txBody>
      </p:sp>
      <p:sp>
        <p:nvSpPr>
          <p:cNvPr id="43011" name="Content Placeholder 2"/>
          <p:cNvSpPr>
            <a:spLocks noGrp="1"/>
          </p:cNvSpPr>
          <p:nvPr>
            <p:ph sz="quarter" idx="1"/>
          </p:nvPr>
        </p:nvSpPr>
        <p:spPr>
          <a:xfrm>
            <a:off x="484188" y="1011238"/>
            <a:ext cx="8382000" cy="5002212"/>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t>Relative frequency:</a:t>
            </a:r>
          </a:p>
          <a:p>
            <a:pPr marL="548640" lvl="1" eaLnBrk="1" fontAlgn="auto" hangingPunct="1">
              <a:spcBef>
                <a:spcPts val="370"/>
              </a:spcBef>
              <a:spcAft>
                <a:spcPts val="0"/>
              </a:spcAft>
              <a:buFont typeface="Wingdings 2"/>
              <a:buChar char=""/>
              <a:defRPr/>
            </a:pPr>
            <a:r>
              <a:rPr lang="en-US" dirty="0" smtClean="0"/>
              <a:t>Category count divided by the total count</a:t>
            </a:r>
          </a:p>
          <a:p>
            <a:pPr marL="548640" lvl="1" eaLnBrk="1" fontAlgn="auto" hangingPunct="1">
              <a:spcBef>
                <a:spcPts val="370"/>
              </a:spcBef>
              <a:spcAft>
                <a:spcPts val="0"/>
              </a:spcAft>
              <a:buFont typeface="Wingdings 2"/>
              <a:buChar char=""/>
              <a:defRPr/>
            </a:pPr>
            <a:r>
              <a:rPr lang="en-US" dirty="0" smtClean="0"/>
              <a:t>Gives a percentage</a:t>
            </a:r>
          </a:p>
          <a:p>
            <a:pPr marL="274320" indent="-274320" eaLnBrk="1" fontAlgn="auto" hangingPunct="1">
              <a:spcBef>
                <a:spcPts val="580"/>
              </a:spcBef>
              <a:spcAft>
                <a:spcPts val="0"/>
              </a:spcAft>
              <a:buFont typeface="Wingdings 2"/>
              <a:buChar char=""/>
              <a:defRPr/>
            </a:pPr>
            <a:r>
              <a:rPr lang="en-US" dirty="0" smtClean="0"/>
              <a:t>Cumulative frequency:</a:t>
            </a:r>
          </a:p>
          <a:p>
            <a:pPr marL="548640" lvl="1" eaLnBrk="1" fontAlgn="auto" hangingPunct="1">
              <a:spcBef>
                <a:spcPts val="370"/>
              </a:spcBef>
              <a:spcAft>
                <a:spcPts val="0"/>
              </a:spcAft>
              <a:buFont typeface="Wingdings 2"/>
              <a:buChar char=""/>
              <a:defRPr/>
            </a:pPr>
            <a:r>
              <a:rPr lang="en-US" dirty="0" smtClean="0"/>
              <a:t>Sum of category counts up to an including the current category</a:t>
            </a:r>
          </a:p>
          <a:p>
            <a:pPr marL="274320" indent="-274320" eaLnBrk="1" fontAlgn="auto" hangingPunct="1">
              <a:spcBef>
                <a:spcPts val="580"/>
              </a:spcBef>
              <a:spcAft>
                <a:spcPts val="0"/>
              </a:spcAft>
              <a:buFont typeface="Wingdings 2"/>
              <a:buChar char=""/>
              <a:defRPr/>
            </a:pPr>
            <a:r>
              <a:rPr lang="en-US" dirty="0" err="1" smtClean="0"/>
              <a:t>Ogives</a:t>
            </a:r>
            <a:r>
              <a:rPr lang="en-US" dirty="0" smtClean="0"/>
              <a:t> (pronounced O-Jive)</a:t>
            </a:r>
          </a:p>
          <a:p>
            <a:pPr marL="548640" lvl="1" eaLnBrk="1" fontAlgn="auto" hangingPunct="1">
              <a:spcBef>
                <a:spcPts val="370"/>
              </a:spcBef>
              <a:spcAft>
                <a:spcPts val="0"/>
              </a:spcAft>
              <a:buFont typeface="Wingdings 2"/>
              <a:buChar char=""/>
              <a:defRPr/>
            </a:pPr>
            <a:r>
              <a:rPr lang="en-US" dirty="0" smtClean="0"/>
              <a:t>Cumulative frequencies divided by the total count</a:t>
            </a:r>
          </a:p>
          <a:p>
            <a:pPr marL="548640" lvl="1" eaLnBrk="1" fontAlgn="auto" hangingPunct="1">
              <a:spcBef>
                <a:spcPts val="370"/>
              </a:spcBef>
              <a:spcAft>
                <a:spcPts val="0"/>
              </a:spcAft>
              <a:buFont typeface="Wingdings 2"/>
              <a:buChar char=""/>
              <a:defRPr/>
            </a:pPr>
            <a:r>
              <a:rPr lang="en-US" dirty="0" smtClean="0"/>
              <a:t>Relative cumulative frequency graph</a:t>
            </a:r>
          </a:p>
          <a:p>
            <a:pPr marL="274320" indent="-274320" eaLnBrk="1" fontAlgn="auto" hangingPunct="1">
              <a:spcBef>
                <a:spcPts val="580"/>
              </a:spcBef>
              <a:spcAft>
                <a:spcPts val="0"/>
              </a:spcAft>
              <a:buFont typeface="Wingdings 2"/>
              <a:buChar char=""/>
              <a:defRPr/>
            </a:pPr>
            <a:r>
              <a:rPr lang="en-US" dirty="0" smtClean="0"/>
              <a:t>Percentile:</a:t>
            </a:r>
          </a:p>
          <a:p>
            <a:pPr marL="548640" lvl="1" eaLnBrk="1" fontAlgn="auto" hangingPunct="1">
              <a:spcBef>
                <a:spcPts val="370"/>
              </a:spcBef>
              <a:spcAft>
                <a:spcPts val="0"/>
              </a:spcAft>
              <a:buFont typeface="Wingdings 2"/>
              <a:buChar char=""/>
              <a:defRPr/>
            </a:pPr>
            <a:r>
              <a:rPr lang="en-US" dirty="0" smtClean="0"/>
              <a:t>The </a:t>
            </a:r>
            <a:r>
              <a:rPr lang="en-US" dirty="0" err="1" smtClean="0"/>
              <a:t>p</a:t>
            </a:r>
            <a:r>
              <a:rPr lang="en-US" baseline="30000" dirty="0" err="1" smtClean="0"/>
              <a:t>th</a:t>
            </a:r>
            <a:r>
              <a:rPr lang="en-US" dirty="0" smtClean="0"/>
              <a:t> percentile of a distribution is the value such that p percent of the observations fall at or below it.</a:t>
            </a:r>
          </a:p>
          <a:p>
            <a:pPr marL="274320" indent="-274320" eaLnBrk="1" fontAlgn="auto" hangingPunct="1">
              <a:spcBef>
                <a:spcPts val="580"/>
              </a:spcBef>
              <a:spcAft>
                <a:spcPts val="0"/>
              </a:spcAft>
              <a:buFont typeface="Arial" charset="0"/>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wipe(left)">
                                      <p:cBhvr>
                                        <p:cTn id="7" dur="500"/>
                                        <p:tgtEl>
                                          <p:spTgt spid="43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wipe(left)">
                                      <p:cBhvr>
                                        <p:cTn id="12" dur="500"/>
                                        <p:tgtEl>
                                          <p:spTgt spid="430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wipe(left)">
                                      <p:cBhvr>
                                        <p:cTn id="17" dur="500"/>
                                        <p:tgtEl>
                                          <p:spTgt spid="430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3011">
                                            <p:txEl>
                                              <p:pRg st="6" end="6"/>
                                            </p:txEl>
                                          </p:spTgt>
                                        </p:tgtEl>
                                        <p:attrNameLst>
                                          <p:attrName>style.visibility</p:attrName>
                                        </p:attrNameLst>
                                      </p:cBhvr>
                                      <p:to>
                                        <p:strVal val="visible"/>
                                      </p:to>
                                    </p:set>
                                    <p:animEffect transition="in" filter="wipe(left)">
                                      <p:cBhvr>
                                        <p:cTn id="22" dur="500"/>
                                        <p:tgtEl>
                                          <p:spTgt spid="4301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3011">
                                            <p:txEl>
                                              <p:pRg st="7" end="7"/>
                                            </p:txEl>
                                          </p:spTgt>
                                        </p:tgtEl>
                                        <p:attrNameLst>
                                          <p:attrName>style.visibility</p:attrName>
                                        </p:attrNameLst>
                                      </p:cBhvr>
                                      <p:to>
                                        <p:strVal val="visible"/>
                                      </p:to>
                                    </p:set>
                                    <p:animEffect transition="in" filter="wipe(left)">
                                      <p:cBhvr>
                                        <p:cTn id="27" dur="500"/>
                                        <p:tgtEl>
                                          <p:spTgt spid="43011">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3011">
                                            <p:txEl>
                                              <p:pRg st="9" end="9"/>
                                            </p:txEl>
                                          </p:spTgt>
                                        </p:tgtEl>
                                        <p:attrNameLst>
                                          <p:attrName>style.visibility</p:attrName>
                                        </p:attrNameLst>
                                      </p:cBhvr>
                                      <p:to>
                                        <p:strVal val="visible"/>
                                      </p:to>
                                    </p:set>
                                    <p:animEffect transition="in" filter="wipe(left)">
                                      <p:cBhvr>
                                        <p:cTn id="32" dur="500"/>
                                        <p:tgtEl>
                                          <p:spTgt spid="43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74638"/>
            <a:ext cx="7772400" cy="679450"/>
          </a:xfrm>
        </p:spPr>
        <p:txBody>
          <a:bodyPr/>
          <a:lstStyle/>
          <a:p>
            <a:pPr eaLnBrk="1" hangingPunct="1"/>
            <a:r>
              <a:rPr lang="en-US" smtClean="0"/>
              <a:t>Introduction</a:t>
            </a:r>
          </a:p>
        </p:txBody>
      </p:sp>
      <p:sp>
        <p:nvSpPr>
          <p:cNvPr id="4" name="Slide Number Placeholder 3"/>
          <p:cNvSpPr>
            <a:spLocks noGrp="1"/>
          </p:cNvSpPr>
          <p:nvPr>
            <p:ph type="sldNum" sz="quarter" idx="12"/>
          </p:nvPr>
        </p:nvSpPr>
        <p:spPr/>
        <p:txBody>
          <a:bodyPr/>
          <a:lstStyle/>
          <a:p>
            <a:pPr>
              <a:defRPr/>
            </a:pPr>
            <a:fld id="{6F730FC8-4979-481E-BFFD-AEBEF1ACF64E}" type="slidenum">
              <a:rPr lang="en-US"/>
              <a:pPr>
                <a:defRPr/>
              </a:pPr>
              <a:t>2</a:t>
            </a:fld>
            <a:endParaRPr lang="en-US" dirty="0"/>
          </a:p>
        </p:txBody>
      </p:sp>
      <p:sp>
        <p:nvSpPr>
          <p:cNvPr id="15363" name="Content Placeholder 2"/>
          <p:cNvSpPr>
            <a:spLocks noGrp="1"/>
          </p:cNvSpPr>
          <p:nvPr>
            <p:ph sz="quarter" idx="1"/>
          </p:nvPr>
        </p:nvSpPr>
        <p:spPr>
          <a:xfrm>
            <a:off x="914400" y="1109663"/>
            <a:ext cx="7994650" cy="4938712"/>
          </a:xfrm>
        </p:spPr>
        <p:txBody>
          <a:bodyPr/>
          <a:lstStyle/>
          <a:p>
            <a:pPr eaLnBrk="1" hangingPunct="1"/>
            <a:r>
              <a:rPr lang="en-US" b="1" smtClean="0"/>
              <a:t>Statistics:</a:t>
            </a:r>
            <a:endParaRPr lang="en-US" smtClean="0"/>
          </a:p>
          <a:p>
            <a:pPr lvl="1" eaLnBrk="1" hangingPunct="1"/>
            <a:r>
              <a:rPr lang="en-US" smtClean="0"/>
              <a:t>the science of data.  We begin our study of statistics by mastering the art of examining data.  Any set of data contains information about some group of individuals.  The information is organized in variables.</a:t>
            </a:r>
          </a:p>
          <a:p>
            <a:pPr eaLnBrk="1" hangingPunct="1"/>
            <a:r>
              <a:rPr lang="en-US" b="1" smtClean="0"/>
              <a:t>Individuals:</a:t>
            </a:r>
          </a:p>
          <a:p>
            <a:pPr lvl="1" eaLnBrk="1" hangingPunct="1"/>
            <a:r>
              <a:rPr lang="en-US" smtClean="0"/>
              <a:t>The objects described by a set of data.  Individuals may be people, but they may also be other things.</a:t>
            </a:r>
          </a:p>
          <a:p>
            <a:pPr eaLnBrk="1" hangingPunct="1"/>
            <a:r>
              <a:rPr lang="en-US" b="1" smtClean="0"/>
              <a:t>Variable:</a:t>
            </a:r>
          </a:p>
          <a:p>
            <a:pPr lvl="1" eaLnBrk="1" hangingPunct="1"/>
            <a:r>
              <a:rPr lang="en-US" smtClean="0"/>
              <a:t>Any characteristic of an individual.</a:t>
            </a:r>
          </a:p>
          <a:p>
            <a:pPr lvl="1" eaLnBrk="1" hangingPunct="1"/>
            <a:r>
              <a:rPr lang="en-US" smtClean="0"/>
              <a:t>Can take different values for different individuals.</a:t>
            </a:r>
          </a:p>
          <a:p>
            <a:pPr eaLnBrk="1" hangingPunct="1"/>
            <a:endParaRPr lang="en-US" smtClean="0"/>
          </a:p>
          <a:p>
            <a:pPr eaLnBrk="1" hangingPunct="1">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wipe(left)">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wipe(left)">
                                      <p:cBhvr>
                                        <p:cTn id="12" dur="500"/>
                                        <p:tgtEl>
                                          <p:spTgt spid="153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wipe(left)">
                                      <p:cBhvr>
                                        <p:cTn id="17" dur="500"/>
                                        <p:tgtEl>
                                          <p:spTgt spid="1536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wipe(left)">
                                      <p:cBhvr>
                                        <p:cTn id="22"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Lets look at a table to see what an </a:t>
            </a:r>
            <a:r>
              <a:rPr lang="en-US" dirty="0" err="1" smtClean="0"/>
              <a:t>ogive</a:t>
            </a:r>
            <a:r>
              <a:rPr lang="en-US" dirty="0" smtClean="0"/>
              <a:t> would refer to. </a:t>
            </a:r>
          </a:p>
        </p:txBody>
      </p:sp>
      <p:sp>
        <p:nvSpPr>
          <p:cNvPr id="4" name="Slide Number Placeholder 3"/>
          <p:cNvSpPr>
            <a:spLocks noGrp="1"/>
          </p:cNvSpPr>
          <p:nvPr>
            <p:ph type="sldNum" sz="quarter" idx="12"/>
          </p:nvPr>
        </p:nvSpPr>
        <p:spPr/>
        <p:txBody>
          <a:bodyPr/>
          <a:lstStyle/>
          <a:p>
            <a:pPr>
              <a:defRPr/>
            </a:pPr>
            <a:fld id="{2465486D-F6A5-4D0B-8FFE-11A5693727AE}" type="slidenum">
              <a:rPr lang="en-US"/>
              <a:pPr>
                <a:defRPr/>
              </a:pPr>
              <a:t>20</a:t>
            </a:fld>
            <a:endParaRPr lang="en-US"/>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pPr eaLnBrk="1" fontAlgn="auto" hangingPunct="1">
              <a:spcAft>
                <a:spcPts val="0"/>
              </a:spcAft>
              <a:defRPr/>
            </a:pPr>
            <a:r>
              <a:rPr lang="en-US" sz="4000" smtClean="0"/>
              <a:t>The graph of an ogive for this data would look like this.</a:t>
            </a:r>
          </a:p>
        </p:txBody>
      </p:sp>
      <p:sp>
        <p:nvSpPr>
          <p:cNvPr id="3" name="Slide Number Placeholder 2"/>
          <p:cNvSpPr>
            <a:spLocks noGrp="1"/>
          </p:cNvSpPr>
          <p:nvPr>
            <p:ph type="sldNum" sz="quarter" idx="12"/>
          </p:nvPr>
        </p:nvSpPr>
        <p:spPr/>
        <p:txBody>
          <a:bodyPr/>
          <a:lstStyle/>
          <a:p>
            <a:pPr>
              <a:defRPr/>
            </a:pPr>
            <a:fld id="{640F89FF-6F86-4C6A-B3C3-A606062C23E8}" type="slidenum">
              <a:rPr lang="en-US"/>
              <a:pPr>
                <a:defRPr/>
              </a:pPr>
              <a:t>21</a:t>
            </a:fld>
            <a:endParaRPr lang="en-US"/>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1550988"/>
            <a:ext cx="47244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909D499-6878-4ECC-A4BC-EFB6AE97E84D}" type="slidenum">
              <a:rPr lang="en-US"/>
              <a:pPr>
                <a:defRPr/>
              </a:pPr>
              <a:t>22</a:t>
            </a:fld>
            <a:endParaRPr lang="en-US"/>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2163"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813" y="0"/>
            <a:ext cx="5818187"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0" y="4349750"/>
            <a:ext cx="3251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Find the age of the 10</a:t>
            </a:r>
            <a:r>
              <a:rPr lang="en-US" sz="2800" baseline="30000"/>
              <a:t>th</a:t>
            </a:r>
            <a:r>
              <a:rPr lang="en-US" sz="2800"/>
              <a:t> percentile, the median, and the 85</a:t>
            </a:r>
            <a:r>
              <a:rPr lang="en-US" sz="2800" baseline="30000"/>
              <a:t>th</a:t>
            </a:r>
            <a:r>
              <a:rPr lang="en-US" sz="2800"/>
              <a:t> percentile?</a:t>
            </a:r>
          </a:p>
        </p:txBody>
      </p:sp>
      <p:cxnSp>
        <p:nvCxnSpPr>
          <p:cNvPr id="9" name="Straight Connector 8"/>
          <p:cNvCxnSpPr/>
          <p:nvPr/>
        </p:nvCxnSpPr>
        <p:spPr>
          <a:xfrm>
            <a:off x="4437063" y="3905250"/>
            <a:ext cx="176053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37063" y="2336800"/>
            <a:ext cx="26860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37063" y="958850"/>
            <a:ext cx="347662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993607" y="4109244"/>
            <a:ext cx="43021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123782" y="3325019"/>
            <a:ext cx="199866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219825" y="2641600"/>
            <a:ext cx="33655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4583113" y="3511550"/>
            <a:ext cx="180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a:t>
            </a:r>
            <a:r>
              <a:rPr lang="en-US" baseline="30000"/>
              <a:t>th</a:t>
            </a:r>
            <a:r>
              <a:rPr lang="en-US"/>
              <a:t> percentile</a:t>
            </a:r>
          </a:p>
        </p:txBody>
      </p:sp>
      <p:sp>
        <p:nvSpPr>
          <p:cNvPr id="21" name="TextBox 20"/>
          <p:cNvSpPr txBox="1">
            <a:spLocks noChangeArrowheads="1"/>
          </p:cNvSpPr>
          <p:nvPr/>
        </p:nvSpPr>
        <p:spPr bwMode="auto">
          <a:xfrm>
            <a:off x="5192713" y="1941513"/>
            <a:ext cx="180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Median</a:t>
            </a:r>
          </a:p>
        </p:txBody>
      </p:sp>
      <p:sp>
        <p:nvSpPr>
          <p:cNvPr id="23" name="TextBox 22"/>
          <p:cNvSpPr txBox="1">
            <a:spLocks noChangeArrowheads="1"/>
          </p:cNvSpPr>
          <p:nvPr/>
        </p:nvSpPr>
        <p:spPr bwMode="auto">
          <a:xfrm>
            <a:off x="5294313" y="576263"/>
            <a:ext cx="180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85</a:t>
            </a:r>
            <a:r>
              <a:rPr lang="en-US" baseline="30000"/>
              <a:t>th</a:t>
            </a:r>
            <a:r>
              <a:rPr lang="en-US"/>
              <a:t> percentile</a:t>
            </a:r>
          </a:p>
        </p:txBody>
      </p:sp>
      <p:sp>
        <p:nvSpPr>
          <p:cNvPr id="24" name="TextBox 23"/>
          <p:cNvSpPr txBox="1">
            <a:spLocks noChangeArrowheads="1"/>
          </p:cNvSpPr>
          <p:nvPr/>
        </p:nvSpPr>
        <p:spPr bwMode="auto">
          <a:xfrm>
            <a:off x="5926138" y="4594225"/>
            <a:ext cx="59848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47</a:t>
            </a:r>
          </a:p>
        </p:txBody>
      </p:sp>
      <p:sp>
        <p:nvSpPr>
          <p:cNvPr id="25" name="TextBox 24"/>
          <p:cNvSpPr txBox="1">
            <a:spLocks noChangeArrowheads="1"/>
          </p:cNvSpPr>
          <p:nvPr/>
        </p:nvSpPr>
        <p:spPr bwMode="auto">
          <a:xfrm>
            <a:off x="6672263" y="4594225"/>
            <a:ext cx="92551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55.5</a:t>
            </a:r>
          </a:p>
        </p:txBody>
      </p:sp>
      <p:sp>
        <p:nvSpPr>
          <p:cNvPr id="26" name="TextBox 25"/>
          <p:cNvSpPr txBox="1">
            <a:spLocks noChangeArrowheads="1"/>
          </p:cNvSpPr>
          <p:nvPr/>
        </p:nvSpPr>
        <p:spPr bwMode="auto">
          <a:xfrm>
            <a:off x="7664450" y="4594225"/>
            <a:ext cx="9271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62.5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Last graph of this section</a:t>
            </a:r>
          </a:p>
        </p:txBody>
      </p:sp>
      <p:sp>
        <p:nvSpPr>
          <p:cNvPr id="4" name="Slide Number Placeholder 3"/>
          <p:cNvSpPr>
            <a:spLocks noGrp="1"/>
          </p:cNvSpPr>
          <p:nvPr>
            <p:ph type="sldNum" sz="quarter" idx="12"/>
          </p:nvPr>
        </p:nvSpPr>
        <p:spPr/>
        <p:txBody>
          <a:bodyPr/>
          <a:lstStyle/>
          <a:p>
            <a:pPr>
              <a:defRPr/>
            </a:pPr>
            <a:fld id="{691DCB92-81D9-482B-84E2-8DC83B70CE46}" type="slidenum">
              <a:rPr lang="en-US"/>
              <a:pPr>
                <a:defRPr/>
              </a:pPr>
              <a:t>23</a:t>
            </a:fld>
            <a:endParaRPr lang="en-US"/>
          </a:p>
        </p:txBody>
      </p:sp>
      <p:sp>
        <p:nvSpPr>
          <p:cNvPr id="36868" name="Content Placeholder 2"/>
          <p:cNvSpPr>
            <a:spLocks noGrp="1"/>
          </p:cNvSpPr>
          <p:nvPr>
            <p:ph sz="quarter" idx="1"/>
          </p:nvPr>
        </p:nvSpPr>
        <p:spPr/>
        <p:txBody>
          <a:bodyPr/>
          <a:lstStyle/>
          <a:p>
            <a:pPr eaLnBrk="1" hangingPunct="1"/>
            <a:r>
              <a:rPr lang="en-US" b="1" smtClean="0"/>
              <a:t>Time plots :</a:t>
            </a:r>
          </a:p>
          <a:p>
            <a:pPr lvl="1" eaLnBrk="1" hangingPunct="1"/>
            <a:r>
              <a:rPr lang="en-US" smtClean="0"/>
              <a:t>Graph of each observation against the time at which it was measured. </a:t>
            </a:r>
          </a:p>
          <a:p>
            <a:pPr lvl="1" eaLnBrk="1" hangingPunct="1"/>
            <a:r>
              <a:rPr lang="en-US" smtClean="0"/>
              <a:t>Time is always on the x-axis. </a:t>
            </a:r>
          </a:p>
          <a:p>
            <a:pPr lvl="1" eaLnBrk="1" hangingPunct="1"/>
            <a:r>
              <a:rPr lang="en-US" smtClean="0"/>
              <a:t>Use time plots to analyze what is occurring over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68">
                                            <p:txEl>
                                              <p:pRg st="1" end="1"/>
                                            </p:txEl>
                                          </p:spTgt>
                                        </p:tgtEl>
                                        <p:attrNameLst>
                                          <p:attrName>style.visibility</p:attrName>
                                        </p:attrNameLst>
                                      </p:cBhvr>
                                      <p:to>
                                        <p:strVal val="visible"/>
                                      </p:to>
                                    </p:set>
                                    <p:animEffect transition="in" filter="wipe(left)">
                                      <p:cBhvr>
                                        <p:cTn id="7" dur="500"/>
                                        <p:tgtEl>
                                          <p:spTgt spid="3686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868">
                                            <p:txEl>
                                              <p:pRg st="2" end="2"/>
                                            </p:txEl>
                                          </p:spTgt>
                                        </p:tgtEl>
                                        <p:attrNameLst>
                                          <p:attrName>style.visibility</p:attrName>
                                        </p:attrNameLst>
                                      </p:cBhvr>
                                      <p:to>
                                        <p:strVal val="visible"/>
                                      </p:to>
                                    </p:set>
                                    <p:animEffect transition="in" filter="wipe(left)">
                                      <p:cBhvr>
                                        <p:cTn id="12" dur="500"/>
                                        <p:tgtEl>
                                          <p:spTgt spid="3686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868">
                                            <p:txEl>
                                              <p:pRg st="3" end="3"/>
                                            </p:txEl>
                                          </p:spTgt>
                                        </p:tgtEl>
                                        <p:attrNameLst>
                                          <p:attrName>style.visibility</p:attrName>
                                        </p:attrNameLst>
                                      </p:cBhvr>
                                      <p:to>
                                        <p:strVal val="visible"/>
                                      </p:to>
                                    </p:set>
                                    <p:animEffect transition="in" filter="wipe(left)">
                                      <p:cBhvr>
                                        <p:cTn id="17" dur="500"/>
                                        <p:tgtEl>
                                          <p:spTgt spid="368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690C01E-0574-49EB-A4CB-DCF88F4043B9}" type="slidenum">
              <a:rPr lang="en-US"/>
              <a:pPr>
                <a:defRPr/>
              </a:pPr>
              <a:t>24</a:t>
            </a:fld>
            <a:endParaRPr lang="en-US"/>
          </a:p>
        </p:txBody>
      </p:sp>
      <p:grpSp>
        <p:nvGrpSpPr>
          <p:cNvPr id="37892" name="Group 59"/>
          <p:cNvGrpSpPr>
            <a:grpSpLocks/>
          </p:cNvGrpSpPr>
          <p:nvPr/>
        </p:nvGrpSpPr>
        <p:grpSpPr bwMode="auto">
          <a:xfrm>
            <a:off x="293688" y="2698750"/>
            <a:ext cx="7608887" cy="4003675"/>
            <a:chOff x="293512" y="2698044"/>
            <a:chExt cx="7608709" cy="4004354"/>
          </a:xfrm>
        </p:grpSpPr>
        <p:grpSp>
          <p:nvGrpSpPr>
            <p:cNvPr id="37914" name="Group 38"/>
            <p:cNvGrpSpPr>
              <a:grpSpLocks/>
            </p:cNvGrpSpPr>
            <p:nvPr/>
          </p:nvGrpSpPr>
          <p:grpSpPr bwMode="auto">
            <a:xfrm>
              <a:off x="293512" y="2698044"/>
              <a:ext cx="7608709" cy="4004354"/>
              <a:chOff x="293512" y="2698044"/>
              <a:chExt cx="7608709" cy="4004354"/>
            </a:xfrm>
          </p:grpSpPr>
          <p:sp>
            <p:nvSpPr>
              <p:cNvPr id="37935" name="TextBox 7"/>
              <p:cNvSpPr txBox="1">
                <a:spLocks noChangeArrowheads="1"/>
              </p:cNvSpPr>
              <p:nvPr/>
            </p:nvSpPr>
            <p:spPr bwMode="auto">
              <a:xfrm>
                <a:off x="2856089" y="2698044"/>
                <a:ext cx="3544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Deaths from cancer per 100,000</a:t>
                </a:r>
              </a:p>
            </p:txBody>
          </p:sp>
          <p:sp>
            <p:nvSpPr>
              <p:cNvPr id="9" name="TextBox 8"/>
              <p:cNvSpPr txBox="1"/>
              <p:nvPr/>
            </p:nvSpPr>
            <p:spPr>
              <a:xfrm>
                <a:off x="293512" y="3476978"/>
                <a:ext cx="461665" cy="1907822"/>
              </a:xfrm>
              <a:prstGeom prst="rect">
                <a:avLst/>
              </a:prstGeom>
              <a:noFill/>
            </p:spPr>
            <p:txBody>
              <a:bodyPr vert="vert270">
                <a:spAutoFit/>
              </a:bodyPr>
              <a:lstStyle/>
              <a:p>
                <a:pPr algn="ctr">
                  <a:defRPr/>
                </a:pPr>
                <a:r>
                  <a:rPr lang="en-US" dirty="0"/>
                  <a:t>Deaths</a:t>
                </a:r>
              </a:p>
            </p:txBody>
          </p:sp>
          <p:sp>
            <p:nvSpPr>
              <p:cNvPr id="37937" name="TextBox 9"/>
              <p:cNvSpPr txBox="1">
                <a:spLocks noChangeArrowheads="1"/>
              </p:cNvSpPr>
              <p:nvPr/>
            </p:nvSpPr>
            <p:spPr bwMode="auto">
              <a:xfrm>
                <a:off x="4007556" y="6333066"/>
                <a:ext cx="959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Year</a:t>
                </a:r>
              </a:p>
            </p:txBody>
          </p:sp>
          <p:grpSp>
            <p:nvGrpSpPr>
              <p:cNvPr id="37938" name="Group 37"/>
              <p:cNvGrpSpPr>
                <a:grpSpLocks/>
              </p:cNvGrpSpPr>
              <p:nvPr/>
            </p:nvGrpSpPr>
            <p:grpSpPr bwMode="auto">
              <a:xfrm>
                <a:off x="1049867" y="3002843"/>
                <a:ext cx="6852354" cy="3228629"/>
                <a:chOff x="1049867" y="3002843"/>
                <a:chExt cx="6852354" cy="3228629"/>
              </a:xfrm>
            </p:grpSpPr>
            <p:grpSp>
              <p:nvGrpSpPr>
                <p:cNvPr id="37939" name="Group 35"/>
                <p:cNvGrpSpPr>
                  <a:grpSpLocks/>
                </p:cNvGrpSpPr>
                <p:nvPr/>
              </p:nvGrpSpPr>
              <p:grpSpPr bwMode="auto">
                <a:xfrm>
                  <a:off x="1049867" y="3002843"/>
                  <a:ext cx="564444" cy="2878667"/>
                  <a:chOff x="1049867" y="3002843"/>
                  <a:chExt cx="564444" cy="2878667"/>
                </a:xfrm>
              </p:grpSpPr>
              <p:cxnSp>
                <p:nvCxnSpPr>
                  <p:cNvPr id="5" name="Straight Connector 4"/>
                  <p:cNvCxnSpPr/>
                  <p:nvPr/>
                </p:nvCxnSpPr>
                <p:spPr>
                  <a:xfrm rot="5400000">
                    <a:off x="-85376" y="4442209"/>
                    <a:ext cx="287862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9144" y="5543327"/>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49144" y="5181315"/>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144" y="4832006"/>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9144" y="4481110"/>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49144" y="4131800"/>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49144" y="3793605"/>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49144" y="3409365"/>
                    <a:ext cx="565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49144" y="3071171"/>
                    <a:ext cx="56513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940" name="Group 36"/>
                <p:cNvGrpSpPr>
                  <a:grpSpLocks/>
                </p:cNvGrpSpPr>
                <p:nvPr/>
              </p:nvGrpSpPr>
              <p:grpSpPr bwMode="auto">
                <a:xfrm>
                  <a:off x="1332088" y="5610578"/>
                  <a:ext cx="6570133" cy="620894"/>
                  <a:chOff x="1332089" y="5610578"/>
                  <a:chExt cx="5238044" cy="620894"/>
                </a:xfrm>
              </p:grpSpPr>
              <p:cxnSp>
                <p:nvCxnSpPr>
                  <p:cNvPr id="7" name="Straight Connector 6"/>
                  <p:cNvCxnSpPr/>
                  <p:nvPr/>
                </p:nvCxnSpPr>
                <p:spPr>
                  <a:xfrm>
                    <a:off x="1331789" y="5892636"/>
                    <a:ext cx="523834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811118"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51549"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657808"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109630"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15889"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967711"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373970"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780230"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187756"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616796" y="5920422"/>
                    <a:ext cx="620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023056" y="5920422"/>
                    <a:ext cx="620818" cy="0"/>
                  </a:xfrm>
                  <a:prstGeom prst="line">
                    <a:avLst/>
                  </a:prstGeom>
                </p:spPr>
                <p:style>
                  <a:lnRef idx="1">
                    <a:schemeClr val="accent1"/>
                  </a:lnRef>
                  <a:fillRef idx="0">
                    <a:schemeClr val="accent1"/>
                  </a:fillRef>
                  <a:effectRef idx="0">
                    <a:schemeClr val="accent1"/>
                  </a:effectRef>
                  <a:fontRef idx="minor">
                    <a:schemeClr val="tx1"/>
                  </a:fontRef>
                </p:style>
              </p:cxnSp>
            </p:grpSp>
          </p:grpSp>
        </p:grpSp>
        <p:grpSp>
          <p:nvGrpSpPr>
            <p:cNvPr id="37915" name="Group 58"/>
            <p:cNvGrpSpPr>
              <a:grpSpLocks/>
            </p:cNvGrpSpPr>
            <p:nvPr/>
          </p:nvGrpSpPr>
          <p:grpSpPr bwMode="auto">
            <a:xfrm>
              <a:off x="688621" y="2878668"/>
              <a:ext cx="7168446" cy="3518931"/>
              <a:chOff x="688621" y="2878668"/>
              <a:chExt cx="7168446" cy="3518931"/>
            </a:xfrm>
          </p:grpSpPr>
          <p:sp>
            <p:nvSpPr>
              <p:cNvPr id="37916" name="TextBox 39"/>
              <p:cNvSpPr txBox="1">
                <a:spLocks noChangeArrowheads="1"/>
              </p:cNvSpPr>
              <p:nvPr/>
            </p:nvSpPr>
            <p:spPr bwMode="auto">
              <a:xfrm>
                <a:off x="2099733"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45</a:t>
                </a:r>
              </a:p>
            </p:txBody>
          </p:sp>
          <p:sp>
            <p:nvSpPr>
              <p:cNvPr id="37917" name="TextBox 40"/>
              <p:cNvSpPr txBox="1">
                <a:spLocks noChangeArrowheads="1"/>
              </p:cNvSpPr>
              <p:nvPr/>
            </p:nvSpPr>
            <p:spPr bwMode="auto">
              <a:xfrm>
                <a:off x="2641600"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50</a:t>
                </a:r>
              </a:p>
            </p:txBody>
          </p:sp>
          <p:sp>
            <p:nvSpPr>
              <p:cNvPr id="37918" name="TextBox 41"/>
              <p:cNvSpPr txBox="1">
                <a:spLocks noChangeArrowheads="1"/>
              </p:cNvSpPr>
              <p:nvPr/>
            </p:nvSpPr>
            <p:spPr bwMode="auto">
              <a:xfrm>
                <a:off x="3172177"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55</a:t>
                </a:r>
              </a:p>
            </p:txBody>
          </p:sp>
          <p:sp>
            <p:nvSpPr>
              <p:cNvPr id="37919" name="TextBox 42"/>
              <p:cNvSpPr txBox="1">
                <a:spLocks noChangeArrowheads="1"/>
              </p:cNvSpPr>
              <p:nvPr/>
            </p:nvSpPr>
            <p:spPr bwMode="auto">
              <a:xfrm>
                <a:off x="3725332"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60</a:t>
                </a:r>
              </a:p>
            </p:txBody>
          </p:sp>
          <p:sp>
            <p:nvSpPr>
              <p:cNvPr id="37920" name="TextBox 43"/>
              <p:cNvSpPr txBox="1">
                <a:spLocks noChangeArrowheads="1"/>
              </p:cNvSpPr>
              <p:nvPr/>
            </p:nvSpPr>
            <p:spPr bwMode="auto">
              <a:xfrm>
                <a:off x="4255910"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65</a:t>
                </a:r>
              </a:p>
            </p:txBody>
          </p:sp>
          <p:sp>
            <p:nvSpPr>
              <p:cNvPr id="37921" name="TextBox 44"/>
              <p:cNvSpPr txBox="1">
                <a:spLocks noChangeArrowheads="1"/>
              </p:cNvSpPr>
              <p:nvPr/>
            </p:nvSpPr>
            <p:spPr bwMode="auto">
              <a:xfrm>
                <a:off x="4797777"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70</a:t>
                </a:r>
              </a:p>
            </p:txBody>
          </p:sp>
          <p:sp>
            <p:nvSpPr>
              <p:cNvPr id="37922" name="TextBox 45"/>
              <p:cNvSpPr txBox="1">
                <a:spLocks noChangeArrowheads="1"/>
              </p:cNvSpPr>
              <p:nvPr/>
            </p:nvSpPr>
            <p:spPr bwMode="auto">
              <a:xfrm>
                <a:off x="5305777"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75</a:t>
                </a:r>
              </a:p>
            </p:txBody>
          </p:sp>
          <p:sp>
            <p:nvSpPr>
              <p:cNvPr id="37923" name="TextBox 46"/>
              <p:cNvSpPr txBox="1">
                <a:spLocks noChangeArrowheads="1"/>
              </p:cNvSpPr>
              <p:nvPr/>
            </p:nvSpPr>
            <p:spPr bwMode="auto">
              <a:xfrm>
                <a:off x="5791200"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80</a:t>
                </a:r>
              </a:p>
            </p:txBody>
          </p:sp>
          <p:sp>
            <p:nvSpPr>
              <p:cNvPr id="37924" name="TextBox 47"/>
              <p:cNvSpPr txBox="1">
                <a:spLocks noChangeArrowheads="1"/>
              </p:cNvSpPr>
              <p:nvPr/>
            </p:nvSpPr>
            <p:spPr bwMode="auto">
              <a:xfrm>
                <a:off x="6344355"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85</a:t>
                </a:r>
              </a:p>
            </p:txBody>
          </p:sp>
          <p:sp>
            <p:nvSpPr>
              <p:cNvPr id="37925" name="TextBox 48"/>
              <p:cNvSpPr txBox="1">
                <a:spLocks noChangeArrowheads="1"/>
              </p:cNvSpPr>
              <p:nvPr/>
            </p:nvSpPr>
            <p:spPr bwMode="auto">
              <a:xfrm>
                <a:off x="6874933"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90</a:t>
                </a:r>
              </a:p>
            </p:txBody>
          </p:sp>
          <p:sp>
            <p:nvSpPr>
              <p:cNvPr id="37926" name="TextBox 49"/>
              <p:cNvSpPr txBox="1">
                <a:spLocks noChangeArrowheads="1"/>
              </p:cNvSpPr>
              <p:nvPr/>
            </p:nvSpPr>
            <p:spPr bwMode="auto">
              <a:xfrm>
                <a:off x="7382933" y="6028267"/>
                <a:ext cx="474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95</a:t>
                </a:r>
              </a:p>
            </p:txBody>
          </p:sp>
          <p:sp>
            <p:nvSpPr>
              <p:cNvPr id="37927" name="TextBox 50"/>
              <p:cNvSpPr txBox="1">
                <a:spLocks noChangeArrowheads="1"/>
              </p:cNvSpPr>
              <p:nvPr/>
            </p:nvSpPr>
            <p:spPr bwMode="auto">
              <a:xfrm>
                <a:off x="688621" y="5384801"/>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134</a:t>
                </a:r>
              </a:p>
            </p:txBody>
          </p:sp>
          <p:sp>
            <p:nvSpPr>
              <p:cNvPr id="37928" name="TextBox 51"/>
              <p:cNvSpPr txBox="1">
                <a:spLocks noChangeArrowheads="1"/>
              </p:cNvSpPr>
              <p:nvPr/>
            </p:nvSpPr>
            <p:spPr bwMode="auto">
              <a:xfrm>
                <a:off x="688621" y="5034846"/>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144</a:t>
                </a:r>
              </a:p>
            </p:txBody>
          </p:sp>
          <p:sp>
            <p:nvSpPr>
              <p:cNvPr id="37929" name="TextBox 52"/>
              <p:cNvSpPr txBox="1">
                <a:spLocks noChangeArrowheads="1"/>
              </p:cNvSpPr>
              <p:nvPr/>
            </p:nvSpPr>
            <p:spPr bwMode="auto">
              <a:xfrm>
                <a:off x="688621" y="4662313"/>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154</a:t>
                </a:r>
              </a:p>
            </p:txBody>
          </p:sp>
          <p:sp>
            <p:nvSpPr>
              <p:cNvPr id="37930" name="TextBox 53"/>
              <p:cNvSpPr txBox="1">
                <a:spLocks noChangeArrowheads="1"/>
              </p:cNvSpPr>
              <p:nvPr/>
            </p:nvSpPr>
            <p:spPr bwMode="auto">
              <a:xfrm>
                <a:off x="688621" y="4301068"/>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164</a:t>
                </a:r>
              </a:p>
            </p:txBody>
          </p:sp>
          <p:sp>
            <p:nvSpPr>
              <p:cNvPr id="37931" name="TextBox 54"/>
              <p:cNvSpPr txBox="1">
                <a:spLocks noChangeArrowheads="1"/>
              </p:cNvSpPr>
              <p:nvPr/>
            </p:nvSpPr>
            <p:spPr bwMode="auto">
              <a:xfrm>
                <a:off x="688621" y="3939823"/>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174</a:t>
                </a:r>
              </a:p>
            </p:txBody>
          </p:sp>
          <p:sp>
            <p:nvSpPr>
              <p:cNvPr id="37932" name="TextBox 55"/>
              <p:cNvSpPr txBox="1">
                <a:spLocks noChangeArrowheads="1"/>
              </p:cNvSpPr>
              <p:nvPr/>
            </p:nvSpPr>
            <p:spPr bwMode="auto">
              <a:xfrm>
                <a:off x="688621" y="3567290"/>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184</a:t>
                </a:r>
              </a:p>
            </p:txBody>
          </p:sp>
          <p:sp>
            <p:nvSpPr>
              <p:cNvPr id="37933" name="TextBox 56"/>
              <p:cNvSpPr txBox="1">
                <a:spLocks noChangeArrowheads="1"/>
              </p:cNvSpPr>
              <p:nvPr/>
            </p:nvSpPr>
            <p:spPr bwMode="auto">
              <a:xfrm>
                <a:off x="688621" y="3239912"/>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194</a:t>
                </a:r>
              </a:p>
            </p:txBody>
          </p:sp>
          <p:sp>
            <p:nvSpPr>
              <p:cNvPr id="37934" name="TextBox 57"/>
              <p:cNvSpPr txBox="1">
                <a:spLocks noChangeArrowheads="1"/>
              </p:cNvSpPr>
              <p:nvPr/>
            </p:nvSpPr>
            <p:spPr bwMode="auto">
              <a:xfrm>
                <a:off x="688621" y="2878668"/>
                <a:ext cx="767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204</a:t>
                </a:r>
              </a:p>
            </p:txBody>
          </p:sp>
        </p:grpSp>
      </p:grpSp>
      <p:sp>
        <p:nvSpPr>
          <p:cNvPr id="61" name="Oval 60"/>
          <p:cNvSpPr/>
          <p:nvPr/>
        </p:nvSpPr>
        <p:spPr>
          <a:xfrm>
            <a:off x="2233613" y="5497513"/>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2778125" y="5348288"/>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3275013" y="5116513"/>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3878263" y="5000625"/>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4375150" y="4884738"/>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4919663" y="457200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5440363" y="4283075"/>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5949950" y="3819525"/>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6470650" y="3355975"/>
            <a:ext cx="161925" cy="1635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7013575" y="3090863"/>
            <a:ext cx="163513"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7535863" y="3032125"/>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5" name="Straight Connector 74"/>
          <p:cNvCxnSpPr/>
          <p:nvPr/>
        </p:nvCxnSpPr>
        <p:spPr>
          <a:xfrm flipV="1">
            <a:off x="2314575" y="5405438"/>
            <a:ext cx="533400" cy="1619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824163" y="5173663"/>
            <a:ext cx="531812" cy="2428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390900" y="5070475"/>
            <a:ext cx="509588" cy="1143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935413" y="4941888"/>
            <a:ext cx="509587" cy="1397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456113" y="4652963"/>
            <a:ext cx="555625" cy="31273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954588" y="4398963"/>
            <a:ext cx="566737" cy="26511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510213" y="3889375"/>
            <a:ext cx="520700" cy="46196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018213" y="3414713"/>
            <a:ext cx="509587" cy="48577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573838" y="3171825"/>
            <a:ext cx="533400" cy="2428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083425" y="3101975"/>
            <a:ext cx="533400" cy="5715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left)">
                                      <p:cBhvr>
                                        <p:cTn id="19" dur="500"/>
                                        <p:tgtEl>
                                          <p:spTgt spid="7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500"/>
                                        <p:tgtEl>
                                          <p:spTgt spid="78"/>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500"/>
                                        <p:tgtEl>
                                          <p:spTgt spid="79"/>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left)">
                                      <p:cBhvr>
                                        <p:cTn id="51" dur="500"/>
                                        <p:tgtEl>
                                          <p:spTgt spid="80"/>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left)">
                                      <p:cBhvr>
                                        <p:cTn id="63" dur="500"/>
                                        <p:tgtEl>
                                          <p:spTgt spid="68"/>
                                        </p:tgtEl>
                                      </p:cBhvr>
                                    </p:animEffect>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wipe(left)">
                                      <p:cBhvr>
                                        <p:cTn id="67" dur="500"/>
                                        <p:tgtEl>
                                          <p:spTgt spid="82"/>
                                        </p:tgtEl>
                                      </p:cBhvr>
                                    </p:animEffect>
                                  </p:childTnLst>
                                </p:cTn>
                              </p:par>
                            </p:childTnLst>
                          </p:cTn>
                        </p:par>
                        <p:par>
                          <p:cTn id="68" fill="hold" nodeType="afterGroup">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childTnLst>
                          </p:cTn>
                        </p:par>
                        <p:par>
                          <p:cTn id="72" fill="hold" nodeType="afterGroup">
                            <p:stCondLst>
                              <p:cond delay="8500"/>
                            </p:stCondLst>
                            <p:childTnLst>
                              <p:par>
                                <p:cTn id="73" presetID="22" presetClass="entr" presetSubtype="8" fill="hold"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wipe(left)">
                                      <p:cBhvr>
                                        <p:cTn id="75" dur="500"/>
                                        <p:tgtEl>
                                          <p:spTgt spid="83"/>
                                        </p:tgtEl>
                                      </p:cBhvr>
                                    </p:animEffect>
                                  </p:childTnLst>
                                </p:cTn>
                              </p:par>
                            </p:childTnLst>
                          </p:cTn>
                        </p:par>
                        <p:par>
                          <p:cTn id="76" fill="hold" nodeType="afterGroup">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par>
                          <p:cTn id="80" fill="hold" nodeType="afterGroup">
                            <p:stCondLst>
                              <p:cond delay="9500"/>
                            </p:stCondLst>
                            <p:childTnLst>
                              <p:par>
                                <p:cTn id="81" presetID="22" presetClass="entr" presetSubtype="8"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left)">
                                      <p:cBhvr>
                                        <p:cTn id="83" dur="500"/>
                                        <p:tgtEl>
                                          <p:spTgt spid="84"/>
                                        </p:tgtEl>
                                      </p:cBhvr>
                                    </p:animEffect>
                                  </p:childTnLst>
                                </p:cTn>
                              </p:par>
                            </p:childTnLst>
                          </p:cTn>
                        </p:par>
                        <p:par>
                          <p:cTn id="84" fill="hold" nodeType="afterGroup">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pPr eaLnBrk="1" hangingPunct="1"/>
            <a:r>
              <a:rPr lang="en-US" dirty="0" smtClean="0"/>
              <a:t>Section 1.1 &amp; 1.2</a:t>
            </a:r>
          </a:p>
        </p:txBody>
      </p:sp>
      <p:sp>
        <p:nvSpPr>
          <p:cNvPr id="4" name="Slide Number Placeholder 3"/>
          <p:cNvSpPr>
            <a:spLocks noGrp="1"/>
          </p:cNvSpPr>
          <p:nvPr>
            <p:ph type="sldNum" sz="quarter" idx="12"/>
          </p:nvPr>
        </p:nvSpPr>
        <p:spPr/>
        <p:txBody>
          <a:bodyPr/>
          <a:lstStyle/>
          <a:p>
            <a:pPr>
              <a:defRPr/>
            </a:pPr>
            <a:fld id="{2885B4BB-227A-46F4-A7CE-049150B26E35}" type="slidenum">
              <a:rPr lang="en-US"/>
              <a:pPr>
                <a:defRPr/>
              </a:pPr>
              <a:t>25</a:t>
            </a:fld>
            <a:endParaRPr lang="en-US"/>
          </a:p>
        </p:txBody>
      </p:sp>
      <p:sp>
        <p:nvSpPr>
          <p:cNvPr id="31748" name="Content Placeholder 3"/>
          <p:cNvSpPr>
            <a:spLocks noGrp="1"/>
          </p:cNvSpPr>
          <p:nvPr>
            <p:ph sz="quarter" idx="1"/>
          </p:nvPr>
        </p:nvSpPr>
        <p:spPr/>
        <p:txBody>
          <a:bodyPr/>
          <a:lstStyle/>
          <a:p>
            <a:pPr eaLnBrk="1" hangingPunct="1"/>
            <a:endParaRPr lang="en-US" dirty="0" smtClean="0"/>
          </a:p>
          <a:p>
            <a:pPr eaLnBrk="1" hangingPunct="1"/>
            <a:endParaRPr lang="en-US" dirty="0" smtClean="0"/>
          </a:p>
          <a:p>
            <a:pPr eaLnBrk="1" hangingPunct="1"/>
            <a:r>
              <a:rPr lang="en-US" dirty="0" smtClean="0"/>
              <a:t>Homework:  #’s </a:t>
            </a:r>
            <a:r>
              <a:rPr lang="en-US" dirty="0" smtClean="0"/>
              <a:t>Section 1-1: 2</a:t>
            </a:r>
            <a:r>
              <a:rPr lang="en-US" dirty="0" smtClean="0"/>
              <a:t>, 4, 6, 9, 38a, </a:t>
            </a:r>
            <a:r>
              <a:rPr lang="en-US" dirty="0"/>
              <a:t>48a&amp;b, Section 1-2: 52, 56 (use scale starting at 7 with width of .5, make an ogive and use it to estimate the value of the center and also the 90</a:t>
            </a:r>
            <a:r>
              <a:rPr lang="en-US" baseline="30000" dirty="0"/>
              <a:t>th</a:t>
            </a:r>
            <a:r>
              <a:rPr lang="en-US" dirty="0"/>
              <a:t> percentile) 58, Section 2-1: 9, R1.1 &amp; 6, R2.2 </a:t>
            </a:r>
            <a:endParaRPr lang="en-US" dirty="0" smtClean="0"/>
          </a:p>
          <a:p>
            <a:pPr eaLnBrk="1" hangingPunct="1"/>
            <a:r>
              <a:rPr lang="en-US" dirty="0" smtClean="0"/>
              <a:t>Complete additional </a:t>
            </a:r>
            <a:r>
              <a:rPr lang="en-US" dirty="0" smtClean="0"/>
              <a:t>notes </a:t>
            </a:r>
            <a:r>
              <a:rPr lang="en-US" dirty="0" smtClean="0"/>
              <a:t>packet pg. 1-4.</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Section 1.3:  Describing Quantitative Data with Numbers.</a:t>
            </a:r>
          </a:p>
        </p:txBody>
      </p:sp>
      <p:sp>
        <p:nvSpPr>
          <p:cNvPr id="4" name="Content Placeholder 3"/>
          <p:cNvSpPr>
            <a:spLocks noGrp="1"/>
          </p:cNvSpPr>
          <p:nvPr>
            <p:ph sz="quarter" idx="1"/>
          </p:nvPr>
        </p:nvSpPr>
        <p:spPr/>
        <p:txBody>
          <a:bodyPr/>
          <a:lstStyle/>
          <a:p>
            <a:r>
              <a:rPr lang="en-US" b="1" dirty="0" smtClean="0"/>
              <a:t>Center</a:t>
            </a:r>
            <a:r>
              <a:rPr lang="en-US" dirty="0" smtClean="0"/>
              <a:t>:</a:t>
            </a:r>
          </a:p>
          <a:p>
            <a:pPr lvl="1"/>
            <a:r>
              <a:rPr lang="en-US" dirty="0" smtClean="0"/>
              <a:t>Mean</a:t>
            </a:r>
          </a:p>
          <a:p>
            <a:pPr lvl="1"/>
            <a:r>
              <a:rPr lang="en-US" dirty="0" smtClean="0"/>
              <a:t>Median</a:t>
            </a:r>
          </a:p>
          <a:p>
            <a:pPr lvl="1"/>
            <a:r>
              <a:rPr lang="en-US" dirty="0" smtClean="0"/>
              <a:t>Mode – (only a measure of center for categorical data)</a:t>
            </a:r>
          </a:p>
          <a:p>
            <a:r>
              <a:rPr lang="en-US" b="1" dirty="0" smtClean="0"/>
              <a:t>Spread</a:t>
            </a:r>
            <a:r>
              <a:rPr lang="en-US" dirty="0" smtClean="0"/>
              <a:t>:</a:t>
            </a:r>
          </a:p>
          <a:p>
            <a:pPr lvl="1"/>
            <a:r>
              <a:rPr lang="en-US" dirty="0" smtClean="0"/>
              <a:t>Range</a:t>
            </a:r>
          </a:p>
          <a:p>
            <a:pPr lvl="1"/>
            <a:r>
              <a:rPr lang="en-US" dirty="0" smtClean="0"/>
              <a:t>Interquartile Range (IQR)</a:t>
            </a:r>
          </a:p>
          <a:p>
            <a:pPr lvl="1"/>
            <a:r>
              <a:rPr lang="en-US" dirty="0" smtClean="0"/>
              <a:t>Variance</a:t>
            </a:r>
          </a:p>
          <a:p>
            <a:pPr lvl="1"/>
            <a:r>
              <a:rPr lang="en-US" dirty="0" smtClean="0"/>
              <a:t>Standard Deviation</a:t>
            </a:r>
          </a:p>
          <a:p>
            <a:pPr lvl="1"/>
            <a:endParaRPr lang="en-US" dirty="0" smtClean="0"/>
          </a:p>
        </p:txBody>
      </p:sp>
      <p:sp>
        <p:nvSpPr>
          <p:cNvPr id="3" name="Slide Number Placeholder 2"/>
          <p:cNvSpPr>
            <a:spLocks noGrp="1"/>
          </p:cNvSpPr>
          <p:nvPr>
            <p:ph type="sldNum" sz="quarter" idx="12"/>
          </p:nvPr>
        </p:nvSpPr>
        <p:spPr/>
        <p:txBody>
          <a:bodyPr/>
          <a:lstStyle/>
          <a:p>
            <a:pPr>
              <a:defRPr/>
            </a:pPr>
            <a:fld id="{3D4A71B8-947D-4B26-9F5D-14FC62FA9270}" type="slidenum">
              <a:rPr lang="en-US"/>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pPr eaLnBrk="1" hangingPunct="1"/>
            <a:r>
              <a:rPr lang="en-US" smtClean="0"/>
              <a:t>Measuring center:</a:t>
            </a:r>
          </a:p>
        </p:txBody>
      </p:sp>
      <p:sp>
        <p:nvSpPr>
          <p:cNvPr id="4" name="Slide Number Placeholder 3"/>
          <p:cNvSpPr>
            <a:spLocks noGrp="1"/>
          </p:cNvSpPr>
          <p:nvPr>
            <p:ph type="sldNum" sz="quarter" idx="12"/>
          </p:nvPr>
        </p:nvSpPr>
        <p:spPr/>
        <p:txBody>
          <a:bodyPr/>
          <a:lstStyle/>
          <a:p>
            <a:pPr>
              <a:defRPr/>
            </a:pPr>
            <a:fld id="{619C3EB8-BB34-49CD-8888-69C7EC9ACB73}" type="slidenum">
              <a:rPr lang="en-US"/>
              <a:pPr>
                <a:defRPr/>
              </a:pPr>
              <a:t>27</a:t>
            </a:fld>
            <a:endParaRPr lang="en-US"/>
          </a:p>
        </p:txBody>
      </p:sp>
      <p:sp>
        <p:nvSpPr>
          <p:cNvPr id="41988" name="Content Placeholder 3"/>
          <p:cNvSpPr>
            <a:spLocks noGrp="1"/>
          </p:cNvSpPr>
          <p:nvPr>
            <p:ph sz="quarter" idx="1"/>
          </p:nvPr>
        </p:nvSpPr>
        <p:spPr>
          <a:xfrm>
            <a:off x="914400" y="1447800"/>
            <a:ext cx="7772400" cy="4445000"/>
          </a:xfrm>
        </p:spPr>
        <p:txBody>
          <a:bodyPr/>
          <a:lstStyle/>
          <a:p>
            <a:pPr eaLnBrk="1" hangingPunct="1"/>
            <a:r>
              <a:rPr lang="en-US" b="1" smtClean="0"/>
              <a:t>Mean</a:t>
            </a:r>
            <a:r>
              <a:rPr lang="en-US" smtClean="0"/>
              <a:t>:</a:t>
            </a:r>
          </a:p>
          <a:p>
            <a:pPr lvl="1" eaLnBrk="1" hangingPunct="1">
              <a:lnSpc>
                <a:spcPct val="150000"/>
              </a:lnSpc>
            </a:pPr>
            <a:r>
              <a:rPr lang="en-US" smtClean="0"/>
              <a:t>Most common measure of center.</a:t>
            </a:r>
          </a:p>
          <a:p>
            <a:pPr lvl="1" eaLnBrk="1" hangingPunct="1">
              <a:lnSpc>
                <a:spcPct val="150000"/>
              </a:lnSpc>
            </a:pPr>
            <a:r>
              <a:rPr lang="en-US" smtClean="0"/>
              <a:t>Is the arithmetic average.</a:t>
            </a:r>
          </a:p>
          <a:p>
            <a:pPr lvl="1" eaLnBrk="1" hangingPunct="1">
              <a:lnSpc>
                <a:spcPct val="150000"/>
              </a:lnSpc>
            </a:pPr>
            <a:r>
              <a:rPr lang="en-US" smtClean="0"/>
              <a:t>Formula:</a:t>
            </a:r>
          </a:p>
          <a:p>
            <a:pPr lvl="2" eaLnBrk="1" hangingPunct="1">
              <a:lnSpc>
                <a:spcPct val="150000"/>
              </a:lnSpc>
            </a:pPr>
            <a:r>
              <a:rPr lang="en-US" smtClean="0"/>
              <a:t>                                         or</a:t>
            </a:r>
          </a:p>
          <a:p>
            <a:pPr lvl="1" eaLnBrk="1" hangingPunct="1">
              <a:lnSpc>
                <a:spcPct val="150000"/>
              </a:lnSpc>
            </a:pPr>
            <a:r>
              <a:rPr lang="en-US" smtClean="0"/>
              <a:t>Not </a:t>
            </a:r>
            <a:r>
              <a:rPr lang="en-US" b="1" smtClean="0"/>
              <a:t>resistant</a:t>
            </a:r>
            <a:r>
              <a:rPr lang="en-US" smtClean="0"/>
              <a:t> to the influence of extreme observations.</a:t>
            </a:r>
          </a:p>
        </p:txBody>
      </p:sp>
      <p:graphicFrame>
        <p:nvGraphicFramePr>
          <p:cNvPr id="41989" name="Object 1"/>
          <p:cNvGraphicFramePr>
            <a:graphicFrameLocks noChangeAspect="1"/>
          </p:cNvGraphicFramePr>
          <p:nvPr/>
        </p:nvGraphicFramePr>
        <p:xfrm>
          <a:off x="1944688" y="3816350"/>
          <a:ext cx="2481262" cy="812800"/>
        </p:xfrm>
        <a:graphic>
          <a:graphicData uri="http://schemas.openxmlformats.org/presentationml/2006/ole">
            <mc:AlternateContent xmlns:mc="http://schemas.openxmlformats.org/markup-compatibility/2006">
              <mc:Choice xmlns:v="urn:schemas-microsoft-com:vml" Requires="v">
                <p:oleObj spid="_x0000_s41001" name="Equation" r:id="rId3" imgW="1193800" imgH="393700" progId="Equation.DSMT4">
                  <p:embed/>
                </p:oleObj>
              </mc:Choice>
              <mc:Fallback>
                <p:oleObj name="Equation" r:id="rId3" imgW="11938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3816350"/>
                        <a:ext cx="24812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0" name="Object 3"/>
          <p:cNvGraphicFramePr>
            <a:graphicFrameLocks noChangeAspect="1"/>
          </p:cNvGraphicFramePr>
          <p:nvPr/>
        </p:nvGraphicFramePr>
        <p:xfrm>
          <a:off x="5122863" y="3784600"/>
          <a:ext cx="1492250" cy="838200"/>
        </p:xfrm>
        <a:graphic>
          <a:graphicData uri="http://schemas.openxmlformats.org/presentationml/2006/ole">
            <mc:AlternateContent xmlns:mc="http://schemas.openxmlformats.org/markup-compatibility/2006">
              <mc:Choice xmlns:v="urn:schemas-microsoft-com:vml" Requires="v">
                <p:oleObj spid="_x0000_s41002" name="Equation" r:id="rId5" imgW="698197" imgH="393529" progId="Equation.DSMT4">
                  <p:embed/>
                </p:oleObj>
              </mc:Choice>
              <mc:Fallback>
                <p:oleObj name="Equation" r:id="rId5" imgW="698197" imgH="39352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2863" y="3784600"/>
                        <a:ext cx="1492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Effect transition="in" filter="wipe(down)">
                                      <p:cBhvr>
                                        <p:cTn id="7" dur="500"/>
                                        <p:tgtEl>
                                          <p:spTgt spid="4198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988">
                                            <p:txEl>
                                              <p:pRg st="2" end="2"/>
                                            </p:txEl>
                                          </p:spTgt>
                                        </p:tgtEl>
                                        <p:attrNameLst>
                                          <p:attrName>style.visibility</p:attrName>
                                        </p:attrNameLst>
                                      </p:cBhvr>
                                      <p:to>
                                        <p:strVal val="visible"/>
                                      </p:to>
                                    </p:set>
                                    <p:animEffect transition="in" filter="wipe(down)">
                                      <p:cBhvr>
                                        <p:cTn id="12" dur="500"/>
                                        <p:tgtEl>
                                          <p:spTgt spid="4198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1988">
                                            <p:txEl>
                                              <p:pRg st="3" end="3"/>
                                            </p:txEl>
                                          </p:spTgt>
                                        </p:tgtEl>
                                        <p:attrNameLst>
                                          <p:attrName>style.visibility</p:attrName>
                                        </p:attrNameLst>
                                      </p:cBhvr>
                                      <p:to>
                                        <p:strVal val="visible"/>
                                      </p:to>
                                    </p:set>
                                    <p:animEffect transition="in" filter="wipe(down)">
                                      <p:cBhvr>
                                        <p:cTn id="17" dur="500"/>
                                        <p:tgtEl>
                                          <p:spTgt spid="41988">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wipe(down)">
                                      <p:cBhvr>
                                        <p:cTn id="20" dur="500"/>
                                        <p:tgtEl>
                                          <p:spTgt spid="419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1988">
                                            <p:txEl>
                                              <p:pRg st="4" end="4"/>
                                            </p:txEl>
                                          </p:spTgt>
                                        </p:tgtEl>
                                        <p:attrNameLst>
                                          <p:attrName>style.visibility</p:attrName>
                                        </p:attrNameLst>
                                      </p:cBhvr>
                                      <p:to>
                                        <p:strVal val="visible"/>
                                      </p:to>
                                    </p:set>
                                    <p:animEffect transition="in" filter="wipe(down)">
                                      <p:cBhvr>
                                        <p:cTn id="25" dur="500"/>
                                        <p:tgtEl>
                                          <p:spTgt spid="41988">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1990"/>
                                        </p:tgtEl>
                                        <p:attrNameLst>
                                          <p:attrName>style.visibility</p:attrName>
                                        </p:attrNameLst>
                                      </p:cBhvr>
                                      <p:to>
                                        <p:strVal val="visible"/>
                                      </p:to>
                                    </p:set>
                                    <p:animEffect transition="in" filter="wipe(down)">
                                      <p:cBhvr>
                                        <p:cTn id="28" dur="500"/>
                                        <p:tgtEl>
                                          <p:spTgt spid="419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1988">
                                            <p:txEl>
                                              <p:pRg st="5" end="5"/>
                                            </p:txEl>
                                          </p:spTgt>
                                        </p:tgtEl>
                                        <p:attrNameLst>
                                          <p:attrName>style.visibility</p:attrName>
                                        </p:attrNameLst>
                                      </p:cBhvr>
                                      <p:to>
                                        <p:strVal val="visible"/>
                                      </p:to>
                                    </p:set>
                                    <p:animEffect transition="in" filter="wipe(down)">
                                      <p:cBhvr>
                                        <p:cTn id="33" dur="500"/>
                                        <p:tgtEl>
                                          <p:spTgt spid="419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Measuring center:</a:t>
            </a:r>
          </a:p>
        </p:txBody>
      </p:sp>
      <p:sp>
        <p:nvSpPr>
          <p:cNvPr id="4" name="Slide Number Placeholder 3"/>
          <p:cNvSpPr>
            <a:spLocks noGrp="1"/>
          </p:cNvSpPr>
          <p:nvPr>
            <p:ph type="sldNum" sz="quarter" idx="12"/>
          </p:nvPr>
        </p:nvSpPr>
        <p:spPr/>
        <p:txBody>
          <a:bodyPr/>
          <a:lstStyle/>
          <a:p>
            <a:pPr>
              <a:defRPr/>
            </a:pPr>
            <a:fld id="{377BC165-463C-44D0-9F0D-B0FFE2E1AC0F}" type="slidenum">
              <a:rPr lang="en-US"/>
              <a:pPr>
                <a:defRPr/>
              </a:pPr>
              <a:t>28</a:t>
            </a:fld>
            <a:endParaRPr lang="en-US"/>
          </a:p>
        </p:txBody>
      </p:sp>
      <p:sp>
        <p:nvSpPr>
          <p:cNvPr id="3" name="Content Placeholder 2"/>
          <p:cNvSpPr>
            <a:spLocks noGrp="1"/>
          </p:cNvSpPr>
          <p:nvPr>
            <p:ph sz="quarter" idx="1"/>
          </p:nvPr>
        </p:nvSpPr>
        <p:spPr/>
        <p:txBody>
          <a:bodyPr/>
          <a:lstStyle/>
          <a:p>
            <a:pPr eaLnBrk="1" hangingPunct="1"/>
            <a:r>
              <a:rPr lang="en-US" b="1" smtClean="0"/>
              <a:t>Median</a:t>
            </a:r>
            <a:r>
              <a:rPr lang="en-US" smtClean="0"/>
              <a:t> </a:t>
            </a:r>
          </a:p>
          <a:p>
            <a:pPr lvl="1" indent="-273050" eaLnBrk="1" hangingPunct="1">
              <a:spcBef>
                <a:spcPts val="575"/>
              </a:spcBef>
            </a:pPr>
            <a:r>
              <a:rPr lang="en-US" smtClean="0"/>
              <a:t>The midpoint of a distribution</a:t>
            </a:r>
          </a:p>
          <a:p>
            <a:pPr lvl="1" indent="-273050" eaLnBrk="1" hangingPunct="1">
              <a:spcBef>
                <a:spcPts val="575"/>
              </a:spcBef>
            </a:pPr>
            <a:r>
              <a:rPr lang="en-US" smtClean="0"/>
              <a:t>The number such that half the observations are smaller and the other half are larger.</a:t>
            </a:r>
          </a:p>
          <a:p>
            <a:pPr lvl="1" indent="-273050" eaLnBrk="1" hangingPunct="1">
              <a:spcBef>
                <a:spcPts val="575"/>
              </a:spcBef>
            </a:pPr>
            <a:r>
              <a:rPr lang="en-US" smtClean="0"/>
              <a:t>If the number of observations n is odd, the median is the center of the ordered list.</a:t>
            </a:r>
          </a:p>
          <a:p>
            <a:pPr lvl="1" indent="-273050" eaLnBrk="1" hangingPunct="1">
              <a:spcBef>
                <a:spcPts val="575"/>
              </a:spcBef>
            </a:pPr>
            <a:r>
              <a:rPr lang="en-US" smtClean="0"/>
              <a:t>If the number of observations n is even, the median M is the mean of the two center observations in the ordered list.</a:t>
            </a:r>
          </a:p>
          <a:p>
            <a:pPr lvl="1" indent="-273050" eaLnBrk="1" hangingPunct="1">
              <a:spcBef>
                <a:spcPts val="575"/>
              </a:spcBef>
            </a:pPr>
            <a:r>
              <a:rPr lang="en-US" smtClean="0"/>
              <a:t>Is </a:t>
            </a:r>
            <a:r>
              <a:rPr lang="en-US" b="1" smtClean="0"/>
              <a:t>resistant</a:t>
            </a:r>
            <a:r>
              <a:rPr lang="en-US" smtClean="0"/>
              <a:t> to the influence of extreme observations.</a:t>
            </a:r>
          </a:p>
          <a:p>
            <a:pPr lvl="1" indent="-273050" eaLnBrk="1" hangingPunct="1">
              <a:spcBef>
                <a:spcPts val="575"/>
              </a:spcBef>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54050" y="0"/>
            <a:ext cx="7772400" cy="1143000"/>
          </a:xfrm>
        </p:spPr>
        <p:txBody>
          <a:bodyPr/>
          <a:lstStyle/>
          <a:p>
            <a:pPr eaLnBrk="1" hangingPunct="1"/>
            <a:r>
              <a:rPr lang="en-US" smtClean="0"/>
              <a:t>Quick summary of measures of center.</a:t>
            </a:r>
          </a:p>
        </p:txBody>
      </p:sp>
      <p:graphicFrame>
        <p:nvGraphicFramePr>
          <p:cNvPr id="5" name="Table 4"/>
          <p:cNvGraphicFramePr>
            <a:graphicFrameLocks noGrp="1"/>
          </p:cNvGraphicFramePr>
          <p:nvPr/>
        </p:nvGraphicFramePr>
        <p:xfrm>
          <a:off x="203200" y="1490663"/>
          <a:ext cx="8770938" cy="4311650"/>
        </p:xfrm>
        <a:graphic>
          <a:graphicData uri="http://schemas.openxmlformats.org/drawingml/2006/table">
            <a:tbl>
              <a:tblPr firstRow="1" bandRow="1">
                <a:tableStyleId>{5C22544A-7EE6-4342-B048-85BDC9FD1C3A}</a:tableStyleId>
              </a:tblPr>
              <a:tblGrid>
                <a:gridCol w="1311651">
                  <a:extLst>
                    <a:ext uri="{9D8B030D-6E8A-4147-A177-3AD203B41FA5}">
                      <a16:colId xmlns:a16="http://schemas.microsoft.com/office/drawing/2014/main" val="20000"/>
                    </a:ext>
                  </a:extLst>
                </a:gridCol>
                <a:gridCol w="3852978">
                  <a:extLst>
                    <a:ext uri="{9D8B030D-6E8A-4147-A177-3AD203B41FA5}">
                      <a16:colId xmlns:a16="http://schemas.microsoft.com/office/drawing/2014/main" val="20001"/>
                    </a:ext>
                  </a:extLst>
                </a:gridCol>
                <a:gridCol w="3606309">
                  <a:extLst>
                    <a:ext uri="{9D8B030D-6E8A-4147-A177-3AD203B41FA5}">
                      <a16:colId xmlns:a16="http://schemas.microsoft.com/office/drawing/2014/main" val="20002"/>
                    </a:ext>
                  </a:extLst>
                </a:gridCol>
              </a:tblGrid>
              <a:tr h="918260">
                <a:tc>
                  <a:txBody>
                    <a:bodyPr/>
                    <a:lstStyle/>
                    <a:p>
                      <a:pPr algn="ctr"/>
                      <a:r>
                        <a:rPr lang="en-US" sz="2200" dirty="0" smtClean="0"/>
                        <a:t>Measure</a:t>
                      </a:r>
                      <a:endParaRPr lang="en-US" sz="2200" dirty="0"/>
                    </a:p>
                  </a:txBody>
                  <a:tcPr marL="91443" marR="91443" marT="45712" marB="45712" anchor="ctr"/>
                </a:tc>
                <a:tc>
                  <a:txBody>
                    <a:bodyPr/>
                    <a:lstStyle/>
                    <a:p>
                      <a:pPr algn="ctr"/>
                      <a:r>
                        <a:rPr lang="en-US" sz="2200" dirty="0" smtClean="0"/>
                        <a:t>Definition</a:t>
                      </a:r>
                      <a:endParaRPr lang="en-US" sz="2200" dirty="0"/>
                    </a:p>
                  </a:txBody>
                  <a:tcPr marL="91443" marR="91443" marT="45712" marB="45712" anchor="ctr"/>
                </a:tc>
                <a:tc>
                  <a:txBody>
                    <a:bodyPr/>
                    <a:lstStyle/>
                    <a:p>
                      <a:pPr algn="ctr"/>
                      <a:r>
                        <a:rPr lang="en-US" sz="2200" dirty="0" smtClean="0"/>
                        <a:t>Example using 1,2,3,3,4,5,5,9</a:t>
                      </a:r>
                      <a:endParaRPr lang="en-US" sz="2200" dirty="0"/>
                    </a:p>
                  </a:txBody>
                  <a:tcPr marL="91443" marR="91443" marT="45712" marB="45712" anchor="ctr"/>
                </a:tc>
                <a:extLst>
                  <a:ext uri="{0D108BD9-81ED-4DB2-BD59-A6C34878D82A}">
                    <a16:rowId xmlns:a16="http://schemas.microsoft.com/office/drawing/2014/main" val="10000"/>
                  </a:ext>
                </a:extLst>
              </a:tr>
              <a:tr h="641752">
                <a:tc>
                  <a:txBody>
                    <a:bodyPr/>
                    <a:lstStyle/>
                    <a:p>
                      <a:pPr algn="l"/>
                      <a:endParaRPr lang="en-US" sz="2200" b="1" dirty="0"/>
                    </a:p>
                  </a:txBody>
                  <a:tcPr marL="91443" marR="91443" marT="45712" marB="45712" anchor="ctr"/>
                </a:tc>
                <a:tc>
                  <a:txBody>
                    <a:bodyPr/>
                    <a:lstStyle/>
                    <a:p>
                      <a:pPr algn="l"/>
                      <a:endParaRPr lang="en-US" sz="2200" dirty="0"/>
                    </a:p>
                  </a:txBody>
                  <a:tcPr marL="91443" marR="91443" marT="45712" marB="45712" anchor="ctr"/>
                </a:tc>
                <a:tc>
                  <a:txBody>
                    <a:bodyPr/>
                    <a:lstStyle/>
                    <a:p>
                      <a:pPr algn="l"/>
                      <a:endParaRPr lang="en-US" sz="2200" dirty="0"/>
                    </a:p>
                  </a:txBody>
                  <a:tcPr marL="91443" marR="91443" marT="45712" marB="45712" anchor="ctr"/>
                </a:tc>
                <a:extLst>
                  <a:ext uri="{0D108BD9-81ED-4DB2-BD59-A6C34878D82A}">
                    <a16:rowId xmlns:a16="http://schemas.microsoft.com/office/drawing/2014/main" val="10001"/>
                  </a:ext>
                </a:extLst>
              </a:tr>
              <a:tr h="1588010">
                <a:tc>
                  <a:txBody>
                    <a:bodyPr/>
                    <a:lstStyle/>
                    <a:p>
                      <a:pPr algn="l"/>
                      <a:endParaRPr lang="en-US" sz="2200" b="1" dirty="0"/>
                    </a:p>
                  </a:txBody>
                  <a:tcPr marL="91443" marR="91443" marT="45712" marB="45712" anchor="ctr"/>
                </a:tc>
                <a:tc>
                  <a:txBody>
                    <a:bodyPr/>
                    <a:lstStyle/>
                    <a:p>
                      <a:pPr algn="l"/>
                      <a:endParaRPr lang="en-US" sz="2200" dirty="0"/>
                    </a:p>
                  </a:txBody>
                  <a:tcPr marL="91443" marR="91443" marT="45712" marB="45712" anchor="ctr"/>
                </a:tc>
                <a:tc>
                  <a:txBody>
                    <a:bodyPr/>
                    <a:lstStyle/>
                    <a:p>
                      <a:pPr algn="l"/>
                      <a:endParaRPr lang="en-US" sz="2200" dirty="0"/>
                    </a:p>
                  </a:txBody>
                  <a:tcPr marL="91443" marR="91443" marT="45712" marB="45712" anchor="ctr"/>
                </a:tc>
                <a:extLst>
                  <a:ext uri="{0D108BD9-81ED-4DB2-BD59-A6C34878D82A}">
                    <a16:rowId xmlns:a16="http://schemas.microsoft.com/office/drawing/2014/main" val="10002"/>
                  </a:ext>
                </a:extLst>
              </a:tr>
              <a:tr h="1163628">
                <a:tc>
                  <a:txBody>
                    <a:bodyPr/>
                    <a:lstStyle/>
                    <a:p>
                      <a:pPr algn="l"/>
                      <a:endParaRPr lang="en-US" sz="2200" b="1" dirty="0"/>
                    </a:p>
                  </a:txBody>
                  <a:tcPr marL="91443" marR="91443" marT="45712" marB="45712" anchor="ctr"/>
                </a:tc>
                <a:tc>
                  <a:txBody>
                    <a:bodyPr/>
                    <a:lstStyle/>
                    <a:p>
                      <a:pPr algn="l"/>
                      <a:endParaRPr lang="en-US" sz="2200"/>
                    </a:p>
                  </a:txBody>
                  <a:tcPr marL="91443" marR="91443" marT="45712" marB="45712" anchor="ctr"/>
                </a:tc>
                <a:tc>
                  <a:txBody>
                    <a:bodyPr/>
                    <a:lstStyle/>
                    <a:p>
                      <a:pPr algn="l"/>
                      <a:endParaRPr lang="en-US" sz="2200" dirty="0"/>
                    </a:p>
                  </a:txBody>
                  <a:tcPr marL="91443" marR="91443" marT="45712" marB="45712" anchor="ctr"/>
                </a:tc>
                <a:extLst>
                  <a:ext uri="{0D108BD9-81ED-4DB2-BD59-A6C34878D82A}">
                    <a16:rowId xmlns:a16="http://schemas.microsoft.com/office/drawing/2014/main" val="10003"/>
                  </a:ext>
                </a:extLst>
              </a:tr>
            </a:tbl>
          </a:graphicData>
        </a:graphic>
      </p:graphicFrame>
      <p:graphicFrame>
        <p:nvGraphicFramePr>
          <p:cNvPr id="6" name="Object 5"/>
          <p:cNvGraphicFramePr>
            <a:graphicFrameLocks noChangeAspect="1"/>
          </p:cNvGraphicFramePr>
          <p:nvPr/>
        </p:nvGraphicFramePr>
        <p:xfrm>
          <a:off x="1509713" y="2476500"/>
          <a:ext cx="2173287" cy="606425"/>
        </p:xfrm>
        <a:graphic>
          <a:graphicData uri="http://schemas.openxmlformats.org/presentationml/2006/ole">
            <mc:AlternateContent xmlns:mc="http://schemas.openxmlformats.org/markup-compatibility/2006">
              <mc:Choice xmlns:v="urn:schemas-microsoft-com:vml" Requires="v">
                <p:oleObj spid="_x0000_s43096" name="Equation" r:id="rId3" imgW="1498600" imgH="419100" progId="Equation.DSMT4">
                  <p:embed/>
                </p:oleObj>
              </mc:Choice>
              <mc:Fallback>
                <p:oleObj name="Equation" r:id="rId3" imgW="1498600" imgH="4191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713" y="2476500"/>
                        <a:ext cx="21732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a:spLocks noChangeArrowheads="1"/>
          </p:cNvSpPr>
          <p:nvPr/>
        </p:nvSpPr>
        <p:spPr bwMode="auto">
          <a:xfrm>
            <a:off x="1509713" y="4687888"/>
            <a:ext cx="3694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The most frequently occurring value (Categorical data only)</a:t>
            </a:r>
          </a:p>
        </p:txBody>
      </p:sp>
      <p:sp>
        <p:nvSpPr>
          <p:cNvPr id="8" name="TextBox 7"/>
          <p:cNvSpPr txBox="1">
            <a:spLocks noChangeArrowheads="1"/>
          </p:cNvSpPr>
          <p:nvPr/>
        </p:nvSpPr>
        <p:spPr bwMode="auto">
          <a:xfrm>
            <a:off x="288925" y="2546350"/>
            <a:ext cx="1179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Mean</a:t>
            </a:r>
          </a:p>
        </p:txBody>
      </p:sp>
      <p:sp>
        <p:nvSpPr>
          <p:cNvPr id="9" name="TextBox 8"/>
          <p:cNvSpPr txBox="1">
            <a:spLocks noChangeArrowheads="1"/>
          </p:cNvSpPr>
          <p:nvPr/>
        </p:nvSpPr>
        <p:spPr bwMode="auto">
          <a:xfrm>
            <a:off x="261938" y="3676650"/>
            <a:ext cx="11795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Median</a:t>
            </a:r>
          </a:p>
        </p:txBody>
      </p:sp>
      <p:sp>
        <p:nvSpPr>
          <p:cNvPr id="10" name="TextBox 9"/>
          <p:cNvSpPr txBox="1">
            <a:spLocks noChangeArrowheads="1"/>
          </p:cNvSpPr>
          <p:nvPr/>
        </p:nvSpPr>
        <p:spPr bwMode="auto">
          <a:xfrm>
            <a:off x="276225" y="4916488"/>
            <a:ext cx="1177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a:t>Mode</a:t>
            </a:r>
          </a:p>
        </p:txBody>
      </p:sp>
      <p:sp>
        <p:nvSpPr>
          <p:cNvPr id="11" name="TextBox 10"/>
          <p:cNvSpPr txBox="1">
            <a:spLocks noChangeArrowheads="1"/>
          </p:cNvSpPr>
          <p:nvPr/>
        </p:nvSpPr>
        <p:spPr bwMode="auto">
          <a:xfrm>
            <a:off x="1509713" y="3133725"/>
            <a:ext cx="32210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Middle value for an </a:t>
            </a:r>
            <a:r>
              <a:rPr lang="en-US" sz="2200" b="1"/>
              <a:t>odd</a:t>
            </a:r>
            <a:r>
              <a:rPr lang="en-US" sz="2200"/>
              <a:t> # of data values</a:t>
            </a:r>
          </a:p>
        </p:txBody>
      </p:sp>
      <p:sp>
        <p:nvSpPr>
          <p:cNvPr id="12" name="TextBox 11"/>
          <p:cNvSpPr txBox="1">
            <a:spLocks noChangeArrowheads="1"/>
          </p:cNvSpPr>
          <p:nvPr/>
        </p:nvSpPr>
        <p:spPr bwMode="auto">
          <a:xfrm>
            <a:off x="1509713" y="3836988"/>
            <a:ext cx="36941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Mean of the 2 middle values for an </a:t>
            </a:r>
            <a:r>
              <a:rPr lang="en-US" sz="2200" b="1"/>
              <a:t>even</a:t>
            </a:r>
            <a:r>
              <a:rPr lang="en-US" sz="2200"/>
              <a:t> # of data values</a:t>
            </a:r>
          </a:p>
        </p:txBody>
      </p:sp>
      <p:graphicFrame>
        <p:nvGraphicFramePr>
          <p:cNvPr id="13" name="Object 12"/>
          <p:cNvGraphicFramePr>
            <a:graphicFrameLocks noChangeAspect="1"/>
          </p:cNvGraphicFramePr>
          <p:nvPr/>
        </p:nvGraphicFramePr>
        <p:xfrm>
          <a:off x="5461000" y="2482850"/>
          <a:ext cx="2597150" cy="569913"/>
        </p:xfrm>
        <a:graphic>
          <a:graphicData uri="http://schemas.openxmlformats.org/presentationml/2006/ole">
            <mc:AlternateContent xmlns:mc="http://schemas.openxmlformats.org/markup-compatibility/2006">
              <mc:Choice xmlns:v="urn:schemas-microsoft-com:vml" Requires="v">
                <p:oleObj spid="_x0000_s43097" name="Equation" r:id="rId5" imgW="1790700" imgH="393700" progId="Equation.DSMT4">
                  <p:embed/>
                </p:oleObj>
              </mc:Choice>
              <mc:Fallback>
                <p:oleObj name="Equation" r:id="rId5" imgW="1790700" imgH="3937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2482850"/>
                        <a:ext cx="25971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a:spLocks noChangeArrowheads="1"/>
          </p:cNvSpPr>
          <p:nvPr/>
        </p:nvSpPr>
        <p:spPr bwMode="auto">
          <a:xfrm>
            <a:off x="5368925" y="3121025"/>
            <a:ext cx="32210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For 1,2,3,</a:t>
            </a:r>
            <a:r>
              <a:rPr lang="en-US" sz="2200">
                <a:solidFill>
                  <a:srgbClr val="FF0000"/>
                </a:solidFill>
              </a:rPr>
              <a:t>3</a:t>
            </a:r>
            <a:r>
              <a:rPr lang="en-US" sz="2200"/>
              <a:t>,</a:t>
            </a:r>
            <a:r>
              <a:rPr lang="en-US" sz="2200">
                <a:solidFill>
                  <a:srgbClr val="FF0000"/>
                </a:solidFill>
              </a:rPr>
              <a:t>4</a:t>
            </a:r>
            <a:r>
              <a:rPr lang="en-US" sz="2200"/>
              <a:t>,5,5,9, the middle values are </a:t>
            </a:r>
            <a:r>
              <a:rPr lang="en-US" sz="2200">
                <a:solidFill>
                  <a:srgbClr val="FF0000"/>
                </a:solidFill>
              </a:rPr>
              <a:t>3</a:t>
            </a:r>
            <a:r>
              <a:rPr lang="en-US" sz="2200"/>
              <a:t> and </a:t>
            </a:r>
            <a:r>
              <a:rPr lang="en-US" sz="2200">
                <a:solidFill>
                  <a:srgbClr val="FF0000"/>
                </a:solidFill>
              </a:rPr>
              <a:t>4</a:t>
            </a:r>
            <a:r>
              <a:rPr lang="en-US" sz="2200"/>
              <a:t>. The median is: </a:t>
            </a:r>
            <a:endParaRPr lang="en-US" sz="2200">
              <a:solidFill>
                <a:srgbClr val="FF0000"/>
              </a:solidFill>
            </a:endParaRPr>
          </a:p>
        </p:txBody>
      </p:sp>
      <p:graphicFrame>
        <p:nvGraphicFramePr>
          <p:cNvPr id="15" name="Object 14"/>
          <p:cNvGraphicFramePr>
            <a:graphicFrameLocks noChangeAspect="1"/>
          </p:cNvGraphicFramePr>
          <p:nvPr/>
        </p:nvGraphicFramePr>
        <p:xfrm>
          <a:off x="7754938" y="3873500"/>
          <a:ext cx="1196975" cy="685800"/>
        </p:xfrm>
        <a:graphic>
          <a:graphicData uri="http://schemas.openxmlformats.org/presentationml/2006/ole">
            <mc:AlternateContent xmlns:mc="http://schemas.openxmlformats.org/markup-compatibility/2006">
              <mc:Choice xmlns:v="urn:schemas-microsoft-com:vml" Requires="v">
                <p:oleObj spid="_x0000_s43098" name="Equation" r:id="rId7" imgW="685800" imgH="393700" progId="Equation.DSMT4">
                  <p:embed/>
                </p:oleObj>
              </mc:Choice>
              <mc:Fallback>
                <p:oleObj name="Equation" r:id="rId7" imgW="685800" imgH="3937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4938" y="3873500"/>
                        <a:ext cx="1196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5316538" y="4724400"/>
            <a:ext cx="32210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Two modes: 3 and 5</a:t>
            </a:r>
          </a:p>
        </p:txBody>
      </p:sp>
      <p:sp>
        <p:nvSpPr>
          <p:cNvPr id="17" name="TextBox 16"/>
          <p:cNvSpPr txBox="1">
            <a:spLocks noChangeArrowheads="1"/>
          </p:cNvSpPr>
          <p:nvPr/>
        </p:nvSpPr>
        <p:spPr bwMode="auto">
          <a:xfrm>
            <a:off x="5343525" y="5135563"/>
            <a:ext cx="32194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Set is </a:t>
            </a:r>
            <a:r>
              <a:rPr lang="en-US" sz="2200" b="1" i="1"/>
              <a:t>bimodal</a:t>
            </a:r>
            <a:r>
              <a:rPr lang="en-US" sz="220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dow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down)">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dow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down)">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down)">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5"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down)">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5"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heckerboard(down)">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5"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heckerboard(down)">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5"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down)">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274638"/>
            <a:ext cx="7772400" cy="849312"/>
          </a:xfrm>
        </p:spPr>
        <p:txBody>
          <a:bodyPr/>
          <a:lstStyle/>
          <a:p>
            <a:pPr eaLnBrk="1" hangingPunct="1"/>
            <a:r>
              <a:rPr lang="en-US" smtClean="0"/>
              <a:t>Variable Types</a:t>
            </a:r>
          </a:p>
        </p:txBody>
      </p:sp>
      <p:sp>
        <p:nvSpPr>
          <p:cNvPr id="4" name="Slide Number Placeholder 3"/>
          <p:cNvSpPr>
            <a:spLocks noGrp="1"/>
          </p:cNvSpPr>
          <p:nvPr>
            <p:ph type="sldNum" sz="quarter" idx="12"/>
          </p:nvPr>
        </p:nvSpPr>
        <p:spPr/>
        <p:txBody>
          <a:bodyPr/>
          <a:lstStyle/>
          <a:p>
            <a:pPr>
              <a:defRPr/>
            </a:pPr>
            <a:fld id="{D4B227B4-8ACB-472B-BD61-E355067D2B45}" type="slidenum">
              <a:rPr lang="en-US"/>
              <a:pPr>
                <a:defRPr/>
              </a:pPr>
              <a:t>3</a:t>
            </a:fld>
            <a:endParaRPr lang="en-US"/>
          </a:p>
        </p:txBody>
      </p:sp>
      <p:sp>
        <p:nvSpPr>
          <p:cNvPr id="19459" name="Content Placeholder 2"/>
          <p:cNvSpPr>
            <a:spLocks noGrp="1"/>
          </p:cNvSpPr>
          <p:nvPr>
            <p:ph sz="quarter" idx="1"/>
          </p:nvPr>
        </p:nvSpPr>
        <p:spPr>
          <a:xfrm>
            <a:off x="914400" y="1447800"/>
            <a:ext cx="8034338" cy="4600575"/>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b="1" dirty="0" smtClean="0"/>
              <a:t>Categorical variable:</a:t>
            </a:r>
            <a:endParaRPr lang="en-US" dirty="0" smtClean="0"/>
          </a:p>
          <a:p>
            <a:pPr marL="548640" lvl="1" eaLnBrk="1" fontAlgn="auto" hangingPunct="1">
              <a:spcBef>
                <a:spcPts val="370"/>
              </a:spcBef>
              <a:spcAft>
                <a:spcPts val="0"/>
              </a:spcAft>
              <a:buFont typeface="Wingdings 2"/>
              <a:buChar char=""/>
              <a:defRPr/>
            </a:pPr>
            <a:r>
              <a:rPr lang="en-US" dirty="0" smtClean="0"/>
              <a:t>places an individual into one of several groups of categories.</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b="1" dirty="0" smtClean="0"/>
              <a:t>Quantitative variable:</a:t>
            </a:r>
            <a:r>
              <a:rPr lang="en-US" dirty="0" smtClean="0"/>
              <a:t> </a:t>
            </a:r>
          </a:p>
          <a:p>
            <a:pPr marL="548640" lvl="1" eaLnBrk="1" fontAlgn="auto" hangingPunct="1">
              <a:spcBef>
                <a:spcPts val="370"/>
              </a:spcBef>
              <a:spcAft>
                <a:spcPts val="0"/>
              </a:spcAft>
              <a:buFont typeface="Wingdings 2"/>
              <a:buChar char=""/>
              <a:defRPr/>
            </a:pPr>
            <a:r>
              <a:rPr lang="en-US" dirty="0" smtClean="0"/>
              <a:t>takes numerical values for which arithmetic operations such as adding and averaging make sense.</a:t>
            </a:r>
          </a:p>
          <a:p>
            <a:pPr marL="548640" lvl="1" eaLnBrk="1" fontAlgn="auto" hangingPunct="1">
              <a:spcBef>
                <a:spcPts val="37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b="1" dirty="0"/>
              <a:t>Distribution:</a:t>
            </a:r>
          </a:p>
          <a:p>
            <a:pPr marL="548640" lvl="1" eaLnBrk="1" fontAlgn="auto" hangingPunct="1">
              <a:spcBef>
                <a:spcPts val="370"/>
              </a:spcBef>
              <a:spcAft>
                <a:spcPts val="0"/>
              </a:spcAft>
              <a:buFont typeface="Wingdings 2"/>
              <a:buChar char=""/>
              <a:defRPr/>
            </a:pPr>
            <a:r>
              <a:rPr lang="en-US" dirty="0"/>
              <a:t>pattern of variation of a variable</a:t>
            </a:r>
          </a:p>
          <a:p>
            <a:pPr marL="548640" lvl="1" eaLnBrk="1" fontAlgn="auto" hangingPunct="1">
              <a:spcBef>
                <a:spcPts val="370"/>
              </a:spcBef>
              <a:spcAft>
                <a:spcPts val="0"/>
              </a:spcAft>
              <a:buFont typeface="Wingdings 2"/>
              <a:buChar char=""/>
              <a:defRPr/>
            </a:pPr>
            <a:r>
              <a:rPr lang="en-US" dirty="0"/>
              <a:t>tells what values the variable takes and how often it takes these values.</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left)">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xEl>
                                              <p:pRg st="4" end="4"/>
                                            </p:txEl>
                                          </p:spTgt>
                                        </p:tgtEl>
                                        <p:attrNameLst>
                                          <p:attrName>style.visibility</p:attrName>
                                        </p:attrNameLst>
                                      </p:cBhvr>
                                      <p:to>
                                        <p:strVal val="visible"/>
                                      </p:to>
                                    </p:set>
                                    <p:animEffect transition="in" filter="wipe(left)">
                                      <p:cBhvr>
                                        <p:cTn id="12" dur="500"/>
                                        <p:tgtEl>
                                          <p:spTgt spid="1945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9">
                                            <p:txEl>
                                              <p:pRg st="7" end="7"/>
                                            </p:txEl>
                                          </p:spTgt>
                                        </p:tgtEl>
                                        <p:attrNameLst>
                                          <p:attrName>style.visibility</p:attrName>
                                        </p:attrNameLst>
                                      </p:cBhvr>
                                      <p:to>
                                        <p:strVal val="visible"/>
                                      </p:to>
                                    </p:set>
                                    <p:animEffect transition="in" filter="wipe(left)">
                                      <p:cBhvr>
                                        <p:cTn id="17" dur="500"/>
                                        <p:tgtEl>
                                          <p:spTgt spid="1945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459">
                                            <p:txEl>
                                              <p:pRg st="8" end="8"/>
                                            </p:txEl>
                                          </p:spTgt>
                                        </p:tgtEl>
                                        <p:attrNameLst>
                                          <p:attrName>style.visibility</p:attrName>
                                        </p:attrNameLst>
                                      </p:cBhvr>
                                      <p:to>
                                        <p:strVal val="visible"/>
                                      </p:to>
                                    </p:set>
                                    <p:animEffect transition="in" filter="wipe(left)">
                                      <p:cBhvr>
                                        <p:cTn id="22" dur="5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pPr eaLnBrk="1" hangingPunct="1"/>
            <a:r>
              <a:rPr lang="en-US" smtClean="0"/>
              <a:t>Comparing the Mean and Median.</a:t>
            </a:r>
          </a:p>
        </p:txBody>
      </p:sp>
      <p:sp>
        <p:nvSpPr>
          <p:cNvPr id="4" name="Slide Number Placeholder 3"/>
          <p:cNvSpPr>
            <a:spLocks noGrp="1"/>
          </p:cNvSpPr>
          <p:nvPr>
            <p:ph type="sldNum" sz="quarter" idx="12"/>
          </p:nvPr>
        </p:nvSpPr>
        <p:spPr/>
        <p:txBody>
          <a:bodyPr/>
          <a:lstStyle/>
          <a:p>
            <a:pPr>
              <a:defRPr/>
            </a:pPr>
            <a:fld id="{D9C0A05B-542E-4D13-BF2E-D99C5D90B05A}" type="slidenum">
              <a:rPr lang="en-US"/>
              <a:pPr>
                <a:defRPr/>
              </a:pPr>
              <a:t>30</a:t>
            </a:fld>
            <a:endParaRPr lang="en-US"/>
          </a:p>
        </p:txBody>
      </p:sp>
      <p:sp>
        <p:nvSpPr>
          <p:cNvPr id="44036" name="Content Placeholder 2"/>
          <p:cNvSpPr>
            <a:spLocks noGrp="1"/>
          </p:cNvSpPr>
          <p:nvPr>
            <p:ph sz="quarter" idx="1"/>
          </p:nvPr>
        </p:nvSpPr>
        <p:spPr>
          <a:xfrm>
            <a:off x="457200" y="1058863"/>
            <a:ext cx="8229600" cy="4021137"/>
          </a:xfrm>
        </p:spPr>
        <p:txBody>
          <a:bodyPr/>
          <a:lstStyle/>
          <a:p>
            <a:pPr eaLnBrk="1" hangingPunct="1"/>
            <a:r>
              <a:rPr lang="en-US" smtClean="0"/>
              <a:t>The location of the mean and median for a distribution are effected by the distribution’s shape.</a:t>
            </a:r>
          </a:p>
        </p:txBody>
      </p:sp>
      <p:grpSp>
        <p:nvGrpSpPr>
          <p:cNvPr id="2" name="Group 25"/>
          <p:cNvGrpSpPr>
            <a:grpSpLocks/>
          </p:cNvGrpSpPr>
          <p:nvPr/>
        </p:nvGrpSpPr>
        <p:grpSpPr bwMode="auto">
          <a:xfrm>
            <a:off x="180975" y="2100263"/>
            <a:ext cx="3432175" cy="2274887"/>
            <a:chOff x="259645" y="2190044"/>
            <a:chExt cx="3431822" cy="2276190"/>
          </a:xfrm>
        </p:grpSpPr>
        <p:grpSp>
          <p:nvGrpSpPr>
            <p:cNvPr id="44052" name="Group 9"/>
            <p:cNvGrpSpPr>
              <a:grpSpLocks/>
            </p:cNvGrpSpPr>
            <p:nvPr/>
          </p:nvGrpSpPr>
          <p:grpSpPr bwMode="auto">
            <a:xfrm>
              <a:off x="259645" y="2624856"/>
              <a:ext cx="3431822" cy="1841378"/>
              <a:chOff x="1817511" y="3375378"/>
              <a:chExt cx="4786489" cy="2568238"/>
            </a:xfrm>
          </p:grpSpPr>
          <p:grpSp>
            <p:nvGrpSpPr>
              <p:cNvPr id="44054" name="Group 8"/>
              <p:cNvGrpSpPr>
                <a:grpSpLocks/>
              </p:cNvGrpSpPr>
              <p:nvPr/>
            </p:nvGrpSpPr>
            <p:grpSpPr bwMode="auto">
              <a:xfrm>
                <a:off x="1817511" y="3375378"/>
                <a:ext cx="4786489" cy="2099733"/>
                <a:chOff x="1817511" y="3375378"/>
                <a:chExt cx="4786489" cy="2099733"/>
              </a:xfrm>
            </p:grpSpPr>
            <p:pic>
              <p:nvPicPr>
                <p:cNvPr id="44056" name="Picture 5" descr="Image9"/>
                <p:cNvPicPr>
                  <a:picLocks noChangeAspect="1" noChangeArrowheads="1"/>
                </p:cNvPicPr>
                <p:nvPr/>
              </p:nvPicPr>
              <p:blipFill>
                <a:blip r:embed="rId2">
                  <a:extLst>
                    <a:ext uri="{28A0092B-C50C-407E-A947-70E740481C1C}">
                      <a14:useLocalDpi xmlns:a14="http://schemas.microsoft.com/office/drawing/2010/main" val="0"/>
                    </a:ext>
                  </a:extLst>
                </a:blip>
                <a:srcRect l="8124" t="13951" r="2113" b="3381"/>
                <a:stretch>
                  <a:fillRect/>
                </a:stretch>
              </p:blipFill>
              <p:spPr bwMode="auto">
                <a:xfrm>
                  <a:off x="1817511" y="3375378"/>
                  <a:ext cx="4786489" cy="20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a:off x="3192795" y="4442674"/>
                  <a:ext cx="19739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56998" y="4442674"/>
                  <a:ext cx="19739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055" name="TextBox 8"/>
              <p:cNvSpPr txBox="1">
                <a:spLocks noChangeArrowheads="1"/>
              </p:cNvSpPr>
              <p:nvPr/>
            </p:nvSpPr>
            <p:spPr bwMode="auto">
              <a:xfrm>
                <a:off x="2655144" y="5508625"/>
                <a:ext cx="3456909" cy="43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B0F0"/>
                    </a:solidFill>
                  </a:rPr>
                  <a:t>Median </a:t>
                </a:r>
                <a:r>
                  <a:rPr lang="en-US"/>
                  <a:t>and</a:t>
                </a:r>
                <a:r>
                  <a:rPr lang="en-US">
                    <a:solidFill>
                      <a:srgbClr val="FF0000"/>
                    </a:solidFill>
                  </a:rPr>
                  <a:t> Mean</a:t>
                </a:r>
                <a:endParaRPr lang="en-US"/>
              </a:p>
            </p:txBody>
          </p:sp>
        </p:grpSp>
        <p:sp>
          <p:nvSpPr>
            <p:cNvPr id="21" name="TextBox 20"/>
            <p:cNvSpPr txBox="1"/>
            <p:nvPr/>
          </p:nvSpPr>
          <p:spPr>
            <a:xfrm>
              <a:off x="1231095" y="2190044"/>
              <a:ext cx="1523843" cy="492407"/>
            </a:xfrm>
            <a:prstGeom prst="rect">
              <a:avLst/>
            </a:prstGeom>
            <a:noFill/>
          </p:spPr>
          <p:txBody>
            <a:bodyPr>
              <a:spAutoFit/>
            </a:bodyPr>
            <a:lstStyle/>
            <a:p>
              <a:pPr>
                <a:defRPr/>
              </a:pPr>
              <a:r>
                <a:rPr lang="en-US" sz="2600" dirty="0">
                  <a:latin typeface="+mn-lt"/>
                </a:rPr>
                <a:t>Symmetric</a:t>
              </a:r>
            </a:p>
          </p:txBody>
        </p:sp>
      </p:grpSp>
      <p:grpSp>
        <p:nvGrpSpPr>
          <p:cNvPr id="6" name="Group 26"/>
          <p:cNvGrpSpPr>
            <a:grpSpLocks/>
          </p:cNvGrpSpPr>
          <p:nvPr/>
        </p:nvGrpSpPr>
        <p:grpSpPr bwMode="auto">
          <a:xfrm>
            <a:off x="5870575" y="2133600"/>
            <a:ext cx="2990850" cy="2336800"/>
            <a:chOff x="5791200" y="2246489"/>
            <a:chExt cx="2991561" cy="2336800"/>
          </a:xfrm>
        </p:grpSpPr>
        <p:grpSp>
          <p:nvGrpSpPr>
            <p:cNvPr id="44046" name="Group 10"/>
            <p:cNvGrpSpPr>
              <a:grpSpLocks/>
            </p:cNvGrpSpPr>
            <p:nvPr/>
          </p:nvGrpSpPr>
          <p:grpSpPr bwMode="auto">
            <a:xfrm>
              <a:off x="5831286" y="2664546"/>
              <a:ext cx="2951475" cy="1918743"/>
              <a:chOff x="1876491" y="2494844"/>
              <a:chExt cx="5585465" cy="3631088"/>
            </a:xfrm>
          </p:grpSpPr>
          <p:pic>
            <p:nvPicPr>
              <p:cNvPr id="44048" name="Picture 4" descr="Image10"/>
              <p:cNvPicPr>
                <a:picLocks noChangeAspect="1" noChangeArrowheads="1"/>
              </p:cNvPicPr>
              <p:nvPr/>
            </p:nvPicPr>
            <p:blipFill>
              <a:blip r:embed="rId3">
                <a:extLst>
                  <a:ext uri="{28A0092B-C50C-407E-A947-70E740481C1C}">
                    <a14:useLocalDpi xmlns:a14="http://schemas.microsoft.com/office/drawing/2010/main" val="0"/>
                  </a:ext>
                </a:extLst>
              </a:blip>
              <a:srcRect l="13997" t="1701" r="7814" b="6294"/>
              <a:stretch>
                <a:fillRect/>
              </a:stretch>
            </p:blipFill>
            <p:spPr bwMode="auto">
              <a:xfrm>
                <a:off x="2099733" y="2494844"/>
                <a:ext cx="5362223" cy="270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rot="5400000">
                <a:off x="2060887" y="3967392"/>
                <a:ext cx="27428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25030" y="4384979"/>
                <a:ext cx="1865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051" name="TextBox 8"/>
              <p:cNvSpPr txBox="1">
                <a:spLocks noChangeArrowheads="1"/>
              </p:cNvSpPr>
              <p:nvPr/>
            </p:nvSpPr>
            <p:spPr bwMode="auto">
              <a:xfrm>
                <a:off x="1876491" y="5429249"/>
                <a:ext cx="4090012" cy="69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B0F0"/>
                    </a:solidFill>
                  </a:rPr>
                  <a:t>Median </a:t>
                </a:r>
                <a:r>
                  <a:rPr lang="en-US"/>
                  <a:t>and</a:t>
                </a:r>
                <a:r>
                  <a:rPr lang="en-US">
                    <a:solidFill>
                      <a:srgbClr val="FF0000"/>
                    </a:solidFill>
                  </a:rPr>
                  <a:t> Mean</a:t>
                </a:r>
                <a:endParaRPr lang="en-US"/>
              </a:p>
            </p:txBody>
          </p:sp>
        </p:grpSp>
        <p:sp>
          <p:nvSpPr>
            <p:cNvPr id="24" name="TextBox 23"/>
            <p:cNvSpPr txBox="1"/>
            <p:nvPr/>
          </p:nvSpPr>
          <p:spPr>
            <a:xfrm>
              <a:off x="5791200" y="2246489"/>
              <a:ext cx="1749841" cy="492125"/>
            </a:xfrm>
            <a:prstGeom prst="rect">
              <a:avLst/>
            </a:prstGeom>
            <a:noFill/>
          </p:spPr>
          <p:txBody>
            <a:bodyPr>
              <a:spAutoFit/>
            </a:bodyPr>
            <a:lstStyle/>
            <a:p>
              <a:pPr>
                <a:defRPr/>
              </a:pPr>
              <a:r>
                <a:rPr lang="en-US" sz="2600" dirty="0">
                  <a:latin typeface="+mn-lt"/>
                </a:rPr>
                <a:t>Skewed right</a:t>
              </a:r>
            </a:p>
          </p:txBody>
        </p:sp>
      </p:grpSp>
      <p:grpSp>
        <p:nvGrpSpPr>
          <p:cNvPr id="10" name="Group 27"/>
          <p:cNvGrpSpPr>
            <a:grpSpLocks/>
          </p:cNvGrpSpPr>
          <p:nvPr/>
        </p:nvGrpSpPr>
        <p:grpSpPr bwMode="auto">
          <a:xfrm>
            <a:off x="2698750" y="4392613"/>
            <a:ext cx="3216275" cy="1917700"/>
            <a:chOff x="2923823" y="4551115"/>
            <a:chExt cx="3217337" cy="1916662"/>
          </a:xfrm>
        </p:grpSpPr>
        <p:grpSp>
          <p:nvGrpSpPr>
            <p:cNvPr id="44040" name="Group 15"/>
            <p:cNvGrpSpPr>
              <a:grpSpLocks/>
            </p:cNvGrpSpPr>
            <p:nvPr/>
          </p:nvGrpSpPr>
          <p:grpSpPr bwMode="auto">
            <a:xfrm>
              <a:off x="2946400" y="4551115"/>
              <a:ext cx="3194760" cy="1916662"/>
              <a:chOff x="1603022" y="2494844"/>
              <a:chExt cx="5966866" cy="3579757"/>
            </a:xfrm>
          </p:grpSpPr>
          <p:pic>
            <p:nvPicPr>
              <p:cNvPr id="44042" name="Picture 4" descr="Image10"/>
              <p:cNvPicPr>
                <a:picLocks noChangeAspect="1" noChangeArrowheads="1"/>
              </p:cNvPicPr>
              <p:nvPr/>
            </p:nvPicPr>
            <p:blipFill>
              <a:blip r:embed="rId3">
                <a:extLst>
                  <a:ext uri="{28A0092B-C50C-407E-A947-70E740481C1C}">
                    <a14:useLocalDpi xmlns:a14="http://schemas.microsoft.com/office/drawing/2010/main" val="0"/>
                  </a:ext>
                </a:extLst>
              </a:blip>
              <a:srcRect l="14233" t="1701" r="6754" b="8978"/>
              <a:stretch>
                <a:fillRect/>
              </a:stretch>
            </p:blipFill>
            <p:spPr bwMode="auto">
              <a:xfrm flipH="1">
                <a:off x="1603022" y="2494844"/>
                <a:ext cx="5418667" cy="26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bwMode="auto">
              <a:xfrm rot="16200000" flipH="1">
                <a:off x="4333739" y="3969123"/>
                <a:ext cx="274112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16200000" flipH="1">
                <a:off x="3846939" y="4386959"/>
                <a:ext cx="1863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045" name="TextBox 8"/>
              <p:cNvSpPr txBox="1">
                <a:spLocks noChangeArrowheads="1"/>
              </p:cNvSpPr>
              <p:nvPr/>
            </p:nvSpPr>
            <p:spPr bwMode="auto">
              <a:xfrm>
                <a:off x="3542786" y="5384798"/>
                <a:ext cx="4027102" cy="68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Mean </a:t>
                </a:r>
                <a:r>
                  <a:rPr lang="en-US"/>
                  <a:t>and</a:t>
                </a:r>
                <a:r>
                  <a:rPr lang="en-US">
                    <a:solidFill>
                      <a:srgbClr val="FF0000"/>
                    </a:solidFill>
                  </a:rPr>
                  <a:t> </a:t>
                </a:r>
                <a:r>
                  <a:rPr lang="en-US">
                    <a:solidFill>
                      <a:srgbClr val="00B0F0"/>
                    </a:solidFill>
                  </a:rPr>
                  <a:t>Median</a:t>
                </a:r>
                <a:endParaRPr lang="en-US"/>
              </a:p>
            </p:txBody>
          </p:sp>
        </p:grpSp>
        <p:sp>
          <p:nvSpPr>
            <p:cNvPr id="25" name="TextBox 24"/>
            <p:cNvSpPr txBox="1"/>
            <p:nvPr/>
          </p:nvSpPr>
          <p:spPr>
            <a:xfrm>
              <a:off x="2923823" y="4719299"/>
              <a:ext cx="1580085" cy="491859"/>
            </a:xfrm>
            <a:prstGeom prst="rect">
              <a:avLst/>
            </a:prstGeom>
            <a:noFill/>
          </p:spPr>
          <p:txBody>
            <a:bodyPr>
              <a:spAutoFit/>
            </a:bodyPr>
            <a:lstStyle/>
            <a:p>
              <a:pPr>
                <a:defRPr/>
              </a:pPr>
              <a:r>
                <a:rPr lang="en-US" sz="2600" dirty="0">
                  <a:latin typeface="+mn-lt"/>
                </a:rPr>
                <a:t>Skewed left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D4F9A5-EBC1-47C1-B5F2-E8320F45799D}" type="slidenum">
              <a:rPr lang="en-US"/>
              <a:pPr>
                <a:defRPr/>
              </a:pPr>
              <a:t>31</a:t>
            </a:fld>
            <a:endParaRPr lang="en-US"/>
          </a:p>
        </p:txBody>
      </p:sp>
      <p:grpSp>
        <p:nvGrpSpPr>
          <p:cNvPr id="45059" name="Group 5"/>
          <p:cNvGrpSpPr>
            <a:grpSpLocks/>
          </p:cNvGrpSpPr>
          <p:nvPr/>
        </p:nvGrpSpPr>
        <p:grpSpPr bwMode="auto">
          <a:xfrm>
            <a:off x="0" y="0"/>
            <a:ext cx="9144000" cy="4695825"/>
            <a:chOff x="0" y="0"/>
            <a:chExt cx="9144000" cy="4696179"/>
          </a:xfrm>
        </p:grpSpPr>
        <p:pic>
          <p:nvPicPr>
            <p:cNvPr id="450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454660"/>
              <a:ext cx="9144000" cy="124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52229" name="Object 1"/>
          <p:cNvGraphicFramePr>
            <a:graphicFrameLocks noChangeAspect="1"/>
          </p:cNvGraphicFramePr>
          <p:nvPr/>
        </p:nvGraphicFramePr>
        <p:xfrm>
          <a:off x="1063625" y="3600450"/>
          <a:ext cx="3716338" cy="1219200"/>
        </p:xfrm>
        <a:graphic>
          <a:graphicData uri="http://schemas.openxmlformats.org/presentationml/2006/ole">
            <mc:AlternateContent xmlns:mc="http://schemas.openxmlformats.org/markup-compatibility/2006">
              <mc:Choice xmlns:v="urn:schemas-microsoft-com:vml" Requires="v">
                <p:oleObj spid="_x0000_s45135" name="Equation" r:id="rId5" imgW="1193800" imgH="393700" progId="Equation.DSMT4">
                  <p:embed/>
                </p:oleObj>
              </mc:Choice>
              <mc:Fallback>
                <p:oleObj name="Equation" r:id="rId5" imgW="1193800" imgH="3937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25" y="3600450"/>
                        <a:ext cx="37163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
          <p:cNvGraphicFramePr>
            <a:graphicFrameLocks noChangeAspect="1"/>
          </p:cNvGraphicFramePr>
          <p:nvPr/>
        </p:nvGraphicFramePr>
        <p:xfrm>
          <a:off x="985838" y="5159375"/>
          <a:ext cx="3873500" cy="1219200"/>
        </p:xfrm>
        <a:graphic>
          <a:graphicData uri="http://schemas.openxmlformats.org/presentationml/2006/ole">
            <mc:AlternateContent xmlns:mc="http://schemas.openxmlformats.org/markup-compatibility/2006">
              <mc:Choice xmlns:v="urn:schemas-microsoft-com:vml" Requires="v">
                <p:oleObj spid="_x0000_s45136" name="Equation" r:id="rId7" imgW="1244600" imgH="393700" progId="Equation.DSMT4">
                  <p:embed/>
                </p:oleObj>
              </mc:Choice>
              <mc:Fallback>
                <p:oleObj name="Equation" r:id="rId7" imgW="1244600" imgH="3937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8" y="5159375"/>
                        <a:ext cx="3873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
          <p:cNvGraphicFramePr>
            <a:graphicFrameLocks noChangeAspect="1"/>
          </p:cNvGraphicFramePr>
          <p:nvPr/>
        </p:nvGraphicFramePr>
        <p:xfrm>
          <a:off x="5703888" y="3600450"/>
          <a:ext cx="1819275" cy="1219200"/>
        </p:xfrm>
        <a:graphic>
          <a:graphicData uri="http://schemas.openxmlformats.org/presentationml/2006/ole">
            <mc:AlternateContent xmlns:mc="http://schemas.openxmlformats.org/markup-compatibility/2006">
              <mc:Choice xmlns:v="urn:schemas-microsoft-com:vml" Requires="v">
                <p:oleObj spid="_x0000_s45137" name="Equation" r:id="rId9" imgW="583947" imgH="393529" progId="Equation.DSMT4">
                  <p:embed/>
                </p:oleObj>
              </mc:Choice>
              <mc:Fallback>
                <p:oleObj name="Equation" r:id="rId9" imgW="583947" imgH="393529"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3888" y="3600450"/>
                        <a:ext cx="1819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
          <p:cNvGraphicFramePr>
            <a:graphicFrameLocks noChangeAspect="1"/>
          </p:cNvGraphicFramePr>
          <p:nvPr/>
        </p:nvGraphicFramePr>
        <p:xfrm>
          <a:off x="5961063" y="5432425"/>
          <a:ext cx="1304925" cy="668338"/>
        </p:xfrm>
        <a:graphic>
          <a:graphicData uri="http://schemas.openxmlformats.org/presentationml/2006/ole">
            <mc:AlternateContent xmlns:mc="http://schemas.openxmlformats.org/markup-compatibility/2006">
              <mc:Choice xmlns:v="urn:schemas-microsoft-com:vml" Requires="v">
                <p:oleObj spid="_x0000_s45138" name="Equation" r:id="rId11" imgW="418918" imgH="215806" progId="Equation.DSMT4">
                  <p:embed/>
                </p:oleObj>
              </mc:Choice>
              <mc:Fallback>
                <p:oleObj name="Equation" r:id="rId11" imgW="418918" imgH="215806"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1063" y="5432425"/>
                        <a:ext cx="13049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slide(fromBottom)">
                                      <p:cBhvr>
                                        <p:cTn id="7" dur="500"/>
                                        <p:tgtEl>
                                          <p:spTgt spid="52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A338CA-17B6-4D0C-B314-FB2DC2335D75}" type="slidenum">
              <a:rPr lang="en-US"/>
              <a:pPr>
                <a:defRPr/>
              </a:pPr>
              <a:t>32</a:t>
            </a:fld>
            <a:endParaRPr lang="en-US"/>
          </a:p>
        </p:txBody>
      </p:sp>
      <p:grpSp>
        <p:nvGrpSpPr>
          <p:cNvPr id="46083" name="Group 5"/>
          <p:cNvGrpSpPr>
            <a:grpSpLocks/>
          </p:cNvGrpSpPr>
          <p:nvPr/>
        </p:nvGrpSpPr>
        <p:grpSpPr bwMode="auto">
          <a:xfrm>
            <a:off x="0" y="0"/>
            <a:ext cx="9144000" cy="4695825"/>
            <a:chOff x="0" y="0"/>
            <a:chExt cx="9144000" cy="4696179"/>
          </a:xfrm>
        </p:grpSpPr>
        <p:pic>
          <p:nvPicPr>
            <p:cNvPr id="46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454660"/>
              <a:ext cx="9144000" cy="124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2202029"/>
              <a:ext cx="9144000" cy="124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952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1513"/>
            <a:ext cx="25431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p:cNvSpPr/>
          <p:nvPr/>
        </p:nvSpPr>
        <p:spPr>
          <a:xfrm>
            <a:off x="63500" y="5068888"/>
            <a:ext cx="1117600" cy="4746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52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350" y="1960563"/>
            <a:ext cx="2571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a:off x="2720975" y="2630488"/>
            <a:ext cx="969963" cy="4746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52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1911350"/>
            <a:ext cx="2571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p:cNvSpPr/>
          <p:nvPr/>
        </p:nvSpPr>
        <p:spPr>
          <a:xfrm>
            <a:off x="6084888" y="2968625"/>
            <a:ext cx="969962" cy="4746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2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075784-ADA0-41A8-9F5B-4D7B8B09D36F}" type="slidenum">
              <a:rPr lang="en-US"/>
              <a:pPr>
                <a:defRPr/>
              </a:pPr>
              <a:t>33</a:t>
            </a:fld>
            <a:endParaRPr lang="en-US"/>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25431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63500" y="3363913"/>
            <a:ext cx="1117600" cy="4746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938" y="973138"/>
            <a:ext cx="2562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5400000">
            <a:off x="4037807" y="734218"/>
            <a:ext cx="1117600" cy="4746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2682875" y="1557338"/>
            <a:ext cx="1117600" cy="4746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62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525463"/>
            <a:ext cx="2552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7345363" y="2855913"/>
            <a:ext cx="1117600" cy="4746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62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3695700"/>
            <a:ext cx="24574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2773363" y="4222750"/>
            <a:ext cx="1117600" cy="4730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626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626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CCE278-09EE-4BAF-A741-D022875CE4F9}" type="slidenum">
              <a:rPr lang="en-US"/>
              <a:pPr>
                <a:defRPr/>
              </a:pPr>
              <a:t>34</a:t>
            </a:fld>
            <a:endParaRPr lang="en-US"/>
          </a:p>
        </p:txBody>
      </p:sp>
      <p:grpSp>
        <p:nvGrpSpPr>
          <p:cNvPr id="48131" name="Group 2"/>
          <p:cNvGrpSpPr>
            <a:grpSpLocks/>
          </p:cNvGrpSpPr>
          <p:nvPr/>
        </p:nvGrpSpPr>
        <p:grpSpPr bwMode="auto">
          <a:xfrm>
            <a:off x="0" y="0"/>
            <a:ext cx="9144000" cy="4695825"/>
            <a:chOff x="0" y="0"/>
            <a:chExt cx="9144000" cy="4696179"/>
          </a:xfrm>
        </p:grpSpPr>
        <p:pic>
          <p:nvPicPr>
            <p:cNvPr id="481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454660"/>
              <a:ext cx="9144000" cy="124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1185952"/>
              <a:ext cx="9144000" cy="879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97282" name="Object 1"/>
          <p:cNvGraphicFramePr>
            <a:graphicFrameLocks noChangeAspect="1"/>
          </p:cNvGraphicFramePr>
          <p:nvPr/>
        </p:nvGraphicFramePr>
        <p:xfrm>
          <a:off x="998538" y="3636963"/>
          <a:ext cx="2135187" cy="668337"/>
        </p:xfrm>
        <a:graphic>
          <a:graphicData uri="http://schemas.openxmlformats.org/presentationml/2006/ole">
            <mc:AlternateContent xmlns:mc="http://schemas.openxmlformats.org/markup-compatibility/2006">
              <mc:Choice xmlns:v="urn:schemas-microsoft-com:vml" Requires="v">
                <p:oleObj spid="_x0000_s48173" name="Equation" r:id="rId5" imgW="685502" imgH="215806" progId="Equation.DSMT4">
                  <p:embed/>
                </p:oleObj>
              </mc:Choice>
              <mc:Fallback>
                <p:oleObj name="Equation" r:id="rId5" imgW="685502" imgH="21580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3636963"/>
                        <a:ext cx="213518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
          <p:cNvGraphicFramePr>
            <a:graphicFrameLocks noChangeAspect="1"/>
          </p:cNvGraphicFramePr>
          <p:nvPr/>
        </p:nvGraphicFramePr>
        <p:xfrm>
          <a:off x="5314950" y="3636963"/>
          <a:ext cx="1739900" cy="668337"/>
        </p:xfrm>
        <a:graphic>
          <a:graphicData uri="http://schemas.openxmlformats.org/presentationml/2006/ole">
            <mc:AlternateContent xmlns:mc="http://schemas.openxmlformats.org/markup-compatibility/2006">
              <mc:Choice xmlns:v="urn:schemas-microsoft-com:vml" Requires="v">
                <p:oleObj spid="_x0000_s48174" name="Equation" r:id="rId7" imgW="558558" imgH="215806" progId="Equation.DSMT4">
                  <p:embed/>
                </p:oleObj>
              </mc:Choice>
              <mc:Fallback>
                <p:oleObj name="Equation" r:id="rId7" imgW="558558" imgH="215806"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950" y="3636963"/>
                        <a:ext cx="17399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925513" y="4786313"/>
            <a:ext cx="7281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Since zero is an outlier it effects the mean, since the mean is not a resistant measurement of the center of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slide(fromBottom)">
                                      <p:cBhvr>
                                        <p:cTn id="7" dur="5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37FF30DA-6F5C-4AAF-A27A-7FD01F8E0D26}" type="slidenum">
              <a:rPr lang="en-US"/>
              <a:pPr>
                <a:defRPr/>
              </a:pPr>
              <a:t>35</a:t>
            </a:fld>
            <a:endParaRPr lang="en-US"/>
          </a:p>
        </p:txBody>
      </p:sp>
      <p:graphicFrame>
        <p:nvGraphicFramePr>
          <p:cNvPr id="53252" name="Object 3"/>
          <p:cNvGraphicFramePr>
            <a:graphicFrameLocks noChangeAspect="1"/>
          </p:cNvGraphicFramePr>
          <p:nvPr/>
        </p:nvGraphicFramePr>
        <p:xfrm>
          <a:off x="3665538" y="1758950"/>
          <a:ext cx="1452562" cy="814388"/>
        </p:xfrm>
        <a:graphic>
          <a:graphicData uri="http://schemas.openxmlformats.org/presentationml/2006/ole">
            <mc:AlternateContent xmlns:mc="http://schemas.openxmlformats.org/markup-compatibility/2006">
              <mc:Choice xmlns:v="urn:schemas-microsoft-com:vml" Requires="v">
                <p:oleObj spid="_x0000_s49228" name="Equation" r:id="rId4" imgW="698197" imgH="393529" progId="Equation.DSMT4">
                  <p:embed/>
                </p:oleObj>
              </mc:Choice>
              <mc:Fallback>
                <p:oleObj name="Equation" r:id="rId4" imgW="698197" imgH="39352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538" y="1758950"/>
                        <a:ext cx="14525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
          <p:cNvGraphicFramePr>
            <a:graphicFrameLocks noChangeAspect="1"/>
          </p:cNvGraphicFramePr>
          <p:nvPr/>
        </p:nvGraphicFramePr>
        <p:xfrm>
          <a:off x="2900363" y="2717800"/>
          <a:ext cx="2984500" cy="815975"/>
        </p:xfrm>
        <a:graphic>
          <a:graphicData uri="http://schemas.openxmlformats.org/presentationml/2006/ole">
            <mc:AlternateContent xmlns:mc="http://schemas.openxmlformats.org/markup-compatibility/2006">
              <mc:Choice xmlns:v="urn:schemas-microsoft-com:vml" Requires="v">
                <p:oleObj spid="_x0000_s49229" name="Equation" r:id="rId6" imgW="1435100" imgH="393700" progId="Equation.DSMT4">
                  <p:embed/>
                </p:oleObj>
              </mc:Choice>
              <mc:Fallback>
                <p:oleObj name="Equation" r:id="rId6" imgW="14351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2717800"/>
                        <a:ext cx="29845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nvGraphicFramePr>
        <p:xfrm>
          <a:off x="2820988" y="3829050"/>
          <a:ext cx="3141662" cy="420688"/>
        </p:xfrm>
        <a:graphic>
          <a:graphicData uri="http://schemas.openxmlformats.org/presentationml/2006/ole">
            <mc:AlternateContent xmlns:mc="http://schemas.openxmlformats.org/markup-compatibility/2006">
              <mc:Choice xmlns:v="urn:schemas-microsoft-com:vml" Requires="v">
                <p:oleObj spid="_x0000_s49230" name="Equation" r:id="rId8" imgW="1511300" imgH="203200" progId="Equation.DSMT4">
                  <p:embed/>
                </p:oleObj>
              </mc:Choice>
              <mc:Fallback>
                <p:oleObj name="Equation" r:id="rId8" imgW="1511300" imgH="2032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0988" y="3829050"/>
                        <a:ext cx="31416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3"/>
          <p:cNvGraphicFramePr>
            <a:graphicFrameLocks noChangeAspect="1"/>
          </p:cNvGraphicFramePr>
          <p:nvPr/>
        </p:nvGraphicFramePr>
        <p:xfrm>
          <a:off x="3138488" y="4576763"/>
          <a:ext cx="2508250" cy="368300"/>
        </p:xfrm>
        <a:graphic>
          <a:graphicData uri="http://schemas.openxmlformats.org/presentationml/2006/ole">
            <mc:AlternateContent xmlns:mc="http://schemas.openxmlformats.org/markup-compatibility/2006">
              <mc:Choice xmlns:v="urn:schemas-microsoft-com:vml" Requires="v">
                <p:oleObj spid="_x0000_s49231" name="Equation" r:id="rId10" imgW="1205977" imgH="177723" progId="Equation.DSMT4">
                  <p:embed/>
                </p:oleObj>
              </mc:Choice>
              <mc:Fallback>
                <p:oleObj name="Equation" r:id="rId10" imgW="1205977" imgH="177723"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8488" y="4576763"/>
                        <a:ext cx="250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14400" y="184150"/>
            <a:ext cx="7772400" cy="854075"/>
          </a:xfrm>
        </p:spPr>
        <p:txBody>
          <a:bodyPr/>
          <a:lstStyle/>
          <a:p>
            <a:pPr eaLnBrk="1" hangingPunct="1"/>
            <a:r>
              <a:rPr lang="en-US" smtClean="0"/>
              <a:t>Measuring spread or variability:</a:t>
            </a:r>
          </a:p>
        </p:txBody>
      </p:sp>
      <p:sp>
        <p:nvSpPr>
          <p:cNvPr id="4" name="Slide Number Placeholder 3"/>
          <p:cNvSpPr>
            <a:spLocks noGrp="1"/>
          </p:cNvSpPr>
          <p:nvPr>
            <p:ph type="sldNum" sz="quarter" idx="12"/>
          </p:nvPr>
        </p:nvSpPr>
        <p:spPr/>
        <p:txBody>
          <a:bodyPr/>
          <a:lstStyle/>
          <a:p>
            <a:pPr>
              <a:defRPr/>
            </a:pPr>
            <a:fld id="{CA1FED62-093E-49AD-90FB-483B73A84ED8}" type="slidenum">
              <a:rPr lang="en-US"/>
              <a:pPr>
                <a:defRPr/>
              </a:pPr>
              <a:t>36</a:t>
            </a:fld>
            <a:endParaRPr lang="en-US"/>
          </a:p>
        </p:txBody>
      </p:sp>
      <p:sp>
        <p:nvSpPr>
          <p:cNvPr id="56324" name="Content Placeholder 2"/>
          <p:cNvSpPr>
            <a:spLocks noGrp="1"/>
          </p:cNvSpPr>
          <p:nvPr>
            <p:ph sz="quarter" idx="1"/>
          </p:nvPr>
        </p:nvSpPr>
        <p:spPr>
          <a:xfrm>
            <a:off x="463550" y="1109663"/>
            <a:ext cx="8212138" cy="4572000"/>
          </a:xfrm>
        </p:spPr>
        <p:txBody>
          <a:bodyPr/>
          <a:lstStyle/>
          <a:p>
            <a:pPr eaLnBrk="1" hangingPunct="1">
              <a:lnSpc>
                <a:spcPct val="150000"/>
              </a:lnSpc>
            </a:pPr>
            <a:r>
              <a:rPr lang="en-US" smtClean="0"/>
              <a:t>Range</a:t>
            </a:r>
          </a:p>
          <a:p>
            <a:pPr lvl="1" eaLnBrk="1" hangingPunct="1"/>
            <a:r>
              <a:rPr lang="en-US" smtClean="0"/>
              <a:t>Difference between largest and smallest points.</a:t>
            </a:r>
          </a:p>
          <a:p>
            <a:pPr lvl="1" eaLnBrk="1" hangingPunct="1"/>
            <a:r>
              <a:rPr lang="en-US" smtClean="0"/>
              <a:t>Not </a:t>
            </a:r>
            <a:r>
              <a:rPr lang="en-US" b="1" smtClean="0"/>
              <a:t>resistant</a:t>
            </a:r>
            <a:r>
              <a:rPr lang="en-US" smtClean="0"/>
              <a:t> to the influence of extreme observations.</a:t>
            </a:r>
          </a:p>
          <a:p>
            <a:pPr eaLnBrk="1" hangingPunct="1">
              <a:lnSpc>
                <a:spcPct val="150000"/>
              </a:lnSpc>
            </a:pPr>
            <a:r>
              <a:rPr lang="en-US" smtClean="0"/>
              <a:t>Interquartile Range (IQR)</a:t>
            </a:r>
          </a:p>
          <a:p>
            <a:pPr lvl="1" eaLnBrk="1" hangingPunct="1"/>
            <a:r>
              <a:rPr lang="en-US" smtClean="0"/>
              <a:t>Measures the spread of the middle half of the data.</a:t>
            </a:r>
          </a:p>
          <a:p>
            <a:pPr lvl="1" eaLnBrk="1" hangingPunct="1"/>
            <a:r>
              <a:rPr lang="en-US" smtClean="0"/>
              <a:t>Is </a:t>
            </a:r>
            <a:r>
              <a:rPr lang="en-US" b="1" smtClean="0"/>
              <a:t>resistant</a:t>
            </a:r>
            <a:r>
              <a:rPr lang="en-US" smtClean="0"/>
              <a:t> to the influence of extreme observations.</a:t>
            </a:r>
          </a:p>
          <a:p>
            <a:pPr lvl="1" eaLnBrk="1" hangingPunct="1"/>
            <a:r>
              <a:rPr lang="en-US" smtClean="0"/>
              <a:t>Quartile 3 minus Quartile 1.</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6324">
                                            <p:txEl>
                                              <p:pRg st="1" end="1"/>
                                            </p:txEl>
                                          </p:spTgt>
                                        </p:tgtEl>
                                        <p:attrNameLst>
                                          <p:attrName>style.visibility</p:attrName>
                                        </p:attrNameLst>
                                      </p:cBhvr>
                                      <p:to>
                                        <p:strVal val="visible"/>
                                      </p:to>
                                    </p:set>
                                    <p:animEffect transition="in" filter="wipe(down)">
                                      <p:cBhvr>
                                        <p:cTn id="7" dur="500"/>
                                        <p:tgtEl>
                                          <p:spTgt spid="5632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6324">
                                            <p:txEl>
                                              <p:pRg st="2" end="2"/>
                                            </p:txEl>
                                          </p:spTgt>
                                        </p:tgtEl>
                                        <p:attrNameLst>
                                          <p:attrName>style.visibility</p:attrName>
                                        </p:attrNameLst>
                                      </p:cBhvr>
                                      <p:to>
                                        <p:strVal val="visible"/>
                                      </p:to>
                                    </p:set>
                                    <p:animEffect transition="in" filter="wipe(down)">
                                      <p:cBhvr>
                                        <p:cTn id="12" dur="500"/>
                                        <p:tgtEl>
                                          <p:spTgt spid="5632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6324">
                                            <p:txEl>
                                              <p:pRg st="4" end="4"/>
                                            </p:txEl>
                                          </p:spTgt>
                                        </p:tgtEl>
                                        <p:attrNameLst>
                                          <p:attrName>style.visibility</p:attrName>
                                        </p:attrNameLst>
                                      </p:cBhvr>
                                      <p:to>
                                        <p:strVal val="visible"/>
                                      </p:to>
                                    </p:set>
                                    <p:animEffect transition="in" filter="wipe(down)">
                                      <p:cBhvr>
                                        <p:cTn id="17" dur="500"/>
                                        <p:tgtEl>
                                          <p:spTgt spid="563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6324">
                                            <p:txEl>
                                              <p:pRg st="5" end="5"/>
                                            </p:txEl>
                                          </p:spTgt>
                                        </p:tgtEl>
                                        <p:attrNameLst>
                                          <p:attrName>style.visibility</p:attrName>
                                        </p:attrNameLst>
                                      </p:cBhvr>
                                      <p:to>
                                        <p:strVal val="visible"/>
                                      </p:to>
                                    </p:set>
                                    <p:animEffect transition="in" filter="wipe(down)">
                                      <p:cBhvr>
                                        <p:cTn id="22" dur="500"/>
                                        <p:tgtEl>
                                          <p:spTgt spid="563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6324">
                                            <p:txEl>
                                              <p:pRg st="6" end="6"/>
                                            </p:txEl>
                                          </p:spTgt>
                                        </p:tgtEl>
                                        <p:attrNameLst>
                                          <p:attrName>style.visibility</p:attrName>
                                        </p:attrNameLst>
                                      </p:cBhvr>
                                      <p:to>
                                        <p:strVal val="visible"/>
                                      </p:to>
                                    </p:set>
                                    <p:animEffect transition="in" filter="wipe(down)">
                                      <p:cBhvr>
                                        <p:cTn id="27" dur="500"/>
                                        <p:tgtEl>
                                          <p:spTgt spid="563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To calculate quartiles:</a:t>
            </a:r>
          </a:p>
        </p:txBody>
      </p:sp>
      <p:sp>
        <p:nvSpPr>
          <p:cNvPr id="4" name="Slide Number Placeholder 3"/>
          <p:cNvSpPr>
            <a:spLocks noGrp="1"/>
          </p:cNvSpPr>
          <p:nvPr>
            <p:ph type="sldNum" sz="quarter" idx="12"/>
          </p:nvPr>
        </p:nvSpPr>
        <p:spPr/>
        <p:txBody>
          <a:bodyPr/>
          <a:lstStyle/>
          <a:p>
            <a:pPr>
              <a:defRPr/>
            </a:pPr>
            <a:fld id="{23EDA872-26BA-4ABD-BD00-933112A49E4E}" type="slidenum">
              <a:rPr lang="en-US"/>
              <a:pPr>
                <a:defRPr/>
              </a:pPr>
              <a:t>37</a:t>
            </a:fld>
            <a:endParaRPr lang="en-US"/>
          </a:p>
        </p:txBody>
      </p:sp>
      <p:sp>
        <p:nvSpPr>
          <p:cNvPr id="58372" name="Content Placeholder 2"/>
          <p:cNvSpPr>
            <a:spLocks noGrp="1"/>
          </p:cNvSpPr>
          <p:nvPr>
            <p:ph sz="quarter" idx="1"/>
          </p:nvPr>
        </p:nvSpPr>
        <p:spPr/>
        <p:txBody>
          <a:bodyPr/>
          <a:lstStyle/>
          <a:p>
            <a:pPr marL="514350" indent="-514350" eaLnBrk="1" hangingPunct="1">
              <a:buFont typeface="Calibri" pitchFamily="34" charset="0"/>
              <a:buAutoNum type="arabicPeriod"/>
            </a:pPr>
            <a:r>
              <a:rPr lang="en-US" smtClean="0"/>
              <a:t>Arrange the observations in increasing order and locate the median M.</a:t>
            </a:r>
          </a:p>
          <a:p>
            <a:pPr marL="514350" indent="-514350" eaLnBrk="1" hangingPunct="1">
              <a:buFont typeface="Calibri" pitchFamily="34" charset="0"/>
              <a:buAutoNum type="arabicPeriod"/>
            </a:pPr>
            <a:r>
              <a:rPr lang="en-US" smtClean="0"/>
              <a:t>The first quartile Q</a:t>
            </a:r>
            <a:r>
              <a:rPr lang="en-US" baseline="-25000" smtClean="0"/>
              <a:t>1</a:t>
            </a:r>
            <a:r>
              <a:rPr lang="en-US" smtClean="0"/>
              <a:t> is the median of the observations whose position in the ordered list is to the left of the overall median.</a:t>
            </a:r>
          </a:p>
          <a:p>
            <a:pPr marL="514350" indent="-514350" eaLnBrk="1" hangingPunct="1">
              <a:buFont typeface="Calibri" pitchFamily="34" charset="0"/>
              <a:buAutoNum type="arabicPeriod"/>
            </a:pPr>
            <a:r>
              <a:rPr lang="en-US" smtClean="0"/>
              <a:t>The third quartile Q</a:t>
            </a:r>
            <a:r>
              <a:rPr lang="en-US" baseline="-25000" smtClean="0"/>
              <a:t>3</a:t>
            </a:r>
            <a:r>
              <a:rPr lang="en-US" smtClean="0"/>
              <a:t> is the median of the observations whose position in the ordered list is to the right of the overall median.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wipe(down)">
                                      <p:cBhvr>
                                        <p:cTn id="7" dur="500"/>
                                        <p:tgtEl>
                                          <p:spTgt spid="5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wipe(down)">
                                      <p:cBhvr>
                                        <p:cTn id="12" dur="500"/>
                                        <p:tgtEl>
                                          <p:spTgt spid="583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wipe(down)">
                                      <p:cBhvr>
                                        <p:cTn id="17" dur="500"/>
                                        <p:tgtEl>
                                          <p:spTgt spid="583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74663" y="0"/>
            <a:ext cx="8212137" cy="790575"/>
          </a:xfrm>
        </p:spPr>
        <p:txBody>
          <a:bodyPr/>
          <a:lstStyle/>
          <a:p>
            <a:r>
              <a:rPr lang="en-US" smtClean="0"/>
              <a:t>The five number summary and box plots.</a:t>
            </a:r>
          </a:p>
        </p:txBody>
      </p:sp>
      <p:sp>
        <p:nvSpPr>
          <p:cNvPr id="3" name="Content Placeholder 2"/>
          <p:cNvSpPr>
            <a:spLocks noGrp="1"/>
          </p:cNvSpPr>
          <p:nvPr>
            <p:ph sz="quarter" idx="1"/>
          </p:nvPr>
        </p:nvSpPr>
        <p:spPr>
          <a:xfrm>
            <a:off x="474663" y="790575"/>
            <a:ext cx="8397875" cy="5857875"/>
          </a:xfrm>
        </p:spPr>
        <p:txBody>
          <a:bodyPr/>
          <a:lstStyle/>
          <a:p>
            <a:r>
              <a:rPr lang="en-US" smtClean="0"/>
              <a:t>The five number summary</a:t>
            </a:r>
          </a:p>
          <a:p>
            <a:pPr lvl="1"/>
            <a:r>
              <a:rPr lang="en-US" smtClean="0"/>
              <a:t>Consists of the</a:t>
            </a:r>
          </a:p>
          <a:p>
            <a:pPr lvl="2"/>
            <a:r>
              <a:rPr lang="en-US" smtClean="0"/>
              <a:t>min, Q</a:t>
            </a:r>
            <a:r>
              <a:rPr lang="en-US" baseline="-25000" smtClean="0"/>
              <a:t>1,</a:t>
            </a:r>
            <a:r>
              <a:rPr lang="en-US" smtClean="0"/>
              <a:t> median, Q</a:t>
            </a:r>
            <a:r>
              <a:rPr lang="en-US" baseline="-25000" smtClean="0"/>
              <a:t>3,</a:t>
            </a:r>
            <a:r>
              <a:rPr lang="en-US" smtClean="0"/>
              <a:t> max</a:t>
            </a:r>
          </a:p>
          <a:p>
            <a:pPr lvl="1"/>
            <a:r>
              <a:rPr lang="en-US" smtClean="0"/>
              <a:t>Offers a reasonably complete description of center and spread.</a:t>
            </a:r>
          </a:p>
          <a:p>
            <a:pPr lvl="1"/>
            <a:r>
              <a:rPr lang="en-US" smtClean="0"/>
              <a:t>Used to create a boxplot.</a:t>
            </a:r>
          </a:p>
          <a:p>
            <a:r>
              <a:rPr lang="en-US" smtClean="0"/>
              <a:t>Boxplot</a:t>
            </a:r>
          </a:p>
          <a:p>
            <a:pPr lvl="1"/>
            <a:r>
              <a:rPr lang="en-US" smtClean="0"/>
              <a:t>Shows less detail than histograms or stemplots.</a:t>
            </a:r>
          </a:p>
          <a:p>
            <a:pPr lvl="1"/>
            <a:r>
              <a:rPr lang="en-US" smtClean="0"/>
              <a:t>Best used for side-by-side comparison of more than one distribution.</a:t>
            </a:r>
          </a:p>
          <a:p>
            <a:pPr lvl="1"/>
            <a:r>
              <a:rPr lang="en-US" smtClean="0"/>
              <a:t>Gives a good indication of symmetry or skewness of a distribution.</a:t>
            </a:r>
          </a:p>
          <a:p>
            <a:pPr lvl="1"/>
            <a:r>
              <a:rPr lang="en-US" smtClean="0"/>
              <a:t>Regular boxplots conceal outliers.</a:t>
            </a:r>
          </a:p>
          <a:p>
            <a:pPr lvl="1"/>
            <a:r>
              <a:rPr lang="en-US" smtClean="0"/>
              <a:t>Modified boxplots put outliers as isolated points.</a:t>
            </a:r>
          </a:p>
        </p:txBody>
      </p:sp>
      <p:sp>
        <p:nvSpPr>
          <p:cNvPr id="4" name="Slide Number Placeholder 3"/>
          <p:cNvSpPr>
            <a:spLocks noGrp="1"/>
          </p:cNvSpPr>
          <p:nvPr>
            <p:ph type="sldNum" sz="quarter" idx="12"/>
          </p:nvPr>
        </p:nvSpPr>
        <p:spPr/>
        <p:txBody>
          <a:bodyPr/>
          <a:lstStyle/>
          <a:p>
            <a:pPr>
              <a:defRPr/>
            </a:pPr>
            <a:fld id="{71EEF03C-FAF4-49AE-A835-A927644275F5}"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15991A0-C3A5-4425-AB80-97177E49FD47}" type="slidenum">
              <a:rPr lang="en-US"/>
              <a:pPr>
                <a:defRPr/>
              </a:pPr>
              <a:t>39</a:t>
            </a:fld>
            <a:endParaRPr lang="en-US"/>
          </a:p>
        </p:txBody>
      </p:sp>
      <p:sp>
        <p:nvSpPr>
          <p:cNvPr id="6" name="TextBox 5"/>
          <p:cNvSpPr txBox="1">
            <a:spLocks noChangeArrowheads="1"/>
          </p:cNvSpPr>
          <p:nvPr/>
        </p:nvSpPr>
        <p:spPr bwMode="auto">
          <a:xfrm>
            <a:off x="260350" y="3092450"/>
            <a:ext cx="88836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400"/>
              <a:t>Start by finding the 5 number summary for each of the groups.</a:t>
            </a:r>
          </a:p>
          <a:p>
            <a:pPr eaLnBrk="1" hangingPunct="1">
              <a:buFont typeface="Arial" charset="0"/>
              <a:buChar char="•"/>
            </a:pPr>
            <a:r>
              <a:rPr lang="en-US" sz="2400"/>
              <a:t>Use your calculator and put the two lists into their own column, then use the 1-var Stats function. </a:t>
            </a:r>
          </a:p>
        </p:txBody>
      </p:sp>
      <p:sp>
        <p:nvSpPr>
          <p:cNvPr id="7" name="TextBox 6"/>
          <p:cNvSpPr txBox="1">
            <a:spLocks noChangeArrowheads="1"/>
          </p:cNvSpPr>
          <p:nvPr/>
        </p:nvSpPr>
        <p:spPr bwMode="auto">
          <a:xfrm>
            <a:off x="914400" y="4584700"/>
            <a:ext cx="705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	       Min      Q</a:t>
            </a:r>
            <a:r>
              <a:rPr lang="en-US" sz="2400" baseline="-25000"/>
              <a:t>1</a:t>
            </a:r>
            <a:r>
              <a:rPr lang="en-US" sz="2400"/>
              <a:t>       M         Q</a:t>
            </a:r>
            <a:r>
              <a:rPr lang="en-US" sz="2400" baseline="-25000"/>
              <a:t>3</a:t>
            </a:r>
            <a:r>
              <a:rPr lang="en-US" sz="2400"/>
              <a:t>     Max</a:t>
            </a:r>
          </a:p>
          <a:p>
            <a:pPr eaLnBrk="1" hangingPunct="1"/>
            <a:r>
              <a:rPr lang="en-US" sz="2400"/>
              <a:t>Women:     101    126    138.5    154    200</a:t>
            </a:r>
          </a:p>
          <a:p>
            <a:pPr eaLnBrk="1" hangingPunct="1"/>
            <a:r>
              <a:rPr lang="en-US" sz="2400"/>
              <a:t>Men:           70       98     114.5    143    187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266700"/>
            <a:ext cx="88836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36D47F5-311C-492F-A8E4-77D48DBCEEB4}"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92088" y="0"/>
            <a:ext cx="8951912" cy="1143000"/>
          </a:xfrm>
        </p:spPr>
        <p:txBody>
          <a:bodyPr/>
          <a:lstStyle/>
          <a:p>
            <a:pPr eaLnBrk="1" hangingPunct="1"/>
            <a:r>
              <a:rPr lang="en-US" sz="4000" smtClean="0"/>
              <a:t>How to construct a side-by-side boxplot</a:t>
            </a:r>
          </a:p>
        </p:txBody>
      </p:sp>
      <p:sp>
        <p:nvSpPr>
          <p:cNvPr id="2" name="Slide Number Placeholder 1"/>
          <p:cNvSpPr>
            <a:spLocks noGrp="1"/>
          </p:cNvSpPr>
          <p:nvPr>
            <p:ph type="sldNum" sz="quarter" idx="12"/>
          </p:nvPr>
        </p:nvSpPr>
        <p:spPr>
          <a:xfrm>
            <a:off x="168275" y="6210300"/>
            <a:ext cx="457200" cy="457200"/>
          </a:xfrm>
        </p:spPr>
        <p:txBody>
          <a:bodyPr/>
          <a:lstStyle/>
          <a:p>
            <a:pPr>
              <a:defRPr/>
            </a:pPr>
            <a:fld id="{A1509DC7-D9DD-4CDB-858C-386463B5A6B0}" type="slidenum">
              <a:rPr lang="en-US"/>
              <a:pPr>
                <a:defRPr/>
              </a:pPr>
              <a:t>40</a:t>
            </a:fld>
            <a:endParaRPr lang="en-US" dirty="0"/>
          </a:p>
        </p:txBody>
      </p:sp>
      <p:grpSp>
        <p:nvGrpSpPr>
          <p:cNvPr id="3" name="Group 43"/>
          <p:cNvGrpSpPr>
            <a:grpSpLocks/>
          </p:cNvGrpSpPr>
          <p:nvPr/>
        </p:nvGrpSpPr>
        <p:grpSpPr bwMode="auto">
          <a:xfrm>
            <a:off x="338138" y="1557338"/>
            <a:ext cx="8105775" cy="3802062"/>
            <a:chOff x="0" y="1557867"/>
            <a:chExt cx="8105422" cy="3801153"/>
          </a:xfrm>
        </p:grpSpPr>
        <p:cxnSp>
          <p:nvCxnSpPr>
            <p:cNvPr id="5" name="Straight Connector 4"/>
            <p:cNvCxnSpPr/>
            <p:nvPr/>
          </p:nvCxnSpPr>
          <p:spPr>
            <a:xfrm>
              <a:off x="1208034" y="4289301"/>
              <a:ext cx="670530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4298" name="TextBox 5"/>
            <p:cNvSpPr txBox="1">
              <a:spLocks noChangeArrowheads="1"/>
            </p:cNvSpPr>
            <p:nvPr/>
          </p:nvSpPr>
          <p:spPr bwMode="auto">
            <a:xfrm>
              <a:off x="3127022" y="1557867"/>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SSHA Scores for first year college students</a:t>
              </a:r>
            </a:p>
          </p:txBody>
        </p:sp>
        <p:sp>
          <p:nvSpPr>
            <p:cNvPr id="54299" name="TextBox 6"/>
            <p:cNvSpPr txBox="1">
              <a:spLocks noChangeArrowheads="1"/>
            </p:cNvSpPr>
            <p:nvPr/>
          </p:nvSpPr>
          <p:spPr bwMode="auto">
            <a:xfrm>
              <a:off x="0" y="2675467"/>
              <a:ext cx="194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Women</a:t>
              </a:r>
            </a:p>
          </p:txBody>
        </p:sp>
        <p:sp>
          <p:nvSpPr>
            <p:cNvPr id="54300" name="TextBox 7"/>
            <p:cNvSpPr txBox="1">
              <a:spLocks noChangeArrowheads="1"/>
            </p:cNvSpPr>
            <p:nvPr/>
          </p:nvSpPr>
          <p:spPr bwMode="auto">
            <a:xfrm>
              <a:off x="0" y="3364089"/>
              <a:ext cx="194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Men</a:t>
              </a:r>
            </a:p>
          </p:txBody>
        </p:sp>
        <p:sp>
          <p:nvSpPr>
            <p:cNvPr id="54301" name="TextBox 8"/>
            <p:cNvSpPr txBox="1">
              <a:spLocks noChangeArrowheads="1"/>
            </p:cNvSpPr>
            <p:nvPr/>
          </p:nvSpPr>
          <p:spPr bwMode="auto">
            <a:xfrm>
              <a:off x="4052711" y="4989688"/>
              <a:ext cx="194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Scores</a:t>
              </a:r>
            </a:p>
          </p:txBody>
        </p:sp>
        <p:cxnSp>
          <p:nvCxnSpPr>
            <p:cNvPr id="11" name="Straight Connector 10"/>
            <p:cNvCxnSpPr/>
            <p:nvPr/>
          </p:nvCxnSpPr>
          <p:spPr>
            <a:xfrm rot="5400000">
              <a:off x="1223952"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709706"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84347"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714549"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9191"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708281"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181335"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702012"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175067"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671933" y="4328979"/>
              <a:ext cx="441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147368" y="4329773"/>
              <a:ext cx="4396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609311" y="4329773"/>
              <a:ext cx="4396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083952" y="4329773"/>
              <a:ext cx="4396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501447" y="4329773"/>
              <a:ext cx="4396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316" name="TextBox 26"/>
            <p:cNvSpPr txBox="1">
              <a:spLocks noChangeArrowheads="1"/>
            </p:cNvSpPr>
            <p:nvPr/>
          </p:nvSpPr>
          <p:spPr bwMode="auto">
            <a:xfrm>
              <a:off x="1162755" y="4572001"/>
              <a:ext cx="519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70</a:t>
              </a:r>
            </a:p>
          </p:txBody>
        </p:sp>
        <p:sp>
          <p:nvSpPr>
            <p:cNvPr id="54317" name="TextBox 27"/>
            <p:cNvSpPr txBox="1">
              <a:spLocks noChangeArrowheads="1"/>
            </p:cNvSpPr>
            <p:nvPr/>
          </p:nvSpPr>
          <p:spPr bwMode="auto">
            <a:xfrm>
              <a:off x="1636888" y="4572001"/>
              <a:ext cx="519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80</a:t>
              </a:r>
            </a:p>
          </p:txBody>
        </p:sp>
        <p:sp>
          <p:nvSpPr>
            <p:cNvPr id="54318" name="TextBox 28"/>
            <p:cNvSpPr txBox="1">
              <a:spLocks noChangeArrowheads="1"/>
            </p:cNvSpPr>
            <p:nvPr/>
          </p:nvSpPr>
          <p:spPr bwMode="auto">
            <a:xfrm>
              <a:off x="2144888" y="4572001"/>
              <a:ext cx="519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90</a:t>
              </a:r>
            </a:p>
          </p:txBody>
        </p:sp>
        <p:sp>
          <p:nvSpPr>
            <p:cNvPr id="54319" name="TextBox 29"/>
            <p:cNvSpPr txBox="1">
              <a:spLocks noChangeArrowheads="1"/>
            </p:cNvSpPr>
            <p:nvPr/>
          </p:nvSpPr>
          <p:spPr bwMode="auto">
            <a:xfrm>
              <a:off x="2607732"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a:t>
              </a:r>
            </a:p>
          </p:txBody>
        </p:sp>
        <p:sp>
          <p:nvSpPr>
            <p:cNvPr id="54320" name="TextBox 33"/>
            <p:cNvSpPr txBox="1">
              <a:spLocks noChangeArrowheads="1"/>
            </p:cNvSpPr>
            <p:nvPr/>
          </p:nvSpPr>
          <p:spPr bwMode="auto">
            <a:xfrm>
              <a:off x="3127021"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110</a:t>
              </a:r>
            </a:p>
          </p:txBody>
        </p:sp>
        <p:sp>
          <p:nvSpPr>
            <p:cNvPr id="54321" name="TextBox 34"/>
            <p:cNvSpPr txBox="1">
              <a:spLocks noChangeArrowheads="1"/>
            </p:cNvSpPr>
            <p:nvPr/>
          </p:nvSpPr>
          <p:spPr bwMode="auto">
            <a:xfrm>
              <a:off x="3589866"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120</a:t>
              </a:r>
            </a:p>
          </p:txBody>
        </p:sp>
        <p:sp>
          <p:nvSpPr>
            <p:cNvPr id="54322" name="TextBox 35"/>
            <p:cNvSpPr txBox="1">
              <a:spLocks noChangeArrowheads="1"/>
            </p:cNvSpPr>
            <p:nvPr/>
          </p:nvSpPr>
          <p:spPr bwMode="auto">
            <a:xfrm>
              <a:off x="4086578"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130</a:t>
              </a:r>
            </a:p>
          </p:txBody>
        </p:sp>
        <p:sp>
          <p:nvSpPr>
            <p:cNvPr id="54323" name="TextBox 36"/>
            <p:cNvSpPr txBox="1">
              <a:spLocks noChangeArrowheads="1"/>
            </p:cNvSpPr>
            <p:nvPr/>
          </p:nvSpPr>
          <p:spPr bwMode="auto">
            <a:xfrm>
              <a:off x="4594577"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140</a:t>
              </a:r>
            </a:p>
          </p:txBody>
        </p:sp>
        <p:sp>
          <p:nvSpPr>
            <p:cNvPr id="54324" name="TextBox 37"/>
            <p:cNvSpPr txBox="1">
              <a:spLocks noChangeArrowheads="1"/>
            </p:cNvSpPr>
            <p:nvPr/>
          </p:nvSpPr>
          <p:spPr bwMode="auto">
            <a:xfrm>
              <a:off x="5034843"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150</a:t>
              </a:r>
            </a:p>
          </p:txBody>
        </p:sp>
        <p:sp>
          <p:nvSpPr>
            <p:cNvPr id="54325" name="TextBox 38"/>
            <p:cNvSpPr txBox="1">
              <a:spLocks noChangeArrowheads="1"/>
            </p:cNvSpPr>
            <p:nvPr/>
          </p:nvSpPr>
          <p:spPr bwMode="auto">
            <a:xfrm>
              <a:off x="5554132"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160</a:t>
              </a:r>
            </a:p>
          </p:txBody>
        </p:sp>
        <p:sp>
          <p:nvSpPr>
            <p:cNvPr id="54326" name="TextBox 39"/>
            <p:cNvSpPr txBox="1">
              <a:spLocks noChangeArrowheads="1"/>
            </p:cNvSpPr>
            <p:nvPr/>
          </p:nvSpPr>
          <p:spPr bwMode="auto">
            <a:xfrm>
              <a:off x="6073421"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170</a:t>
              </a:r>
            </a:p>
          </p:txBody>
        </p:sp>
        <p:sp>
          <p:nvSpPr>
            <p:cNvPr id="54327" name="TextBox 40"/>
            <p:cNvSpPr txBox="1">
              <a:spLocks noChangeArrowheads="1"/>
            </p:cNvSpPr>
            <p:nvPr/>
          </p:nvSpPr>
          <p:spPr bwMode="auto">
            <a:xfrm>
              <a:off x="6502399"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180</a:t>
              </a:r>
            </a:p>
          </p:txBody>
        </p:sp>
        <p:sp>
          <p:nvSpPr>
            <p:cNvPr id="54328" name="TextBox 41"/>
            <p:cNvSpPr txBox="1">
              <a:spLocks noChangeArrowheads="1"/>
            </p:cNvSpPr>
            <p:nvPr/>
          </p:nvSpPr>
          <p:spPr bwMode="auto">
            <a:xfrm>
              <a:off x="6965243"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190</a:t>
              </a:r>
            </a:p>
          </p:txBody>
        </p:sp>
        <p:sp>
          <p:nvSpPr>
            <p:cNvPr id="54329" name="TextBox 42"/>
            <p:cNvSpPr txBox="1">
              <a:spLocks noChangeArrowheads="1"/>
            </p:cNvSpPr>
            <p:nvPr/>
          </p:nvSpPr>
          <p:spPr bwMode="auto">
            <a:xfrm>
              <a:off x="7428088"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200</a:t>
              </a:r>
            </a:p>
          </p:txBody>
        </p:sp>
      </p:grpSp>
      <p:grpSp>
        <p:nvGrpSpPr>
          <p:cNvPr id="4" name="Group 74"/>
          <p:cNvGrpSpPr>
            <a:grpSpLocks/>
          </p:cNvGrpSpPr>
          <p:nvPr/>
        </p:nvGrpSpPr>
        <p:grpSpPr bwMode="auto">
          <a:xfrm>
            <a:off x="3317875" y="2698750"/>
            <a:ext cx="4673600" cy="428625"/>
            <a:chOff x="2991556" y="2698044"/>
            <a:chExt cx="4673600" cy="428978"/>
          </a:xfrm>
        </p:grpSpPr>
        <p:cxnSp>
          <p:nvCxnSpPr>
            <p:cNvPr id="54" name="Straight Connector 53"/>
            <p:cNvCxnSpPr/>
            <p:nvPr/>
          </p:nvCxnSpPr>
          <p:spPr>
            <a:xfrm rot="5400000" flipH="1" flipV="1">
              <a:off x="2777067" y="2912534"/>
              <a:ext cx="42897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3985155" y="2912534"/>
              <a:ext cx="42897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4583642" y="2912534"/>
              <a:ext cx="42897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407555" y="2912534"/>
              <a:ext cx="42897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7450667" y="2912534"/>
              <a:ext cx="42897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610931" y="2901411"/>
              <a:ext cx="20431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002669" y="2901411"/>
              <a:ext cx="119697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177419" y="2709166"/>
              <a:ext cx="144462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77419" y="3115901"/>
              <a:ext cx="1444625"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6" name="Group 75"/>
          <p:cNvGrpSpPr>
            <a:grpSpLocks/>
          </p:cNvGrpSpPr>
          <p:nvPr/>
        </p:nvGrpSpPr>
        <p:grpSpPr bwMode="auto">
          <a:xfrm>
            <a:off x="1771650" y="3363913"/>
            <a:ext cx="5700713" cy="428625"/>
            <a:chOff x="1444978" y="3364088"/>
            <a:chExt cx="5700889" cy="428979"/>
          </a:xfrm>
        </p:grpSpPr>
        <p:cxnSp>
          <p:nvCxnSpPr>
            <p:cNvPr id="49" name="Straight Connector 48"/>
            <p:cNvCxnSpPr/>
            <p:nvPr/>
          </p:nvCxnSpPr>
          <p:spPr>
            <a:xfrm rot="5400000" flipH="1" flipV="1">
              <a:off x="1230488" y="3578578"/>
              <a:ext cx="42897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2438613" y="3578578"/>
              <a:ext cx="42897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3443531" y="3578578"/>
              <a:ext cx="42897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4854863" y="3578578"/>
              <a:ext cx="42897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931377" y="3578578"/>
              <a:ext cx="42897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44978" y="3567456"/>
              <a:ext cx="119701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69353" y="3567456"/>
              <a:ext cx="20765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653103" y="3364088"/>
              <a:ext cx="24162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653103" y="3781945"/>
              <a:ext cx="2416250" cy="0"/>
            </a:xfrm>
            <a:prstGeom prst="line">
              <a:avLst/>
            </a:prstGeom>
            <a:ln w="317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74663" y="274638"/>
            <a:ext cx="8212137" cy="730250"/>
          </a:xfrm>
        </p:spPr>
        <p:txBody>
          <a:bodyPr/>
          <a:lstStyle/>
          <a:p>
            <a:r>
              <a:rPr lang="en-US" smtClean="0"/>
              <a:t>Calculating outliers</a:t>
            </a:r>
          </a:p>
        </p:txBody>
      </p:sp>
      <p:sp>
        <p:nvSpPr>
          <p:cNvPr id="3" name="Content Placeholder 2"/>
          <p:cNvSpPr>
            <a:spLocks noGrp="1"/>
          </p:cNvSpPr>
          <p:nvPr>
            <p:ph sz="quarter" idx="1"/>
          </p:nvPr>
        </p:nvSpPr>
        <p:spPr>
          <a:xfrm>
            <a:off x="474663" y="925513"/>
            <a:ext cx="8296275" cy="2957512"/>
          </a:xfrm>
        </p:spPr>
        <p:txBody>
          <a:bodyPr/>
          <a:lstStyle/>
          <a:p>
            <a:r>
              <a:rPr lang="en-US" dirty="0" smtClean="0"/>
              <a:t>Outlier</a:t>
            </a:r>
          </a:p>
          <a:p>
            <a:pPr lvl="1"/>
            <a:r>
              <a:rPr lang="en-US" dirty="0" smtClean="0"/>
              <a:t>An observation that falls outside the overall pattern of the data.</a:t>
            </a:r>
          </a:p>
          <a:p>
            <a:pPr lvl="1"/>
            <a:r>
              <a:rPr lang="en-US" dirty="0" smtClean="0"/>
              <a:t>Calculated by using the IQR</a:t>
            </a:r>
          </a:p>
          <a:p>
            <a:pPr lvl="2"/>
            <a:r>
              <a:rPr lang="en-US" dirty="0" smtClean="0"/>
              <a:t>Anything smaller than                         or larger than                       is an outlier</a:t>
            </a:r>
          </a:p>
        </p:txBody>
      </p:sp>
      <p:sp>
        <p:nvSpPr>
          <p:cNvPr id="4" name="Slide Number Placeholder 3"/>
          <p:cNvSpPr>
            <a:spLocks noGrp="1"/>
          </p:cNvSpPr>
          <p:nvPr>
            <p:ph type="sldNum" sz="quarter" idx="12"/>
          </p:nvPr>
        </p:nvSpPr>
        <p:spPr/>
        <p:txBody>
          <a:bodyPr/>
          <a:lstStyle/>
          <a:p>
            <a:pPr>
              <a:defRPr/>
            </a:pPr>
            <a:fld id="{CF290929-F1EF-438A-B6BB-BEFD907BCD3E}" type="slidenum">
              <a:rPr lang="en-US" smtClean="0"/>
              <a:pPr>
                <a:defRPr/>
              </a:pPr>
              <a:t>41</a:t>
            </a:fld>
            <a:endParaRPr lang="en-US"/>
          </a:p>
        </p:txBody>
      </p:sp>
      <p:graphicFrame>
        <p:nvGraphicFramePr>
          <p:cNvPr id="5" name="Object 2"/>
          <p:cNvGraphicFramePr>
            <a:graphicFrameLocks noChangeAspect="1"/>
          </p:cNvGraphicFramePr>
          <p:nvPr/>
        </p:nvGraphicFramePr>
        <p:xfrm>
          <a:off x="3883025" y="2347913"/>
          <a:ext cx="1514475" cy="395287"/>
        </p:xfrm>
        <a:graphic>
          <a:graphicData uri="http://schemas.openxmlformats.org/presentationml/2006/ole">
            <mc:AlternateContent xmlns:mc="http://schemas.openxmlformats.org/markup-compatibility/2006">
              <mc:Choice xmlns:v="urn:schemas-microsoft-com:vml" Requires="v">
                <p:oleObj spid="_x0000_s55394" name="Equation" r:id="rId3" imgW="876300" imgH="228600" progId="Equation.DSMT4">
                  <p:embed/>
                </p:oleObj>
              </mc:Choice>
              <mc:Fallback>
                <p:oleObj name="Equation" r:id="rId3" imgW="87630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025" y="2347913"/>
                        <a:ext cx="15144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
          <p:cNvGraphicFramePr>
            <a:graphicFrameLocks noChangeAspect="1"/>
          </p:cNvGraphicFramePr>
          <p:nvPr/>
        </p:nvGraphicFramePr>
        <p:xfrm>
          <a:off x="7112000" y="2347913"/>
          <a:ext cx="1536700" cy="395287"/>
        </p:xfrm>
        <a:graphic>
          <a:graphicData uri="http://schemas.openxmlformats.org/presentationml/2006/ole">
            <mc:AlternateContent xmlns:mc="http://schemas.openxmlformats.org/markup-compatibility/2006">
              <mc:Choice xmlns:v="urn:schemas-microsoft-com:vml" Requires="v">
                <p:oleObj spid="_x0000_s55395" name="Equation" r:id="rId5" imgW="889000" imgH="228600" progId="Equation.DSMT4">
                  <p:embed/>
                </p:oleObj>
              </mc:Choice>
              <mc:Fallback>
                <p:oleObj name="Equation" r:id="rId5" imgW="8890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2347913"/>
                        <a:ext cx="15367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oup 35"/>
          <p:cNvGrpSpPr>
            <a:grpSpLocks/>
          </p:cNvGrpSpPr>
          <p:nvPr/>
        </p:nvGrpSpPr>
        <p:grpSpPr bwMode="auto">
          <a:xfrm>
            <a:off x="849313" y="3432175"/>
            <a:ext cx="7710487" cy="2382838"/>
            <a:chOff x="2805" y="4614"/>
            <a:chExt cx="7561" cy="2017"/>
          </a:xfrm>
        </p:grpSpPr>
        <p:cxnSp>
          <p:nvCxnSpPr>
            <p:cNvPr id="55304" name="AutoShape 37"/>
            <p:cNvCxnSpPr>
              <a:cxnSpLocks noChangeShapeType="1"/>
            </p:cNvCxnSpPr>
            <p:nvPr/>
          </p:nvCxnSpPr>
          <p:spPr bwMode="auto">
            <a:xfrm>
              <a:off x="3780" y="5505"/>
              <a:ext cx="0" cy="4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5" name="AutoShape 38"/>
            <p:cNvCxnSpPr>
              <a:cxnSpLocks noChangeShapeType="1"/>
            </p:cNvCxnSpPr>
            <p:nvPr/>
          </p:nvCxnSpPr>
          <p:spPr bwMode="auto">
            <a:xfrm>
              <a:off x="5160" y="5505"/>
              <a:ext cx="0" cy="4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6" name="AutoShape 39"/>
            <p:cNvCxnSpPr>
              <a:cxnSpLocks noChangeShapeType="1"/>
            </p:cNvCxnSpPr>
            <p:nvPr/>
          </p:nvCxnSpPr>
          <p:spPr bwMode="auto">
            <a:xfrm>
              <a:off x="5760" y="5505"/>
              <a:ext cx="0" cy="4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7" name="AutoShape 40"/>
            <p:cNvCxnSpPr>
              <a:cxnSpLocks noChangeShapeType="1"/>
            </p:cNvCxnSpPr>
            <p:nvPr/>
          </p:nvCxnSpPr>
          <p:spPr bwMode="auto">
            <a:xfrm>
              <a:off x="6903" y="5505"/>
              <a:ext cx="0" cy="4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8" name="AutoShape 41"/>
            <p:cNvCxnSpPr>
              <a:cxnSpLocks noChangeShapeType="1"/>
            </p:cNvCxnSpPr>
            <p:nvPr/>
          </p:nvCxnSpPr>
          <p:spPr bwMode="auto">
            <a:xfrm>
              <a:off x="9819" y="5505"/>
              <a:ext cx="0" cy="4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9" name="AutoShape 42"/>
            <p:cNvCxnSpPr>
              <a:cxnSpLocks noChangeShapeType="1"/>
            </p:cNvCxnSpPr>
            <p:nvPr/>
          </p:nvCxnSpPr>
          <p:spPr bwMode="auto">
            <a:xfrm>
              <a:off x="3780" y="5715"/>
              <a:ext cx="138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10" name="AutoShape 43"/>
            <p:cNvCxnSpPr>
              <a:cxnSpLocks noChangeShapeType="1"/>
            </p:cNvCxnSpPr>
            <p:nvPr/>
          </p:nvCxnSpPr>
          <p:spPr bwMode="auto">
            <a:xfrm>
              <a:off x="6904" y="5717"/>
              <a:ext cx="293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11" name="AutoShape 44"/>
            <p:cNvCxnSpPr>
              <a:cxnSpLocks noChangeShapeType="1"/>
            </p:cNvCxnSpPr>
            <p:nvPr/>
          </p:nvCxnSpPr>
          <p:spPr bwMode="auto">
            <a:xfrm>
              <a:off x="5160" y="5505"/>
              <a:ext cx="175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5312" name="Text Box 46"/>
            <p:cNvSpPr txBox="1">
              <a:spLocks noChangeArrowheads="1"/>
            </p:cNvSpPr>
            <p:nvPr/>
          </p:nvSpPr>
          <p:spPr bwMode="auto">
            <a:xfrm>
              <a:off x="3410" y="6027"/>
              <a:ext cx="81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2000">
                  <a:latin typeface="Calibri" pitchFamily="34" charset="0"/>
                </a:rPr>
                <a:t>Min</a:t>
              </a:r>
              <a:endParaRPr lang="en-US" sz="2000"/>
            </a:p>
          </p:txBody>
        </p:sp>
        <p:sp>
          <p:nvSpPr>
            <p:cNvPr id="55313" name="Text Box 47"/>
            <p:cNvSpPr txBox="1">
              <a:spLocks noChangeArrowheads="1"/>
            </p:cNvSpPr>
            <p:nvPr/>
          </p:nvSpPr>
          <p:spPr bwMode="auto">
            <a:xfrm>
              <a:off x="4890" y="6027"/>
              <a:ext cx="675"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2000">
                  <a:latin typeface="Calibri" pitchFamily="34" charset="0"/>
                </a:rPr>
                <a:t>Q</a:t>
              </a:r>
              <a:r>
                <a:rPr lang="en-US" sz="2000" baseline="-25000">
                  <a:latin typeface="Calibri" pitchFamily="34" charset="0"/>
                </a:rPr>
                <a:t>1</a:t>
              </a:r>
              <a:endParaRPr lang="en-US" sz="2000"/>
            </a:p>
          </p:txBody>
        </p:sp>
        <p:sp>
          <p:nvSpPr>
            <p:cNvPr id="55314" name="Text Box 48"/>
            <p:cNvSpPr txBox="1">
              <a:spLocks noChangeArrowheads="1"/>
            </p:cNvSpPr>
            <p:nvPr/>
          </p:nvSpPr>
          <p:spPr bwMode="auto">
            <a:xfrm>
              <a:off x="5505" y="6027"/>
              <a:ext cx="130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2000">
                  <a:latin typeface="Calibri" pitchFamily="34" charset="0"/>
                </a:rPr>
                <a:t>Median</a:t>
              </a:r>
              <a:endParaRPr lang="en-US" sz="2000"/>
            </a:p>
          </p:txBody>
        </p:sp>
        <p:sp>
          <p:nvSpPr>
            <p:cNvPr id="55315" name="Text Box 49"/>
            <p:cNvSpPr txBox="1">
              <a:spLocks noChangeArrowheads="1"/>
            </p:cNvSpPr>
            <p:nvPr/>
          </p:nvSpPr>
          <p:spPr bwMode="auto">
            <a:xfrm>
              <a:off x="6990" y="6027"/>
              <a:ext cx="675"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2000">
                  <a:latin typeface="Calibri" pitchFamily="34" charset="0"/>
                </a:rPr>
                <a:t>Q</a:t>
              </a:r>
              <a:r>
                <a:rPr lang="en-US" sz="2000" baseline="-25000">
                  <a:latin typeface="Calibri" pitchFamily="34" charset="0"/>
                </a:rPr>
                <a:t>3</a:t>
              </a:r>
              <a:endParaRPr lang="en-US" sz="2000"/>
            </a:p>
          </p:txBody>
        </p:sp>
        <p:sp>
          <p:nvSpPr>
            <p:cNvPr id="55316" name="Text Box 50"/>
            <p:cNvSpPr txBox="1">
              <a:spLocks noChangeArrowheads="1"/>
            </p:cNvSpPr>
            <p:nvPr/>
          </p:nvSpPr>
          <p:spPr bwMode="auto">
            <a:xfrm>
              <a:off x="9466" y="6031"/>
              <a:ext cx="9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2000">
                  <a:latin typeface="Calibri" pitchFamily="34" charset="0"/>
                </a:rPr>
                <a:t>Max</a:t>
              </a:r>
              <a:endParaRPr lang="en-US" sz="2000"/>
            </a:p>
          </p:txBody>
        </p:sp>
        <p:cxnSp>
          <p:nvCxnSpPr>
            <p:cNvPr id="55317" name="AutoShape 54"/>
            <p:cNvCxnSpPr>
              <a:cxnSpLocks noChangeShapeType="1"/>
            </p:cNvCxnSpPr>
            <p:nvPr/>
          </p:nvCxnSpPr>
          <p:spPr bwMode="auto">
            <a:xfrm>
              <a:off x="5145" y="4768"/>
              <a:ext cx="0" cy="63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55318" name="AutoShape 55"/>
            <p:cNvCxnSpPr>
              <a:cxnSpLocks noChangeShapeType="1"/>
            </p:cNvCxnSpPr>
            <p:nvPr/>
          </p:nvCxnSpPr>
          <p:spPr bwMode="auto">
            <a:xfrm flipH="1">
              <a:off x="2805" y="5023"/>
              <a:ext cx="2340" cy="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5319" name="AutoShape 56"/>
            <p:cNvCxnSpPr>
              <a:cxnSpLocks noChangeShapeType="1"/>
            </p:cNvCxnSpPr>
            <p:nvPr/>
          </p:nvCxnSpPr>
          <p:spPr bwMode="auto">
            <a:xfrm>
              <a:off x="2805" y="4809"/>
              <a:ext cx="0" cy="1266"/>
            </a:xfrm>
            <a:prstGeom prst="straightConnector1">
              <a:avLst/>
            </a:prstGeom>
            <a:noFill/>
            <a:ln w="50800">
              <a:solidFill>
                <a:srgbClr val="0070C0"/>
              </a:solidFill>
              <a:round/>
              <a:headEnd/>
              <a:tailEnd/>
            </a:ln>
            <a:extLst>
              <a:ext uri="{909E8E84-426E-40DD-AFC4-6F175D3DCCD1}">
                <a14:hiddenFill xmlns:a14="http://schemas.microsoft.com/office/drawing/2010/main">
                  <a:noFill/>
                </a14:hiddenFill>
              </a:ext>
            </a:extLst>
          </p:spPr>
        </p:cxnSp>
        <p:graphicFrame>
          <p:nvGraphicFramePr>
            <p:cNvPr id="55320" name="Object 57"/>
            <p:cNvGraphicFramePr>
              <a:graphicFrameLocks noChangeAspect="1"/>
            </p:cNvGraphicFramePr>
            <p:nvPr/>
          </p:nvGraphicFramePr>
          <p:xfrm>
            <a:off x="3254" y="4640"/>
            <a:ext cx="1380" cy="360"/>
          </p:xfrm>
          <a:graphic>
            <a:graphicData uri="http://schemas.openxmlformats.org/presentationml/2006/ole">
              <mc:AlternateContent xmlns:mc="http://schemas.openxmlformats.org/markup-compatibility/2006">
                <mc:Choice xmlns:v="urn:schemas-microsoft-com:vml" Requires="v">
                  <p:oleObj spid="_x0000_s55396" name="Equation" r:id="rId7" imgW="876300" imgH="228600" progId="Equation.DSMT4">
                    <p:embed/>
                  </p:oleObj>
                </mc:Choice>
                <mc:Fallback>
                  <p:oleObj name="Equation" r:id="rId7" imgW="876300" imgH="228600" progId="Equation.DSMT4">
                    <p:embed/>
                    <p:pic>
                      <p:nvPicPr>
                        <p:cNvPr id="0" name="Object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 y="4640"/>
                          <a:ext cx="13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321" name="AutoShape 59"/>
            <p:cNvCxnSpPr>
              <a:cxnSpLocks noChangeShapeType="1"/>
            </p:cNvCxnSpPr>
            <p:nvPr/>
          </p:nvCxnSpPr>
          <p:spPr bwMode="auto">
            <a:xfrm>
              <a:off x="6885" y="5012"/>
              <a:ext cx="214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aphicFrame>
          <p:nvGraphicFramePr>
            <p:cNvPr id="55322" name="Object 61"/>
            <p:cNvGraphicFramePr>
              <a:graphicFrameLocks noChangeAspect="1"/>
            </p:cNvGraphicFramePr>
            <p:nvPr/>
          </p:nvGraphicFramePr>
          <p:xfrm>
            <a:off x="7514" y="4614"/>
            <a:ext cx="1400" cy="360"/>
          </p:xfrm>
          <a:graphic>
            <a:graphicData uri="http://schemas.openxmlformats.org/presentationml/2006/ole">
              <mc:AlternateContent xmlns:mc="http://schemas.openxmlformats.org/markup-compatibility/2006">
                <mc:Choice xmlns:v="urn:schemas-microsoft-com:vml" Requires="v">
                  <p:oleObj spid="_x0000_s55397" name="Equation" r:id="rId9" imgW="889000" imgH="228600" progId="Equation.DSMT4">
                    <p:embed/>
                  </p:oleObj>
                </mc:Choice>
                <mc:Fallback>
                  <p:oleObj name="Equation" r:id="rId9" imgW="889000" imgH="228600" progId="Equation.DSMT4">
                    <p:embed/>
                    <p:pic>
                      <p:nvPicPr>
                        <p:cNvPr id="0" name="Object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4" y="4614"/>
                          <a:ext cx="14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323" name="AutoShape 56"/>
            <p:cNvCxnSpPr>
              <a:cxnSpLocks noChangeShapeType="1"/>
            </p:cNvCxnSpPr>
            <p:nvPr/>
          </p:nvCxnSpPr>
          <p:spPr bwMode="auto">
            <a:xfrm>
              <a:off x="9041" y="4809"/>
              <a:ext cx="0" cy="1266"/>
            </a:xfrm>
            <a:prstGeom prst="straightConnector1">
              <a:avLst/>
            </a:prstGeom>
            <a:noFill/>
            <a:ln w="50800">
              <a:solidFill>
                <a:srgbClr val="0070C0"/>
              </a:solidFill>
              <a:round/>
              <a:headEnd/>
              <a:tailEnd/>
            </a:ln>
            <a:extLst>
              <a:ext uri="{909E8E84-426E-40DD-AFC4-6F175D3DCCD1}">
                <a14:hiddenFill xmlns:a14="http://schemas.microsoft.com/office/drawing/2010/main">
                  <a:noFill/>
                </a14:hiddenFill>
              </a:ext>
            </a:extLst>
          </p:spPr>
        </p:cxnSp>
        <p:cxnSp>
          <p:nvCxnSpPr>
            <p:cNvPr id="55324" name="AutoShape 54"/>
            <p:cNvCxnSpPr>
              <a:cxnSpLocks noChangeShapeType="1"/>
            </p:cNvCxnSpPr>
            <p:nvPr/>
          </p:nvCxnSpPr>
          <p:spPr bwMode="auto">
            <a:xfrm>
              <a:off x="6895" y="4768"/>
              <a:ext cx="0" cy="63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55325" name="AutoShape 44"/>
            <p:cNvCxnSpPr>
              <a:cxnSpLocks noChangeShapeType="1"/>
            </p:cNvCxnSpPr>
            <p:nvPr/>
          </p:nvCxnSpPr>
          <p:spPr bwMode="auto">
            <a:xfrm>
              <a:off x="5160" y="5977"/>
              <a:ext cx="175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74663" y="184150"/>
            <a:ext cx="8212137" cy="922338"/>
          </a:xfrm>
        </p:spPr>
        <p:txBody>
          <a:bodyPr/>
          <a:lstStyle/>
          <a:p>
            <a:r>
              <a:rPr lang="en-US" smtClean="0"/>
              <a:t>Constructing a modified boxplot</a:t>
            </a:r>
          </a:p>
        </p:txBody>
      </p:sp>
      <p:sp>
        <p:nvSpPr>
          <p:cNvPr id="4" name="Slide Number Placeholder 3"/>
          <p:cNvSpPr>
            <a:spLocks noGrp="1"/>
          </p:cNvSpPr>
          <p:nvPr>
            <p:ph type="sldNum" sz="quarter" idx="12"/>
          </p:nvPr>
        </p:nvSpPr>
        <p:spPr/>
        <p:txBody>
          <a:bodyPr/>
          <a:lstStyle/>
          <a:p>
            <a:pPr>
              <a:defRPr/>
            </a:pPr>
            <a:fld id="{E15AC220-CD16-4E78-BBF0-A47B22D565F9}" type="slidenum">
              <a:rPr lang="en-US" smtClean="0"/>
              <a:pPr>
                <a:defRPr/>
              </a:pPr>
              <a:t>42</a:t>
            </a:fld>
            <a:endParaRPr lang="en-US"/>
          </a:p>
        </p:txBody>
      </p:sp>
      <p:pic>
        <p:nvPicPr>
          <p:cNvPr id="56324" name="Picture 2"/>
          <p:cNvPicPr>
            <a:picLocks noChangeAspect="1" noChangeArrowheads="1"/>
          </p:cNvPicPr>
          <p:nvPr/>
        </p:nvPicPr>
        <p:blipFill>
          <a:blip r:embed="rId3">
            <a:extLst>
              <a:ext uri="{28A0092B-C50C-407E-A947-70E740481C1C}">
                <a14:useLocalDpi xmlns:a14="http://schemas.microsoft.com/office/drawing/2010/main" val="0"/>
              </a:ext>
            </a:extLst>
          </a:blip>
          <a:srcRect b="53188"/>
          <a:stretch>
            <a:fillRect/>
          </a:stretch>
        </p:blipFill>
        <p:spPr bwMode="auto">
          <a:xfrm>
            <a:off x="0" y="1106488"/>
            <a:ext cx="9144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14400" y="2665413"/>
            <a:ext cx="7054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	       Min      Q</a:t>
            </a:r>
            <a:r>
              <a:rPr lang="en-US" sz="2400" baseline="-25000"/>
              <a:t>1</a:t>
            </a:r>
            <a:r>
              <a:rPr lang="en-US" sz="2400"/>
              <a:t>       M         Q</a:t>
            </a:r>
            <a:r>
              <a:rPr lang="en-US" sz="2400" baseline="-25000"/>
              <a:t>3</a:t>
            </a:r>
            <a:r>
              <a:rPr lang="en-US" sz="2400"/>
              <a:t>     Max</a:t>
            </a:r>
          </a:p>
          <a:p>
            <a:pPr eaLnBrk="1" hangingPunct="1"/>
            <a:r>
              <a:rPr lang="en-US" sz="2400"/>
              <a:t>Women:     101    126    138.5    154    200</a:t>
            </a:r>
          </a:p>
        </p:txBody>
      </p:sp>
      <p:graphicFrame>
        <p:nvGraphicFramePr>
          <p:cNvPr id="7" name="Object 57"/>
          <p:cNvGraphicFramePr>
            <a:graphicFrameLocks noChangeAspect="1"/>
          </p:cNvGraphicFramePr>
          <p:nvPr/>
        </p:nvGraphicFramePr>
        <p:xfrm>
          <a:off x="911225" y="3711575"/>
          <a:ext cx="979488" cy="377825"/>
        </p:xfrm>
        <a:graphic>
          <a:graphicData uri="http://schemas.openxmlformats.org/presentationml/2006/ole">
            <mc:AlternateContent xmlns:mc="http://schemas.openxmlformats.org/markup-compatibility/2006">
              <mc:Choice xmlns:v="urn:schemas-microsoft-com:vml" Requires="v">
                <p:oleObj spid="_x0000_s56380" name="Equation" r:id="rId4" imgW="609336" imgH="203112" progId="Equation.DSMT4">
                  <p:embed/>
                </p:oleObj>
              </mc:Choice>
              <mc:Fallback>
                <p:oleObj name="Equation" r:id="rId4" imgW="609336" imgH="203112" progId="Equation.DSMT4">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3711575"/>
                        <a:ext cx="9794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57"/>
          <p:cNvGraphicFramePr>
            <a:graphicFrameLocks noChangeAspect="1"/>
          </p:cNvGraphicFramePr>
          <p:nvPr/>
        </p:nvGraphicFramePr>
        <p:xfrm>
          <a:off x="906463" y="4230688"/>
          <a:ext cx="3384550" cy="423862"/>
        </p:xfrm>
        <a:graphic>
          <a:graphicData uri="http://schemas.openxmlformats.org/presentationml/2006/ole">
            <mc:AlternateContent xmlns:mc="http://schemas.openxmlformats.org/markup-compatibility/2006">
              <mc:Choice xmlns:v="urn:schemas-microsoft-com:vml" Requires="v">
                <p:oleObj spid="_x0000_s56381" name="Equation" r:id="rId6" imgW="2108200" imgH="228600" progId="Equation.DSMT4">
                  <p:embed/>
                </p:oleObj>
              </mc:Choice>
              <mc:Fallback>
                <p:oleObj name="Equation" r:id="rId6" imgW="2108200" imgH="228600" progId="Equation.DSMT4">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3" y="4230688"/>
                        <a:ext cx="33845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57"/>
          <p:cNvGraphicFramePr>
            <a:graphicFrameLocks noChangeAspect="1"/>
          </p:cNvGraphicFramePr>
          <p:nvPr/>
        </p:nvGraphicFramePr>
        <p:xfrm>
          <a:off x="903288" y="4829175"/>
          <a:ext cx="3527425" cy="423863"/>
        </p:xfrm>
        <a:graphic>
          <a:graphicData uri="http://schemas.openxmlformats.org/presentationml/2006/ole">
            <mc:AlternateContent xmlns:mc="http://schemas.openxmlformats.org/markup-compatibility/2006">
              <mc:Choice xmlns:v="urn:schemas-microsoft-com:vml" Requires="v">
                <p:oleObj spid="_x0000_s56382" name="Equation" r:id="rId8" imgW="2197100" imgH="228600" progId="Equation.DSMT4">
                  <p:embed/>
                </p:oleObj>
              </mc:Choice>
              <mc:Fallback>
                <p:oleObj name="Equation" r:id="rId8" imgW="2197100" imgH="228600" progId="Equation.DSMT4">
                  <p:embed/>
                  <p:pic>
                    <p:nvPicPr>
                      <p:cNvPr id="0"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288" y="4829175"/>
                        <a:ext cx="35274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74663" y="0"/>
            <a:ext cx="8212137" cy="922338"/>
          </a:xfrm>
        </p:spPr>
        <p:txBody>
          <a:bodyPr/>
          <a:lstStyle/>
          <a:p>
            <a:r>
              <a:rPr lang="en-US" smtClean="0"/>
              <a:t>Constructing a modified boxplot</a:t>
            </a:r>
          </a:p>
        </p:txBody>
      </p:sp>
      <p:sp>
        <p:nvSpPr>
          <p:cNvPr id="4" name="Slide Number Placeholder 3"/>
          <p:cNvSpPr>
            <a:spLocks noGrp="1"/>
          </p:cNvSpPr>
          <p:nvPr>
            <p:ph type="sldNum" sz="quarter" idx="12"/>
          </p:nvPr>
        </p:nvSpPr>
        <p:spPr/>
        <p:txBody>
          <a:bodyPr/>
          <a:lstStyle/>
          <a:p>
            <a:pPr>
              <a:defRPr/>
            </a:pPr>
            <a:fld id="{09E739D4-3A8A-4F63-988A-CCBFED47622C}" type="slidenum">
              <a:rPr lang="en-US" smtClean="0"/>
              <a:pPr>
                <a:defRPr/>
              </a:pPr>
              <a:t>43</a:t>
            </a:fld>
            <a:endParaRPr lang="en-US"/>
          </a:p>
        </p:txBody>
      </p:sp>
      <p:graphicFrame>
        <p:nvGraphicFramePr>
          <p:cNvPr id="57348" name="Object 57"/>
          <p:cNvGraphicFramePr>
            <a:graphicFrameLocks noChangeAspect="1"/>
          </p:cNvGraphicFramePr>
          <p:nvPr/>
        </p:nvGraphicFramePr>
        <p:xfrm>
          <a:off x="1042988" y="1714500"/>
          <a:ext cx="3017837" cy="376238"/>
        </p:xfrm>
        <a:graphic>
          <a:graphicData uri="http://schemas.openxmlformats.org/presentationml/2006/ole">
            <mc:AlternateContent xmlns:mc="http://schemas.openxmlformats.org/markup-compatibility/2006">
              <mc:Choice xmlns:v="urn:schemas-microsoft-com:vml" Requires="v">
                <p:oleObj spid="_x0000_s57476" name="Equation" r:id="rId3" imgW="1879600" imgH="203200" progId="Equation.DSMT4">
                  <p:embed/>
                </p:oleObj>
              </mc:Choice>
              <mc:Fallback>
                <p:oleObj name="Equation" r:id="rId3" imgW="1879600" imgH="203200" progId="Equation.DSMT4">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714500"/>
                        <a:ext cx="30178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43"/>
          <p:cNvGrpSpPr>
            <a:grpSpLocks/>
          </p:cNvGrpSpPr>
          <p:nvPr/>
        </p:nvGrpSpPr>
        <p:grpSpPr bwMode="auto">
          <a:xfrm>
            <a:off x="428625" y="3103563"/>
            <a:ext cx="8105775" cy="3430587"/>
            <a:chOff x="0" y="1930311"/>
            <a:chExt cx="8105422" cy="3428709"/>
          </a:xfrm>
        </p:grpSpPr>
        <p:cxnSp>
          <p:nvCxnSpPr>
            <p:cNvPr id="11" name="Straight Connector 10"/>
            <p:cNvCxnSpPr/>
            <p:nvPr/>
          </p:nvCxnSpPr>
          <p:spPr>
            <a:xfrm>
              <a:off x="1208035" y="4289631"/>
              <a:ext cx="670530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377" name="TextBox 5"/>
            <p:cNvSpPr txBox="1">
              <a:spLocks noChangeArrowheads="1"/>
            </p:cNvSpPr>
            <p:nvPr/>
          </p:nvSpPr>
          <p:spPr bwMode="auto">
            <a:xfrm>
              <a:off x="2664197" y="1930311"/>
              <a:ext cx="3048000"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SSHA Scores for first year college students</a:t>
              </a:r>
            </a:p>
          </p:txBody>
        </p:sp>
        <p:sp>
          <p:nvSpPr>
            <p:cNvPr id="57378" name="TextBox 6"/>
            <p:cNvSpPr txBox="1">
              <a:spLocks noChangeArrowheads="1"/>
            </p:cNvSpPr>
            <p:nvPr/>
          </p:nvSpPr>
          <p:spPr bwMode="auto">
            <a:xfrm>
              <a:off x="0" y="3442928"/>
              <a:ext cx="194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Women</a:t>
              </a:r>
            </a:p>
          </p:txBody>
        </p:sp>
        <p:sp>
          <p:nvSpPr>
            <p:cNvPr id="57379" name="TextBox 8"/>
            <p:cNvSpPr txBox="1">
              <a:spLocks noChangeArrowheads="1"/>
            </p:cNvSpPr>
            <p:nvPr/>
          </p:nvSpPr>
          <p:spPr bwMode="auto">
            <a:xfrm>
              <a:off x="4052711" y="4989688"/>
              <a:ext cx="194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Scores</a:t>
              </a:r>
            </a:p>
          </p:txBody>
        </p:sp>
        <p:cxnSp>
          <p:nvCxnSpPr>
            <p:cNvPr id="16" name="Straight Connector 15"/>
            <p:cNvCxnSpPr/>
            <p:nvPr/>
          </p:nvCxnSpPr>
          <p:spPr>
            <a:xfrm rot="5400000">
              <a:off x="1224020"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09774"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184416"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714618"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189259"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708350"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181404"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702081"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175136"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672001" y="4329297"/>
              <a:ext cx="4410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147437" y="4330091"/>
              <a:ext cx="4394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09379" y="4330091"/>
              <a:ext cx="4394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084021" y="4330091"/>
              <a:ext cx="4394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501515" y="4330091"/>
              <a:ext cx="43949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394" name="TextBox 26"/>
            <p:cNvSpPr txBox="1">
              <a:spLocks noChangeArrowheads="1"/>
            </p:cNvSpPr>
            <p:nvPr/>
          </p:nvSpPr>
          <p:spPr bwMode="auto">
            <a:xfrm>
              <a:off x="1162755" y="4572001"/>
              <a:ext cx="519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70</a:t>
              </a:r>
            </a:p>
          </p:txBody>
        </p:sp>
        <p:sp>
          <p:nvSpPr>
            <p:cNvPr id="57395" name="TextBox 27"/>
            <p:cNvSpPr txBox="1">
              <a:spLocks noChangeArrowheads="1"/>
            </p:cNvSpPr>
            <p:nvPr/>
          </p:nvSpPr>
          <p:spPr bwMode="auto">
            <a:xfrm>
              <a:off x="1636888" y="4572001"/>
              <a:ext cx="519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80</a:t>
              </a:r>
            </a:p>
          </p:txBody>
        </p:sp>
        <p:sp>
          <p:nvSpPr>
            <p:cNvPr id="57396" name="TextBox 28"/>
            <p:cNvSpPr txBox="1">
              <a:spLocks noChangeArrowheads="1"/>
            </p:cNvSpPr>
            <p:nvPr/>
          </p:nvSpPr>
          <p:spPr bwMode="auto">
            <a:xfrm>
              <a:off x="2144888" y="4572001"/>
              <a:ext cx="519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90</a:t>
              </a:r>
            </a:p>
          </p:txBody>
        </p:sp>
        <p:sp>
          <p:nvSpPr>
            <p:cNvPr id="57397" name="TextBox 29"/>
            <p:cNvSpPr txBox="1">
              <a:spLocks noChangeArrowheads="1"/>
            </p:cNvSpPr>
            <p:nvPr/>
          </p:nvSpPr>
          <p:spPr bwMode="auto">
            <a:xfrm>
              <a:off x="2607732"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a:t>
              </a:r>
            </a:p>
          </p:txBody>
        </p:sp>
        <p:sp>
          <p:nvSpPr>
            <p:cNvPr id="57398" name="TextBox 33"/>
            <p:cNvSpPr txBox="1">
              <a:spLocks noChangeArrowheads="1"/>
            </p:cNvSpPr>
            <p:nvPr/>
          </p:nvSpPr>
          <p:spPr bwMode="auto">
            <a:xfrm>
              <a:off x="3127021"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110</a:t>
              </a:r>
            </a:p>
          </p:txBody>
        </p:sp>
        <p:sp>
          <p:nvSpPr>
            <p:cNvPr id="57399" name="TextBox 34"/>
            <p:cNvSpPr txBox="1">
              <a:spLocks noChangeArrowheads="1"/>
            </p:cNvSpPr>
            <p:nvPr/>
          </p:nvSpPr>
          <p:spPr bwMode="auto">
            <a:xfrm>
              <a:off x="3589866"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120</a:t>
              </a:r>
            </a:p>
          </p:txBody>
        </p:sp>
        <p:sp>
          <p:nvSpPr>
            <p:cNvPr id="57400" name="TextBox 35"/>
            <p:cNvSpPr txBox="1">
              <a:spLocks noChangeArrowheads="1"/>
            </p:cNvSpPr>
            <p:nvPr/>
          </p:nvSpPr>
          <p:spPr bwMode="auto">
            <a:xfrm>
              <a:off x="4086578"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130</a:t>
              </a:r>
            </a:p>
          </p:txBody>
        </p:sp>
        <p:sp>
          <p:nvSpPr>
            <p:cNvPr id="57401" name="TextBox 36"/>
            <p:cNvSpPr txBox="1">
              <a:spLocks noChangeArrowheads="1"/>
            </p:cNvSpPr>
            <p:nvPr/>
          </p:nvSpPr>
          <p:spPr bwMode="auto">
            <a:xfrm>
              <a:off x="4594577"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140</a:t>
              </a:r>
            </a:p>
          </p:txBody>
        </p:sp>
        <p:sp>
          <p:nvSpPr>
            <p:cNvPr id="57402" name="TextBox 37"/>
            <p:cNvSpPr txBox="1">
              <a:spLocks noChangeArrowheads="1"/>
            </p:cNvSpPr>
            <p:nvPr/>
          </p:nvSpPr>
          <p:spPr bwMode="auto">
            <a:xfrm>
              <a:off x="5034843"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150</a:t>
              </a:r>
            </a:p>
          </p:txBody>
        </p:sp>
        <p:sp>
          <p:nvSpPr>
            <p:cNvPr id="57403" name="TextBox 38"/>
            <p:cNvSpPr txBox="1">
              <a:spLocks noChangeArrowheads="1"/>
            </p:cNvSpPr>
            <p:nvPr/>
          </p:nvSpPr>
          <p:spPr bwMode="auto">
            <a:xfrm>
              <a:off x="5554132"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160</a:t>
              </a:r>
            </a:p>
          </p:txBody>
        </p:sp>
        <p:sp>
          <p:nvSpPr>
            <p:cNvPr id="57404" name="TextBox 39"/>
            <p:cNvSpPr txBox="1">
              <a:spLocks noChangeArrowheads="1"/>
            </p:cNvSpPr>
            <p:nvPr/>
          </p:nvSpPr>
          <p:spPr bwMode="auto">
            <a:xfrm>
              <a:off x="6073421"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170</a:t>
              </a:r>
            </a:p>
          </p:txBody>
        </p:sp>
        <p:sp>
          <p:nvSpPr>
            <p:cNvPr id="57405" name="TextBox 40"/>
            <p:cNvSpPr txBox="1">
              <a:spLocks noChangeArrowheads="1"/>
            </p:cNvSpPr>
            <p:nvPr/>
          </p:nvSpPr>
          <p:spPr bwMode="auto">
            <a:xfrm>
              <a:off x="6502399"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180</a:t>
              </a:r>
            </a:p>
          </p:txBody>
        </p:sp>
        <p:sp>
          <p:nvSpPr>
            <p:cNvPr id="57406" name="TextBox 41"/>
            <p:cNvSpPr txBox="1">
              <a:spLocks noChangeArrowheads="1"/>
            </p:cNvSpPr>
            <p:nvPr/>
          </p:nvSpPr>
          <p:spPr bwMode="auto">
            <a:xfrm>
              <a:off x="6965243"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190</a:t>
              </a:r>
            </a:p>
          </p:txBody>
        </p:sp>
        <p:sp>
          <p:nvSpPr>
            <p:cNvPr id="57407" name="TextBox 42"/>
            <p:cNvSpPr txBox="1">
              <a:spLocks noChangeArrowheads="1"/>
            </p:cNvSpPr>
            <p:nvPr/>
          </p:nvSpPr>
          <p:spPr bwMode="auto">
            <a:xfrm>
              <a:off x="7428088" y="4572001"/>
              <a:ext cx="67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200</a:t>
              </a:r>
            </a:p>
          </p:txBody>
        </p:sp>
      </p:grpSp>
      <p:grpSp>
        <p:nvGrpSpPr>
          <p:cNvPr id="5" name="Group 78"/>
          <p:cNvGrpSpPr>
            <a:grpSpLocks/>
          </p:cNvGrpSpPr>
          <p:nvPr/>
        </p:nvGrpSpPr>
        <p:grpSpPr bwMode="auto">
          <a:xfrm>
            <a:off x="6048375" y="3917950"/>
            <a:ext cx="1905000" cy="1781175"/>
            <a:chOff x="6048758" y="3093160"/>
            <a:chExt cx="1905133" cy="1782318"/>
          </a:xfrm>
        </p:grpSpPr>
        <p:cxnSp>
          <p:nvCxnSpPr>
            <p:cNvPr id="57372" name="AutoShape 59"/>
            <p:cNvCxnSpPr>
              <a:cxnSpLocks noChangeShapeType="1"/>
            </p:cNvCxnSpPr>
            <p:nvPr/>
          </p:nvCxnSpPr>
          <p:spPr bwMode="auto">
            <a:xfrm>
              <a:off x="6048758" y="3563316"/>
              <a:ext cx="186475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aphicFrame>
          <p:nvGraphicFramePr>
            <p:cNvPr id="57373" name="Object 61"/>
            <p:cNvGraphicFramePr>
              <a:graphicFrameLocks noChangeAspect="1"/>
            </p:cNvGraphicFramePr>
            <p:nvPr/>
          </p:nvGraphicFramePr>
          <p:xfrm>
            <a:off x="6261223" y="3093160"/>
            <a:ext cx="1427691" cy="425267"/>
          </p:xfrm>
          <a:graphic>
            <a:graphicData uri="http://schemas.openxmlformats.org/presentationml/2006/ole">
              <mc:AlternateContent xmlns:mc="http://schemas.openxmlformats.org/markup-compatibility/2006">
                <mc:Choice xmlns:v="urn:schemas-microsoft-com:vml" Requires="v">
                  <p:oleObj spid="_x0000_s57477" name="Equation" r:id="rId5" imgW="889000" imgH="228600" progId="Equation.DSMT4">
                    <p:embed/>
                  </p:oleObj>
                </mc:Choice>
                <mc:Fallback>
                  <p:oleObj name="Equation" r:id="rId5" imgW="889000" imgH="228600" progId="Equation.DSMT4">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223" y="3093160"/>
                          <a:ext cx="1427691" cy="4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7374" name="AutoShape 54"/>
            <p:cNvCxnSpPr>
              <a:cxnSpLocks noChangeShapeType="1"/>
            </p:cNvCxnSpPr>
            <p:nvPr/>
          </p:nvCxnSpPr>
          <p:spPr bwMode="auto">
            <a:xfrm>
              <a:off x="6058956" y="3275080"/>
              <a:ext cx="0" cy="74421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57375" name="AutoShape 56"/>
            <p:cNvCxnSpPr>
              <a:cxnSpLocks noChangeShapeType="1"/>
            </p:cNvCxnSpPr>
            <p:nvPr/>
          </p:nvCxnSpPr>
          <p:spPr bwMode="auto">
            <a:xfrm>
              <a:off x="7953891" y="3379957"/>
              <a:ext cx="0" cy="1495521"/>
            </a:xfrm>
            <a:prstGeom prst="straightConnector1">
              <a:avLst/>
            </a:prstGeom>
            <a:noFill/>
            <a:ln w="50800">
              <a:solidFill>
                <a:srgbClr val="0070C0"/>
              </a:solidFill>
              <a:round/>
              <a:headEnd/>
              <a:tailEnd/>
            </a:ln>
            <a:extLst>
              <a:ext uri="{909E8E84-426E-40DD-AFC4-6F175D3DCCD1}">
                <a14:hiddenFill xmlns:a14="http://schemas.microsoft.com/office/drawing/2010/main">
                  <a:noFill/>
                </a14:hiddenFill>
              </a:ext>
            </a:extLst>
          </p:spPr>
        </p:cxnSp>
      </p:grpSp>
      <p:grpSp>
        <p:nvGrpSpPr>
          <p:cNvPr id="6" name="Group 79"/>
          <p:cNvGrpSpPr>
            <a:grpSpLocks/>
          </p:cNvGrpSpPr>
          <p:nvPr/>
        </p:nvGrpSpPr>
        <p:grpSpPr bwMode="auto">
          <a:xfrm>
            <a:off x="3419475" y="4549775"/>
            <a:ext cx="1208088" cy="428625"/>
            <a:chOff x="3419828" y="3726043"/>
            <a:chExt cx="1208087" cy="428625"/>
          </a:xfrm>
        </p:grpSpPr>
        <p:cxnSp>
          <p:nvCxnSpPr>
            <p:cNvPr id="45" name="Straight Connector 44"/>
            <p:cNvCxnSpPr/>
            <p:nvPr/>
          </p:nvCxnSpPr>
          <p:spPr bwMode="auto">
            <a:xfrm rot="5400000" flipH="1" flipV="1">
              <a:off x="3205515" y="3940356"/>
              <a:ext cx="42862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a:off x="3430941" y="3929243"/>
              <a:ext cx="1196974"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4605338" y="4549775"/>
            <a:ext cx="1444625" cy="428625"/>
            <a:chOff x="4605690" y="3726043"/>
            <a:chExt cx="1444626" cy="428625"/>
          </a:xfrm>
        </p:grpSpPr>
        <p:cxnSp>
          <p:nvCxnSpPr>
            <p:cNvPr id="46" name="Straight Connector 45"/>
            <p:cNvCxnSpPr/>
            <p:nvPr/>
          </p:nvCxnSpPr>
          <p:spPr bwMode="auto">
            <a:xfrm rot="5400000" flipH="1" flipV="1">
              <a:off x="4402489" y="3940356"/>
              <a:ext cx="42862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flipH="1" flipV="1">
              <a:off x="5012089" y="3940356"/>
              <a:ext cx="42862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5836003" y="3940356"/>
              <a:ext cx="42862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a:off x="4605690" y="3737156"/>
              <a:ext cx="144462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4605690" y="4143556"/>
              <a:ext cx="1444626"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9" name="Group 80"/>
          <p:cNvGrpSpPr>
            <a:grpSpLocks/>
          </p:cNvGrpSpPr>
          <p:nvPr/>
        </p:nvGrpSpPr>
        <p:grpSpPr bwMode="auto">
          <a:xfrm>
            <a:off x="6038850" y="4549775"/>
            <a:ext cx="2190750" cy="428625"/>
            <a:chOff x="6039202" y="3726043"/>
            <a:chExt cx="2190398" cy="428625"/>
          </a:xfrm>
        </p:grpSpPr>
        <p:cxnSp>
          <p:nvCxnSpPr>
            <p:cNvPr id="50" name="Straight Connector 49"/>
            <p:cNvCxnSpPr/>
            <p:nvPr/>
          </p:nvCxnSpPr>
          <p:spPr bwMode="auto">
            <a:xfrm>
              <a:off x="6039202" y="3929243"/>
              <a:ext cx="106186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5400000" flipH="1" flipV="1">
              <a:off x="6885169" y="3940356"/>
              <a:ext cx="4286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8070876" y="3849868"/>
              <a:ext cx="158724" cy="157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7354" name="Picture 2"/>
          <p:cNvPicPr>
            <a:picLocks noChangeAspect="1" noChangeArrowheads="1"/>
          </p:cNvPicPr>
          <p:nvPr/>
        </p:nvPicPr>
        <p:blipFill>
          <a:blip r:embed="rId7">
            <a:extLst>
              <a:ext uri="{28A0092B-C50C-407E-A947-70E740481C1C}">
                <a14:useLocalDpi xmlns:a14="http://schemas.microsoft.com/office/drawing/2010/main" val="0"/>
              </a:ext>
            </a:extLst>
          </a:blip>
          <a:srcRect t="24150" b="53188"/>
          <a:stretch>
            <a:fillRect/>
          </a:stretch>
        </p:blipFill>
        <p:spPr bwMode="auto">
          <a:xfrm>
            <a:off x="0" y="9144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7"/>
          <p:cNvGrpSpPr>
            <a:grpSpLocks/>
          </p:cNvGrpSpPr>
          <p:nvPr/>
        </p:nvGrpSpPr>
        <p:grpSpPr bwMode="auto">
          <a:xfrm>
            <a:off x="2579688" y="3970338"/>
            <a:ext cx="2044700" cy="1728787"/>
            <a:chOff x="2580379" y="3146452"/>
            <a:chExt cx="2043919" cy="1729026"/>
          </a:xfrm>
        </p:grpSpPr>
        <p:cxnSp>
          <p:nvCxnSpPr>
            <p:cNvPr id="57358" name="AutoShape 54"/>
            <p:cNvCxnSpPr>
              <a:cxnSpLocks noChangeShapeType="1"/>
            </p:cNvCxnSpPr>
            <p:nvPr/>
          </p:nvCxnSpPr>
          <p:spPr bwMode="auto">
            <a:xfrm>
              <a:off x="4613008" y="3286369"/>
              <a:ext cx="0" cy="74421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57359" name="AutoShape 55"/>
            <p:cNvCxnSpPr>
              <a:cxnSpLocks noChangeShapeType="1"/>
            </p:cNvCxnSpPr>
            <p:nvPr/>
          </p:nvCxnSpPr>
          <p:spPr bwMode="auto">
            <a:xfrm flipH="1">
              <a:off x="2607733" y="3587599"/>
              <a:ext cx="201656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aphicFrame>
          <p:nvGraphicFramePr>
            <p:cNvPr id="57360" name="Object 57"/>
            <p:cNvGraphicFramePr>
              <a:graphicFrameLocks noChangeAspect="1"/>
            </p:cNvGraphicFramePr>
            <p:nvPr/>
          </p:nvGraphicFramePr>
          <p:xfrm>
            <a:off x="2910384" y="3146452"/>
            <a:ext cx="1407295" cy="425267"/>
          </p:xfrm>
          <a:graphic>
            <a:graphicData uri="http://schemas.openxmlformats.org/presentationml/2006/ole">
              <mc:AlternateContent xmlns:mc="http://schemas.openxmlformats.org/markup-compatibility/2006">
                <mc:Choice xmlns:v="urn:schemas-microsoft-com:vml" Requires="v">
                  <p:oleObj spid="_x0000_s57478" name="Equation" r:id="rId8" imgW="876300" imgH="228600" progId="Equation.DSMT4">
                    <p:embed/>
                  </p:oleObj>
                </mc:Choice>
                <mc:Fallback>
                  <p:oleObj name="Equation" r:id="rId8" imgW="876300" imgH="228600" progId="Equation.DSMT4">
                    <p:embed/>
                    <p:pic>
                      <p:nvPicPr>
                        <p:cNvPr id="0"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0384" y="3146452"/>
                          <a:ext cx="1407295" cy="42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7361" name="AutoShape 56"/>
            <p:cNvCxnSpPr>
              <a:cxnSpLocks noChangeShapeType="1"/>
            </p:cNvCxnSpPr>
            <p:nvPr/>
          </p:nvCxnSpPr>
          <p:spPr bwMode="auto">
            <a:xfrm>
              <a:off x="2580379" y="3379957"/>
              <a:ext cx="0" cy="1495521"/>
            </a:xfrm>
            <a:prstGeom prst="straightConnector1">
              <a:avLst/>
            </a:prstGeom>
            <a:noFill/>
            <a:ln w="50800">
              <a:solidFill>
                <a:srgbClr val="0070C0"/>
              </a:solidFill>
              <a:round/>
              <a:headEnd/>
              <a:tailEnd/>
            </a:ln>
            <a:extLst>
              <a:ext uri="{909E8E84-426E-40DD-AFC4-6F175D3DCCD1}">
                <a14:hiddenFill xmlns:a14="http://schemas.microsoft.com/office/drawing/2010/main">
                  <a:noFill/>
                </a14:hiddenFill>
              </a:ext>
            </a:extLst>
          </p:spPr>
        </p:cxnSp>
      </p:grpSp>
      <p:graphicFrame>
        <p:nvGraphicFramePr>
          <p:cNvPr id="57356" name="Object 57"/>
          <p:cNvGraphicFramePr>
            <a:graphicFrameLocks noChangeAspect="1"/>
          </p:cNvGraphicFramePr>
          <p:nvPr/>
        </p:nvGraphicFramePr>
        <p:xfrm>
          <a:off x="5168900" y="1714500"/>
          <a:ext cx="3098800" cy="376238"/>
        </p:xfrm>
        <a:graphic>
          <a:graphicData uri="http://schemas.openxmlformats.org/presentationml/2006/ole">
            <mc:AlternateContent xmlns:mc="http://schemas.openxmlformats.org/markup-compatibility/2006">
              <mc:Choice xmlns:v="urn:schemas-microsoft-com:vml" Requires="v">
                <p:oleObj spid="_x0000_s57479" name="Equation" r:id="rId10" imgW="1930400" imgH="203200" progId="Equation.DSMT4">
                  <p:embed/>
                </p:oleObj>
              </mc:Choice>
              <mc:Fallback>
                <p:oleObj name="Equation" r:id="rId10" imgW="1930400" imgH="203200" progId="Equation.DSMT4">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8900" y="1714500"/>
                        <a:ext cx="3098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 name="TextBox 81"/>
          <p:cNvSpPr txBox="1">
            <a:spLocks noChangeArrowheads="1"/>
          </p:cNvSpPr>
          <p:nvPr/>
        </p:nvSpPr>
        <p:spPr bwMode="auto">
          <a:xfrm>
            <a:off x="1795463" y="2168525"/>
            <a:ext cx="5451475" cy="830263"/>
          </a:xfrm>
          <a:prstGeom prst="rect">
            <a:avLst/>
          </a:prstGeom>
          <a:noFill/>
          <a:ln w="9525">
            <a:noFill/>
            <a:miter lim="800000"/>
            <a:headEnd/>
            <a:tailEnd/>
          </a:ln>
        </p:spPr>
        <p:txBody>
          <a:bodyPr>
            <a:spAutoFit/>
          </a:bodyPr>
          <a:lstStyle/>
          <a:p>
            <a:pPr>
              <a:defRPr/>
            </a:pPr>
            <a:r>
              <a:rPr lang="en-US" sz="2400" dirty="0">
                <a:latin typeface="+mn-lt"/>
              </a:rPr>
              <a:t>	       Min      Q</a:t>
            </a:r>
            <a:r>
              <a:rPr lang="en-US" sz="2400" baseline="-25000" dirty="0">
                <a:latin typeface="+mn-lt"/>
              </a:rPr>
              <a:t>1</a:t>
            </a:r>
            <a:r>
              <a:rPr lang="en-US" sz="2400" dirty="0">
                <a:latin typeface="+mn-lt"/>
              </a:rPr>
              <a:t>       M         Q</a:t>
            </a:r>
            <a:r>
              <a:rPr lang="en-US" sz="2400" baseline="-25000" dirty="0">
                <a:latin typeface="+mn-lt"/>
              </a:rPr>
              <a:t>3</a:t>
            </a:r>
            <a:r>
              <a:rPr lang="en-US" sz="2400" dirty="0">
                <a:latin typeface="+mn-lt"/>
              </a:rPr>
              <a:t>     Max</a:t>
            </a:r>
          </a:p>
          <a:p>
            <a:pPr>
              <a:defRPr/>
            </a:pPr>
            <a:r>
              <a:rPr lang="en-US" sz="2400" dirty="0">
                <a:latin typeface="+mn-lt"/>
              </a:rPr>
              <a:t>Women:     101       126    138.5    154    200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a:lstStyle/>
          <a:p>
            <a:pPr eaLnBrk="1" hangingPunct="1"/>
            <a:r>
              <a:rPr lang="en-US" dirty="0" smtClean="0"/>
              <a:t>Section 1.3 Day 1</a:t>
            </a:r>
          </a:p>
        </p:txBody>
      </p:sp>
      <p:sp>
        <p:nvSpPr>
          <p:cNvPr id="4" name="Slide Number Placeholder 3"/>
          <p:cNvSpPr>
            <a:spLocks noGrp="1"/>
          </p:cNvSpPr>
          <p:nvPr>
            <p:ph type="sldNum" sz="quarter" idx="12"/>
          </p:nvPr>
        </p:nvSpPr>
        <p:spPr/>
        <p:txBody>
          <a:bodyPr/>
          <a:lstStyle/>
          <a:p>
            <a:pPr>
              <a:defRPr/>
            </a:pPr>
            <a:fld id="{9366B3C5-6083-44DD-ACC9-1CC43AF77695}" type="slidenum">
              <a:rPr lang="en-US"/>
              <a:pPr>
                <a:defRPr/>
              </a:pPr>
              <a:t>44</a:t>
            </a:fld>
            <a:endParaRPr lang="en-US"/>
          </a:p>
        </p:txBody>
      </p:sp>
      <p:sp>
        <p:nvSpPr>
          <p:cNvPr id="58372" name="Content Placeholder 3"/>
          <p:cNvSpPr>
            <a:spLocks noGrp="1"/>
          </p:cNvSpPr>
          <p:nvPr>
            <p:ph sz="quarter" idx="1"/>
          </p:nvPr>
        </p:nvSpPr>
        <p:spPr/>
        <p:txBody>
          <a:bodyPr/>
          <a:lstStyle/>
          <a:p>
            <a:pPr eaLnBrk="1" hangingPunct="1"/>
            <a:endParaRPr lang="en-US" dirty="0" smtClean="0"/>
          </a:p>
          <a:p>
            <a:pPr eaLnBrk="1" hangingPunct="1"/>
            <a:endParaRPr lang="en-US" dirty="0" smtClean="0"/>
          </a:p>
          <a:p>
            <a:pPr eaLnBrk="1" hangingPunct="1"/>
            <a:r>
              <a:rPr lang="en-US" dirty="0" smtClean="0"/>
              <a:t>Homework:  #’s 84, 86, 88, 91, 92</a:t>
            </a:r>
          </a:p>
          <a:p>
            <a:pPr eaLnBrk="1" hangingPunct="1"/>
            <a:endParaRPr lang="en-US" dirty="0" smtClean="0"/>
          </a:p>
          <a:p>
            <a:pPr eaLnBrk="1" hangingPunct="1"/>
            <a:r>
              <a:rPr lang="en-US" dirty="0" smtClean="0"/>
              <a:t>Complete </a:t>
            </a:r>
            <a:r>
              <a:rPr lang="en-US" dirty="0" smtClean="0"/>
              <a:t>additional notes </a:t>
            </a:r>
            <a:r>
              <a:rPr lang="en-US" dirty="0"/>
              <a:t>packet pg. </a:t>
            </a:r>
            <a:r>
              <a:rPr lang="en-US" dirty="0" smtClean="0"/>
              <a:t>5-12.</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p:cNvSpPr>
            <a:spLocks noGrp="1"/>
          </p:cNvSpPr>
          <p:nvPr>
            <p:ph type="title"/>
          </p:nvPr>
        </p:nvSpPr>
        <p:spPr>
          <a:xfrm>
            <a:off x="463550" y="184150"/>
            <a:ext cx="8223250" cy="798513"/>
          </a:xfrm>
        </p:spPr>
        <p:txBody>
          <a:bodyPr/>
          <a:lstStyle/>
          <a:p>
            <a:r>
              <a:rPr lang="en-US" smtClean="0"/>
              <a:t>Measuring Spread:</a:t>
            </a:r>
          </a:p>
        </p:txBody>
      </p:sp>
      <p:sp>
        <p:nvSpPr>
          <p:cNvPr id="59395" name="Content Placeholder 2"/>
          <p:cNvSpPr>
            <a:spLocks noGrp="1"/>
          </p:cNvSpPr>
          <p:nvPr>
            <p:ph sz="quarter" idx="1"/>
          </p:nvPr>
        </p:nvSpPr>
        <p:spPr>
          <a:xfrm>
            <a:off x="474663" y="1060450"/>
            <a:ext cx="8212137" cy="4959350"/>
          </a:xfrm>
        </p:spPr>
        <p:txBody>
          <a:bodyPr/>
          <a:lstStyle/>
          <a:p>
            <a:pPr eaLnBrk="1" hangingPunct="1"/>
            <a:r>
              <a:rPr lang="en-US" b="1" smtClean="0"/>
              <a:t>Variance </a:t>
            </a:r>
            <a:r>
              <a:rPr lang="en-US" smtClean="0"/>
              <a:t>(s</a:t>
            </a:r>
            <a:r>
              <a:rPr lang="en-US" baseline="30000" smtClean="0"/>
              <a:t>2</a:t>
            </a:r>
            <a:r>
              <a:rPr lang="en-US" smtClean="0"/>
              <a:t>)  </a:t>
            </a:r>
          </a:p>
          <a:p>
            <a:pPr lvl="1" eaLnBrk="1" hangingPunct="1"/>
            <a:r>
              <a:rPr lang="en-US" smtClean="0"/>
              <a:t>The average of the squares of the deviations of the observations from their mean.  </a:t>
            </a:r>
          </a:p>
          <a:p>
            <a:pPr lvl="1" eaLnBrk="1" hangingPunct="1"/>
            <a:r>
              <a:rPr lang="en-US" smtClean="0"/>
              <a:t>In symbols, the variance of n observations x</a:t>
            </a:r>
            <a:r>
              <a:rPr lang="en-US" baseline="-25000" smtClean="0"/>
              <a:t>1</a:t>
            </a:r>
            <a:r>
              <a:rPr lang="en-US" smtClean="0"/>
              <a:t>, x</a:t>
            </a:r>
            <a:r>
              <a:rPr lang="en-US" baseline="-25000" smtClean="0"/>
              <a:t>2</a:t>
            </a:r>
            <a:r>
              <a:rPr lang="en-US" smtClean="0"/>
              <a:t>, …, x</a:t>
            </a:r>
            <a:r>
              <a:rPr lang="en-US" baseline="-25000" smtClean="0"/>
              <a:t>n</a:t>
            </a:r>
            <a:r>
              <a:rPr lang="en-US" smtClean="0"/>
              <a:t> is</a:t>
            </a:r>
          </a:p>
          <a:p>
            <a:pPr lvl="1" eaLnBrk="1" hangingPunct="1"/>
            <a:endParaRPr lang="en-US" smtClean="0"/>
          </a:p>
          <a:p>
            <a:pPr lvl="1" eaLnBrk="1" hangingPunct="1"/>
            <a:endParaRPr lang="en-US" smtClean="0"/>
          </a:p>
          <a:p>
            <a:pPr eaLnBrk="1" hangingPunct="1"/>
            <a:r>
              <a:rPr lang="en-US" b="1" smtClean="0"/>
              <a:t>Standard deviation </a:t>
            </a:r>
            <a:r>
              <a:rPr lang="en-US" smtClean="0"/>
              <a:t>(s)</a:t>
            </a:r>
          </a:p>
          <a:p>
            <a:pPr lvl="1" eaLnBrk="1" hangingPunct="1"/>
            <a:r>
              <a:rPr lang="en-US" smtClean="0"/>
              <a:t>The square root of variance.</a:t>
            </a:r>
          </a:p>
        </p:txBody>
      </p:sp>
      <p:sp>
        <p:nvSpPr>
          <p:cNvPr id="5" name="Slide Number Placeholder 4"/>
          <p:cNvSpPr>
            <a:spLocks noGrp="1"/>
          </p:cNvSpPr>
          <p:nvPr>
            <p:ph type="sldNum" sz="quarter" idx="12"/>
          </p:nvPr>
        </p:nvSpPr>
        <p:spPr/>
        <p:txBody>
          <a:bodyPr/>
          <a:lstStyle/>
          <a:p>
            <a:pPr>
              <a:defRPr/>
            </a:pPr>
            <a:fld id="{6AF2C5AA-98B3-4DFA-9943-0D3A1FCC1241}" type="slidenum">
              <a:rPr lang="en-US"/>
              <a:pPr>
                <a:defRPr/>
              </a:pPr>
              <a:t>45</a:t>
            </a:fld>
            <a:endParaRPr lang="en-US"/>
          </a:p>
        </p:txBody>
      </p:sp>
      <p:sp>
        <p:nvSpPr>
          <p:cNvPr id="5939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9398" name="Object 1"/>
          <p:cNvGraphicFramePr>
            <a:graphicFrameLocks noChangeAspect="1"/>
          </p:cNvGraphicFramePr>
          <p:nvPr/>
        </p:nvGraphicFramePr>
        <p:xfrm>
          <a:off x="1157288" y="2940050"/>
          <a:ext cx="3357562" cy="698500"/>
        </p:xfrm>
        <a:graphic>
          <a:graphicData uri="http://schemas.openxmlformats.org/presentationml/2006/ole">
            <mc:AlternateContent xmlns:mc="http://schemas.openxmlformats.org/markup-compatibility/2006">
              <mc:Choice xmlns:v="urn:schemas-microsoft-com:vml" Requires="v">
                <p:oleObj spid="_x0000_s59453" name="Equation" r:id="rId3" imgW="2425700" imgH="508000" progId="Equation.DSMT4">
                  <p:embed/>
                </p:oleObj>
              </mc:Choice>
              <mc:Fallback>
                <p:oleObj name="Equation" r:id="rId3" imgW="24257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288" y="2940050"/>
                        <a:ext cx="33575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399" name="Object 1"/>
          <p:cNvGraphicFramePr>
            <a:graphicFrameLocks noChangeAspect="1"/>
          </p:cNvGraphicFramePr>
          <p:nvPr/>
        </p:nvGraphicFramePr>
        <p:xfrm>
          <a:off x="5557838" y="3017838"/>
          <a:ext cx="1827212" cy="541337"/>
        </p:xfrm>
        <a:graphic>
          <a:graphicData uri="http://schemas.openxmlformats.org/presentationml/2006/ole">
            <mc:AlternateContent xmlns:mc="http://schemas.openxmlformats.org/markup-compatibility/2006">
              <mc:Choice xmlns:v="urn:schemas-microsoft-com:vml" Requires="v">
                <p:oleObj spid="_x0000_s59454" name="Equation" r:id="rId5" imgW="1320227" imgH="393529" progId="Equation.DSMT4">
                  <p:embed/>
                </p:oleObj>
              </mc:Choice>
              <mc:Fallback>
                <p:oleObj name="Equation" r:id="rId5" imgW="1320227" imgH="39352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38" y="3017838"/>
                        <a:ext cx="182721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832350" y="3081338"/>
            <a:ext cx="541338" cy="493712"/>
          </a:xfrm>
          <a:prstGeom prst="rect">
            <a:avLst/>
          </a:prstGeom>
          <a:noFill/>
        </p:spPr>
        <p:txBody>
          <a:bodyPr>
            <a:spAutoFit/>
          </a:bodyPr>
          <a:lstStyle/>
          <a:p>
            <a:pPr>
              <a:defRPr/>
            </a:pPr>
            <a:r>
              <a:rPr lang="en-US" sz="2600" dirty="0">
                <a:latin typeface="+mn-lt"/>
              </a:rPr>
              <a:t>or</a:t>
            </a:r>
          </a:p>
        </p:txBody>
      </p:sp>
      <p:graphicFrame>
        <p:nvGraphicFramePr>
          <p:cNvPr id="59401" name="Object 1"/>
          <p:cNvGraphicFramePr>
            <a:graphicFrameLocks noChangeAspect="1"/>
          </p:cNvGraphicFramePr>
          <p:nvPr/>
        </p:nvGraphicFramePr>
        <p:xfrm>
          <a:off x="1187450" y="4867275"/>
          <a:ext cx="1897063" cy="611188"/>
        </p:xfrm>
        <a:graphic>
          <a:graphicData uri="http://schemas.openxmlformats.org/presentationml/2006/ole">
            <mc:AlternateContent xmlns:mc="http://schemas.openxmlformats.org/markup-compatibility/2006">
              <mc:Choice xmlns:v="urn:schemas-microsoft-com:vml" Requires="v">
                <p:oleObj spid="_x0000_s59455" name="Equation" r:id="rId7" imgW="1371600" imgH="444500" progId="Equation.DSMT4">
                  <p:embed/>
                </p:oleObj>
              </mc:Choice>
              <mc:Fallback>
                <p:oleObj name="Equation" r:id="rId7" imgW="1371600" imgH="4445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4867275"/>
                        <a:ext cx="18970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wipe(left)">
                                      <p:cBhvr>
                                        <p:cTn id="7" dur="500"/>
                                        <p:tgtEl>
                                          <p:spTgt spid="5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500"/>
                                        <p:tgtEl>
                                          <p:spTgt spid="59395">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9398"/>
                                        </p:tgtEl>
                                        <p:attrNameLst>
                                          <p:attrName>style.visibility</p:attrName>
                                        </p:attrNameLst>
                                      </p:cBhvr>
                                      <p:to>
                                        <p:strVal val="visible"/>
                                      </p:to>
                                    </p:set>
                                    <p:animEffect transition="in" filter="wipe(left)">
                                      <p:cBhvr>
                                        <p:cTn id="15" dur="500"/>
                                        <p:tgtEl>
                                          <p:spTgt spid="59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59399"/>
                                        </p:tgtEl>
                                        <p:attrNameLst>
                                          <p:attrName>style.visibility</p:attrName>
                                        </p:attrNameLst>
                                      </p:cBhvr>
                                      <p:to>
                                        <p:strVal val="visible"/>
                                      </p:to>
                                    </p:set>
                                    <p:animEffect transition="in" filter="wipe(left)">
                                      <p:cBhvr>
                                        <p:cTn id="24" dur="500"/>
                                        <p:tgtEl>
                                          <p:spTgt spid="593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9395">
                                            <p:txEl>
                                              <p:pRg st="6" end="6"/>
                                            </p:txEl>
                                          </p:spTgt>
                                        </p:tgtEl>
                                        <p:attrNameLst>
                                          <p:attrName>style.visibility</p:attrName>
                                        </p:attrNameLst>
                                      </p:cBhvr>
                                      <p:to>
                                        <p:strVal val="visible"/>
                                      </p:to>
                                    </p:set>
                                    <p:animEffect transition="in" filter="wipe(left)">
                                      <p:cBhvr>
                                        <p:cTn id="29" dur="500"/>
                                        <p:tgtEl>
                                          <p:spTgt spid="59395">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9401"/>
                                        </p:tgtEl>
                                        <p:attrNameLst>
                                          <p:attrName>style.visibility</p:attrName>
                                        </p:attrNameLst>
                                      </p:cBhvr>
                                      <p:to>
                                        <p:strVal val="visible"/>
                                      </p:to>
                                    </p:set>
                                    <p:animEffect transition="in" filter="wipe(left)">
                                      <p:cBhvr>
                                        <p:cTn id="34" dur="5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eaLnBrk="1" hangingPunct="1"/>
            <a:r>
              <a:rPr lang="en-US" sz="3200" smtClean="0"/>
              <a:t>How to find the mean and standard deviation from their definitions.</a:t>
            </a:r>
          </a:p>
        </p:txBody>
      </p:sp>
      <p:sp>
        <p:nvSpPr>
          <p:cNvPr id="3" name="Slide Number Placeholder 2"/>
          <p:cNvSpPr>
            <a:spLocks noGrp="1"/>
          </p:cNvSpPr>
          <p:nvPr>
            <p:ph type="sldNum" sz="quarter" idx="12"/>
          </p:nvPr>
        </p:nvSpPr>
        <p:spPr/>
        <p:txBody>
          <a:bodyPr/>
          <a:lstStyle/>
          <a:p>
            <a:pPr>
              <a:defRPr/>
            </a:pPr>
            <a:fld id="{C3361EAE-313F-4C06-92C0-86429017FFF3}" type="slidenum">
              <a:rPr lang="en-US"/>
              <a:pPr>
                <a:defRPr/>
              </a:pPr>
              <a:t>46</a:t>
            </a:fld>
            <a:endParaRPr lang="en-US"/>
          </a:p>
        </p:txBody>
      </p:sp>
      <p:sp>
        <p:nvSpPr>
          <p:cNvPr id="60420" name="Content Placeholder 4"/>
          <p:cNvSpPr>
            <a:spLocks noGrp="1"/>
          </p:cNvSpPr>
          <p:nvPr>
            <p:ph sz="quarter" idx="1"/>
          </p:nvPr>
        </p:nvSpPr>
        <p:spPr>
          <a:xfrm>
            <a:off x="457200" y="1600200"/>
            <a:ext cx="8229600" cy="1836738"/>
          </a:xfrm>
        </p:spPr>
        <p:txBody>
          <a:bodyPr/>
          <a:lstStyle/>
          <a:p>
            <a:pPr eaLnBrk="1" hangingPunct="1"/>
            <a:r>
              <a:rPr lang="en-US" smtClean="0"/>
              <a:t>With the list of numbers below, calculate the standard deviation.</a:t>
            </a:r>
          </a:p>
          <a:p>
            <a:pPr marL="2060575" lvl="2" indent="-463550" eaLnBrk="1" hangingPunct="1">
              <a:buFont typeface="Courier New" pitchFamily="49" charset="0"/>
              <a:buChar char="o"/>
            </a:pPr>
            <a:r>
              <a:rPr lang="en-US" smtClean="0"/>
              <a:t>5, 6, 7, 8, 10, 12</a:t>
            </a:r>
          </a:p>
        </p:txBody>
      </p:sp>
      <p:graphicFrame>
        <p:nvGraphicFramePr>
          <p:cNvPr id="71685" name="Object 3"/>
          <p:cNvGraphicFramePr>
            <a:graphicFrameLocks noChangeAspect="1"/>
          </p:cNvGraphicFramePr>
          <p:nvPr/>
        </p:nvGraphicFramePr>
        <p:xfrm>
          <a:off x="979488" y="4525963"/>
          <a:ext cx="2362200" cy="771525"/>
        </p:xfrm>
        <a:graphic>
          <a:graphicData uri="http://schemas.openxmlformats.org/presentationml/2006/ole">
            <mc:AlternateContent xmlns:mc="http://schemas.openxmlformats.org/markup-compatibility/2006">
              <mc:Choice xmlns:v="urn:schemas-microsoft-com:vml" Requires="v">
                <p:oleObj spid="_x0000_s60493" name="Equation" r:id="rId3" imgW="1371600" imgH="444500" progId="Equation.DSMT4">
                  <p:embed/>
                </p:oleObj>
              </mc:Choice>
              <mc:Fallback>
                <p:oleObj name="Equation" r:id="rId3" imgW="1371600" imgH="444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8" y="4525963"/>
                        <a:ext cx="2362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6" name="Object 3"/>
          <p:cNvGraphicFramePr>
            <a:graphicFrameLocks noChangeAspect="1"/>
          </p:cNvGraphicFramePr>
          <p:nvPr/>
        </p:nvGraphicFramePr>
        <p:xfrm>
          <a:off x="900113" y="5481638"/>
          <a:ext cx="6757987" cy="860425"/>
        </p:xfrm>
        <a:graphic>
          <a:graphicData uri="http://schemas.openxmlformats.org/presentationml/2006/ole">
            <mc:AlternateContent xmlns:mc="http://schemas.openxmlformats.org/markup-compatibility/2006">
              <mc:Choice xmlns:v="urn:schemas-microsoft-com:vml" Requires="v">
                <p:oleObj spid="_x0000_s60494" name="Equation" r:id="rId5" imgW="3924300" imgH="495300" progId="Equation.DSMT4">
                  <p:embed/>
                </p:oleObj>
              </mc:Choice>
              <mc:Fallback>
                <p:oleObj name="Equation" r:id="rId5" imgW="3924300" imgH="495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481638"/>
                        <a:ext cx="67579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7" name="Object 3"/>
          <p:cNvGraphicFramePr>
            <a:graphicFrameLocks noChangeAspect="1"/>
          </p:cNvGraphicFramePr>
          <p:nvPr/>
        </p:nvGraphicFramePr>
        <p:xfrm>
          <a:off x="1263650" y="3078163"/>
          <a:ext cx="2687638" cy="690562"/>
        </p:xfrm>
        <a:graphic>
          <a:graphicData uri="http://schemas.openxmlformats.org/presentationml/2006/ole">
            <mc:AlternateContent xmlns:mc="http://schemas.openxmlformats.org/markup-compatibility/2006">
              <mc:Choice xmlns:v="urn:schemas-microsoft-com:vml" Requires="v">
                <p:oleObj spid="_x0000_s60495" name="Equation" r:id="rId7" imgW="1536033" imgH="393529" progId="Equation.DSMT4">
                  <p:embed/>
                </p:oleObj>
              </mc:Choice>
              <mc:Fallback>
                <p:oleObj name="Equation" r:id="rId7" imgW="1536033" imgH="393529"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3650" y="3078163"/>
                        <a:ext cx="268763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3"/>
          <p:cNvGraphicFramePr>
            <a:graphicFrameLocks noChangeAspect="1"/>
          </p:cNvGraphicFramePr>
          <p:nvPr/>
        </p:nvGraphicFramePr>
        <p:xfrm>
          <a:off x="1231900" y="3871913"/>
          <a:ext cx="606425" cy="382587"/>
        </p:xfrm>
        <a:graphic>
          <a:graphicData uri="http://schemas.openxmlformats.org/presentationml/2006/ole">
            <mc:AlternateContent xmlns:mc="http://schemas.openxmlformats.org/markup-compatibility/2006">
              <mc:Choice xmlns:v="urn:schemas-microsoft-com:vml" Requires="v">
                <p:oleObj spid="_x0000_s60496" name="Equation" r:id="rId9" imgW="342603" imgH="215713" progId="Equation.DSMT4">
                  <p:embed/>
                </p:oleObj>
              </mc:Choice>
              <mc:Fallback>
                <p:oleObj name="Equation" r:id="rId9" imgW="342603" imgH="215713"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1900" y="3871913"/>
                        <a:ext cx="6064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slide(fromBottom)">
                                      <p:cBhvr>
                                        <p:cTn id="7" dur="500"/>
                                        <p:tgtEl>
                                          <p:spTgt spid="71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slide(fromBottom)">
                                      <p:cBhvr>
                                        <p:cTn id="17" dur="500"/>
                                        <p:tgtEl>
                                          <p:spTgt spid="716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slide(fromBottom)">
                                      <p:cBhvr>
                                        <p:cTn id="22"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B82F0B-FBBB-470E-800E-51644BFD4774}" type="slidenum">
              <a:rPr lang="en-US"/>
              <a:pPr>
                <a:defRPr/>
              </a:pPr>
              <a:t>47</a:t>
            </a:fld>
            <a:endParaRPr lang="en-US"/>
          </a:p>
        </p:txBody>
      </p:sp>
      <p:graphicFrame>
        <p:nvGraphicFramePr>
          <p:cNvPr id="7" name="Object 3"/>
          <p:cNvGraphicFramePr>
            <a:graphicFrameLocks noChangeAspect="1"/>
          </p:cNvGraphicFramePr>
          <p:nvPr/>
        </p:nvGraphicFramePr>
        <p:xfrm>
          <a:off x="903288" y="1306513"/>
          <a:ext cx="4921250" cy="860425"/>
        </p:xfrm>
        <a:graphic>
          <a:graphicData uri="http://schemas.openxmlformats.org/presentationml/2006/ole">
            <mc:AlternateContent xmlns:mc="http://schemas.openxmlformats.org/markup-compatibility/2006">
              <mc:Choice xmlns:v="urn:schemas-microsoft-com:vml" Requires="v">
                <p:oleObj spid="_x0000_s61551" name="Equation" r:id="rId3" imgW="2857500" imgH="495300" progId="Equation.DSMT4">
                  <p:embed/>
                </p:oleObj>
              </mc:Choice>
              <mc:Fallback>
                <p:oleObj name="Equation" r:id="rId3" imgW="2857500" imgH="4953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8" y="1306513"/>
                        <a:ext cx="4921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3"/>
          <p:cNvGraphicFramePr>
            <a:graphicFrameLocks noChangeAspect="1"/>
          </p:cNvGraphicFramePr>
          <p:nvPr/>
        </p:nvGraphicFramePr>
        <p:xfrm>
          <a:off x="892175" y="2343150"/>
          <a:ext cx="2690813" cy="773113"/>
        </p:xfrm>
        <a:graphic>
          <a:graphicData uri="http://schemas.openxmlformats.org/presentationml/2006/ole">
            <mc:AlternateContent xmlns:mc="http://schemas.openxmlformats.org/markup-compatibility/2006">
              <mc:Choice xmlns:v="urn:schemas-microsoft-com:vml" Requires="v">
                <p:oleObj spid="_x0000_s61552" name="Equation" r:id="rId5" imgW="1562100" imgH="444500" progId="Equation.DSMT4">
                  <p:embed/>
                </p:oleObj>
              </mc:Choice>
              <mc:Fallback>
                <p:oleObj name="Equation" r:id="rId5" imgW="15621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75" y="2343150"/>
                        <a:ext cx="26908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3"/>
          <p:cNvGraphicFramePr>
            <a:graphicFrameLocks noChangeAspect="1"/>
          </p:cNvGraphicFramePr>
          <p:nvPr/>
        </p:nvGraphicFramePr>
        <p:xfrm>
          <a:off x="885825" y="3313113"/>
          <a:ext cx="962025" cy="773112"/>
        </p:xfrm>
        <a:graphic>
          <a:graphicData uri="http://schemas.openxmlformats.org/presentationml/2006/ole">
            <mc:AlternateContent xmlns:mc="http://schemas.openxmlformats.org/markup-compatibility/2006">
              <mc:Choice xmlns:v="urn:schemas-microsoft-com:vml" Requires="v">
                <p:oleObj spid="_x0000_s61553" name="Equation" r:id="rId7" imgW="558558" imgH="444307" progId="Equation.DSMT4">
                  <p:embed/>
                </p:oleObj>
              </mc:Choice>
              <mc:Fallback>
                <p:oleObj name="Equation" r:id="rId7" imgW="558558" imgH="444307"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25" y="3313113"/>
                        <a:ext cx="9620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
          <p:cNvGraphicFramePr>
            <a:graphicFrameLocks noChangeAspect="1"/>
          </p:cNvGraphicFramePr>
          <p:nvPr/>
        </p:nvGraphicFramePr>
        <p:xfrm>
          <a:off x="885825" y="4291013"/>
          <a:ext cx="984250" cy="396875"/>
        </p:xfrm>
        <a:graphic>
          <a:graphicData uri="http://schemas.openxmlformats.org/presentationml/2006/ole">
            <mc:AlternateContent xmlns:mc="http://schemas.openxmlformats.org/markup-compatibility/2006">
              <mc:Choice xmlns:v="urn:schemas-microsoft-com:vml" Requires="v">
                <p:oleObj spid="_x0000_s61554" name="Equation" r:id="rId9" imgW="571252" imgH="228501" progId="Equation.DSMT4">
                  <p:embed/>
                </p:oleObj>
              </mc:Choice>
              <mc:Fallback>
                <p:oleObj name="Equation" r:id="rId9" imgW="571252" imgH="228501"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825" y="4291013"/>
                        <a:ext cx="98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3"/>
          <p:cNvGraphicFramePr>
            <a:graphicFrameLocks noChangeAspect="1"/>
          </p:cNvGraphicFramePr>
          <p:nvPr/>
        </p:nvGraphicFramePr>
        <p:xfrm>
          <a:off x="4360863" y="3751263"/>
          <a:ext cx="1798637" cy="619125"/>
        </p:xfrm>
        <a:graphic>
          <a:graphicData uri="http://schemas.openxmlformats.org/presentationml/2006/ole">
            <mc:AlternateContent xmlns:mc="http://schemas.openxmlformats.org/markup-compatibility/2006">
              <mc:Choice xmlns:v="urn:schemas-microsoft-com:vml" Requires="v">
                <p:oleObj spid="_x0000_s61555" name="Equation" r:id="rId11" imgW="520248" imgH="177646" progId="Equation.DSMT4">
                  <p:embed/>
                </p:oleObj>
              </mc:Choice>
              <mc:Fallback>
                <p:oleObj name="Equation" r:id="rId11" imgW="520248" imgH="17764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0863" y="3751263"/>
                        <a:ext cx="17986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48" name="Object 3"/>
          <p:cNvGraphicFramePr>
            <a:graphicFrameLocks noChangeAspect="1"/>
          </p:cNvGraphicFramePr>
          <p:nvPr/>
        </p:nvGraphicFramePr>
        <p:xfrm>
          <a:off x="900113" y="266700"/>
          <a:ext cx="6757987" cy="860425"/>
        </p:xfrm>
        <a:graphic>
          <a:graphicData uri="http://schemas.openxmlformats.org/presentationml/2006/ole">
            <mc:AlternateContent xmlns:mc="http://schemas.openxmlformats.org/markup-compatibility/2006">
              <mc:Choice xmlns:v="urn:schemas-microsoft-com:vml" Requires="v">
                <p:oleObj spid="_x0000_s61556" name="Equation" r:id="rId13" imgW="3924300" imgH="495300" progId="Equation.DSMT4">
                  <p:embed/>
                </p:oleObj>
              </mc:Choice>
              <mc:Fallback>
                <p:oleObj name="Equation" r:id="rId13" imgW="3924300" imgH="4953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266700"/>
                        <a:ext cx="67579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914400" y="203200"/>
            <a:ext cx="7772400" cy="728663"/>
          </a:xfrm>
        </p:spPr>
        <p:txBody>
          <a:bodyPr/>
          <a:lstStyle/>
          <a:p>
            <a:r>
              <a:rPr lang="en-US" smtClean="0"/>
              <a:t>Properties of Variance:</a:t>
            </a:r>
          </a:p>
        </p:txBody>
      </p:sp>
      <p:sp>
        <p:nvSpPr>
          <p:cNvPr id="62467" name="Content Placeholder 2"/>
          <p:cNvSpPr>
            <a:spLocks noGrp="1"/>
          </p:cNvSpPr>
          <p:nvPr>
            <p:ph sz="quarter" idx="1"/>
          </p:nvPr>
        </p:nvSpPr>
        <p:spPr>
          <a:xfrm>
            <a:off x="914400" y="1174750"/>
            <a:ext cx="7772400" cy="4845050"/>
          </a:xfrm>
        </p:spPr>
        <p:txBody>
          <a:bodyPr/>
          <a:lstStyle/>
          <a:p>
            <a:r>
              <a:rPr lang="en-US" smtClean="0"/>
              <a:t>Uses squared deviations from the mean because the sum of all the deviations not squared is always zero.</a:t>
            </a:r>
          </a:p>
          <a:p>
            <a:pPr lvl="1"/>
            <a:r>
              <a:rPr lang="en-US" smtClean="0"/>
              <a:t>Has square units.</a:t>
            </a:r>
          </a:p>
          <a:p>
            <a:r>
              <a:rPr lang="en-US" smtClean="0"/>
              <a:t>Found by taking an average but dividing by n-1.</a:t>
            </a:r>
          </a:p>
          <a:p>
            <a:pPr lvl="1"/>
            <a:r>
              <a:rPr lang="en-US" smtClean="0"/>
              <a:t>The sum of the deviations is always zero, so the last deviation can be found once the other n-1 deviations are known.</a:t>
            </a:r>
          </a:p>
          <a:p>
            <a:pPr lvl="2"/>
            <a:r>
              <a:rPr lang="en-US" smtClean="0"/>
              <a:t>Means only n-1 of the squared deviations can vary freely, so the average is found by dividing by n-1.</a:t>
            </a:r>
          </a:p>
          <a:p>
            <a:pPr lvl="1"/>
            <a:r>
              <a:rPr lang="en-US" smtClean="0"/>
              <a:t>n-1 is called the </a:t>
            </a:r>
            <a:r>
              <a:rPr lang="en-US" b="1" smtClean="0"/>
              <a:t>degrees of freedom</a:t>
            </a:r>
            <a:r>
              <a:rPr lang="en-US" smtClean="0"/>
              <a:t>.</a:t>
            </a:r>
            <a:endParaRPr lang="en-US" b="1" smtClean="0"/>
          </a:p>
          <a:p>
            <a:endParaRPr lang="en-US" smtClean="0"/>
          </a:p>
        </p:txBody>
      </p:sp>
      <p:sp>
        <p:nvSpPr>
          <p:cNvPr id="4" name="Slide Number Placeholder 3"/>
          <p:cNvSpPr>
            <a:spLocks noGrp="1"/>
          </p:cNvSpPr>
          <p:nvPr>
            <p:ph type="sldNum" sz="quarter" idx="12"/>
          </p:nvPr>
        </p:nvSpPr>
        <p:spPr/>
        <p:txBody>
          <a:bodyPr/>
          <a:lstStyle/>
          <a:p>
            <a:pPr>
              <a:defRPr/>
            </a:pPr>
            <a:fld id="{F8C81BD2-57EB-4E6E-88CF-2FD07F21E28F}"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wipe(left)">
                                      <p:cBhvr>
                                        <p:cTn id="27" dur="500"/>
                                        <p:tgtEl>
                                          <p:spTgt spid="624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wipe(left)">
                                      <p:cBhvr>
                                        <p:cTn id="32"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158750"/>
            <a:ext cx="7772400" cy="969963"/>
          </a:xfrm>
        </p:spPr>
        <p:txBody>
          <a:bodyPr/>
          <a:lstStyle/>
          <a:p>
            <a:r>
              <a:rPr lang="en-US" smtClean="0"/>
              <a:t>Properties of Standard Deviation</a:t>
            </a:r>
          </a:p>
        </p:txBody>
      </p:sp>
      <p:sp>
        <p:nvSpPr>
          <p:cNvPr id="63491" name="Content Placeholder 2"/>
          <p:cNvSpPr>
            <a:spLocks noGrp="1"/>
          </p:cNvSpPr>
          <p:nvPr>
            <p:ph sz="quarter" idx="1"/>
          </p:nvPr>
        </p:nvSpPr>
        <p:spPr>
          <a:xfrm>
            <a:off x="914400" y="1466850"/>
            <a:ext cx="7772400" cy="4789488"/>
          </a:xfrm>
        </p:spPr>
        <p:txBody>
          <a:bodyPr/>
          <a:lstStyle/>
          <a:p>
            <a:r>
              <a:rPr lang="en-US" smtClean="0"/>
              <a:t>Measures the spread about the mean and should be used only when the mean is chosen as the measure of center.</a:t>
            </a:r>
          </a:p>
          <a:p>
            <a:endParaRPr lang="en-US" smtClean="0"/>
          </a:p>
          <a:p>
            <a:r>
              <a:rPr lang="en-US" smtClean="0"/>
              <a:t>Equals zero when there is no spread, happens when all observations are the same value. Otherwise it is always positive.</a:t>
            </a:r>
          </a:p>
          <a:p>
            <a:endParaRPr lang="en-US" smtClean="0"/>
          </a:p>
          <a:p>
            <a:pPr marL="273050" lvl="1" indent="-273050">
              <a:spcBef>
                <a:spcPts val="575"/>
              </a:spcBef>
              <a:buClr>
                <a:schemeClr val="accent1"/>
              </a:buClr>
            </a:pPr>
            <a:r>
              <a:rPr lang="en-US" sz="2800" smtClean="0"/>
              <a:t>Not </a:t>
            </a:r>
            <a:r>
              <a:rPr lang="en-US" sz="2800" b="1" smtClean="0"/>
              <a:t>resistant</a:t>
            </a:r>
            <a:r>
              <a:rPr lang="en-US" sz="2800" smtClean="0"/>
              <a:t> to the influence of extreme observations or strong skewness.</a:t>
            </a:r>
          </a:p>
          <a:p>
            <a:endParaRPr lang="en-US" smtClean="0"/>
          </a:p>
        </p:txBody>
      </p:sp>
      <p:sp>
        <p:nvSpPr>
          <p:cNvPr id="4" name="Slide Number Placeholder 3"/>
          <p:cNvSpPr>
            <a:spLocks noGrp="1"/>
          </p:cNvSpPr>
          <p:nvPr>
            <p:ph type="sldNum" sz="quarter" idx="12"/>
          </p:nvPr>
        </p:nvSpPr>
        <p:spPr/>
        <p:txBody>
          <a:bodyPr/>
          <a:lstStyle/>
          <a:p>
            <a:pPr>
              <a:defRPr/>
            </a:pPr>
            <a:fld id="{F71D3DD0-16DA-40DC-9688-093461823391}"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wipe(left)">
                                      <p:cBhvr>
                                        <p:cTn id="12" dur="500"/>
                                        <p:tgtEl>
                                          <p:spTgt spid="63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wipe(left)">
                                      <p:cBhvr>
                                        <p:cTn id="1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3971192-2273-4534-96C3-2067028568AB}" type="slidenum">
              <a:rPr lang="en-US"/>
              <a:pPr>
                <a:defRPr/>
              </a:pPr>
              <a:t>5</a:t>
            </a:fld>
            <a:endParaRPr lang="en-US"/>
          </a:p>
        </p:txBody>
      </p:sp>
      <p:sp>
        <p:nvSpPr>
          <p:cNvPr id="14339" name="Content Placeholder 3"/>
          <p:cNvSpPr>
            <a:spLocks noGrp="1"/>
          </p:cNvSpPr>
          <p:nvPr>
            <p:ph sz="quarter" idx="1"/>
          </p:nvPr>
        </p:nvSpPr>
        <p:spPr/>
        <p:txBody>
          <a:bodyPr/>
          <a:lstStyle/>
          <a:p>
            <a:pPr eaLnBrk="1" hangingPunct="1"/>
            <a:r>
              <a:rPr lang="en-US" smtClean="0"/>
              <a:t>A.  The individuals are the BMW 318I, the Buick Century, and the Chevrolet Blazer.</a:t>
            </a:r>
          </a:p>
          <a:p>
            <a:pPr eaLnBrk="1" hangingPunct="1"/>
            <a:endParaRPr lang="en-US" smtClean="0"/>
          </a:p>
          <a:p>
            <a:pPr eaLnBrk="1" hangingPunct="1"/>
            <a:r>
              <a:rPr lang="en-US" smtClean="0"/>
              <a:t>B.  The variables given are </a:t>
            </a:r>
          </a:p>
          <a:p>
            <a:pPr lvl="1" eaLnBrk="1" hangingPunct="1"/>
            <a:r>
              <a:rPr lang="en-US" smtClean="0"/>
              <a:t>Vehicle type (categorical)</a:t>
            </a:r>
          </a:p>
          <a:p>
            <a:pPr lvl="1" eaLnBrk="1" hangingPunct="1"/>
            <a:r>
              <a:rPr lang="en-US" smtClean="0"/>
              <a:t>Transmission type (categorical)</a:t>
            </a:r>
          </a:p>
          <a:p>
            <a:pPr lvl="1" eaLnBrk="1" hangingPunct="1"/>
            <a:r>
              <a:rPr lang="en-US" smtClean="0"/>
              <a:t>Number of cylinders (quantitative)</a:t>
            </a:r>
          </a:p>
          <a:p>
            <a:pPr lvl="1" eaLnBrk="1" hangingPunct="1"/>
            <a:r>
              <a:rPr lang="en-US" smtClean="0"/>
              <a:t>City MPG (quantitative)</a:t>
            </a:r>
          </a:p>
          <a:p>
            <a:pPr lvl="1" eaLnBrk="1" hangingPunct="1"/>
            <a:r>
              <a:rPr lang="en-US" smtClean="0"/>
              <a:t>Highway MPG (quantitative)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85775" y="146050"/>
            <a:ext cx="8201025" cy="1841500"/>
          </a:xfrm>
        </p:spPr>
        <p:txBody>
          <a:bodyPr/>
          <a:lstStyle/>
          <a:p>
            <a:pPr algn="ctr" eaLnBrk="1" hangingPunct="1"/>
            <a:r>
              <a:rPr lang="en-US" smtClean="0"/>
              <a:t>Mean &amp; Standard Deviation </a:t>
            </a:r>
            <a:br>
              <a:rPr lang="en-US" smtClean="0"/>
            </a:br>
            <a:r>
              <a:rPr lang="en-US" smtClean="0"/>
              <a:t>Vs. </a:t>
            </a:r>
            <a:br>
              <a:rPr lang="en-US" smtClean="0"/>
            </a:br>
            <a:r>
              <a:rPr lang="en-US" smtClean="0"/>
              <a:t>Median &amp; the 5-Number Summary</a:t>
            </a:r>
          </a:p>
        </p:txBody>
      </p:sp>
      <p:sp>
        <p:nvSpPr>
          <p:cNvPr id="4" name="Slide Number Placeholder 3"/>
          <p:cNvSpPr>
            <a:spLocks noGrp="1"/>
          </p:cNvSpPr>
          <p:nvPr>
            <p:ph type="sldNum" sz="quarter" idx="12"/>
          </p:nvPr>
        </p:nvSpPr>
        <p:spPr/>
        <p:txBody>
          <a:bodyPr/>
          <a:lstStyle/>
          <a:p>
            <a:pPr>
              <a:defRPr/>
            </a:pPr>
            <a:fld id="{AF3EB8A2-214F-4924-B4B2-CD8CF731EA07}" type="slidenum">
              <a:rPr lang="en-US"/>
              <a:pPr>
                <a:defRPr/>
              </a:pPr>
              <a:t>50</a:t>
            </a:fld>
            <a:endParaRPr lang="en-US"/>
          </a:p>
        </p:txBody>
      </p:sp>
      <p:sp>
        <p:nvSpPr>
          <p:cNvPr id="64516" name="Content Placeholder 2"/>
          <p:cNvSpPr>
            <a:spLocks noGrp="1"/>
          </p:cNvSpPr>
          <p:nvPr>
            <p:ph sz="quarter" idx="1"/>
          </p:nvPr>
        </p:nvSpPr>
        <p:spPr>
          <a:xfrm>
            <a:off x="463550" y="2155825"/>
            <a:ext cx="8223250" cy="3863975"/>
          </a:xfrm>
        </p:spPr>
        <p:txBody>
          <a:bodyPr/>
          <a:lstStyle/>
          <a:p>
            <a:pPr eaLnBrk="1" hangingPunct="1"/>
            <a:r>
              <a:rPr lang="en-US" smtClean="0"/>
              <a:t>Mean &amp; Standard Deviation</a:t>
            </a:r>
          </a:p>
          <a:p>
            <a:pPr lvl="1" eaLnBrk="1" hangingPunct="1"/>
            <a:r>
              <a:rPr lang="en-US" smtClean="0"/>
              <a:t>Most common numerical description of a distribution.</a:t>
            </a:r>
          </a:p>
          <a:p>
            <a:pPr lvl="1" eaLnBrk="1" hangingPunct="1"/>
            <a:r>
              <a:rPr lang="en-US" smtClean="0"/>
              <a:t>Used for reasonably symmetric distributions that are free from outliers.</a:t>
            </a:r>
          </a:p>
          <a:p>
            <a:pPr eaLnBrk="1" hangingPunct="1"/>
            <a:r>
              <a:rPr lang="en-US" smtClean="0"/>
              <a:t>Five-Number Summary</a:t>
            </a:r>
          </a:p>
          <a:p>
            <a:pPr lvl="1" eaLnBrk="1" hangingPunct="1"/>
            <a:r>
              <a:rPr lang="en-US" smtClean="0"/>
              <a:t>Offer a reasonably complete description of center and spread.</a:t>
            </a:r>
          </a:p>
          <a:p>
            <a:pPr lvl="1" eaLnBrk="1" hangingPunct="1"/>
            <a:r>
              <a:rPr lang="en-US" smtClean="0"/>
              <a:t>Used for describing skewed distributions or a distribution with strong outliers.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4516">
                                            <p:txEl>
                                              <p:pRg st="1" end="1"/>
                                            </p:txEl>
                                          </p:spTgt>
                                        </p:tgtEl>
                                        <p:attrNameLst>
                                          <p:attrName>style.visibility</p:attrName>
                                        </p:attrNameLst>
                                      </p:cBhvr>
                                      <p:to>
                                        <p:strVal val="visible"/>
                                      </p:to>
                                    </p:set>
                                    <p:animEffect transition="in" filter="wipe(left)">
                                      <p:cBhvr>
                                        <p:cTn id="7" dur="500"/>
                                        <p:tgtEl>
                                          <p:spTgt spid="6451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16">
                                            <p:txEl>
                                              <p:pRg st="2" end="2"/>
                                            </p:txEl>
                                          </p:spTgt>
                                        </p:tgtEl>
                                        <p:attrNameLst>
                                          <p:attrName>style.visibility</p:attrName>
                                        </p:attrNameLst>
                                      </p:cBhvr>
                                      <p:to>
                                        <p:strVal val="visible"/>
                                      </p:to>
                                    </p:set>
                                    <p:animEffect transition="in" filter="wipe(left)">
                                      <p:cBhvr>
                                        <p:cTn id="12" dur="500"/>
                                        <p:tgtEl>
                                          <p:spTgt spid="645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4516">
                                            <p:txEl>
                                              <p:pRg st="4" end="4"/>
                                            </p:txEl>
                                          </p:spTgt>
                                        </p:tgtEl>
                                        <p:attrNameLst>
                                          <p:attrName>style.visibility</p:attrName>
                                        </p:attrNameLst>
                                      </p:cBhvr>
                                      <p:to>
                                        <p:strVal val="visible"/>
                                      </p:to>
                                    </p:set>
                                    <p:animEffect transition="in" filter="wipe(left)">
                                      <p:cBhvr>
                                        <p:cTn id="17" dur="500"/>
                                        <p:tgtEl>
                                          <p:spTgt spid="645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4516">
                                            <p:txEl>
                                              <p:pRg st="5" end="5"/>
                                            </p:txEl>
                                          </p:spTgt>
                                        </p:tgtEl>
                                        <p:attrNameLst>
                                          <p:attrName>style.visibility</p:attrName>
                                        </p:attrNameLst>
                                      </p:cBhvr>
                                      <p:to>
                                        <p:strVal val="visible"/>
                                      </p:to>
                                    </p:set>
                                    <p:animEffect transition="in" filter="wipe(left)">
                                      <p:cBhvr>
                                        <p:cTn id="22" dur="500"/>
                                        <p:tgtEl>
                                          <p:spTgt spid="645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914400" y="274638"/>
            <a:ext cx="7772400" cy="887412"/>
          </a:xfrm>
        </p:spPr>
        <p:txBody>
          <a:bodyPr/>
          <a:lstStyle/>
          <a:p>
            <a:r>
              <a:rPr lang="en-US" smtClean="0"/>
              <a:t>Always plot your data.</a:t>
            </a:r>
          </a:p>
        </p:txBody>
      </p:sp>
      <p:sp>
        <p:nvSpPr>
          <p:cNvPr id="65539" name="Content Placeholder 2"/>
          <p:cNvSpPr>
            <a:spLocks noGrp="1"/>
          </p:cNvSpPr>
          <p:nvPr>
            <p:ph sz="quarter" idx="1"/>
          </p:nvPr>
        </p:nvSpPr>
        <p:spPr>
          <a:xfrm>
            <a:off x="914400" y="1276350"/>
            <a:ext cx="7772400" cy="4743450"/>
          </a:xfrm>
        </p:spPr>
        <p:txBody>
          <a:bodyPr/>
          <a:lstStyle/>
          <a:p>
            <a:r>
              <a:rPr lang="en-US" smtClean="0"/>
              <a:t>Graphs</a:t>
            </a:r>
          </a:p>
          <a:p>
            <a:pPr lvl="1"/>
            <a:r>
              <a:rPr lang="en-US" smtClean="0"/>
              <a:t>Give the best overall picture of a distribution.</a:t>
            </a:r>
          </a:p>
          <a:p>
            <a:pPr>
              <a:lnSpc>
                <a:spcPct val="150000"/>
              </a:lnSpc>
            </a:pPr>
            <a:r>
              <a:rPr lang="en-US" smtClean="0"/>
              <a:t>Numerical measures of center and spread</a:t>
            </a:r>
          </a:p>
          <a:p>
            <a:pPr lvl="1"/>
            <a:r>
              <a:rPr lang="en-US" smtClean="0"/>
              <a:t>Only give specific facts about a distribution.</a:t>
            </a:r>
          </a:p>
          <a:p>
            <a:pPr lvl="1"/>
            <a:r>
              <a:rPr lang="en-US" smtClean="0"/>
              <a:t>Do not describe its entire shape.</a:t>
            </a:r>
          </a:p>
          <a:p>
            <a:pPr lvl="1"/>
            <a:r>
              <a:rPr lang="en-US" smtClean="0"/>
              <a:t>Can give a misleading picture of a distribution or the comparison of two or more distributions.</a:t>
            </a:r>
          </a:p>
        </p:txBody>
      </p:sp>
      <p:sp>
        <p:nvSpPr>
          <p:cNvPr id="4" name="Slide Number Placeholder 3"/>
          <p:cNvSpPr>
            <a:spLocks noGrp="1"/>
          </p:cNvSpPr>
          <p:nvPr>
            <p:ph type="sldNum" sz="quarter" idx="12"/>
          </p:nvPr>
        </p:nvSpPr>
        <p:spPr/>
        <p:txBody>
          <a:bodyPr/>
          <a:lstStyle/>
          <a:p>
            <a:pPr>
              <a:defRPr/>
            </a:pPr>
            <a:fld id="{27893915-DDCA-48E3-8B21-283B00F81C45}"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wipe(left)">
                                      <p:cBhvr>
                                        <p:cTn id="7" dur="5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3" end="3"/>
                                            </p:txEl>
                                          </p:spTgt>
                                        </p:tgtEl>
                                        <p:attrNameLst>
                                          <p:attrName>style.visibility</p:attrName>
                                        </p:attrNameLst>
                                      </p:cBhvr>
                                      <p:to>
                                        <p:strVal val="visible"/>
                                      </p:to>
                                    </p:set>
                                    <p:animEffect transition="in" filter="wipe(left)">
                                      <p:cBhvr>
                                        <p:cTn id="12" dur="500"/>
                                        <p:tgtEl>
                                          <p:spTgt spid="655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animEffect transition="in" filter="wipe(left)">
                                      <p:cBhvr>
                                        <p:cTn id="17" dur="500"/>
                                        <p:tgtEl>
                                          <p:spTgt spid="655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animEffect transition="in" filter="wipe(left)">
                                      <p:cBhvr>
                                        <p:cTn id="22"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74663" y="0"/>
            <a:ext cx="8212137" cy="755650"/>
          </a:xfrm>
        </p:spPr>
        <p:txBody>
          <a:bodyPr/>
          <a:lstStyle/>
          <a:p>
            <a:pPr eaLnBrk="1" hangingPunct="1"/>
            <a:r>
              <a:rPr lang="en-US" smtClean="0"/>
              <a:t>Changing the unit of measurement.</a:t>
            </a:r>
          </a:p>
        </p:txBody>
      </p:sp>
      <p:sp>
        <p:nvSpPr>
          <p:cNvPr id="6" name="Slide Number Placeholder 5"/>
          <p:cNvSpPr>
            <a:spLocks noGrp="1"/>
          </p:cNvSpPr>
          <p:nvPr>
            <p:ph type="sldNum" sz="quarter" idx="12"/>
          </p:nvPr>
        </p:nvSpPr>
        <p:spPr/>
        <p:txBody>
          <a:bodyPr/>
          <a:lstStyle/>
          <a:p>
            <a:pPr>
              <a:defRPr/>
            </a:pPr>
            <a:fld id="{EC46B590-FAB7-4013-A412-23C4C7869A3B}" type="slidenum">
              <a:rPr lang="en-US"/>
              <a:pPr>
                <a:defRPr/>
              </a:pPr>
              <a:t>52</a:t>
            </a:fld>
            <a:endParaRPr lang="en-US"/>
          </a:p>
        </p:txBody>
      </p:sp>
      <p:sp>
        <p:nvSpPr>
          <p:cNvPr id="665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6565" name="Content Placeholder 7"/>
          <p:cNvSpPr>
            <a:spLocks noGrp="1"/>
          </p:cNvSpPr>
          <p:nvPr>
            <p:ph sz="quarter" idx="1"/>
          </p:nvPr>
        </p:nvSpPr>
        <p:spPr>
          <a:xfrm>
            <a:off x="225425" y="700088"/>
            <a:ext cx="8704263" cy="5835650"/>
          </a:xfrm>
        </p:spPr>
        <p:txBody>
          <a:bodyPr/>
          <a:lstStyle/>
          <a:p>
            <a:r>
              <a:rPr lang="en-US" smtClean="0"/>
              <a:t>Linear Transformations</a:t>
            </a:r>
          </a:p>
          <a:p>
            <a:pPr lvl="1"/>
            <a:r>
              <a:rPr lang="en-US" smtClean="0"/>
              <a:t>Changes the original variable x into the new variable x</a:t>
            </a:r>
            <a:r>
              <a:rPr lang="en-US" baseline="-25000" smtClean="0"/>
              <a:t>new.</a:t>
            </a:r>
            <a:r>
              <a:rPr lang="en-US" smtClean="0"/>
              <a:t> </a:t>
            </a:r>
          </a:p>
          <a:p>
            <a:pPr lvl="1"/>
            <a:r>
              <a:rPr lang="en-US" smtClean="0"/>
              <a:t>x</a:t>
            </a:r>
            <a:r>
              <a:rPr lang="en-US" baseline="-25000" smtClean="0"/>
              <a:t>new </a:t>
            </a:r>
            <a:r>
              <a:rPr lang="en-US" smtClean="0"/>
              <a:t> = a + bx</a:t>
            </a:r>
          </a:p>
          <a:p>
            <a:pPr lvl="1"/>
            <a:r>
              <a:rPr lang="en-US" smtClean="0"/>
              <a:t>Do not change the shape of a distribution.</a:t>
            </a:r>
          </a:p>
          <a:p>
            <a:pPr lvl="1"/>
            <a:r>
              <a:rPr lang="en-US" smtClean="0"/>
              <a:t>Can change one or both the center and spread.</a:t>
            </a:r>
          </a:p>
          <a:p>
            <a:pPr lvl="1"/>
            <a:r>
              <a:rPr lang="en-US" smtClean="0"/>
              <a:t>The effects of the changes follow a simple pattern.</a:t>
            </a:r>
          </a:p>
          <a:p>
            <a:pPr lvl="2"/>
            <a:r>
              <a:rPr lang="en-US" smtClean="0"/>
              <a:t>Adding the constant (a) shifts all values of x upward or downward by the same amount.</a:t>
            </a:r>
          </a:p>
          <a:p>
            <a:pPr lvl="3"/>
            <a:r>
              <a:rPr lang="en-US" smtClean="0"/>
              <a:t>Adds (a) to the measures of center and to the quartiles but does not change measures of spread.</a:t>
            </a:r>
          </a:p>
          <a:p>
            <a:pPr lvl="2"/>
            <a:r>
              <a:rPr lang="en-US" smtClean="0"/>
              <a:t>Multiplying by the positive constant (b) changes the size of the unit of measurement.</a:t>
            </a:r>
          </a:p>
          <a:p>
            <a:pPr lvl="3"/>
            <a:r>
              <a:rPr lang="en-US" smtClean="0"/>
              <a:t>Multiplies both the measures of center (mean and median) and the measures of spread (standard deviation and IQR) by (b).</a:t>
            </a:r>
          </a:p>
          <a:p>
            <a:pPr lvl="2"/>
            <a:endParaRPr lang="en-US" smtClean="0"/>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565">
                                            <p:txEl>
                                              <p:pRg st="1" end="1"/>
                                            </p:txEl>
                                          </p:spTgt>
                                        </p:tgtEl>
                                        <p:attrNameLst>
                                          <p:attrName>style.visibility</p:attrName>
                                        </p:attrNameLst>
                                      </p:cBhvr>
                                      <p:to>
                                        <p:strVal val="visible"/>
                                      </p:to>
                                    </p:set>
                                    <p:animEffect transition="in" filter="wipe(left)">
                                      <p:cBhvr>
                                        <p:cTn id="7" dur="500"/>
                                        <p:tgtEl>
                                          <p:spTgt spid="6656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6565">
                                            <p:txEl>
                                              <p:pRg st="2" end="2"/>
                                            </p:txEl>
                                          </p:spTgt>
                                        </p:tgtEl>
                                        <p:attrNameLst>
                                          <p:attrName>style.visibility</p:attrName>
                                        </p:attrNameLst>
                                      </p:cBhvr>
                                      <p:to>
                                        <p:strVal val="visible"/>
                                      </p:to>
                                    </p:set>
                                    <p:animEffect transition="in" filter="wipe(left)">
                                      <p:cBhvr>
                                        <p:cTn id="12" dur="500"/>
                                        <p:tgtEl>
                                          <p:spTgt spid="6656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6565">
                                            <p:txEl>
                                              <p:pRg st="3" end="3"/>
                                            </p:txEl>
                                          </p:spTgt>
                                        </p:tgtEl>
                                        <p:attrNameLst>
                                          <p:attrName>style.visibility</p:attrName>
                                        </p:attrNameLst>
                                      </p:cBhvr>
                                      <p:to>
                                        <p:strVal val="visible"/>
                                      </p:to>
                                    </p:set>
                                    <p:animEffect transition="in" filter="wipe(left)">
                                      <p:cBhvr>
                                        <p:cTn id="17" dur="500"/>
                                        <p:tgtEl>
                                          <p:spTgt spid="6656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6565">
                                            <p:txEl>
                                              <p:pRg st="4" end="4"/>
                                            </p:txEl>
                                          </p:spTgt>
                                        </p:tgtEl>
                                        <p:attrNameLst>
                                          <p:attrName>style.visibility</p:attrName>
                                        </p:attrNameLst>
                                      </p:cBhvr>
                                      <p:to>
                                        <p:strVal val="visible"/>
                                      </p:to>
                                    </p:set>
                                    <p:animEffect transition="in" filter="wipe(left)">
                                      <p:cBhvr>
                                        <p:cTn id="22" dur="500"/>
                                        <p:tgtEl>
                                          <p:spTgt spid="6656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65">
                                            <p:txEl>
                                              <p:pRg st="5" end="5"/>
                                            </p:txEl>
                                          </p:spTgt>
                                        </p:tgtEl>
                                        <p:attrNameLst>
                                          <p:attrName>style.visibility</p:attrName>
                                        </p:attrNameLst>
                                      </p:cBhvr>
                                      <p:to>
                                        <p:strVal val="visible"/>
                                      </p:to>
                                    </p:set>
                                    <p:animEffect transition="in" filter="wipe(left)">
                                      <p:cBhvr>
                                        <p:cTn id="27" dur="500"/>
                                        <p:tgtEl>
                                          <p:spTgt spid="6656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6565">
                                            <p:txEl>
                                              <p:pRg st="6" end="6"/>
                                            </p:txEl>
                                          </p:spTgt>
                                        </p:tgtEl>
                                        <p:attrNameLst>
                                          <p:attrName>style.visibility</p:attrName>
                                        </p:attrNameLst>
                                      </p:cBhvr>
                                      <p:to>
                                        <p:strVal val="visible"/>
                                      </p:to>
                                    </p:set>
                                    <p:animEffect transition="in" filter="wipe(left)">
                                      <p:cBhvr>
                                        <p:cTn id="32" dur="500"/>
                                        <p:tgtEl>
                                          <p:spTgt spid="6656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6565">
                                            <p:txEl>
                                              <p:pRg st="7" end="7"/>
                                            </p:txEl>
                                          </p:spTgt>
                                        </p:tgtEl>
                                        <p:attrNameLst>
                                          <p:attrName>style.visibility</p:attrName>
                                        </p:attrNameLst>
                                      </p:cBhvr>
                                      <p:to>
                                        <p:strVal val="visible"/>
                                      </p:to>
                                    </p:set>
                                    <p:animEffect transition="in" filter="wipe(left)">
                                      <p:cBhvr>
                                        <p:cTn id="37" dur="500"/>
                                        <p:tgtEl>
                                          <p:spTgt spid="6656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6565">
                                            <p:txEl>
                                              <p:pRg st="8" end="8"/>
                                            </p:txEl>
                                          </p:spTgt>
                                        </p:tgtEl>
                                        <p:attrNameLst>
                                          <p:attrName>style.visibility</p:attrName>
                                        </p:attrNameLst>
                                      </p:cBhvr>
                                      <p:to>
                                        <p:strVal val="visible"/>
                                      </p:to>
                                    </p:set>
                                    <p:animEffect transition="in" filter="wipe(left)">
                                      <p:cBhvr>
                                        <p:cTn id="42" dur="500"/>
                                        <p:tgtEl>
                                          <p:spTgt spid="6656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6565">
                                            <p:txEl>
                                              <p:pRg st="9" end="9"/>
                                            </p:txEl>
                                          </p:spTgt>
                                        </p:tgtEl>
                                        <p:attrNameLst>
                                          <p:attrName>style.visibility</p:attrName>
                                        </p:attrNameLst>
                                      </p:cBhvr>
                                      <p:to>
                                        <p:strVal val="visible"/>
                                      </p:to>
                                    </p:set>
                                    <p:animEffect transition="in" filter="wipe(left)">
                                      <p:cBhvr>
                                        <p:cTn id="47" dur="500"/>
                                        <p:tgtEl>
                                          <p:spTgt spid="6656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173038" y="317500"/>
            <a:ext cx="87852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a:t>The table shows an original data set and two different linear transformations for that set.</a:t>
            </a:r>
          </a:p>
        </p:txBody>
      </p:sp>
      <p:graphicFrame>
        <p:nvGraphicFramePr>
          <p:cNvPr id="4" name="Table 3"/>
          <p:cNvGraphicFramePr>
            <a:graphicFrameLocks noGrp="1"/>
          </p:cNvGraphicFramePr>
          <p:nvPr/>
        </p:nvGraphicFramePr>
        <p:xfrm>
          <a:off x="1524000" y="1397000"/>
          <a:ext cx="6096000" cy="298767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6811">
                <a:tc>
                  <a:txBody>
                    <a:bodyPr/>
                    <a:lstStyle/>
                    <a:p>
                      <a:pPr algn="ctr"/>
                      <a:r>
                        <a:rPr lang="en-US" sz="2200" dirty="0" smtClean="0"/>
                        <a:t>Original (x)</a:t>
                      </a:r>
                      <a:endParaRPr lang="en-US" sz="2200" dirty="0"/>
                    </a:p>
                  </a:txBody>
                  <a:tcPr marT="45730" marB="45730" anchor="ctr"/>
                </a:tc>
                <a:tc>
                  <a:txBody>
                    <a:bodyPr/>
                    <a:lstStyle/>
                    <a:p>
                      <a:pPr algn="ctr"/>
                      <a:r>
                        <a:rPr lang="en-US" sz="2200" dirty="0" smtClean="0"/>
                        <a:t>x + 12</a:t>
                      </a:r>
                      <a:endParaRPr lang="en-US" sz="2200" dirty="0"/>
                    </a:p>
                  </a:txBody>
                  <a:tcPr marT="45730" marB="45730" anchor="ctr"/>
                </a:tc>
                <a:tc>
                  <a:txBody>
                    <a:bodyPr/>
                    <a:lstStyle/>
                    <a:p>
                      <a:pPr algn="ctr"/>
                      <a:r>
                        <a:rPr lang="en-US" sz="2200" dirty="0" smtClean="0"/>
                        <a:t>3(x) - 7</a:t>
                      </a:r>
                      <a:endParaRPr lang="en-US" sz="2200" dirty="0"/>
                    </a:p>
                  </a:txBody>
                  <a:tcPr marT="45730" marB="45730" anchor="ctr"/>
                </a:tc>
                <a:extLst>
                  <a:ext uri="{0D108BD9-81ED-4DB2-BD59-A6C34878D82A}">
                    <a16:rowId xmlns:a16="http://schemas.microsoft.com/office/drawing/2014/main" val="10000"/>
                  </a:ext>
                </a:extLst>
              </a:tr>
              <a:tr h="426811">
                <a:tc>
                  <a:txBody>
                    <a:bodyPr/>
                    <a:lstStyle/>
                    <a:p>
                      <a:pPr algn="ctr"/>
                      <a:r>
                        <a:rPr lang="en-US" sz="2200" dirty="0" smtClean="0"/>
                        <a:t>5</a:t>
                      </a:r>
                    </a:p>
                  </a:txBody>
                  <a:tcPr marT="45730" marB="45730" anchor="ctr"/>
                </a:tc>
                <a:tc>
                  <a:txBody>
                    <a:bodyPr/>
                    <a:lstStyle/>
                    <a:p>
                      <a:pPr algn="ctr"/>
                      <a:r>
                        <a:rPr lang="en-US" sz="2200" dirty="0" smtClean="0"/>
                        <a:t>17</a:t>
                      </a:r>
                      <a:endParaRPr lang="en-US" sz="2200" dirty="0"/>
                    </a:p>
                  </a:txBody>
                  <a:tcPr marT="45730" marB="45730" anchor="ctr"/>
                </a:tc>
                <a:tc>
                  <a:txBody>
                    <a:bodyPr/>
                    <a:lstStyle/>
                    <a:p>
                      <a:pPr algn="ctr"/>
                      <a:r>
                        <a:rPr lang="en-US" sz="2200" dirty="0" smtClean="0"/>
                        <a:t>8</a:t>
                      </a:r>
                      <a:endParaRPr lang="en-US" sz="2200" dirty="0"/>
                    </a:p>
                  </a:txBody>
                  <a:tcPr marT="45730" marB="45730" anchor="ctr"/>
                </a:tc>
                <a:extLst>
                  <a:ext uri="{0D108BD9-81ED-4DB2-BD59-A6C34878D82A}">
                    <a16:rowId xmlns:a16="http://schemas.microsoft.com/office/drawing/2014/main" val="10001"/>
                  </a:ext>
                </a:extLst>
              </a:tr>
              <a:tr h="426811">
                <a:tc>
                  <a:txBody>
                    <a:bodyPr/>
                    <a:lstStyle/>
                    <a:p>
                      <a:pPr algn="ctr"/>
                      <a:r>
                        <a:rPr lang="en-US" sz="2200" dirty="0" smtClean="0"/>
                        <a:t>6</a:t>
                      </a:r>
                      <a:endParaRPr lang="en-US" sz="2200" dirty="0"/>
                    </a:p>
                  </a:txBody>
                  <a:tcPr marT="45730" marB="45730" anchor="ctr"/>
                </a:tc>
                <a:tc>
                  <a:txBody>
                    <a:bodyPr/>
                    <a:lstStyle/>
                    <a:p>
                      <a:pPr algn="ctr"/>
                      <a:r>
                        <a:rPr lang="en-US" sz="2200" dirty="0" smtClean="0"/>
                        <a:t>18</a:t>
                      </a:r>
                      <a:endParaRPr lang="en-US" sz="2200" dirty="0"/>
                    </a:p>
                  </a:txBody>
                  <a:tcPr marT="45730" marB="45730" anchor="ctr"/>
                </a:tc>
                <a:tc>
                  <a:txBody>
                    <a:bodyPr/>
                    <a:lstStyle/>
                    <a:p>
                      <a:pPr algn="ctr"/>
                      <a:r>
                        <a:rPr lang="en-US" sz="2200" dirty="0" smtClean="0"/>
                        <a:t>11</a:t>
                      </a:r>
                      <a:endParaRPr lang="en-US" sz="2200" dirty="0"/>
                    </a:p>
                  </a:txBody>
                  <a:tcPr marT="45730" marB="45730" anchor="ctr"/>
                </a:tc>
                <a:extLst>
                  <a:ext uri="{0D108BD9-81ED-4DB2-BD59-A6C34878D82A}">
                    <a16:rowId xmlns:a16="http://schemas.microsoft.com/office/drawing/2014/main" val="10002"/>
                  </a:ext>
                </a:extLst>
              </a:tr>
              <a:tr h="426811">
                <a:tc>
                  <a:txBody>
                    <a:bodyPr/>
                    <a:lstStyle/>
                    <a:p>
                      <a:pPr algn="ctr"/>
                      <a:r>
                        <a:rPr lang="en-US" sz="2200" dirty="0" smtClean="0"/>
                        <a:t>7</a:t>
                      </a:r>
                      <a:endParaRPr lang="en-US" sz="2200" dirty="0"/>
                    </a:p>
                  </a:txBody>
                  <a:tcPr marT="45730" marB="45730" anchor="ctr"/>
                </a:tc>
                <a:tc>
                  <a:txBody>
                    <a:bodyPr/>
                    <a:lstStyle/>
                    <a:p>
                      <a:pPr algn="ctr"/>
                      <a:r>
                        <a:rPr lang="en-US" sz="2200" dirty="0" smtClean="0"/>
                        <a:t>19</a:t>
                      </a:r>
                      <a:endParaRPr lang="en-US" sz="2200" dirty="0"/>
                    </a:p>
                  </a:txBody>
                  <a:tcPr marT="45730" marB="45730" anchor="ctr"/>
                </a:tc>
                <a:tc>
                  <a:txBody>
                    <a:bodyPr/>
                    <a:lstStyle/>
                    <a:p>
                      <a:pPr algn="ctr"/>
                      <a:r>
                        <a:rPr lang="en-US" sz="2200" dirty="0" smtClean="0"/>
                        <a:t>14</a:t>
                      </a:r>
                      <a:endParaRPr lang="en-US" sz="2200" dirty="0"/>
                    </a:p>
                  </a:txBody>
                  <a:tcPr marT="45730" marB="45730" anchor="ctr"/>
                </a:tc>
                <a:extLst>
                  <a:ext uri="{0D108BD9-81ED-4DB2-BD59-A6C34878D82A}">
                    <a16:rowId xmlns:a16="http://schemas.microsoft.com/office/drawing/2014/main" val="10003"/>
                  </a:ext>
                </a:extLst>
              </a:tr>
              <a:tr h="426811">
                <a:tc>
                  <a:txBody>
                    <a:bodyPr/>
                    <a:lstStyle/>
                    <a:p>
                      <a:pPr algn="ctr"/>
                      <a:r>
                        <a:rPr lang="en-US" sz="2200" dirty="0" smtClean="0"/>
                        <a:t>8</a:t>
                      </a:r>
                      <a:endParaRPr lang="en-US" sz="2200" dirty="0"/>
                    </a:p>
                  </a:txBody>
                  <a:tcPr marT="45730" marB="45730" anchor="ctr"/>
                </a:tc>
                <a:tc>
                  <a:txBody>
                    <a:bodyPr/>
                    <a:lstStyle/>
                    <a:p>
                      <a:pPr algn="ctr"/>
                      <a:r>
                        <a:rPr lang="en-US" sz="2200" dirty="0" smtClean="0"/>
                        <a:t>20</a:t>
                      </a:r>
                      <a:endParaRPr lang="en-US" sz="2200" dirty="0"/>
                    </a:p>
                  </a:txBody>
                  <a:tcPr marT="45730" marB="45730" anchor="ctr"/>
                </a:tc>
                <a:tc>
                  <a:txBody>
                    <a:bodyPr/>
                    <a:lstStyle/>
                    <a:p>
                      <a:pPr algn="ctr"/>
                      <a:r>
                        <a:rPr lang="en-US" sz="2200" dirty="0" smtClean="0"/>
                        <a:t>17</a:t>
                      </a:r>
                      <a:endParaRPr lang="en-US" sz="2200" dirty="0"/>
                    </a:p>
                  </a:txBody>
                  <a:tcPr marT="45730" marB="45730" anchor="ctr"/>
                </a:tc>
                <a:extLst>
                  <a:ext uri="{0D108BD9-81ED-4DB2-BD59-A6C34878D82A}">
                    <a16:rowId xmlns:a16="http://schemas.microsoft.com/office/drawing/2014/main" val="10004"/>
                  </a:ext>
                </a:extLst>
              </a:tr>
              <a:tr h="426811">
                <a:tc>
                  <a:txBody>
                    <a:bodyPr/>
                    <a:lstStyle/>
                    <a:p>
                      <a:pPr algn="ctr"/>
                      <a:r>
                        <a:rPr lang="en-US" sz="2200" dirty="0" smtClean="0"/>
                        <a:t>10</a:t>
                      </a:r>
                      <a:endParaRPr lang="en-US" sz="2200" dirty="0"/>
                    </a:p>
                  </a:txBody>
                  <a:tcPr marT="45730" marB="45730" anchor="ctr"/>
                </a:tc>
                <a:tc>
                  <a:txBody>
                    <a:bodyPr/>
                    <a:lstStyle/>
                    <a:p>
                      <a:pPr algn="ctr"/>
                      <a:r>
                        <a:rPr lang="en-US" sz="2200" dirty="0" smtClean="0"/>
                        <a:t>22</a:t>
                      </a:r>
                      <a:endParaRPr lang="en-US" sz="2200" dirty="0"/>
                    </a:p>
                  </a:txBody>
                  <a:tcPr marT="45730" marB="45730" anchor="ctr"/>
                </a:tc>
                <a:tc>
                  <a:txBody>
                    <a:bodyPr/>
                    <a:lstStyle/>
                    <a:p>
                      <a:pPr algn="ctr"/>
                      <a:r>
                        <a:rPr lang="en-US" sz="2200" dirty="0" smtClean="0"/>
                        <a:t>23</a:t>
                      </a:r>
                      <a:endParaRPr lang="en-US" sz="2200" dirty="0"/>
                    </a:p>
                  </a:txBody>
                  <a:tcPr marT="45730" marB="45730" anchor="ctr"/>
                </a:tc>
                <a:extLst>
                  <a:ext uri="{0D108BD9-81ED-4DB2-BD59-A6C34878D82A}">
                    <a16:rowId xmlns:a16="http://schemas.microsoft.com/office/drawing/2014/main" val="10005"/>
                  </a:ext>
                </a:extLst>
              </a:tr>
              <a:tr h="426811">
                <a:tc>
                  <a:txBody>
                    <a:bodyPr/>
                    <a:lstStyle/>
                    <a:p>
                      <a:pPr algn="ctr"/>
                      <a:r>
                        <a:rPr lang="en-US" sz="2200" dirty="0" smtClean="0"/>
                        <a:t>12</a:t>
                      </a:r>
                      <a:endParaRPr lang="en-US" sz="2200" dirty="0"/>
                    </a:p>
                  </a:txBody>
                  <a:tcPr marT="45730" marB="45730" anchor="ctr"/>
                </a:tc>
                <a:tc>
                  <a:txBody>
                    <a:bodyPr/>
                    <a:lstStyle/>
                    <a:p>
                      <a:pPr algn="ctr"/>
                      <a:r>
                        <a:rPr lang="en-US" sz="2200" dirty="0" smtClean="0"/>
                        <a:t>24</a:t>
                      </a:r>
                      <a:endParaRPr lang="en-US" sz="2200" dirty="0"/>
                    </a:p>
                  </a:txBody>
                  <a:tcPr marT="45730" marB="45730" anchor="ctr"/>
                </a:tc>
                <a:tc>
                  <a:txBody>
                    <a:bodyPr/>
                    <a:lstStyle/>
                    <a:p>
                      <a:pPr algn="ctr"/>
                      <a:r>
                        <a:rPr lang="en-US" sz="2200" dirty="0" smtClean="0"/>
                        <a:t>29</a:t>
                      </a:r>
                      <a:endParaRPr lang="en-US" sz="2200" dirty="0"/>
                    </a:p>
                  </a:txBody>
                  <a:tcPr marT="45730" marB="45730" anchor="ctr"/>
                </a:tc>
                <a:extLst>
                  <a:ext uri="{0D108BD9-81ED-4DB2-BD59-A6C34878D82A}">
                    <a16:rowId xmlns:a16="http://schemas.microsoft.com/office/drawing/2014/main" val="10006"/>
                  </a:ext>
                </a:extLst>
              </a:tr>
            </a:tbl>
          </a:graphicData>
        </a:graphic>
      </p:graphicFrame>
      <p:sp>
        <p:nvSpPr>
          <p:cNvPr id="67621" name="TextBox 4"/>
          <p:cNvSpPr txBox="1">
            <a:spLocks noChangeArrowheads="1"/>
          </p:cNvSpPr>
          <p:nvPr/>
        </p:nvSpPr>
        <p:spPr bwMode="auto">
          <a:xfrm>
            <a:off x="198438" y="4773613"/>
            <a:ext cx="87868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a:t>What are the original and transformed mean, median, range, quartiles, IQR, variance and standard deviation?</a:t>
            </a:r>
          </a:p>
        </p:txBody>
      </p:sp>
      <p:sp>
        <p:nvSpPr>
          <p:cNvPr id="2" name="Slide Number Placeholder 1"/>
          <p:cNvSpPr>
            <a:spLocks noGrp="1"/>
          </p:cNvSpPr>
          <p:nvPr>
            <p:ph type="sldNum" sz="quarter" idx="12"/>
          </p:nvPr>
        </p:nvSpPr>
        <p:spPr/>
        <p:txBody>
          <a:bodyPr/>
          <a:lstStyle/>
          <a:p>
            <a:pPr>
              <a:defRPr/>
            </a:pPr>
            <a:fld id="{3D98D086-AE62-4DCE-8708-7608FE4D5E57}"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sz="quarter" idx="1"/>
          </p:nvPr>
        </p:nvSpPr>
        <p:spPr>
          <a:xfrm>
            <a:off x="247650" y="946150"/>
            <a:ext cx="2578100" cy="4056063"/>
          </a:xfrm>
          <a:ln>
            <a:solidFill>
              <a:schemeClr val="accent1"/>
            </a:solidFill>
            <a:miter lim="800000"/>
            <a:headEnd/>
            <a:tailEnd/>
          </a:ln>
        </p:spPr>
        <p:txBody>
          <a:bodyPr/>
          <a:lstStyle/>
          <a:p>
            <a:r>
              <a:rPr lang="en-US" smtClean="0"/>
              <a:t>Original Data</a:t>
            </a:r>
          </a:p>
          <a:p>
            <a:pPr lvl="1"/>
            <a:r>
              <a:rPr lang="en-US" smtClean="0"/>
              <a:t>Mean:</a:t>
            </a:r>
          </a:p>
          <a:p>
            <a:pPr lvl="1"/>
            <a:r>
              <a:rPr lang="en-US" smtClean="0"/>
              <a:t>Median:</a:t>
            </a:r>
          </a:p>
          <a:p>
            <a:pPr lvl="1"/>
            <a:r>
              <a:rPr lang="en-US" smtClean="0"/>
              <a:t>Q</a:t>
            </a:r>
            <a:r>
              <a:rPr lang="en-US" baseline="-25000" smtClean="0"/>
              <a:t>1</a:t>
            </a:r>
            <a:r>
              <a:rPr lang="en-US" smtClean="0"/>
              <a:t>:</a:t>
            </a:r>
          </a:p>
          <a:p>
            <a:pPr lvl="1"/>
            <a:r>
              <a:rPr lang="en-US" smtClean="0"/>
              <a:t>Q</a:t>
            </a:r>
            <a:r>
              <a:rPr lang="en-US" baseline="-25000" smtClean="0"/>
              <a:t>3</a:t>
            </a:r>
            <a:r>
              <a:rPr lang="en-US" smtClean="0"/>
              <a:t>:</a:t>
            </a:r>
          </a:p>
          <a:p>
            <a:pPr lvl="1"/>
            <a:r>
              <a:rPr lang="en-US" smtClean="0"/>
              <a:t>IQR: </a:t>
            </a:r>
          </a:p>
          <a:p>
            <a:pPr lvl="1"/>
            <a:r>
              <a:rPr lang="en-US" smtClean="0"/>
              <a:t>Range:</a:t>
            </a:r>
          </a:p>
          <a:p>
            <a:pPr lvl="1"/>
            <a:r>
              <a:rPr lang="en-US" smtClean="0"/>
              <a:t>Variance:</a:t>
            </a:r>
          </a:p>
          <a:p>
            <a:pPr lvl="1"/>
            <a:r>
              <a:rPr lang="en-US" smtClean="0"/>
              <a:t>St Dev:</a:t>
            </a:r>
          </a:p>
          <a:p>
            <a:endParaRPr lang="en-US" smtClean="0"/>
          </a:p>
        </p:txBody>
      </p:sp>
      <p:graphicFrame>
        <p:nvGraphicFramePr>
          <p:cNvPr id="7" name="Object 6"/>
          <p:cNvGraphicFramePr>
            <a:graphicFrameLocks noChangeAspect="1"/>
          </p:cNvGraphicFramePr>
          <p:nvPr/>
        </p:nvGraphicFramePr>
        <p:xfrm>
          <a:off x="1741488" y="1489075"/>
          <a:ext cx="631825" cy="328613"/>
        </p:xfrm>
        <a:graphic>
          <a:graphicData uri="http://schemas.openxmlformats.org/presentationml/2006/ole">
            <mc:AlternateContent xmlns:mc="http://schemas.openxmlformats.org/markup-compatibility/2006">
              <mc:Choice xmlns:v="urn:schemas-microsoft-com:vml" Requires="v">
                <p:oleObj spid="_x0000_s69046" name="Equation" r:id="rId3" imgW="393529" imgH="203112" progId="Equation.DSMT4">
                  <p:embed/>
                </p:oleObj>
              </mc:Choice>
              <mc:Fallback>
                <p:oleObj name="Equation" r:id="rId3" imgW="393529" imgH="20311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1489075"/>
                        <a:ext cx="6318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816100" y="3771900"/>
          <a:ext cx="204788" cy="285750"/>
        </p:xfrm>
        <a:graphic>
          <a:graphicData uri="http://schemas.openxmlformats.org/presentationml/2006/ole">
            <mc:AlternateContent xmlns:mc="http://schemas.openxmlformats.org/markup-compatibility/2006">
              <mc:Choice xmlns:v="urn:schemas-microsoft-com:vml" Requires="v">
                <p:oleObj spid="_x0000_s69047" name="Equation" r:id="rId5" imgW="126725" imgH="177415" progId="Equation.DSMT4">
                  <p:embed/>
                </p:oleObj>
              </mc:Choice>
              <mc:Fallback>
                <p:oleObj name="Equation" r:id="rId5" imgW="126725" imgH="177415"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3771900"/>
                        <a:ext cx="204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601788" y="3322638"/>
          <a:ext cx="203200" cy="266700"/>
        </p:xfrm>
        <a:graphic>
          <a:graphicData uri="http://schemas.openxmlformats.org/presentationml/2006/ole">
            <mc:AlternateContent xmlns:mc="http://schemas.openxmlformats.org/markup-compatibility/2006">
              <mc:Choice xmlns:v="urn:schemas-microsoft-com:vml" Requires="v">
                <p:oleObj spid="_x0000_s69048" name="Equation" r:id="rId7" imgW="126780" imgH="164814" progId="Equation.DSMT4">
                  <p:embed/>
                </p:oleObj>
              </mc:Choice>
              <mc:Fallback>
                <p:oleObj name="Equation" r:id="rId7" imgW="126780" imgH="164814"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1788" y="3322638"/>
                        <a:ext cx="203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1993900" y="1978025"/>
          <a:ext cx="368300" cy="287338"/>
        </p:xfrm>
        <a:graphic>
          <a:graphicData uri="http://schemas.openxmlformats.org/presentationml/2006/ole">
            <mc:AlternateContent xmlns:mc="http://schemas.openxmlformats.org/markup-compatibility/2006">
              <mc:Choice xmlns:v="urn:schemas-microsoft-com:vml" Requires="v">
                <p:oleObj spid="_x0000_s69049" name="Equation" r:id="rId9" imgW="228402" imgH="177646" progId="Equation.DSMT4">
                  <p:embed/>
                </p:oleObj>
              </mc:Choice>
              <mc:Fallback>
                <p:oleObj name="Equation" r:id="rId9" imgW="228402" imgH="177646"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3900" y="1978025"/>
                        <a:ext cx="368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1430338" y="2444750"/>
          <a:ext cx="204787" cy="287338"/>
        </p:xfrm>
        <a:graphic>
          <a:graphicData uri="http://schemas.openxmlformats.org/presentationml/2006/ole">
            <mc:AlternateContent xmlns:mc="http://schemas.openxmlformats.org/markup-compatibility/2006">
              <mc:Choice xmlns:v="urn:schemas-microsoft-com:vml" Requires="v">
                <p:oleObj spid="_x0000_s69050" name="Equation" r:id="rId11" imgW="126725" imgH="177415" progId="Equation.DSMT4">
                  <p:embed/>
                </p:oleObj>
              </mc:Choice>
              <mc:Fallback>
                <p:oleObj name="Equation" r:id="rId11" imgW="126725" imgH="177415" progId="Equation.DSMT4">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0338" y="2444750"/>
                        <a:ext cx="2047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1422400" y="2894013"/>
          <a:ext cx="284163" cy="285750"/>
        </p:xfrm>
        <a:graphic>
          <a:graphicData uri="http://schemas.openxmlformats.org/presentationml/2006/ole">
            <mc:AlternateContent xmlns:mc="http://schemas.openxmlformats.org/markup-compatibility/2006">
              <mc:Choice xmlns:v="urn:schemas-microsoft-com:vml" Requires="v">
                <p:oleObj spid="_x0000_s69051" name="Equation" r:id="rId13" imgW="177492" imgH="177492" progId="Equation.DSMT4">
                  <p:embed/>
                </p:oleObj>
              </mc:Choice>
              <mc:Fallback>
                <p:oleObj name="Equation" r:id="rId13" imgW="177492" imgH="177492"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2400" y="2894013"/>
                        <a:ext cx="2841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2114550" y="4217988"/>
          <a:ext cx="366713" cy="285750"/>
        </p:xfrm>
        <a:graphic>
          <a:graphicData uri="http://schemas.openxmlformats.org/presentationml/2006/ole">
            <mc:AlternateContent xmlns:mc="http://schemas.openxmlformats.org/markup-compatibility/2006">
              <mc:Choice xmlns:v="urn:schemas-microsoft-com:vml" Requires="v">
                <p:oleObj spid="_x0000_s69052" name="Equation" r:id="rId15" imgW="228402" imgH="177646" progId="Equation.DSMT4">
                  <p:embed/>
                </p:oleObj>
              </mc:Choice>
              <mc:Fallback>
                <p:oleObj name="Equation" r:id="rId15" imgW="228402" imgH="177646" progId="Equation.DSMT4">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4550" y="4217988"/>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1889125" y="4665663"/>
          <a:ext cx="488950" cy="285750"/>
        </p:xfrm>
        <a:graphic>
          <a:graphicData uri="http://schemas.openxmlformats.org/presentationml/2006/ole">
            <mc:AlternateContent xmlns:mc="http://schemas.openxmlformats.org/markup-compatibility/2006">
              <mc:Choice xmlns:v="urn:schemas-microsoft-com:vml" Requires="v">
                <p:oleObj spid="_x0000_s69053" name="Equation" r:id="rId17" imgW="304404" imgH="177569" progId="Equation.DSMT4">
                  <p:embed/>
                </p:oleObj>
              </mc:Choice>
              <mc:Fallback>
                <p:oleObj name="Equation" r:id="rId17" imgW="304404" imgH="177569" progId="Equation.DSMT4">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89125" y="4665663"/>
                        <a:ext cx="488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9" name="Content Placeholder 2"/>
          <p:cNvSpPr>
            <a:spLocks noGrp="1"/>
          </p:cNvSpPr>
          <p:nvPr>
            <p:ph sz="quarter" idx="1"/>
          </p:nvPr>
        </p:nvSpPr>
        <p:spPr>
          <a:xfrm>
            <a:off x="3260725" y="946150"/>
            <a:ext cx="2579688" cy="4056063"/>
          </a:xfrm>
          <a:ln>
            <a:solidFill>
              <a:schemeClr val="accent1"/>
            </a:solidFill>
            <a:miter lim="800000"/>
            <a:headEnd/>
            <a:tailEnd/>
          </a:ln>
        </p:spPr>
        <p:txBody>
          <a:bodyPr/>
          <a:lstStyle/>
          <a:p>
            <a:r>
              <a:rPr lang="en-US" smtClean="0"/>
              <a:t>x + 12</a:t>
            </a:r>
          </a:p>
          <a:p>
            <a:pPr lvl="1"/>
            <a:r>
              <a:rPr lang="en-US" smtClean="0"/>
              <a:t>Mean:</a:t>
            </a:r>
          </a:p>
          <a:p>
            <a:pPr lvl="1"/>
            <a:r>
              <a:rPr lang="en-US" smtClean="0"/>
              <a:t>Median:</a:t>
            </a:r>
          </a:p>
          <a:p>
            <a:pPr lvl="1"/>
            <a:r>
              <a:rPr lang="en-US" smtClean="0"/>
              <a:t>Q</a:t>
            </a:r>
            <a:r>
              <a:rPr lang="en-US" baseline="-25000" smtClean="0"/>
              <a:t>1</a:t>
            </a:r>
            <a:r>
              <a:rPr lang="en-US" smtClean="0"/>
              <a:t>:</a:t>
            </a:r>
          </a:p>
          <a:p>
            <a:pPr lvl="1"/>
            <a:r>
              <a:rPr lang="en-US" smtClean="0"/>
              <a:t>Q</a:t>
            </a:r>
            <a:r>
              <a:rPr lang="en-US" baseline="-25000" smtClean="0"/>
              <a:t>3</a:t>
            </a:r>
            <a:r>
              <a:rPr lang="en-US" smtClean="0"/>
              <a:t>:</a:t>
            </a:r>
          </a:p>
          <a:p>
            <a:pPr lvl="1"/>
            <a:r>
              <a:rPr lang="en-US" smtClean="0"/>
              <a:t>IQR: </a:t>
            </a:r>
          </a:p>
          <a:p>
            <a:pPr lvl="1"/>
            <a:r>
              <a:rPr lang="en-US" smtClean="0"/>
              <a:t>Range:</a:t>
            </a:r>
          </a:p>
          <a:p>
            <a:pPr lvl="1"/>
            <a:r>
              <a:rPr lang="en-US" smtClean="0"/>
              <a:t>Variance:</a:t>
            </a:r>
          </a:p>
          <a:p>
            <a:pPr lvl="1"/>
            <a:r>
              <a:rPr lang="en-US" smtClean="0"/>
              <a:t>St Dev:</a:t>
            </a:r>
          </a:p>
          <a:p>
            <a:endParaRPr lang="en-US" smtClean="0"/>
          </a:p>
        </p:txBody>
      </p:sp>
      <p:sp>
        <p:nvSpPr>
          <p:cNvPr id="68620" name="Content Placeholder 2"/>
          <p:cNvSpPr>
            <a:spLocks noGrp="1"/>
          </p:cNvSpPr>
          <p:nvPr>
            <p:ph sz="quarter" idx="1"/>
          </p:nvPr>
        </p:nvSpPr>
        <p:spPr>
          <a:xfrm>
            <a:off x="6273800" y="946150"/>
            <a:ext cx="2579688" cy="4056063"/>
          </a:xfrm>
          <a:ln>
            <a:solidFill>
              <a:schemeClr val="accent1"/>
            </a:solidFill>
            <a:miter lim="800000"/>
            <a:headEnd/>
            <a:tailEnd/>
          </a:ln>
        </p:spPr>
        <p:txBody>
          <a:bodyPr/>
          <a:lstStyle/>
          <a:p>
            <a:r>
              <a:rPr lang="en-US" smtClean="0"/>
              <a:t>3(x) – 7</a:t>
            </a:r>
          </a:p>
          <a:p>
            <a:pPr lvl="1"/>
            <a:r>
              <a:rPr lang="en-US" smtClean="0"/>
              <a:t>Mean:</a:t>
            </a:r>
          </a:p>
          <a:p>
            <a:pPr lvl="1"/>
            <a:r>
              <a:rPr lang="en-US" smtClean="0"/>
              <a:t>Median:</a:t>
            </a:r>
          </a:p>
          <a:p>
            <a:pPr lvl="1"/>
            <a:r>
              <a:rPr lang="en-US" smtClean="0"/>
              <a:t>Q</a:t>
            </a:r>
            <a:r>
              <a:rPr lang="en-US" baseline="-25000" smtClean="0"/>
              <a:t>1</a:t>
            </a:r>
            <a:r>
              <a:rPr lang="en-US" smtClean="0"/>
              <a:t>:</a:t>
            </a:r>
          </a:p>
          <a:p>
            <a:pPr lvl="1"/>
            <a:r>
              <a:rPr lang="en-US" smtClean="0"/>
              <a:t>Q</a:t>
            </a:r>
            <a:r>
              <a:rPr lang="en-US" baseline="-25000" smtClean="0"/>
              <a:t>3</a:t>
            </a:r>
            <a:r>
              <a:rPr lang="en-US" smtClean="0"/>
              <a:t>:</a:t>
            </a:r>
          </a:p>
          <a:p>
            <a:pPr lvl="1"/>
            <a:r>
              <a:rPr lang="en-US" smtClean="0"/>
              <a:t>IQR: </a:t>
            </a:r>
          </a:p>
          <a:p>
            <a:pPr lvl="1"/>
            <a:r>
              <a:rPr lang="en-US" smtClean="0"/>
              <a:t>Range:</a:t>
            </a:r>
          </a:p>
          <a:p>
            <a:pPr lvl="1"/>
            <a:r>
              <a:rPr lang="en-US" smtClean="0"/>
              <a:t>Variance:</a:t>
            </a:r>
          </a:p>
          <a:p>
            <a:pPr lvl="1"/>
            <a:r>
              <a:rPr lang="en-US" smtClean="0"/>
              <a:t>St Dev:</a:t>
            </a:r>
          </a:p>
          <a:p>
            <a:endParaRPr lang="en-US" smtClean="0"/>
          </a:p>
        </p:txBody>
      </p:sp>
      <p:sp>
        <p:nvSpPr>
          <p:cNvPr id="2" name="Slide Number Placeholder 1"/>
          <p:cNvSpPr>
            <a:spLocks noGrp="1"/>
          </p:cNvSpPr>
          <p:nvPr>
            <p:ph type="sldNum" sz="quarter" idx="12"/>
          </p:nvPr>
        </p:nvSpPr>
        <p:spPr/>
        <p:txBody>
          <a:bodyPr/>
          <a:lstStyle/>
          <a:p>
            <a:pPr>
              <a:defRPr/>
            </a:pPr>
            <a:fld id="{FEA9092D-2EB6-4DEF-83D2-56873BD23E69}" type="slidenum">
              <a:rPr lang="en-US" smtClean="0"/>
              <a:pPr>
                <a:defRPr/>
              </a:pPr>
              <a:t>54</a:t>
            </a:fld>
            <a:endParaRPr lang="en-US"/>
          </a:p>
        </p:txBody>
      </p:sp>
      <p:graphicFrame>
        <p:nvGraphicFramePr>
          <p:cNvPr id="59" name="Object 58"/>
          <p:cNvGraphicFramePr>
            <a:graphicFrameLocks noChangeAspect="1"/>
          </p:cNvGraphicFramePr>
          <p:nvPr/>
        </p:nvGraphicFramePr>
        <p:xfrm>
          <a:off x="4662488" y="1489075"/>
          <a:ext cx="774700" cy="328613"/>
        </p:xfrm>
        <a:graphic>
          <a:graphicData uri="http://schemas.openxmlformats.org/presentationml/2006/ole">
            <mc:AlternateContent xmlns:mc="http://schemas.openxmlformats.org/markup-compatibility/2006">
              <mc:Choice xmlns:v="urn:schemas-microsoft-com:vml" Requires="v">
                <p:oleObj spid="_x0000_s69054" name="Equation" r:id="rId19" imgW="482391" imgH="203112" progId="Equation.DSMT4">
                  <p:embed/>
                </p:oleObj>
              </mc:Choice>
              <mc:Fallback>
                <p:oleObj name="Equation" r:id="rId19" imgW="482391" imgH="203112" progId="Equation.DSMT4">
                  <p:embed/>
                  <p:pic>
                    <p:nvPicPr>
                      <p:cNvPr id="0" name="Object 5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62488" y="1489075"/>
                        <a:ext cx="7747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nvGraphicFramePr>
        <p:xfrm>
          <a:off x="4808538" y="3757613"/>
          <a:ext cx="204787" cy="285750"/>
        </p:xfrm>
        <a:graphic>
          <a:graphicData uri="http://schemas.openxmlformats.org/presentationml/2006/ole">
            <mc:AlternateContent xmlns:mc="http://schemas.openxmlformats.org/markup-compatibility/2006">
              <mc:Choice xmlns:v="urn:schemas-microsoft-com:vml" Requires="v">
                <p:oleObj spid="_x0000_s69055" name="Equation" r:id="rId21" imgW="126725" imgH="177415" progId="Equation.DSMT4">
                  <p:embed/>
                </p:oleObj>
              </mc:Choice>
              <mc:Fallback>
                <p:oleObj name="Equation" r:id="rId21" imgW="126725" imgH="177415" progId="Equation.DSMT4">
                  <p:embed/>
                  <p:pic>
                    <p:nvPicPr>
                      <p:cNvPr id="0"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3757613"/>
                        <a:ext cx="2047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nvGraphicFramePr>
        <p:xfrm>
          <a:off x="4594225" y="3322638"/>
          <a:ext cx="203200" cy="266700"/>
        </p:xfrm>
        <a:graphic>
          <a:graphicData uri="http://schemas.openxmlformats.org/presentationml/2006/ole">
            <mc:AlternateContent xmlns:mc="http://schemas.openxmlformats.org/markup-compatibility/2006">
              <mc:Choice xmlns:v="urn:schemas-microsoft-com:vml" Requires="v">
                <p:oleObj spid="_x0000_s69056" name="Equation" r:id="rId22" imgW="126780" imgH="164814" progId="Equation.DSMT4">
                  <p:embed/>
                </p:oleObj>
              </mc:Choice>
              <mc:Fallback>
                <p:oleObj name="Equation" r:id="rId22" imgW="126780" imgH="164814" progId="Equation.DSMT4">
                  <p:embed/>
                  <p:pic>
                    <p:nvPicPr>
                      <p:cNvPr id="0" name="Object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4225" y="3322638"/>
                        <a:ext cx="203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61"/>
          <p:cNvGraphicFramePr>
            <a:graphicFrameLocks noChangeAspect="1"/>
          </p:cNvGraphicFramePr>
          <p:nvPr/>
        </p:nvGraphicFramePr>
        <p:xfrm>
          <a:off x="4935538" y="1978025"/>
          <a:ext cx="469900" cy="287338"/>
        </p:xfrm>
        <a:graphic>
          <a:graphicData uri="http://schemas.openxmlformats.org/presentationml/2006/ole">
            <mc:AlternateContent xmlns:mc="http://schemas.openxmlformats.org/markup-compatibility/2006">
              <mc:Choice xmlns:v="urn:schemas-microsoft-com:vml" Requires="v">
                <p:oleObj spid="_x0000_s69057" name="Equation" r:id="rId23" imgW="291847" imgH="177646" progId="Equation.DSMT4">
                  <p:embed/>
                </p:oleObj>
              </mc:Choice>
              <mc:Fallback>
                <p:oleObj name="Equation" r:id="rId23" imgW="291847" imgH="177646" progId="Equation.DSMT4">
                  <p:embed/>
                  <p:pic>
                    <p:nvPicPr>
                      <p:cNvPr id="0" name="Object 6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35538" y="1978025"/>
                        <a:ext cx="469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nvGraphicFramePr>
        <p:xfrm>
          <a:off x="4381500" y="2444750"/>
          <a:ext cx="287338" cy="287338"/>
        </p:xfrm>
        <a:graphic>
          <a:graphicData uri="http://schemas.openxmlformats.org/presentationml/2006/ole">
            <mc:AlternateContent xmlns:mc="http://schemas.openxmlformats.org/markup-compatibility/2006">
              <mc:Choice xmlns:v="urn:schemas-microsoft-com:vml" Requires="v">
                <p:oleObj spid="_x0000_s69058" name="Equation" r:id="rId25" imgW="177492" imgH="177492" progId="Equation.DSMT4">
                  <p:embed/>
                </p:oleObj>
              </mc:Choice>
              <mc:Fallback>
                <p:oleObj name="Equation" r:id="rId25" imgW="177492" imgH="177492" progId="Equation.DSMT4">
                  <p:embed/>
                  <p:pic>
                    <p:nvPicPr>
                      <p:cNvPr id="0" name="Object 6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81500" y="2444750"/>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nvGraphicFramePr>
        <p:xfrm>
          <a:off x="4394200" y="2903538"/>
          <a:ext cx="325438" cy="265112"/>
        </p:xfrm>
        <a:graphic>
          <a:graphicData uri="http://schemas.openxmlformats.org/presentationml/2006/ole">
            <mc:AlternateContent xmlns:mc="http://schemas.openxmlformats.org/markup-compatibility/2006">
              <mc:Choice xmlns:v="urn:schemas-microsoft-com:vml" Requires="v">
                <p:oleObj spid="_x0000_s69059" name="Equation" r:id="rId27" imgW="203024" imgH="164957" progId="Equation.DSMT4">
                  <p:embed/>
                </p:oleObj>
              </mc:Choice>
              <mc:Fallback>
                <p:oleObj name="Equation" r:id="rId27" imgW="203024" imgH="164957" progId="Equation.DSMT4">
                  <p:embed/>
                  <p:pic>
                    <p:nvPicPr>
                      <p:cNvPr id="0" name="Object 6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94200" y="2903538"/>
                        <a:ext cx="3254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nvGraphicFramePr>
        <p:xfrm>
          <a:off x="5106988" y="4217988"/>
          <a:ext cx="366712" cy="285750"/>
        </p:xfrm>
        <a:graphic>
          <a:graphicData uri="http://schemas.openxmlformats.org/presentationml/2006/ole">
            <mc:AlternateContent xmlns:mc="http://schemas.openxmlformats.org/markup-compatibility/2006">
              <mc:Choice xmlns:v="urn:schemas-microsoft-com:vml" Requires="v">
                <p:oleObj spid="_x0000_s69060" name="Equation" r:id="rId29" imgW="228402" imgH="177646" progId="Equation.DSMT4">
                  <p:embed/>
                </p:oleObj>
              </mc:Choice>
              <mc:Fallback>
                <p:oleObj name="Equation" r:id="rId29" imgW="228402" imgH="177646" progId="Equation.DSMT4">
                  <p:embed/>
                  <p:pic>
                    <p:nvPicPr>
                      <p:cNvPr id="0" name="Object 6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6988" y="4217988"/>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nvGraphicFramePr>
        <p:xfrm>
          <a:off x="4881563" y="4665663"/>
          <a:ext cx="488950" cy="285750"/>
        </p:xfrm>
        <a:graphic>
          <a:graphicData uri="http://schemas.openxmlformats.org/presentationml/2006/ole">
            <mc:AlternateContent xmlns:mc="http://schemas.openxmlformats.org/markup-compatibility/2006">
              <mc:Choice xmlns:v="urn:schemas-microsoft-com:vml" Requires="v">
                <p:oleObj spid="_x0000_s69061" name="Equation" r:id="rId30" imgW="304404" imgH="177569" progId="Equation.DSMT4">
                  <p:embed/>
                </p:oleObj>
              </mc:Choice>
              <mc:Fallback>
                <p:oleObj name="Equation" r:id="rId30" imgW="304404" imgH="177569" progId="Equation.DSMT4">
                  <p:embed/>
                  <p:pic>
                    <p:nvPicPr>
                      <p:cNvPr id="0" name="Object 6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81563" y="4665663"/>
                        <a:ext cx="488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66"/>
          <p:cNvGraphicFramePr>
            <a:graphicFrameLocks noChangeAspect="1"/>
          </p:cNvGraphicFramePr>
          <p:nvPr/>
        </p:nvGraphicFramePr>
        <p:xfrm>
          <a:off x="7708900" y="1489075"/>
          <a:ext cx="754063" cy="328613"/>
        </p:xfrm>
        <a:graphic>
          <a:graphicData uri="http://schemas.openxmlformats.org/presentationml/2006/ole">
            <mc:AlternateContent xmlns:mc="http://schemas.openxmlformats.org/markup-compatibility/2006">
              <mc:Choice xmlns:v="urn:schemas-microsoft-com:vml" Requires="v">
                <p:oleObj spid="_x0000_s69062" name="Equation" r:id="rId31" imgW="469696" imgH="203112" progId="Equation.DSMT4">
                  <p:embed/>
                </p:oleObj>
              </mc:Choice>
              <mc:Fallback>
                <p:oleObj name="Equation" r:id="rId31" imgW="469696" imgH="203112" progId="Equation.DSMT4">
                  <p:embed/>
                  <p:pic>
                    <p:nvPicPr>
                      <p:cNvPr id="0" name="Object 6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08900" y="1489075"/>
                        <a:ext cx="7540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 name="Object 67"/>
          <p:cNvGraphicFramePr>
            <a:graphicFrameLocks noChangeAspect="1"/>
          </p:cNvGraphicFramePr>
          <p:nvPr/>
        </p:nvGraphicFramePr>
        <p:xfrm>
          <a:off x="7791450" y="3767138"/>
          <a:ext cx="307975" cy="265112"/>
        </p:xfrm>
        <a:graphic>
          <a:graphicData uri="http://schemas.openxmlformats.org/presentationml/2006/ole">
            <mc:AlternateContent xmlns:mc="http://schemas.openxmlformats.org/markup-compatibility/2006">
              <mc:Choice xmlns:v="urn:schemas-microsoft-com:vml" Requires="v">
                <p:oleObj spid="_x0000_s69063" name="Equation" r:id="rId33" imgW="190335" imgH="164957" progId="Equation.DSMT4">
                  <p:embed/>
                </p:oleObj>
              </mc:Choice>
              <mc:Fallback>
                <p:oleObj name="Equation" r:id="rId33" imgW="190335" imgH="164957" progId="Equation.DSMT4">
                  <p:embed/>
                  <p:pic>
                    <p:nvPicPr>
                      <p:cNvPr id="0" name="Object 6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791450" y="3767138"/>
                        <a:ext cx="3079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68"/>
          <p:cNvGraphicFramePr>
            <a:graphicFrameLocks noChangeAspect="1"/>
          </p:cNvGraphicFramePr>
          <p:nvPr/>
        </p:nvGraphicFramePr>
        <p:xfrm>
          <a:off x="7588250" y="3308350"/>
          <a:ext cx="285750" cy="266700"/>
        </p:xfrm>
        <a:graphic>
          <a:graphicData uri="http://schemas.openxmlformats.org/presentationml/2006/ole">
            <mc:AlternateContent xmlns:mc="http://schemas.openxmlformats.org/markup-compatibility/2006">
              <mc:Choice xmlns:v="urn:schemas-microsoft-com:vml" Requires="v">
                <p:oleObj spid="_x0000_s69064" name="Equation" r:id="rId35" imgW="177492" imgH="164814" progId="Equation.DSMT4">
                  <p:embed/>
                </p:oleObj>
              </mc:Choice>
              <mc:Fallback>
                <p:oleObj name="Equation" r:id="rId35" imgW="177492" imgH="164814" progId="Equation.DSMT4">
                  <p:embed/>
                  <p:pic>
                    <p:nvPicPr>
                      <p:cNvPr id="0" name="Object 6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588250" y="3308350"/>
                        <a:ext cx="28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nvGraphicFramePr>
        <p:xfrm>
          <a:off x="7969250" y="1978025"/>
          <a:ext cx="471488" cy="287338"/>
        </p:xfrm>
        <a:graphic>
          <a:graphicData uri="http://schemas.openxmlformats.org/presentationml/2006/ole">
            <mc:AlternateContent xmlns:mc="http://schemas.openxmlformats.org/markup-compatibility/2006">
              <mc:Choice xmlns:v="urn:schemas-microsoft-com:vml" Requires="v">
                <p:oleObj spid="_x0000_s69065" name="Equation" r:id="rId37" imgW="291847" imgH="177646" progId="Equation.DSMT4">
                  <p:embed/>
                </p:oleObj>
              </mc:Choice>
              <mc:Fallback>
                <p:oleObj name="Equation" r:id="rId37" imgW="291847" imgH="177646" progId="Equation.DSMT4">
                  <p:embed/>
                  <p:pic>
                    <p:nvPicPr>
                      <p:cNvPr id="0" name="Object 6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969250" y="1978025"/>
                        <a:ext cx="4714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 name="Object 70"/>
          <p:cNvGraphicFramePr>
            <a:graphicFrameLocks noChangeAspect="1"/>
          </p:cNvGraphicFramePr>
          <p:nvPr/>
        </p:nvGraphicFramePr>
        <p:xfrm>
          <a:off x="7426325" y="2441575"/>
          <a:ext cx="266700" cy="266700"/>
        </p:xfrm>
        <a:graphic>
          <a:graphicData uri="http://schemas.openxmlformats.org/presentationml/2006/ole">
            <mc:AlternateContent xmlns:mc="http://schemas.openxmlformats.org/markup-compatibility/2006">
              <mc:Choice xmlns:v="urn:schemas-microsoft-com:vml" Requires="v">
                <p:oleObj spid="_x0000_s69066" name="Equation" r:id="rId39" imgW="164885" imgH="164885" progId="Equation.DSMT4">
                  <p:embed/>
                </p:oleObj>
              </mc:Choice>
              <mc:Fallback>
                <p:oleObj name="Equation" r:id="rId39" imgW="164885" imgH="164885" progId="Equation.DSMT4">
                  <p:embed/>
                  <p:pic>
                    <p:nvPicPr>
                      <p:cNvPr id="0" name="Object 7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26325" y="2441575"/>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71"/>
          <p:cNvGraphicFramePr>
            <a:graphicFrameLocks noChangeAspect="1"/>
          </p:cNvGraphicFramePr>
          <p:nvPr/>
        </p:nvGraphicFramePr>
        <p:xfrm>
          <a:off x="7439025" y="2881313"/>
          <a:ext cx="304800" cy="285750"/>
        </p:xfrm>
        <a:graphic>
          <a:graphicData uri="http://schemas.openxmlformats.org/presentationml/2006/ole">
            <mc:AlternateContent xmlns:mc="http://schemas.openxmlformats.org/markup-compatibility/2006">
              <mc:Choice xmlns:v="urn:schemas-microsoft-com:vml" Requires="v">
                <p:oleObj spid="_x0000_s69067" name="Equation" r:id="rId41" imgW="190335" imgH="177646" progId="Equation.DSMT4">
                  <p:embed/>
                </p:oleObj>
              </mc:Choice>
              <mc:Fallback>
                <p:oleObj name="Equation" r:id="rId41" imgW="190335" imgH="177646" progId="Equation.DSMT4">
                  <p:embed/>
                  <p:pic>
                    <p:nvPicPr>
                      <p:cNvPr id="0" name="Object 7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439025" y="2881313"/>
                        <a:ext cx="304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Object 72"/>
          <p:cNvGraphicFramePr>
            <a:graphicFrameLocks noChangeAspect="1"/>
          </p:cNvGraphicFramePr>
          <p:nvPr/>
        </p:nvGraphicFramePr>
        <p:xfrm>
          <a:off x="8072438" y="4217988"/>
          <a:ext cx="508000" cy="285750"/>
        </p:xfrm>
        <a:graphic>
          <a:graphicData uri="http://schemas.openxmlformats.org/presentationml/2006/ole">
            <mc:AlternateContent xmlns:mc="http://schemas.openxmlformats.org/markup-compatibility/2006">
              <mc:Choice xmlns:v="urn:schemas-microsoft-com:vml" Requires="v">
                <p:oleObj spid="_x0000_s69068" name="Equation" r:id="rId43" imgW="317087" imgH="177569" progId="Equation.DSMT4">
                  <p:embed/>
                </p:oleObj>
              </mc:Choice>
              <mc:Fallback>
                <p:oleObj name="Equation" r:id="rId43" imgW="317087" imgH="177569" progId="Equation.DSMT4">
                  <p:embed/>
                  <p:pic>
                    <p:nvPicPr>
                      <p:cNvPr id="0" name="Object 7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072438" y="4217988"/>
                        <a:ext cx="508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 name="Object 73"/>
          <p:cNvGraphicFramePr>
            <a:graphicFrameLocks noChangeAspect="1"/>
          </p:cNvGraphicFramePr>
          <p:nvPr/>
        </p:nvGraphicFramePr>
        <p:xfrm>
          <a:off x="7905750" y="4665663"/>
          <a:ext cx="509588" cy="285750"/>
        </p:xfrm>
        <a:graphic>
          <a:graphicData uri="http://schemas.openxmlformats.org/presentationml/2006/ole">
            <mc:AlternateContent xmlns:mc="http://schemas.openxmlformats.org/markup-compatibility/2006">
              <mc:Choice xmlns:v="urn:schemas-microsoft-com:vml" Requires="v">
                <p:oleObj spid="_x0000_s69069" name="Equation" r:id="rId45" imgW="317087" imgH="177569" progId="Equation.DSMT4">
                  <p:embed/>
                </p:oleObj>
              </mc:Choice>
              <mc:Fallback>
                <p:oleObj name="Equation" r:id="rId45" imgW="317087" imgH="177569" progId="Equation.DSMT4">
                  <p:embed/>
                  <p:pic>
                    <p:nvPicPr>
                      <p:cNvPr id="0" name="Object 7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905750" y="4665663"/>
                        <a:ext cx="509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strVal val="#ppt_w*0.05"/>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anim calcmode="lin" valueType="num">
                                      <p:cBhvr>
                                        <p:cTn id="18" dur="500" fill="hold"/>
                                        <p:tgtEl>
                                          <p:spTgt spid="15"/>
                                        </p:tgtEl>
                                        <p:attrNameLst>
                                          <p:attrName>ppt_x</p:attrName>
                                        </p:attrNameLst>
                                      </p:cBhvr>
                                      <p:tavLst>
                                        <p:tav tm="0">
                                          <p:val>
                                            <p:strVal val="#ppt_x-.2"/>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strVal val="#ppt_w*0.05"/>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anim calcmode="lin" valueType="num">
                                      <p:cBhvr>
                                        <p:cTn id="27" dur="500" fill="hold"/>
                                        <p:tgtEl>
                                          <p:spTgt spid="17"/>
                                        </p:tgtEl>
                                        <p:attrNameLst>
                                          <p:attrName>ppt_x</p:attrName>
                                        </p:attrNameLst>
                                      </p:cBhvr>
                                      <p:tavLst>
                                        <p:tav tm="0">
                                          <p:val>
                                            <p:strVal val="#ppt_x-.2"/>
                                          </p:val>
                                        </p:tav>
                                        <p:tav tm="100000">
                                          <p:val>
                                            <p:strVal val="#ppt_x"/>
                                          </p:val>
                                        </p:tav>
                                      </p:tavLst>
                                    </p:anim>
                                    <p:anim calcmode="lin" valueType="num">
                                      <p:cBhvr>
                                        <p:cTn id="28" dur="500" fill="hold"/>
                                        <p:tgtEl>
                                          <p:spTgt spid="17"/>
                                        </p:tgtEl>
                                        <p:attrNameLst>
                                          <p:attrName>ppt_y</p:attrName>
                                        </p:attrNameLst>
                                      </p:cBhvr>
                                      <p:tavLst>
                                        <p:tav tm="0">
                                          <p:val>
                                            <p:strVal val="#ppt_y"/>
                                          </p:val>
                                        </p:tav>
                                        <p:tav tm="100000">
                                          <p:val>
                                            <p:strVal val="#ppt_y"/>
                                          </p:val>
                                        </p:tav>
                                      </p:tavLst>
                                    </p:anim>
                                    <p:animEffect transition="in" filter="fade">
                                      <p:cBhvr>
                                        <p:cTn id="29" dur="500"/>
                                        <p:tgtEl>
                                          <p:spTgt spid="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strVal val="#ppt_w*0.05"/>
                                          </p:val>
                                        </p:tav>
                                        <p:tav tm="100000">
                                          <p:val>
                                            <p:strVal val="#ppt_w"/>
                                          </p:val>
                                        </p:tav>
                                      </p:tavLst>
                                    </p:anim>
                                    <p:anim calcmode="lin" valueType="num">
                                      <p:cBhvr>
                                        <p:cTn id="35" dur="500" fill="hold"/>
                                        <p:tgtEl>
                                          <p:spTgt spid="21"/>
                                        </p:tgtEl>
                                        <p:attrNameLst>
                                          <p:attrName>ppt_h</p:attrName>
                                        </p:attrNameLst>
                                      </p:cBhvr>
                                      <p:tavLst>
                                        <p:tav tm="0">
                                          <p:val>
                                            <p:strVal val="#ppt_h"/>
                                          </p:val>
                                        </p:tav>
                                        <p:tav tm="100000">
                                          <p:val>
                                            <p:strVal val="#ppt_h"/>
                                          </p:val>
                                        </p:tav>
                                      </p:tavLst>
                                    </p:anim>
                                    <p:anim calcmode="lin" valueType="num">
                                      <p:cBhvr>
                                        <p:cTn id="36" dur="500" fill="hold"/>
                                        <p:tgtEl>
                                          <p:spTgt spid="21"/>
                                        </p:tgtEl>
                                        <p:attrNameLst>
                                          <p:attrName>ppt_x</p:attrName>
                                        </p:attrNameLst>
                                      </p:cBhvr>
                                      <p:tavLst>
                                        <p:tav tm="0">
                                          <p:val>
                                            <p:strVal val="#ppt_x-.2"/>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Effect transition="in" filter="fade">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strVal val="#ppt_w*0.05"/>
                                          </p:val>
                                        </p:tav>
                                        <p:tav tm="100000">
                                          <p:val>
                                            <p:strVal val="#ppt_w"/>
                                          </p:val>
                                        </p:tav>
                                      </p:tavLst>
                                    </p:anim>
                                    <p:anim calcmode="lin" valueType="num">
                                      <p:cBhvr>
                                        <p:cTn id="44" dur="500" fill="hold"/>
                                        <p:tgtEl>
                                          <p:spTgt spid="12"/>
                                        </p:tgtEl>
                                        <p:attrNameLst>
                                          <p:attrName>ppt_h</p:attrName>
                                        </p:attrNameLst>
                                      </p:cBhvr>
                                      <p:tavLst>
                                        <p:tav tm="0">
                                          <p:val>
                                            <p:strVal val="#ppt_h"/>
                                          </p:val>
                                        </p:tav>
                                        <p:tav tm="100000">
                                          <p:val>
                                            <p:strVal val="#ppt_h"/>
                                          </p:val>
                                        </p:tav>
                                      </p:tavLst>
                                    </p:anim>
                                    <p:anim calcmode="lin" valueType="num">
                                      <p:cBhvr>
                                        <p:cTn id="45" dur="500" fill="hold"/>
                                        <p:tgtEl>
                                          <p:spTgt spid="12"/>
                                        </p:tgtEl>
                                        <p:attrNameLst>
                                          <p:attrName>ppt_x</p:attrName>
                                        </p:attrNameLst>
                                      </p:cBhvr>
                                      <p:tavLst>
                                        <p:tav tm="0">
                                          <p:val>
                                            <p:strVal val="#ppt_x-.2"/>
                                          </p:val>
                                        </p:tav>
                                        <p:tav tm="100000">
                                          <p:val>
                                            <p:strVal val="#ppt_x"/>
                                          </p:val>
                                        </p:tav>
                                      </p:tavLst>
                                    </p:anim>
                                    <p:anim calcmode="lin" valueType="num">
                                      <p:cBhvr>
                                        <p:cTn id="46" dur="500" fill="hold"/>
                                        <p:tgtEl>
                                          <p:spTgt spid="12"/>
                                        </p:tgtEl>
                                        <p:attrNameLst>
                                          <p:attrName>ppt_y</p:attrName>
                                        </p:attrNameLst>
                                      </p:cBhvr>
                                      <p:tavLst>
                                        <p:tav tm="0">
                                          <p:val>
                                            <p:strVal val="#ppt_y"/>
                                          </p:val>
                                        </p:tav>
                                        <p:tav tm="100000">
                                          <p:val>
                                            <p:strVal val="#ppt_y"/>
                                          </p:val>
                                        </p:tav>
                                      </p:tavLst>
                                    </p:anim>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strVal val="#ppt_w*0.05"/>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anim calcmode="lin" valueType="num">
                                      <p:cBhvr>
                                        <p:cTn id="54" dur="500" fill="hold"/>
                                        <p:tgtEl>
                                          <p:spTgt spid="10"/>
                                        </p:tgtEl>
                                        <p:attrNameLst>
                                          <p:attrName>ppt_x</p:attrName>
                                        </p:attrNameLst>
                                      </p:cBhvr>
                                      <p:tavLst>
                                        <p:tav tm="0">
                                          <p:val>
                                            <p:strVal val="#ppt_x-.2"/>
                                          </p:val>
                                        </p:tav>
                                        <p:tav tm="100000">
                                          <p:val>
                                            <p:strVal val="#ppt_x"/>
                                          </p:val>
                                        </p:tav>
                                      </p:tavLst>
                                    </p:anim>
                                    <p:anim calcmode="lin" valueType="num">
                                      <p:cBhvr>
                                        <p:cTn id="55" dur="500" fill="hold"/>
                                        <p:tgtEl>
                                          <p:spTgt spid="10"/>
                                        </p:tgtEl>
                                        <p:attrNameLst>
                                          <p:attrName>ppt_y</p:attrName>
                                        </p:attrNameLst>
                                      </p:cBhvr>
                                      <p:tavLst>
                                        <p:tav tm="0">
                                          <p:val>
                                            <p:strVal val="#ppt_y"/>
                                          </p:val>
                                        </p:tav>
                                        <p:tav tm="100000">
                                          <p:val>
                                            <p:strVal val="#ppt_y"/>
                                          </p:val>
                                        </p:tav>
                                      </p:tavLst>
                                    </p:anim>
                                    <p:animEffect transition="in" filter="fade">
                                      <p:cBhvr>
                                        <p:cTn id="56" dur="5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strVal val="#ppt_w*0.05"/>
                                          </p:val>
                                        </p:tav>
                                        <p:tav tm="100000">
                                          <p:val>
                                            <p:strVal val="#ppt_w"/>
                                          </p:val>
                                        </p:tav>
                                      </p:tavLst>
                                    </p:anim>
                                    <p:anim calcmode="lin" valueType="num">
                                      <p:cBhvr>
                                        <p:cTn id="62" dur="500" fill="hold"/>
                                        <p:tgtEl>
                                          <p:spTgt spid="23"/>
                                        </p:tgtEl>
                                        <p:attrNameLst>
                                          <p:attrName>ppt_h</p:attrName>
                                        </p:attrNameLst>
                                      </p:cBhvr>
                                      <p:tavLst>
                                        <p:tav tm="0">
                                          <p:val>
                                            <p:strVal val="#ppt_h"/>
                                          </p:val>
                                        </p:tav>
                                        <p:tav tm="100000">
                                          <p:val>
                                            <p:strVal val="#ppt_h"/>
                                          </p:val>
                                        </p:tav>
                                      </p:tavLst>
                                    </p:anim>
                                    <p:anim calcmode="lin" valueType="num">
                                      <p:cBhvr>
                                        <p:cTn id="63" dur="500" fill="hold"/>
                                        <p:tgtEl>
                                          <p:spTgt spid="23"/>
                                        </p:tgtEl>
                                        <p:attrNameLst>
                                          <p:attrName>ppt_x</p:attrName>
                                        </p:attrNameLst>
                                      </p:cBhvr>
                                      <p:tavLst>
                                        <p:tav tm="0">
                                          <p:val>
                                            <p:strVal val="#ppt_x-.2"/>
                                          </p:val>
                                        </p:tav>
                                        <p:tav tm="100000">
                                          <p:val>
                                            <p:strVal val="#ppt_x"/>
                                          </p:val>
                                        </p:tav>
                                      </p:tavLst>
                                    </p:anim>
                                    <p:anim calcmode="lin" valueType="num">
                                      <p:cBhvr>
                                        <p:cTn id="64" dur="500" fill="hold"/>
                                        <p:tgtEl>
                                          <p:spTgt spid="23"/>
                                        </p:tgtEl>
                                        <p:attrNameLst>
                                          <p:attrName>ppt_y</p:attrName>
                                        </p:attrNameLst>
                                      </p:cBhvr>
                                      <p:tavLst>
                                        <p:tav tm="0">
                                          <p:val>
                                            <p:strVal val="#ppt_y"/>
                                          </p:val>
                                        </p:tav>
                                        <p:tav tm="100000">
                                          <p:val>
                                            <p:strVal val="#ppt_y"/>
                                          </p:val>
                                        </p:tav>
                                      </p:tavLst>
                                    </p:anim>
                                    <p:animEffect transition="in" filter="fade">
                                      <p:cBhvr>
                                        <p:cTn id="65" dur="500"/>
                                        <p:tgtEl>
                                          <p:spTgt spid="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strVal val="#ppt_w*0.05"/>
                                          </p:val>
                                        </p:tav>
                                        <p:tav tm="100000">
                                          <p:val>
                                            <p:strVal val="#ppt_w"/>
                                          </p:val>
                                        </p:tav>
                                      </p:tavLst>
                                    </p:anim>
                                    <p:anim calcmode="lin" valueType="num">
                                      <p:cBhvr>
                                        <p:cTn id="71" dur="500" fill="hold"/>
                                        <p:tgtEl>
                                          <p:spTgt spid="24"/>
                                        </p:tgtEl>
                                        <p:attrNameLst>
                                          <p:attrName>ppt_h</p:attrName>
                                        </p:attrNameLst>
                                      </p:cBhvr>
                                      <p:tavLst>
                                        <p:tav tm="0">
                                          <p:val>
                                            <p:strVal val="#ppt_h"/>
                                          </p:val>
                                        </p:tav>
                                        <p:tav tm="100000">
                                          <p:val>
                                            <p:strVal val="#ppt_h"/>
                                          </p:val>
                                        </p:tav>
                                      </p:tavLst>
                                    </p:anim>
                                    <p:anim calcmode="lin" valueType="num">
                                      <p:cBhvr>
                                        <p:cTn id="72" dur="500" fill="hold"/>
                                        <p:tgtEl>
                                          <p:spTgt spid="24"/>
                                        </p:tgtEl>
                                        <p:attrNameLst>
                                          <p:attrName>ppt_x</p:attrName>
                                        </p:attrNameLst>
                                      </p:cBhvr>
                                      <p:tavLst>
                                        <p:tav tm="0">
                                          <p:val>
                                            <p:strVal val="#ppt_x-.2"/>
                                          </p:val>
                                        </p:tav>
                                        <p:tav tm="100000">
                                          <p:val>
                                            <p:strVal val="#ppt_x"/>
                                          </p:val>
                                        </p:tav>
                                      </p:tavLst>
                                    </p:anim>
                                    <p:anim calcmode="lin" valueType="num">
                                      <p:cBhvr>
                                        <p:cTn id="73" dur="500" fill="hold"/>
                                        <p:tgtEl>
                                          <p:spTgt spid="24"/>
                                        </p:tgtEl>
                                        <p:attrNameLst>
                                          <p:attrName>ppt_y</p:attrName>
                                        </p:attrNameLst>
                                      </p:cBhvr>
                                      <p:tavLst>
                                        <p:tav tm="0">
                                          <p:val>
                                            <p:strVal val="#ppt_y"/>
                                          </p:val>
                                        </p:tav>
                                        <p:tav tm="100000">
                                          <p:val>
                                            <p:strVal val="#ppt_y"/>
                                          </p:val>
                                        </p:tav>
                                      </p:tavLst>
                                    </p:anim>
                                    <p:animEffect transition="in" filter="fade">
                                      <p:cBhvr>
                                        <p:cTn id="74" dur="500"/>
                                        <p:tgtEl>
                                          <p:spTgt spid="2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strVal val="#ppt_w*0.05"/>
                                          </p:val>
                                        </p:tav>
                                        <p:tav tm="100000">
                                          <p:val>
                                            <p:strVal val="#ppt_w"/>
                                          </p:val>
                                        </p:tav>
                                      </p:tavLst>
                                    </p:anim>
                                    <p:anim calcmode="lin" valueType="num">
                                      <p:cBhvr>
                                        <p:cTn id="80" dur="500" fill="hold"/>
                                        <p:tgtEl>
                                          <p:spTgt spid="59"/>
                                        </p:tgtEl>
                                        <p:attrNameLst>
                                          <p:attrName>ppt_h</p:attrName>
                                        </p:attrNameLst>
                                      </p:cBhvr>
                                      <p:tavLst>
                                        <p:tav tm="0">
                                          <p:val>
                                            <p:strVal val="#ppt_h"/>
                                          </p:val>
                                        </p:tav>
                                        <p:tav tm="100000">
                                          <p:val>
                                            <p:strVal val="#ppt_h"/>
                                          </p:val>
                                        </p:tav>
                                      </p:tavLst>
                                    </p:anim>
                                    <p:anim calcmode="lin" valueType="num">
                                      <p:cBhvr>
                                        <p:cTn id="81" dur="500" fill="hold"/>
                                        <p:tgtEl>
                                          <p:spTgt spid="59"/>
                                        </p:tgtEl>
                                        <p:attrNameLst>
                                          <p:attrName>ppt_x</p:attrName>
                                        </p:attrNameLst>
                                      </p:cBhvr>
                                      <p:tavLst>
                                        <p:tav tm="0">
                                          <p:val>
                                            <p:strVal val="#ppt_x-.2"/>
                                          </p:val>
                                        </p:tav>
                                        <p:tav tm="100000">
                                          <p:val>
                                            <p:strVal val="#ppt_x"/>
                                          </p:val>
                                        </p:tav>
                                      </p:tavLst>
                                    </p:anim>
                                    <p:anim calcmode="lin" valueType="num">
                                      <p:cBhvr>
                                        <p:cTn id="82" dur="500" fill="hold"/>
                                        <p:tgtEl>
                                          <p:spTgt spid="59"/>
                                        </p:tgtEl>
                                        <p:attrNameLst>
                                          <p:attrName>ppt_y</p:attrName>
                                        </p:attrNameLst>
                                      </p:cBhvr>
                                      <p:tavLst>
                                        <p:tav tm="0">
                                          <p:val>
                                            <p:strVal val="#ppt_y"/>
                                          </p:val>
                                        </p:tav>
                                        <p:tav tm="100000">
                                          <p:val>
                                            <p:strVal val="#ppt_y"/>
                                          </p:val>
                                        </p:tav>
                                      </p:tavLst>
                                    </p:anim>
                                    <p:animEffect transition="in" filter="fade">
                                      <p:cBhvr>
                                        <p:cTn id="83" dur="500"/>
                                        <p:tgtEl>
                                          <p:spTgt spid="5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p:cTn id="88" dur="500" fill="hold"/>
                                        <p:tgtEl>
                                          <p:spTgt spid="62"/>
                                        </p:tgtEl>
                                        <p:attrNameLst>
                                          <p:attrName>ppt_w</p:attrName>
                                        </p:attrNameLst>
                                      </p:cBhvr>
                                      <p:tavLst>
                                        <p:tav tm="0">
                                          <p:val>
                                            <p:strVal val="#ppt_w*0.05"/>
                                          </p:val>
                                        </p:tav>
                                        <p:tav tm="100000">
                                          <p:val>
                                            <p:strVal val="#ppt_w"/>
                                          </p:val>
                                        </p:tav>
                                      </p:tavLst>
                                    </p:anim>
                                    <p:anim calcmode="lin" valueType="num">
                                      <p:cBhvr>
                                        <p:cTn id="89" dur="500" fill="hold"/>
                                        <p:tgtEl>
                                          <p:spTgt spid="62"/>
                                        </p:tgtEl>
                                        <p:attrNameLst>
                                          <p:attrName>ppt_h</p:attrName>
                                        </p:attrNameLst>
                                      </p:cBhvr>
                                      <p:tavLst>
                                        <p:tav tm="0">
                                          <p:val>
                                            <p:strVal val="#ppt_h"/>
                                          </p:val>
                                        </p:tav>
                                        <p:tav tm="100000">
                                          <p:val>
                                            <p:strVal val="#ppt_h"/>
                                          </p:val>
                                        </p:tav>
                                      </p:tavLst>
                                    </p:anim>
                                    <p:anim calcmode="lin" valueType="num">
                                      <p:cBhvr>
                                        <p:cTn id="90" dur="500" fill="hold"/>
                                        <p:tgtEl>
                                          <p:spTgt spid="62"/>
                                        </p:tgtEl>
                                        <p:attrNameLst>
                                          <p:attrName>ppt_x</p:attrName>
                                        </p:attrNameLst>
                                      </p:cBhvr>
                                      <p:tavLst>
                                        <p:tav tm="0">
                                          <p:val>
                                            <p:strVal val="#ppt_x-.2"/>
                                          </p:val>
                                        </p:tav>
                                        <p:tav tm="100000">
                                          <p:val>
                                            <p:strVal val="#ppt_x"/>
                                          </p:val>
                                        </p:tav>
                                      </p:tavLst>
                                    </p:anim>
                                    <p:anim calcmode="lin" valueType="num">
                                      <p:cBhvr>
                                        <p:cTn id="91" dur="500" fill="hold"/>
                                        <p:tgtEl>
                                          <p:spTgt spid="62"/>
                                        </p:tgtEl>
                                        <p:attrNameLst>
                                          <p:attrName>ppt_y</p:attrName>
                                        </p:attrNameLst>
                                      </p:cBhvr>
                                      <p:tavLst>
                                        <p:tav tm="0">
                                          <p:val>
                                            <p:strVal val="#ppt_y"/>
                                          </p:val>
                                        </p:tav>
                                        <p:tav tm="100000">
                                          <p:val>
                                            <p:strVal val="#ppt_y"/>
                                          </p:val>
                                        </p:tav>
                                      </p:tavLst>
                                    </p:anim>
                                    <p:animEffect transition="in" filter="fade">
                                      <p:cBhvr>
                                        <p:cTn id="92" dur="500"/>
                                        <p:tgtEl>
                                          <p:spTgt spid="6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p:cTn id="97" dur="500" fill="hold"/>
                                        <p:tgtEl>
                                          <p:spTgt spid="63"/>
                                        </p:tgtEl>
                                        <p:attrNameLst>
                                          <p:attrName>ppt_w</p:attrName>
                                        </p:attrNameLst>
                                      </p:cBhvr>
                                      <p:tavLst>
                                        <p:tav tm="0">
                                          <p:val>
                                            <p:strVal val="#ppt_w*0.05"/>
                                          </p:val>
                                        </p:tav>
                                        <p:tav tm="100000">
                                          <p:val>
                                            <p:strVal val="#ppt_w"/>
                                          </p:val>
                                        </p:tav>
                                      </p:tavLst>
                                    </p:anim>
                                    <p:anim calcmode="lin" valueType="num">
                                      <p:cBhvr>
                                        <p:cTn id="98" dur="500" fill="hold"/>
                                        <p:tgtEl>
                                          <p:spTgt spid="63"/>
                                        </p:tgtEl>
                                        <p:attrNameLst>
                                          <p:attrName>ppt_h</p:attrName>
                                        </p:attrNameLst>
                                      </p:cBhvr>
                                      <p:tavLst>
                                        <p:tav tm="0">
                                          <p:val>
                                            <p:strVal val="#ppt_h"/>
                                          </p:val>
                                        </p:tav>
                                        <p:tav tm="100000">
                                          <p:val>
                                            <p:strVal val="#ppt_h"/>
                                          </p:val>
                                        </p:tav>
                                      </p:tavLst>
                                    </p:anim>
                                    <p:anim calcmode="lin" valueType="num">
                                      <p:cBhvr>
                                        <p:cTn id="99" dur="500" fill="hold"/>
                                        <p:tgtEl>
                                          <p:spTgt spid="63"/>
                                        </p:tgtEl>
                                        <p:attrNameLst>
                                          <p:attrName>ppt_x</p:attrName>
                                        </p:attrNameLst>
                                      </p:cBhvr>
                                      <p:tavLst>
                                        <p:tav tm="0">
                                          <p:val>
                                            <p:strVal val="#ppt_x-.2"/>
                                          </p:val>
                                        </p:tav>
                                        <p:tav tm="100000">
                                          <p:val>
                                            <p:strVal val="#ppt_x"/>
                                          </p:val>
                                        </p:tav>
                                      </p:tavLst>
                                    </p:anim>
                                    <p:anim calcmode="lin" valueType="num">
                                      <p:cBhvr>
                                        <p:cTn id="100" dur="500" fill="hold"/>
                                        <p:tgtEl>
                                          <p:spTgt spid="63"/>
                                        </p:tgtEl>
                                        <p:attrNameLst>
                                          <p:attrName>ppt_y</p:attrName>
                                        </p:attrNameLst>
                                      </p:cBhvr>
                                      <p:tavLst>
                                        <p:tav tm="0">
                                          <p:val>
                                            <p:strVal val="#ppt_y"/>
                                          </p:val>
                                        </p:tav>
                                        <p:tav tm="100000">
                                          <p:val>
                                            <p:strVal val="#ppt_y"/>
                                          </p:val>
                                        </p:tav>
                                      </p:tavLst>
                                    </p:anim>
                                    <p:animEffect transition="in" filter="fade">
                                      <p:cBhvr>
                                        <p:cTn id="101" dur="500"/>
                                        <p:tgtEl>
                                          <p:spTgt spid="6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4" presetClass="entr" presetSubtype="0" accel="100000" fill="hold" nodeType="click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strVal val="#ppt_w*0.05"/>
                                          </p:val>
                                        </p:tav>
                                        <p:tav tm="100000">
                                          <p:val>
                                            <p:strVal val="#ppt_w"/>
                                          </p:val>
                                        </p:tav>
                                      </p:tavLst>
                                    </p:anim>
                                    <p:anim calcmode="lin" valueType="num">
                                      <p:cBhvr>
                                        <p:cTn id="107" dur="500" fill="hold"/>
                                        <p:tgtEl>
                                          <p:spTgt spid="64"/>
                                        </p:tgtEl>
                                        <p:attrNameLst>
                                          <p:attrName>ppt_h</p:attrName>
                                        </p:attrNameLst>
                                      </p:cBhvr>
                                      <p:tavLst>
                                        <p:tav tm="0">
                                          <p:val>
                                            <p:strVal val="#ppt_h"/>
                                          </p:val>
                                        </p:tav>
                                        <p:tav tm="100000">
                                          <p:val>
                                            <p:strVal val="#ppt_h"/>
                                          </p:val>
                                        </p:tav>
                                      </p:tavLst>
                                    </p:anim>
                                    <p:anim calcmode="lin" valueType="num">
                                      <p:cBhvr>
                                        <p:cTn id="108" dur="500" fill="hold"/>
                                        <p:tgtEl>
                                          <p:spTgt spid="64"/>
                                        </p:tgtEl>
                                        <p:attrNameLst>
                                          <p:attrName>ppt_x</p:attrName>
                                        </p:attrNameLst>
                                      </p:cBhvr>
                                      <p:tavLst>
                                        <p:tav tm="0">
                                          <p:val>
                                            <p:strVal val="#ppt_x-.2"/>
                                          </p:val>
                                        </p:tav>
                                        <p:tav tm="100000">
                                          <p:val>
                                            <p:strVal val="#ppt_x"/>
                                          </p:val>
                                        </p:tav>
                                      </p:tavLst>
                                    </p:anim>
                                    <p:anim calcmode="lin" valueType="num">
                                      <p:cBhvr>
                                        <p:cTn id="109" dur="500" fill="hold"/>
                                        <p:tgtEl>
                                          <p:spTgt spid="64"/>
                                        </p:tgtEl>
                                        <p:attrNameLst>
                                          <p:attrName>ppt_y</p:attrName>
                                        </p:attrNameLst>
                                      </p:cBhvr>
                                      <p:tavLst>
                                        <p:tav tm="0">
                                          <p:val>
                                            <p:strVal val="#ppt_y"/>
                                          </p:val>
                                        </p:tav>
                                        <p:tav tm="100000">
                                          <p:val>
                                            <p:strVal val="#ppt_y"/>
                                          </p:val>
                                        </p:tav>
                                      </p:tavLst>
                                    </p:anim>
                                    <p:animEffect transition="in" filter="fade">
                                      <p:cBhvr>
                                        <p:cTn id="110" dur="500"/>
                                        <p:tgtEl>
                                          <p:spTgt spid="6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4" presetClass="entr" presetSubtype="0" accel="100000" fill="hold" nodeType="click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strVal val="#ppt_w*0.05"/>
                                          </p:val>
                                        </p:tav>
                                        <p:tav tm="100000">
                                          <p:val>
                                            <p:strVal val="#ppt_w"/>
                                          </p:val>
                                        </p:tav>
                                      </p:tavLst>
                                    </p:anim>
                                    <p:anim calcmode="lin" valueType="num">
                                      <p:cBhvr>
                                        <p:cTn id="116" dur="500" fill="hold"/>
                                        <p:tgtEl>
                                          <p:spTgt spid="61"/>
                                        </p:tgtEl>
                                        <p:attrNameLst>
                                          <p:attrName>ppt_h</p:attrName>
                                        </p:attrNameLst>
                                      </p:cBhvr>
                                      <p:tavLst>
                                        <p:tav tm="0">
                                          <p:val>
                                            <p:strVal val="#ppt_h"/>
                                          </p:val>
                                        </p:tav>
                                        <p:tav tm="100000">
                                          <p:val>
                                            <p:strVal val="#ppt_h"/>
                                          </p:val>
                                        </p:tav>
                                      </p:tavLst>
                                    </p:anim>
                                    <p:anim calcmode="lin" valueType="num">
                                      <p:cBhvr>
                                        <p:cTn id="117" dur="500" fill="hold"/>
                                        <p:tgtEl>
                                          <p:spTgt spid="61"/>
                                        </p:tgtEl>
                                        <p:attrNameLst>
                                          <p:attrName>ppt_x</p:attrName>
                                        </p:attrNameLst>
                                      </p:cBhvr>
                                      <p:tavLst>
                                        <p:tav tm="0">
                                          <p:val>
                                            <p:strVal val="#ppt_x-.2"/>
                                          </p:val>
                                        </p:tav>
                                        <p:tav tm="100000">
                                          <p:val>
                                            <p:strVal val="#ppt_x"/>
                                          </p:val>
                                        </p:tav>
                                      </p:tavLst>
                                    </p:anim>
                                    <p:anim calcmode="lin" valueType="num">
                                      <p:cBhvr>
                                        <p:cTn id="118" dur="500" fill="hold"/>
                                        <p:tgtEl>
                                          <p:spTgt spid="61"/>
                                        </p:tgtEl>
                                        <p:attrNameLst>
                                          <p:attrName>ppt_y</p:attrName>
                                        </p:attrNameLst>
                                      </p:cBhvr>
                                      <p:tavLst>
                                        <p:tav tm="0">
                                          <p:val>
                                            <p:strVal val="#ppt_y"/>
                                          </p:val>
                                        </p:tav>
                                        <p:tav tm="100000">
                                          <p:val>
                                            <p:strVal val="#ppt_y"/>
                                          </p:val>
                                        </p:tav>
                                      </p:tavLst>
                                    </p:anim>
                                    <p:animEffect transition="in" filter="fade">
                                      <p:cBhvr>
                                        <p:cTn id="119" dur="500"/>
                                        <p:tgtEl>
                                          <p:spTgt spid="6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54" presetClass="entr" presetSubtype="0" accel="100000" fill="hold" nodeType="click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p:cTn id="124" dur="500" fill="hold"/>
                                        <p:tgtEl>
                                          <p:spTgt spid="60"/>
                                        </p:tgtEl>
                                        <p:attrNameLst>
                                          <p:attrName>ppt_w</p:attrName>
                                        </p:attrNameLst>
                                      </p:cBhvr>
                                      <p:tavLst>
                                        <p:tav tm="0">
                                          <p:val>
                                            <p:strVal val="#ppt_w*0.05"/>
                                          </p:val>
                                        </p:tav>
                                        <p:tav tm="100000">
                                          <p:val>
                                            <p:strVal val="#ppt_w"/>
                                          </p:val>
                                        </p:tav>
                                      </p:tavLst>
                                    </p:anim>
                                    <p:anim calcmode="lin" valueType="num">
                                      <p:cBhvr>
                                        <p:cTn id="125" dur="500" fill="hold"/>
                                        <p:tgtEl>
                                          <p:spTgt spid="60"/>
                                        </p:tgtEl>
                                        <p:attrNameLst>
                                          <p:attrName>ppt_h</p:attrName>
                                        </p:attrNameLst>
                                      </p:cBhvr>
                                      <p:tavLst>
                                        <p:tav tm="0">
                                          <p:val>
                                            <p:strVal val="#ppt_h"/>
                                          </p:val>
                                        </p:tav>
                                        <p:tav tm="100000">
                                          <p:val>
                                            <p:strVal val="#ppt_h"/>
                                          </p:val>
                                        </p:tav>
                                      </p:tavLst>
                                    </p:anim>
                                    <p:anim calcmode="lin" valueType="num">
                                      <p:cBhvr>
                                        <p:cTn id="126" dur="500" fill="hold"/>
                                        <p:tgtEl>
                                          <p:spTgt spid="60"/>
                                        </p:tgtEl>
                                        <p:attrNameLst>
                                          <p:attrName>ppt_x</p:attrName>
                                        </p:attrNameLst>
                                      </p:cBhvr>
                                      <p:tavLst>
                                        <p:tav tm="0">
                                          <p:val>
                                            <p:strVal val="#ppt_x-.2"/>
                                          </p:val>
                                        </p:tav>
                                        <p:tav tm="100000">
                                          <p:val>
                                            <p:strVal val="#ppt_x"/>
                                          </p:val>
                                        </p:tav>
                                      </p:tavLst>
                                    </p:anim>
                                    <p:anim calcmode="lin" valueType="num">
                                      <p:cBhvr>
                                        <p:cTn id="127" dur="500" fill="hold"/>
                                        <p:tgtEl>
                                          <p:spTgt spid="60"/>
                                        </p:tgtEl>
                                        <p:attrNameLst>
                                          <p:attrName>ppt_y</p:attrName>
                                        </p:attrNameLst>
                                      </p:cBhvr>
                                      <p:tavLst>
                                        <p:tav tm="0">
                                          <p:val>
                                            <p:strVal val="#ppt_y"/>
                                          </p:val>
                                        </p:tav>
                                        <p:tav tm="100000">
                                          <p:val>
                                            <p:strVal val="#ppt_y"/>
                                          </p:val>
                                        </p:tav>
                                      </p:tavLst>
                                    </p:anim>
                                    <p:animEffect transition="in" filter="fade">
                                      <p:cBhvr>
                                        <p:cTn id="128" dur="500"/>
                                        <p:tgtEl>
                                          <p:spTgt spid="6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4" presetClass="entr" presetSubtype="0" accel="100000" fill="hold" nodeType="click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p:cTn id="133" dur="500" fill="hold"/>
                                        <p:tgtEl>
                                          <p:spTgt spid="65"/>
                                        </p:tgtEl>
                                        <p:attrNameLst>
                                          <p:attrName>ppt_w</p:attrName>
                                        </p:attrNameLst>
                                      </p:cBhvr>
                                      <p:tavLst>
                                        <p:tav tm="0">
                                          <p:val>
                                            <p:strVal val="#ppt_w*0.05"/>
                                          </p:val>
                                        </p:tav>
                                        <p:tav tm="100000">
                                          <p:val>
                                            <p:strVal val="#ppt_w"/>
                                          </p:val>
                                        </p:tav>
                                      </p:tavLst>
                                    </p:anim>
                                    <p:anim calcmode="lin" valueType="num">
                                      <p:cBhvr>
                                        <p:cTn id="134" dur="500" fill="hold"/>
                                        <p:tgtEl>
                                          <p:spTgt spid="65"/>
                                        </p:tgtEl>
                                        <p:attrNameLst>
                                          <p:attrName>ppt_h</p:attrName>
                                        </p:attrNameLst>
                                      </p:cBhvr>
                                      <p:tavLst>
                                        <p:tav tm="0">
                                          <p:val>
                                            <p:strVal val="#ppt_h"/>
                                          </p:val>
                                        </p:tav>
                                        <p:tav tm="100000">
                                          <p:val>
                                            <p:strVal val="#ppt_h"/>
                                          </p:val>
                                        </p:tav>
                                      </p:tavLst>
                                    </p:anim>
                                    <p:anim calcmode="lin" valueType="num">
                                      <p:cBhvr>
                                        <p:cTn id="135" dur="500" fill="hold"/>
                                        <p:tgtEl>
                                          <p:spTgt spid="65"/>
                                        </p:tgtEl>
                                        <p:attrNameLst>
                                          <p:attrName>ppt_x</p:attrName>
                                        </p:attrNameLst>
                                      </p:cBhvr>
                                      <p:tavLst>
                                        <p:tav tm="0">
                                          <p:val>
                                            <p:strVal val="#ppt_x-.2"/>
                                          </p:val>
                                        </p:tav>
                                        <p:tav tm="100000">
                                          <p:val>
                                            <p:strVal val="#ppt_x"/>
                                          </p:val>
                                        </p:tav>
                                      </p:tavLst>
                                    </p:anim>
                                    <p:anim calcmode="lin" valueType="num">
                                      <p:cBhvr>
                                        <p:cTn id="136" dur="500" fill="hold"/>
                                        <p:tgtEl>
                                          <p:spTgt spid="65"/>
                                        </p:tgtEl>
                                        <p:attrNameLst>
                                          <p:attrName>ppt_y</p:attrName>
                                        </p:attrNameLst>
                                      </p:cBhvr>
                                      <p:tavLst>
                                        <p:tav tm="0">
                                          <p:val>
                                            <p:strVal val="#ppt_y"/>
                                          </p:val>
                                        </p:tav>
                                        <p:tav tm="100000">
                                          <p:val>
                                            <p:strVal val="#ppt_y"/>
                                          </p:val>
                                        </p:tav>
                                      </p:tavLst>
                                    </p:anim>
                                    <p:animEffect transition="in" filter="fade">
                                      <p:cBhvr>
                                        <p:cTn id="137" dur="500"/>
                                        <p:tgtEl>
                                          <p:spTgt spid="6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66"/>
                                        </p:tgtEl>
                                        <p:attrNameLst>
                                          <p:attrName>style.visibility</p:attrName>
                                        </p:attrNameLst>
                                      </p:cBhvr>
                                      <p:to>
                                        <p:strVal val="visible"/>
                                      </p:to>
                                    </p:set>
                                    <p:anim calcmode="lin" valueType="num">
                                      <p:cBhvr>
                                        <p:cTn id="142" dur="500" fill="hold"/>
                                        <p:tgtEl>
                                          <p:spTgt spid="66"/>
                                        </p:tgtEl>
                                        <p:attrNameLst>
                                          <p:attrName>ppt_w</p:attrName>
                                        </p:attrNameLst>
                                      </p:cBhvr>
                                      <p:tavLst>
                                        <p:tav tm="0">
                                          <p:val>
                                            <p:strVal val="#ppt_w*0.05"/>
                                          </p:val>
                                        </p:tav>
                                        <p:tav tm="100000">
                                          <p:val>
                                            <p:strVal val="#ppt_w"/>
                                          </p:val>
                                        </p:tav>
                                      </p:tavLst>
                                    </p:anim>
                                    <p:anim calcmode="lin" valueType="num">
                                      <p:cBhvr>
                                        <p:cTn id="143" dur="500" fill="hold"/>
                                        <p:tgtEl>
                                          <p:spTgt spid="66"/>
                                        </p:tgtEl>
                                        <p:attrNameLst>
                                          <p:attrName>ppt_h</p:attrName>
                                        </p:attrNameLst>
                                      </p:cBhvr>
                                      <p:tavLst>
                                        <p:tav tm="0">
                                          <p:val>
                                            <p:strVal val="#ppt_h"/>
                                          </p:val>
                                        </p:tav>
                                        <p:tav tm="100000">
                                          <p:val>
                                            <p:strVal val="#ppt_h"/>
                                          </p:val>
                                        </p:tav>
                                      </p:tavLst>
                                    </p:anim>
                                    <p:anim calcmode="lin" valueType="num">
                                      <p:cBhvr>
                                        <p:cTn id="144" dur="500" fill="hold"/>
                                        <p:tgtEl>
                                          <p:spTgt spid="66"/>
                                        </p:tgtEl>
                                        <p:attrNameLst>
                                          <p:attrName>ppt_x</p:attrName>
                                        </p:attrNameLst>
                                      </p:cBhvr>
                                      <p:tavLst>
                                        <p:tav tm="0">
                                          <p:val>
                                            <p:strVal val="#ppt_x-.2"/>
                                          </p:val>
                                        </p:tav>
                                        <p:tav tm="100000">
                                          <p:val>
                                            <p:strVal val="#ppt_x"/>
                                          </p:val>
                                        </p:tav>
                                      </p:tavLst>
                                    </p:anim>
                                    <p:anim calcmode="lin" valueType="num">
                                      <p:cBhvr>
                                        <p:cTn id="145" dur="500" fill="hold"/>
                                        <p:tgtEl>
                                          <p:spTgt spid="66"/>
                                        </p:tgtEl>
                                        <p:attrNameLst>
                                          <p:attrName>ppt_y</p:attrName>
                                        </p:attrNameLst>
                                      </p:cBhvr>
                                      <p:tavLst>
                                        <p:tav tm="0">
                                          <p:val>
                                            <p:strVal val="#ppt_y"/>
                                          </p:val>
                                        </p:tav>
                                        <p:tav tm="100000">
                                          <p:val>
                                            <p:strVal val="#ppt_y"/>
                                          </p:val>
                                        </p:tav>
                                      </p:tavLst>
                                    </p:anim>
                                    <p:animEffect transition="in" filter="fade">
                                      <p:cBhvr>
                                        <p:cTn id="146" dur="500"/>
                                        <p:tgtEl>
                                          <p:spTgt spid="66"/>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4" presetClass="entr" presetSubtype="0" accel="100000" fill="hold" nodeType="click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p:cTn id="151" dur="500" fill="hold"/>
                                        <p:tgtEl>
                                          <p:spTgt spid="67"/>
                                        </p:tgtEl>
                                        <p:attrNameLst>
                                          <p:attrName>ppt_w</p:attrName>
                                        </p:attrNameLst>
                                      </p:cBhvr>
                                      <p:tavLst>
                                        <p:tav tm="0">
                                          <p:val>
                                            <p:strVal val="#ppt_w*0.05"/>
                                          </p:val>
                                        </p:tav>
                                        <p:tav tm="100000">
                                          <p:val>
                                            <p:strVal val="#ppt_w"/>
                                          </p:val>
                                        </p:tav>
                                      </p:tavLst>
                                    </p:anim>
                                    <p:anim calcmode="lin" valueType="num">
                                      <p:cBhvr>
                                        <p:cTn id="152" dur="500" fill="hold"/>
                                        <p:tgtEl>
                                          <p:spTgt spid="67"/>
                                        </p:tgtEl>
                                        <p:attrNameLst>
                                          <p:attrName>ppt_h</p:attrName>
                                        </p:attrNameLst>
                                      </p:cBhvr>
                                      <p:tavLst>
                                        <p:tav tm="0">
                                          <p:val>
                                            <p:strVal val="#ppt_h"/>
                                          </p:val>
                                        </p:tav>
                                        <p:tav tm="100000">
                                          <p:val>
                                            <p:strVal val="#ppt_h"/>
                                          </p:val>
                                        </p:tav>
                                      </p:tavLst>
                                    </p:anim>
                                    <p:anim calcmode="lin" valueType="num">
                                      <p:cBhvr>
                                        <p:cTn id="153" dur="500" fill="hold"/>
                                        <p:tgtEl>
                                          <p:spTgt spid="67"/>
                                        </p:tgtEl>
                                        <p:attrNameLst>
                                          <p:attrName>ppt_x</p:attrName>
                                        </p:attrNameLst>
                                      </p:cBhvr>
                                      <p:tavLst>
                                        <p:tav tm="0">
                                          <p:val>
                                            <p:strVal val="#ppt_x-.2"/>
                                          </p:val>
                                        </p:tav>
                                        <p:tav tm="100000">
                                          <p:val>
                                            <p:strVal val="#ppt_x"/>
                                          </p:val>
                                        </p:tav>
                                      </p:tavLst>
                                    </p:anim>
                                    <p:anim calcmode="lin" valueType="num">
                                      <p:cBhvr>
                                        <p:cTn id="154" dur="500" fill="hold"/>
                                        <p:tgtEl>
                                          <p:spTgt spid="67"/>
                                        </p:tgtEl>
                                        <p:attrNameLst>
                                          <p:attrName>ppt_y</p:attrName>
                                        </p:attrNameLst>
                                      </p:cBhvr>
                                      <p:tavLst>
                                        <p:tav tm="0">
                                          <p:val>
                                            <p:strVal val="#ppt_y"/>
                                          </p:val>
                                        </p:tav>
                                        <p:tav tm="100000">
                                          <p:val>
                                            <p:strVal val="#ppt_y"/>
                                          </p:val>
                                        </p:tav>
                                      </p:tavLst>
                                    </p:anim>
                                    <p:animEffect transition="in" filter="fade">
                                      <p:cBhvr>
                                        <p:cTn id="155" dur="500"/>
                                        <p:tgtEl>
                                          <p:spTgt spid="6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4" presetClass="entr" presetSubtype="0" accel="100000" fill="hold" nodeType="click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p:cTn id="160" dur="500" fill="hold"/>
                                        <p:tgtEl>
                                          <p:spTgt spid="70"/>
                                        </p:tgtEl>
                                        <p:attrNameLst>
                                          <p:attrName>ppt_w</p:attrName>
                                        </p:attrNameLst>
                                      </p:cBhvr>
                                      <p:tavLst>
                                        <p:tav tm="0">
                                          <p:val>
                                            <p:strVal val="#ppt_w*0.05"/>
                                          </p:val>
                                        </p:tav>
                                        <p:tav tm="100000">
                                          <p:val>
                                            <p:strVal val="#ppt_w"/>
                                          </p:val>
                                        </p:tav>
                                      </p:tavLst>
                                    </p:anim>
                                    <p:anim calcmode="lin" valueType="num">
                                      <p:cBhvr>
                                        <p:cTn id="161" dur="500" fill="hold"/>
                                        <p:tgtEl>
                                          <p:spTgt spid="70"/>
                                        </p:tgtEl>
                                        <p:attrNameLst>
                                          <p:attrName>ppt_h</p:attrName>
                                        </p:attrNameLst>
                                      </p:cBhvr>
                                      <p:tavLst>
                                        <p:tav tm="0">
                                          <p:val>
                                            <p:strVal val="#ppt_h"/>
                                          </p:val>
                                        </p:tav>
                                        <p:tav tm="100000">
                                          <p:val>
                                            <p:strVal val="#ppt_h"/>
                                          </p:val>
                                        </p:tav>
                                      </p:tavLst>
                                    </p:anim>
                                    <p:anim calcmode="lin" valueType="num">
                                      <p:cBhvr>
                                        <p:cTn id="162" dur="500" fill="hold"/>
                                        <p:tgtEl>
                                          <p:spTgt spid="70"/>
                                        </p:tgtEl>
                                        <p:attrNameLst>
                                          <p:attrName>ppt_x</p:attrName>
                                        </p:attrNameLst>
                                      </p:cBhvr>
                                      <p:tavLst>
                                        <p:tav tm="0">
                                          <p:val>
                                            <p:strVal val="#ppt_x-.2"/>
                                          </p:val>
                                        </p:tav>
                                        <p:tav tm="100000">
                                          <p:val>
                                            <p:strVal val="#ppt_x"/>
                                          </p:val>
                                        </p:tav>
                                      </p:tavLst>
                                    </p:anim>
                                    <p:anim calcmode="lin" valueType="num">
                                      <p:cBhvr>
                                        <p:cTn id="163" dur="500" fill="hold"/>
                                        <p:tgtEl>
                                          <p:spTgt spid="70"/>
                                        </p:tgtEl>
                                        <p:attrNameLst>
                                          <p:attrName>ppt_y</p:attrName>
                                        </p:attrNameLst>
                                      </p:cBhvr>
                                      <p:tavLst>
                                        <p:tav tm="0">
                                          <p:val>
                                            <p:strVal val="#ppt_y"/>
                                          </p:val>
                                        </p:tav>
                                        <p:tav tm="100000">
                                          <p:val>
                                            <p:strVal val="#ppt_y"/>
                                          </p:val>
                                        </p:tav>
                                      </p:tavLst>
                                    </p:anim>
                                    <p:animEffect transition="in" filter="fade">
                                      <p:cBhvr>
                                        <p:cTn id="164" dur="500"/>
                                        <p:tgtEl>
                                          <p:spTgt spid="70"/>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54" presetClass="entr" presetSubtype="0" accel="100000" fill="hold" nodeType="clickEffect">
                                  <p:stCondLst>
                                    <p:cond delay="0"/>
                                  </p:stCondLst>
                                  <p:childTnLst>
                                    <p:set>
                                      <p:cBhvr>
                                        <p:cTn id="168" dur="1" fill="hold">
                                          <p:stCondLst>
                                            <p:cond delay="0"/>
                                          </p:stCondLst>
                                        </p:cTn>
                                        <p:tgtEl>
                                          <p:spTgt spid="71"/>
                                        </p:tgtEl>
                                        <p:attrNameLst>
                                          <p:attrName>style.visibility</p:attrName>
                                        </p:attrNameLst>
                                      </p:cBhvr>
                                      <p:to>
                                        <p:strVal val="visible"/>
                                      </p:to>
                                    </p:set>
                                    <p:anim calcmode="lin" valueType="num">
                                      <p:cBhvr>
                                        <p:cTn id="169" dur="500" fill="hold"/>
                                        <p:tgtEl>
                                          <p:spTgt spid="71"/>
                                        </p:tgtEl>
                                        <p:attrNameLst>
                                          <p:attrName>ppt_w</p:attrName>
                                        </p:attrNameLst>
                                      </p:cBhvr>
                                      <p:tavLst>
                                        <p:tav tm="0">
                                          <p:val>
                                            <p:strVal val="#ppt_w*0.05"/>
                                          </p:val>
                                        </p:tav>
                                        <p:tav tm="100000">
                                          <p:val>
                                            <p:strVal val="#ppt_w"/>
                                          </p:val>
                                        </p:tav>
                                      </p:tavLst>
                                    </p:anim>
                                    <p:anim calcmode="lin" valueType="num">
                                      <p:cBhvr>
                                        <p:cTn id="170" dur="500" fill="hold"/>
                                        <p:tgtEl>
                                          <p:spTgt spid="71"/>
                                        </p:tgtEl>
                                        <p:attrNameLst>
                                          <p:attrName>ppt_h</p:attrName>
                                        </p:attrNameLst>
                                      </p:cBhvr>
                                      <p:tavLst>
                                        <p:tav tm="0">
                                          <p:val>
                                            <p:strVal val="#ppt_h"/>
                                          </p:val>
                                        </p:tav>
                                        <p:tav tm="100000">
                                          <p:val>
                                            <p:strVal val="#ppt_h"/>
                                          </p:val>
                                        </p:tav>
                                      </p:tavLst>
                                    </p:anim>
                                    <p:anim calcmode="lin" valueType="num">
                                      <p:cBhvr>
                                        <p:cTn id="171" dur="500" fill="hold"/>
                                        <p:tgtEl>
                                          <p:spTgt spid="71"/>
                                        </p:tgtEl>
                                        <p:attrNameLst>
                                          <p:attrName>ppt_x</p:attrName>
                                        </p:attrNameLst>
                                      </p:cBhvr>
                                      <p:tavLst>
                                        <p:tav tm="0">
                                          <p:val>
                                            <p:strVal val="#ppt_x-.2"/>
                                          </p:val>
                                        </p:tav>
                                        <p:tav tm="100000">
                                          <p:val>
                                            <p:strVal val="#ppt_x"/>
                                          </p:val>
                                        </p:tav>
                                      </p:tavLst>
                                    </p:anim>
                                    <p:anim calcmode="lin" valueType="num">
                                      <p:cBhvr>
                                        <p:cTn id="172" dur="500" fill="hold"/>
                                        <p:tgtEl>
                                          <p:spTgt spid="71"/>
                                        </p:tgtEl>
                                        <p:attrNameLst>
                                          <p:attrName>ppt_y</p:attrName>
                                        </p:attrNameLst>
                                      </p:cBhvr>
                                      <p:tavLst>
                                        <p:tav tm="0">
                                          <p:val>
                                            <p:strVal val="#ppt_y"/>
                                          </p:val>
                                        </p:tav>
                                        <p:tav tm="100000">
                                          <p:val>
                                            <p:strVal val="#ppt_y"/>
                                          </p:val>
                                        </p:tav>
                                      </p:tavLst>
                                    </p:anim>
                                    <p:animEffect transition="in" filter="fade">
                                      <p:cBhvr>
                                        <p:cTn id="173" dur="500"/>
                                        <p:tgtEl>
                                          <p:spTgt spid="71"/>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4" presetClass="entr" presetSubtype="0" accel="100000" fill="hold" nodeType="clickEffect">
                                  <p:stCondLst>
                                    <p:cond delay="0"/>
                                  </p:stCondLst>
                                  <p:childTnLst>
                                    <p:set>
                                      <p:cBhvr>
                                        <p:cTn id="177" dur="1" fill="hold">
                                          <p:stCondLst>
                                            <p:cond delay="0"/>
                                          </p:stCondLst>
                                        </p:cTn>
                                        <p:tgtEl>
                                          <p:spTgt spid="72"/>
                                        </p:tgtEl>
                                        <p:attrNameLst>
                                          <p:attrName>style.visibility</p:attrName>
                                        </p:attrNameLst>
                                      </p:cBhvr>
                                      <p:to>
                                        <p:strVal val="visible"/>
                                      </p:to>
                                    </p:set>
                                    <p:anim calcmode="lin" valueType="num">
                                      <p:cBhvr>
                                        <p:cTn id="178" dur="500" fill="hold"/>
                                        <p:tgtEl>
                                          <p:spTgt spid="72"/>
                                        </p:tgtEl>
                                        <p:attrNameLst>
                                          <p:attrName>ppt_w</p:attrName>
                                        </p:attrNameLst>
                                      </p:cBhvr>
                                      <p:tavLst>
                                        <p:tav tm="0">
                                          <p:val>
                                            <p:strVal val="#ppt_w*0.05"/>
                                          </p:val>
                                        </p:tav>
                                        <p:tav tm="100000">
                                          <p:val>
                                            <p:strVal val="#ppt_w"/>
                                          </p:val>
                                        </p:tav>
                                      </p:tavLst>
                                    </p:anim>
                                    <p:anim calcmode="lin" valueType="num">
                                      <p:cBhvr>
                                        <p:cTn id="179" dur="500" fill="hold"/>
                                        <p:tgtEl>
                                          <p:spTgt spid="72"/>
                                        </p:tgtEl>
                                        <p:attrNameLst>
                                          <p:attrName>ppt_h</p:attrName>
                                        </p:attrNameLst>
                                      </p:cBhvr>
                                      <p:tavLst>
                                        <p:tav tm="0">
                                          <p:val>
                                            <p:strVal val="#ppt_h"/>
                                          </p:val>
                                        </p:tav>
                                        <p:tav tm="100000">
                                          <p:val>
                                            <p:strVal val="#ppt_h"/>
                                          </p:val>
                                        </p:tav>
                                      </p:tavLst>
                                    </p:anim>
                                    <p:anim calcmode="lin" valueType="num">
                                      <p:cBhvr>
                                        <p:cTn id="180" dur="500" fill="hold"/>
                                        <p:tgtEl>
                                          <p:spTgt spid="72"/>
                                        </p:tgtEl>
                                        <p:attrNameLst>
                                          <p:attrName>ppt_x</p:attrName>
                                        </p:attrNameLst>
                                      </p:cBhvr>
                                      <p:tavLst>
                                        <p:tav tm="0">
                                          <p:val>
                                            <p:strVal val="#ppt_x-.2"/>
                                          </p:val>
                                        </p:tav>
                                        <p:tav tm="100000">
                                          <p:val>
                                            <p:strVal val="#ppt_x"/>
                                          </p:val>
                                        </p:tav>
                                      </p:tavLst>
                                    </p:anim>
                                    <p:anim calcmode="lin" valueType="num">
                                      <p:cBhvr>
                                        <p:cTn id="181" dur="500" fill="hold"/>
                                        <p:tgtEl>
                                          <p:spTgt spid="72"/>
                                        </p:tgtEl>
                                        <p:attrNameLst>
                                          <p:attrName>ppt_y</p:attrName>
                                        </p:attrNameLst>
                                      </p:cBhvr>
                                      <p:tavLst>
                                        <p:tav tm="0">
                                          <p:val>
                                            <p:strVal val="#ppt_y"/>
                                          </p:val>
                                        </p:tav>
                                        <p:tav tm="100000">
                                          <p:val>
                                            <p:strVal val="#ppt_y"/>
                                          </p:val>
                                        </p:tav>
                                      </p:tavLst>
                                    </p:anim>
                                    <p:animEffect transition="in" filter="fade">
                                      <p:cBhvr>
                                        <p:cTn id="182" dur="500"/>
                                        <p:tgtEl>
                                          <p:spTgt spid="72"/>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54" presetClass="entr" presetSubtype="0" accel="100000" fill="hold" nodeType="clickEffect">
                                  <p:stCondLst>
                                    <p:cond delay="0"/>
                                  </p:stCondLst>
                                  <p:childTnLst>
                                    <p:set>
                                      <p:cBhvr>
                                        <p:cTn id="186" dur="1" fill="hold">
                                          <p:stCondLst>
                                            <p:cond delay="0"/>
                                          </p:stCondLst>
                                        </p:cTn>
                                        <p:tgtEl>
                                          <p:spTgt spid="69"/>
                                        </p:tgtEl>
                                        <p:attrNameLst>
                                          <p:attrName>style.visibility</p:attrName>
                                        </p:attrNameLst>
                                      </p:cBhvr>
                                      <p:to>
                                        <p:strVal val="visible"/>
                                      </p:to>
                                    </p:set>
                                    <p:anim calcmode="lin" valueType="num">
                                      <p:cBhvr>
                                        <p:cTn id="187" dur="500" fill="hold"/>
                                        <p:tgtEl>
                                          <p:spTgt spid="69"/>
                                        </p:tgtEl>
                                        <p:attrNameLst>
                                          <p:attrName>ppt_w</p:attrName>
                                        </p:attrNameLst>
                                      </p:cBhvr>
                                      <p:tavLst>
                                        <p:tav tm="0">
                                          <p:val>
                                            <p:strVal val="#ppt_w*0.05"/>
                                          </p:val>
                                        </p:tav>
                                        <p:tav tm="100000">
                                          <p:val>
                                            <p:strVal val="#ppt_w"/>
                                          </p:val>
                                        </p:tav>
                                      </p:tavLst>
                                    </p:anim>
                                    <p:anim calcmode="lin" valueType="num">
                                      <p:cBhvr>
                                        <p:cTn id="188" dur="500" fill="hold"/>
                                        <p:tgtEl>
                                          <p:spTgt spid="69"/>
                                        </p:tgtEl>
                                        <p:attrNameLst>
                                          <p:attrName>ppt_h</p:attrName>
                                        </p:attrNameLst>
                                      </p:cBhvr>
                                      <p:tavLst>
                                        <p:tav tm="0">
                                          <p:val>
                                            <p:strVal val="#ppt_h"/>
                                          </p:val>
                                        </p:tav>
                                        <p:tav tm="100000">
                                          <p:val>
                                            <p:strVal val="#ppt_h"/>
                                          </p:val>
                                        </p:tav>
                                      </p:tavLst>
                                    </p:anim>
                                    <p:anim calcmode="lin" valueType="num">
                                      <p:cBhvr>
                                        <p:cTn id="189" dur="500" fill="hold"/>
                                        <p:tgtEl>
                                          <p:spTgt spid="69"/>
                                        </p:tgtEl>
                                        <p:attrNameLst>
                                          <p:attrName>ppt_x</p:attrName>
                                        </p:attrNameLst>
                                      </p:cBhvr>
                                      <p:tavLst>
                                        <p:tav tm="0">
                                          <p:val>
                                            <p:strVal val="#ppt_x-.2"/>
                                          </p:val>
                                        </p:tav>
                                        <p:tav tm="100000">
                                          <p:val>
                                            <p:strVal val="#ppt_x"/>
                                          </p:val>
                                        </p:tav>
                                      </p:tavLst>
                                    </p:anim>
                                    <p:anim calcmode="lin" valueType="num">
                                      <p:cBhvr>
                                        <p:cTn id="190" dur="500" fill="hold"/>
                                        <p:tgtEl>
                                          <p:spTgt spid="69"/>
                                        </p:tgtEl>
                                        <p:attrNameLst>
                                          <p:attrName>ppt_y</p:attrName>
                                        </p:attrNameLst>
                                      </p:cBhvr>
                                      <p:tavLst>
                                        <p:tav tm="0">
                                          <p:val>
                                            <p:strVal val="#ppt_y"/>
                                          </p:val>
                                        </p:tav>
                                        <p:tav tm="100000">
                                          <p:val>
                                            <p:strVal val="#ppt_y"/>
                                          </p:val>
                                        </p:tav>
                                      </p:tavLst>
                                    </p:anim>
                                    <p:animEffect transition="in" filter="fade">
                                      <p:cBhvr>
                                        <p:cTn id="191" dur="500"/>
                                        <p:tgtEl>
                                          <p:spTgt spid="69"/>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54" presetClass="entr" presetSubtype="0" accel="100000" fill="hold" nodeType="clickEffect">
                                  <p:stCondLst>
                                    <p:cond delay="0"/>
                                  </p:stCondLst>
                                  <p:childTnLst>
                                    <p:set>
                                      <p:cBhvr>
                                        <p:cTn id="195" dur="1" fill="hold">
                                          <p:stCondLst>
                                            <p:cond delay="0"/>
                                          </p:stCondLst>
                                        </p:cTn>
                                        <p:tgtEl>
                                          <p:spTgt spid="68"/>
                                        </p:tgtEl>
                                        <p:attrNameLst>
                                          <p:attrName>style.visibility</p:attrName>
                                        </p:attrNameLst>
                                      </p:cBhvr>
                                      <p:to>
                                        <p:strVal val="visible"/>
                                      </p:to>
                                    </p:set>
                                    <p:anim calcmode="lin" valueType="num">
                                      <p:cBhvr>
                                        <p:cTn id="196" dur="500" fill="hold"/>
                                        <p:tgtEl>
                                          <p:spTgt spid="68"/>
                                        </p:tgtEl>
                                        <p:attrNameLst>
                                          <p:attrName>ppt_w</p:attrName>
                                        </p:attrNameLst>
                                      </p:cBhvr>
                                      <p:tavLst>
                                        <p:tav tm="0">
                                          <p:val>
                                            <p:strVal val="#ppt_w*0.05"/>
                                          </p:val>
                                        </p:tav>
                                        <p:tav tm="100000">
                                          <p:val>
                                            <p:strVal val="#ppt_w"/>
                                          </p:val>
                                        </p:tav>
                                      </p:tavLst>
                                    </p:anim>
                                    <p:anim calcmode="lin" valueType="num">
                                      <p:cBhvr>
                                        <p:cTn id="197" dur="500" fill="hold"/>
                                        <p:tgtEl>
                                          <p:spTgt spid="68"/>
                                        </p:tgtEl>
                                        <p:attrNameLst>
                                          <p:attrName>ppt_h</p:attrName>
                                        </p:attrNameLst>
                                      </p:cBhvr>
                                      <p:tavLst>
                                        <p:tav tm="0">
                                          <p:val>
                                            <p:strVal val="#ppt_h"/>
                                          </p:val>
                                        </p:tav>
                                        <p:tav tm="100000">
                                          <p:val>
                                            <p:strVal val="#ppt_h"/>
                                          </p:val>
                                        </p:tav>
                                      </p:tavLst>
                                    </p:anim>
                                    <p:anim calcmode="lin" valueType="num">
                                      <p:cBhvr>
                                        <p:cTn id="198" dur="500" fill="hold"/>
                                        <p:tgtEl>
                                          <p:spTgt spid="68"/>
                                        </p:tgtEl>
                                        <p:attrNameLst>
                                          <p:attrName>ppt_x</p:attrName>
                                        </p:attrNameLst>
                                      </p:cBhvr>
                                      <p:tavLst>
                                        <p:tav tm="0">
                                          <p:val>
                                            <p:strVal val="#ppt_x-.2"/>
                                          </p:val>
                                        </p:tav>
                                        <p:tav tm="100000">
                                          <p:val>
                                            <p:strVal val="#ppt_x"/>
                                          </p:val>
                                        </p:tav>
                                      </p:tavLst>
                                    </p:anim>
                                    <p:anim calcmode="lin" valueType="num">
                                      <p:cBhvr>
                                        <p:cTn id="199" dur="500" fill="hold"/>
                                        <p:tgtEl>
                                          <p:spTgt spid="68"/>
                                        </p:tgtEl>
                                        <p:attrNameLst>
                                          <p:attrName>ppt_y</p:attrName>
                                        </p:attrNameLst>
                                      </p:cBhvr>
                                      <p:tavLst>
                                        <p:tav tm="0">
                                          <p:val>
                                            <p:strVal val="#ppt_y"/>
                                          </p:val>
                                        </p:tav>
                                        <p:tav tm="100000">
                                          <p:val>
                                            <p:strVal val="#ppt_y"/>
                                          </p:val>
                                        </p:tav>
                                      </p:tavLst>
                                    </p:anim>
                                    <p:animEffect transition="in" filter="fade">
                                      <p:cBhvr>
                                        <p:cTn id="200" dur="500"/>
                                        <p:tgtEl>
                                          <p:spTgt spid="68"/>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54" presetClass="entr" presetSubtype="0" accel="100000" fill="hold" nodeType="click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strVal val="#ppt_w*0.05"/>
                                          </p:val>
                                        </p:tav>
                                        <p:tav tm="100000">
                                          <p:val>
                                            <p:strVal val="#ppt_w"/>
                                          </p:val>
                                        </p:tav>
                                      </p:tavLst>
                                    </p:anim>
                                    <p:anim calcmode="lin" valueType="num">
                                      <p:cBhvr>
                                        <p:cTn id="206" dur="500" fill="hold"/>
                                        <p:tgtEl>
                                          <p:spTgt spid="73"/>
                                        </p:tgtEl>
                                        <p:attrNameLst>
                                          <p:attrName>ppt_h</p:attrName>
                                        </p:attrNameLst>
                                      </p:cBhvr>
                                      <p:tavLst>
                                        <p:tav tm="0">
                                          <p:val>
                                            <p:strVal val="#ppt_h"/>
                                          </p:val>
                                        </p:tav>
                                        <p:tav tm="100000">
                                          <p:val>
                                            <p:strVal val="#ppt_h"/>
                                          </p:val>
                                        </p:tav>
                                      </p:tavLst>
                                    </p:anim>
                                    <p:anim calcmode="lin" valueType="num">
                                      <p:cBhvr>
                                        <p:cTn id="207" dur="500" fill="hold"/>
                                        <p:tgtEl>
                                          <p:spTgt spid="73"/>
                                        </p:tgtEl>
                                        <p:attrNameLst>
                                          <p:attrName>ppt_x</p:attrName>
                                        </p:attrNameLst>
                                      </p:cBhvr>
                                      <p:tavLst>
                                        <p:tav tm="0">
                                          <p:val>
                                            <p:strVal val="#ppt_x-.2"/>
                                          </p:val>
                                        </p:tav>
                                        <p:tav tm="100000">
                                          <p:val>
                                            <p:strVal val="#ppt_x"/>
                                          </p:val>
                                        </p:tav>
                                      </p:tavLst>
                                    </p:anim>
                                    <p:anim calcmode="lin" valueType="num">
                                      <p:cBhvr>
                                        <p:cTn id="208" dur="500" fill="hold"/>
                                        <p:tgtEl>
                                          <p:spTgt spid="73"/>
                                        </p:tgtEl>
                                        <p:attrNameLst>
                                          <p:attrName>ppt_y</p:attrName>
                                        </p:attrNameLst>
                                      </p:cBhvr>
                                      <p:tavLst>
                                        <p:tav tm="0">
                                          <p:val>
                                            <p:strVal val="#ppt_y"/>
                                          </p:val>
                                        </p:tav>
                                        <p:tav tm="100000">
                                          <p:val>
                                            <p:strVal val="#ppt_y"/>
                                          </p:val>
                                        </p:tav>
                                      </p:tavLst>
                                    </p:anim>
                                    <p:animEffect transition="in" filter="fade">
                                      <p:cBhvr>
                                        <p:cTn id="209" dur="500"/>
                                        <p:tgtEl>
                                          <p:spTgt spid="73"/>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4" presetClass="entr" presetSubtype="0" accel="10000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 calcmode="lin" valueType="num">
                                      <p:cBhvr>
                                        <p:cTn id="214" dur="500" fill="hold"/>
                                        <p:tgtEl>
                                          <p:spTgt spid="74"/>
                                        </p:tgtEl>
                                        <p:attrNameLst>
                                          <p:attrName>ppt_w</p:attrName>
                                        </p:attrNameLst>
                                      </p:cBhvr>
                                      <p:tavLst>
                                        <p:tav tm="0">
                                          <p:val>
                                            <p:strVal val="#ppt_w*0.05"/>
                                          </p:val>
                                        </p:tav>
                                        <p:tav tm="100000">
                                          <p:val>
                                            <p:strVal val="#ppt_w"/>
                                          </p:val>
                                        </p:tav>
                                      </p:tavLst>
                                    </p:anim>
                                    <p:anim calcmode="lin" valueType="num">
                                      <p:cBhvr>
                                        <p:cTn id="215" dur="500" fill="hold"/>
                                        <p:tgtEl>
                                          <p:spTgt spid="74"/>
                                        </p:tgtEl>
                                        <p:attrNameLst>
                                          <p:attrName>ppt_h</p:attrName>
                                        </p:attrNameLst>
                                      </p:cBhvr>
                                      <p:tavLst>
                                        <p:tav tm="0">
                                          <p:val>
                                            <p:strVal val="#ppt_h"/>
                                          </p:val>
                                        </p:tav>
                                        <p:tav tm="100000">
                                          <p:val>
                                            <p:strVal val="#ppt_h"/>
                                          </p:val>
                                        </p:tav>
                                      </p:tavLst>
                                    </p:anim>
                                    <p:anim calcmode="lin" valueType="num">
                                      <p:cBhvr>
                                        <p:cTn id="216" dur="500" fill="hold"/>
                                        <p:tgtEl>
                                          <p:spTgt spid="74"/>
                                        </p:tgtEl>
                                        <p:attrNameLst>
                                          <p:attrName>ppt_x</p:attrName>
                                        </p:attrNameLst>
                                      </p:cBhvr>
                                      <p:tavLst>
                                        <p:tav tm="0">
                                          <p:val>
                                            <p:strVal val="#ppt_x-.2"/>
                                          </p:val>
                                        </p:tav>
                                        <p:tav tm="100000">
                                          <p:val>
                                            <p:strVal val="#ppt_x"/>
                                          </p:val>
                                        </p:tav>
                                      </p:tavLst>
                                    </p:anim>
                                    <p:anim calcmode="lin" valueType="num">
                                      <p:cBhvr>
                                        <p:cTn id="217" dur="500" fill="hold"/>
                                        <p:tgtEl>
                                          <p:spTgt spid="74"/>
                                        </p:tgtEl>
                                        <p:attrNameLst>
                                          <p:attrName>ppt_y</p:attrName>
                                        </p:attrNameLst>
                                      </p:cBhvr>
                                      <p:tavLst>
                                        <p:tav tm="0">
                                          <p:val>
                                            <p:strVal val="#ppt_y"/>
                                          </p:val>
                                        </p:tav>
                                        <p:tav tm="100000">
                                          <p:val>
                                            <p:strVal val="#ppt_y"/>
                                          </p:val>
                                        </p:tav>
                                      </p:tavLst>
                                    </p:anim>
                                    <p:animEffect transition="in" filter="fade">
                                      <p:cBhvr>
                                        <p:cTn id="2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pPr eaLnBrk="1" hangingPunct="1"/>
            <a:r>
              <a:rPr lang="en-US" dirty="0" smtClean="0"/>
              <a:t>Section 1.3 &amp; 2.1 Day 2</a:t>
            </a:r>
          </a:p>
        </p:txBody>
      </p:sp>
      <p:sp>
        <p:nvSpPr>
          <p:cNvPr id="4" name="Slide Number Placeholder 3"/>
          <p:cNvSpPr>
            <a:spLocks noGrp="1"/>
          </p:cNvSpPr>
          <p:nvPr>
            <p:ph type="sldNum" sz="quarter" idx="12"/>
          </p:nvPr>
        </p:nvSpPr>
        <p:spPr/>
        <p:txBody>
          <a:bodyPr/>
          <a:lstStyle/>
          <a:p>
            <a:pPr>
              <a:defRPr/>
            </a:pPr>
            <a:fld id="{6892E065-0099-4D9D-AEEA-BABE89BB142C}" type="slidenum">
              <a:rPr lang="en-US"/>
              <a:pPr>
                <a:defRPr/>
              </a:pPr>
              <a:t>55</a:t>
            </a:fld>
            <a:endParaRPr lang="en-US"/>
          </a:p>
        </p:txBody>
      </p:sp>
      <p:sp>
        <p:nvSpPr>
          <p:cNvPr id="69636" name="Content Placeholder 3"/>
          <p:cNvSpPr>
            <a:spLocks noGrp="1"/>
          </p:cNvSpPr>
          <p:nvPr>
            <p:ph sz="quarter" idx="1"/>
          </p:nvPr>
        </p:nvSpPr>
        <p:spPr/>
        <p:txBody>
          <a:bodyPr/>
          <a:lstStyle/>
          <a:p>
            <a:pPr eaLnBrk="1" hangingPunct="1"/>
            <a:endParaRPr lang="en-US" dirty="0" smtClean="0"/>
          </a:p>
          <a:p>
            <a:pPr eaLnBrk="1" hangingPunct="1"/>
            <a:endParaRPr lang="en-US" dirty="0" smtClean="0"/>
          </a:p>
          <a:p>
            <a:pPr eaLnBrk="1" hangingPunct="1"/>
            <a:r>
              <a:rPr lang="en-US" dirty="0" smtClean="0"/>
              <a:t>Homework: #’s Section 1-3: 97, 98, 103; Section 2-1: 19, 20, 22, R.2.3</a:t>
            </a:r>
          </a:p>
          <a:p>
            <a:pPr eaLnBrk="1" hangingPunct="1"/>
            <a:endParaRPr lang="en-US" dirty="0" smtClean="0"/>
          </a:p>
          <a:p>
            <a:pPr eaLnBrk="1" hangingPunct="1"/>
            <a:r>
              <a:rPr lang="en-US" dirty="0" smtClean="0"/>
              <a:t>Complete additional </a:t>
            </a:r>
            <a:r>
              <a:rPr lang="en-US" dirty="0" smtClean="0"/>
              <a:t>notes </a:t>
            </a:r>
            <a:r>
              <a:rPr lang="en-US" dirty="0" smtClean="0"/>
              <a:t>packet pg. 13-16.</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title"/>
          </p:nvPr>
        </p:nvSpPr>
        <p:spPr/>
        <p:txBody>
          <a:bodyPr/>
          <a:lstStyle/>
          <a:p>
            <a:pPr eaLnBrk="1" hangingPunct="1"/>
            <a:r>
              <a:rPr lang="en-US" smtClean="0"/>
              <a:t>Chapter review</a:t>
            </a:r>
          </a:p>
        </p:txBody>
      </p:sp>
      <p:sp>
        <p:nvSpPr>
          <p:cNvPr id="4" name="Slide Number Placeholder 3"/>
          <p:cNvSpPr>
            <a:spLocks noGrp="1"/>
          </p:cNvSpPr>
          <p:nvPr>
            <p:ph type="sldNum" sz="quarter" idx="12"/>
          </p:nvPr>
        </p:nvSpPr>
        <p:spPr/>
        <p:txBody>
          <a:bodyPr/>
          <a:lstStyle/>
          <a:p>
            <a:pPr>
              <a:defRPr/>
            </a:pPr>
            <a:fld id="{D6297F18-33F2-4428-9AE2-BDA752FDF3DA}"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B63E450-4CCB-4E99-9C9A-A975975E9309}"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95D039B-1EEF-47C4-AE23-0CE3A5F3202E}" type="slidenum">
              <a:rPr lang="en-US"/>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189E981-FD0D-4CDE-8BFA-1008B06B8461}"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257176" y="271463"/>
            <a:ext cx="8772524" cy="814387"/>
          </a:xfrm>
        </p:spPr>
        <p:txBody>
          <a:bodyPr/>
          <a:lstStyle/>
          <a:p>
            <a:pPr eaLnBrk="1" hangingPunct="1"/>
            <a:r>
              <a:rPr lang="en-US" sz="3400" dirty="0" smtClean="0"/>
              <a:t>1.1 &amp; 1.2: Displaying Distributions with graphs</a:t>
            </a:r>
          </a:p>
        </p:txBody>
      </p:sp>
      <p:sp>
        <p:nvSpPr>
          <p:cNvPr id="4" name="Slide Number Placeholder 3"/>
          <p:cNvSpPr>
            <a:spLocks noGrp="1"/>
          </p:cNvSpPr>
          <p:nvPr>
            <p:ph type="sldNum" sz="quarter" idx="12"/>
          </p:nvPr>
        </p:nvSpPr>
        <p:spPr/>
        <p:txBody>
          <a:bodyPr/>
          <a:lstStyle/>
          <a:p>
            <a:pPr>
              <a:defRPr/>
            </a:pPr>
            <a:fld id="{1C22123A-0168-4050-BEA5-5F5F208E6C1E}" type="slidenum">
              <a:rPr lang="en-US"/>
              <a:pPr>
                <a:defRPr/>
              </a:pPr>
              <a:t>6</a:t>
            </a:fld>
            <a:endParaRPr lang="en-US"/>
          </a:p>
        </p:txBody>
      </p:sp>
      <p:sp>
        <p:nvSpPr>
          <p:cNvPr id="5" name="Content Placeholder 4"/>
          <p:cNvSpPr>
            <a:spLocks noGrp="1"/>
          </p:cNvSpPr>
          <p:nvPr>
            <p:ph sz="quarter" idx="1"/>
          </p:nvPr>
        </p:nvSpPr>
        <p:spPr>
          <a:xfrm>
            <a:off x="457200" y="1189038"/>
            <a:ext cx="8458200" cy="5021262"/>
          </a:xfrm>
        </p:spPr>
        <p:txBody>
          <a:bodyPr/>
          <a:lstStyle/>
          <a:p>
            <a:pPr eaLnBrk="1" hangingPunct="1">
              <a:buFont typeface="Arial" charset="0"/>
              <a:buChar char="•"/>
            </a:pPr>
            <a:r>
              <a:rPr lang="en-US" b="1" dirty="0" smtClean="0"/>
              <a:t>Graphs used to display data:</a:t>
            </a:r>
          </a:p>
          <a:p>
            <a:pPr lvl="1" eaLnBrk="1" hangingPunct="1">
              <a:buFont typeface="Arial" charset="0"/>
              <a:buChar char="•"/>
            </a:pPr>
            <a:r>
              <a:rPr lang="en-US" dirty="0" smtClean="0"/>
              <a:t>bar graphs, pie charts, dot plots, stem plots, histograms, and time plots</a:t>
            </a:r>
          </a:p>
          <a:p>
            <a:pPr eaLnBrk="1" hangingPunct="1">
              <a:buFont typeface="Arial" charset="0"/>
              <a:buChar char="•"/>
            </a:pPr>
            <a:r>
              <a:rPr lang="en-US" b="1" dirty="0" smtClean="0"/>
              <a:t>Purpose of a graph:</a:t>
            </a:r>
          </a:p>
          <a:p>
            <a:pPr lvl="1" eaLnBrk="1" hangingPunct="1">
              <a:buFont typeface="Arial" charset="0"/>
              <a:buChar char="•"/>
            </a:pPr>
            <a:r>
              <a:rPr lang="en-US" dirty="0" smtClean="0"/>
              <a:t>Helps to understand the data.  </a:t>
            </a:r>
          </a:p>
          <a:p>
            <a:pPr lvl="1" eaLnBrk="1" hangingPunct="1">
              <a:buFont typeface="Arial" charset="0"/>
              <a:buChar char="•"/>
            </a:pPr>
            <a:r>
              <a:rPr lang="en-US" dirty="0" smtClean="0"/>
              <a:t>Allows overall patterns and striking deviations from that pattern to be seen.  </a:t>
            </a:r>
          </a:p>
          <a:p>
            <a:pPr eaLnBrk="1" hangingPunct="1">
              <a:buFont typeface="Arial" charset="0"/>
              <a:buChar char="•"/>
            </a:pPr>
            <a:r>
              <a:rPr lang="en-US" b="1" dirty="0" smtClean="0"/>
              <a:t>Describing the overall pattern:</a:t>
            </a:r>
          </a:p>
          <a:p>
            <a:pPr lvl="1" eaLnBrk="1" hangingPunct="1">
              <a:buFont typeface="Arial" charset="0"/>
              <a:buChar char="•"/>
            </a:pPr>
            <a:r>
              <a:rPr lang="en-US" dirty="0" smtClean="0"/>
              <a:t>Three biggest descriptors: </a:t>
            </a:r>
          </a:p>
          <a:p>
            <a:pPr lvl="2" eaLnBrk="1" hangingPunct="1">
              <a:buFont typeface="Arial" charset="0"/>
              <a:buChar char="•"/>
            </a:pPr>
            <a:r>
              <a:rPr lang="en-US" dirty="0" smtClean="0"/>
              <a:t>shape, center and spread.</a:t>
            </a:r>
          </a:p>
          <a:p>
            <a:pPr lvl="1" eaLnBrk="1" hangingPunct="1">
              <a:buFont typeface="Arial" charset="0"/>
              <a:buChar char="•"/>
            </a:pPr>
            <a:r>
              <a:rPr lang="en-US" dirty="0" smtClean="0"/>
              <a:t>Next look for outliers and clusters.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47DBDAB-3E1E-4207-8DBF-F73BBD4E4E88}" type="slidenum">
              <a:rPr lang="en-US"/>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9648BA1-AF7F-4743-A62C-C7C5692C4A2A}" type="slidenum">
              <a:rPr lang="en-US"/>
              <a:pPr>
                <a:defRPr/>
              </a:pPr>
              <a:t>61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561975" y="274638"/>
            <a:ext cx="7772400" cy="692150"/>
          </a:xfrm>
        </p:spPr>
        <p:txBody>
          <a:bodyPr/>
          <a:lstStyle/>
          <a:p>
            <a:pPr eaLnBrk="1" hangingPunct="1"/>
            <a:r>
              <a:rPr lang="en-US" smtClean="0"/>
              <a:t>Shape</a:t>
            </a:r>
          </a:p>
        </p:txBody>
      </p:sp>
      <p:sp>
        <p:nvSpPr>
          <p:cNvPr id="2" name="Slide Number Placeholder 1"/>
          <p:cNvSpPr>
            <a:spLocks noGrp="1"/>
          </p:cNvSpPr>
          <p:nvPr>
            <p:ph type="sldNum" sz="quarter" idx="12"/>
          </p:nvPr>
        </p:nvSpPr>
        <p:spPr/>
        <p:txBody>
          <a:bodyPr/>
          <a:lstStyle/>
          <a:p>
            <a:pPr>
              <a:defRPr/>
            </a:pPr>
            <a:fld id="{AA2D6A2F-8AC8-478E-B7AC-CF9BD9FA07FF}" type="slidenum">
              <a:rPr lang="en-US"/>
              <a:pPr>
                <a:defRPr/>
              </a:pPr>
              <a:t>7</a:t>
            </a:fld>
            <a:endParaRPr lang="en-US"/>
          </a:p>
        </p:txBody>
      </p:sp>
      <p:sp>
        <p:nvSpPr>
          <p:cNvPr id="25603" name="Content Placeholder 3"/>
          <p:cNvSpPr>
            <a:spLocks noGrp="1"/>
          </p:cNvSpPr>
          <p:nvPr>
            <p:ph sz="quarter" idx="1"/>
          </p:nvPr>
        </p:nvSpPr>
        <p:spPr>
          <a:xfrm>
            <a:off x="457200" y="954088"/>
            <a:ext cx="8516938" cy="5724525"/>
          </a:xfrm>
        </p:spPr>
        <p:txBody>
          <a:bodyPr/>
          <a:lstStyle/>
          <a:p>
            <a:pPr eaLnBrk="1" hangingPunct="1"/>
            <a:r>
              <a:rPr lang="en-US" smtClean="0"/>
              <a:t>Concentrate on main features.</a:t>
            </a:r>
          </a:p>
          <a:p>
            <a:pPr lvl="1" eaLnBrk="1" hangingPunct="1"/>
            <a:r>
              <a:rPr lang="en-US" smtClean="0"/>
              <a:t>Major peaks, outliers (not just the smallest and largest observations), rough symmetry or clear skewness.</a:t>
            </a:r>
          </a:p>
          <a:p>
            <a:pPr eaLnBrk="1" hangingPunct="1"/>
            <a:r>
              <a:rPr lang="en-US" smtClean="0"/>
              <a:t>Types of Shapes:</a:t>
            </a:r>
          </a:p>
        </p:txBody>
      </p:sp>
      <p:grpSp>
        <p:nvGrpSpPr>
          <p:cNvPr id="8" name="Group 25"/>
          <p:cNvGrpSpPr>
            <a:grpSpLocks/>
          </p:cNvGrpSpPr>
          <p:nvPr/>
        </p:nvGrpSpPr>
        <p:grpSpPr bwMode="auto">
          <a:xfrm>
            <a:off x="495300" y="2843213"/>
            <a:ext cx="3432175" cy="1939925"/>
            <a:chOff x="259645" y="2190044"/>
            <a:chExt cx="3431822" cy="1940281"/>
          </a:xfrm>
        </p:grpSpPr>
        <p:pic>
          <p:nvPicPr>
            <p:cNvPr id="19468" name="Picture 5" descr="Image9"/>
            <p:cNvPicPr>
              <a:picLocks noChangeAspect="1" noChangeArrowheads="1"/>
            </p:cNvPicPr>
            <p:nvPr/>
          </p:nvPicPr>
          <p:blipFill>
            <a:blip r:embed="rId2">
              <a:extLst>
                <a:ext uri="{28A0092B-C50C-407E-A947-70E740481C1C}">
                  <a14:useLocalDpi xmlns:a14="http://schemas.microsoft.com/office/drawing/2010/main" val="0"/>
                </a:ext>
              </a:extLst>
            </a:blip>
            <a:srcRect l="8124" t="13951" r="2113" b="3381"/>
            <a:stretch>
              <a:fillRect/>
            </a:stretch>
          </p:blipFill>
          <p:spPr bwMode="auto">
            <a:xfrm>
              <a:off x="259645" y="2624856"/>
              <a:ext cx="3431822" cy="150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31095" y="2190044"/>
              <a:ext cx="1523843" cy="492215"/>
            </a:xfrm>
            <a:prstGeom prst="rect">
              <a:avLst/>
            </a:prstGeom>
            <a:noFill/>
          </p:spPr>
          <p:txBody>
            <a:bodyPr>
              <a:spAutoFit/>
            </a:bodyPr>
            <a:lstStyle/>
            <a:p>
              <a:pPr>
                <a:defRPr/>
              </a:pPr>
              <a:r>
                <a:rPr lang="en-US" sz="2600" dirty="0">
                  <a:latin typeface="+mn-lt"/>
                </a:rPr>
                <a:t>Symmetric</a:t>
              </a:r>
            </a:p>
          </p:txBody>
        </p:sp>
      </p:grpSp>
      <p:grpSp>
        <p:nvGrpSpPr>
          <p:cNvPr id="17" name="Group 26"/>
          <p:cNvGrpSpPr>
            <a:grpSpLocks/>
          </p:cNvGrpSpPr>
          <p:nvPr/>
        </p:nvGrpSpPr>
        <p:grpSpPr bwMode="auto">
          <a:xfrm>
            <a:off x="5399088" y="2890838"/>
            <a:ext cx="2990850" cy="1849437"/>
            <a:chOff x="5791200" y="2246489"/>
            <a:chExt cx="2991561" cy="1849726"/>
          </a:xfrm>
        </p:grpSpPr>
        <p:pic>
          <p:nvPicPr>
            <p:cNvPr id="19466" name="Picture 4" descr="Image10"/>
            <p:cNvPicPr>
              <a:picLocks noChangeAspect="1" noChangeArrowheads="1"/>
            </p:cNvPicPr>
            <p:nvPr/>
          </p:nvPicPr>
          <p:blipFill>
            <a:blip r:embed="rId3">
              <a:extLst>
                <a:ext uri="{28A0092B-C50C-407E-A947-70E740481C1C}">
                  <a14:useLocalDpi xmlns:a14="http://schemas.microsoft.com/office/drawing/2010/main" val="0"/>
                </a:ext>
              </a:extLst>
            </a:blip>
            <a:srcRect l="13997" t="1701" r="7814" b="6294"/>
            <a:stretch>
              <a:fillRect/>
            </a:stretch>
          </p:blipFill>
          <p:spPr bwMode="auto">
            <a:xfrm>
              <a:off x="5949252" y="2664546"/>
              <a:ext cx="2833509" cy="143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91200" y="2246489"/>
              <a:ext cx="1749841" cy="492202"/>
            </a:xfrm>
            <a:prstGeom prst="rect">
              <a:avLst/>
            </a:prstGeom>
            <a:noFill/>
          </p:spPr>
          <p:txBody>
            <a:bodyPr>
              <a:spAutoFit/>
            </a:bodyPr>
            <a:lstStyle/>
            <a:p>
              <a:pPr>
                <a:defRPr/>
              </a:pPr>
              <a:r>
                <a:rPr lang="en-US" sz="2600" dirty="0">
                  <a:latin typeface="+mn-lt"/>
                </a:rPr>
                <a:t>Skewed right</a:t>
              </a:r>
            </a:p>
          </p:txBody>
        </p:sp>
      </p:grpSp>
      <p:grpSp>
        <p:nvGrpSpPr>
          <p:cNvPr id="24" name="Group 27"/>
          <p:cNvGrpSpPr>
            <a:grpSpLocks/>
          </p:cNvGrpSpPr>
          <p:nvPr/>
        </p:nvGrpSpPr>
        <p:grpSpPr bwMode="auto">
          <a:xfrm>
            <a:off x="2884488" y="4906963"/>
            <a:ext cx="2922587" cy="1409700"/>
            <a:chOff x="2923823" y="4551115"/>
            <a:chExt cx="2923822" cy="1408313"/>
          </a:xfrm>
        </p:grpSpPr>
        <p:pic>
          <p:nvPicPr>
            <p:cNvPr id="19464" name="Picture 4" descr="Image10"/>
            <p:cNvPicPr>
              <a:picLocks noChangeAspect="1" noChangeArrowheads="1"/>
            </p:cNvPicPr>
            <p:nvPr/>
          </p:nvPicPr>
          <p:blipFill>
            <a:blip r:embed="rId3">
              <a:extLst>
                <a:ext uri="{28A0092B-C50C-407E-A947-70E740481C1C}">
                  <a14:useLocalDpi xmlns:a14="http://schemas.microsoft.com/office/drawing/2010/main" val="0"/>
                </a:ext>
              </a:extLst>
            </a:blip>
            <a:srcRect l="14233" t="1701" r="6754" b="8978"/>
            <a:stretch>
              <a:fillRect/>
            </a:stretch>
          </p:blipFill>
          <p:spPr bwMode="auto">
            <a:xfrm flipH="1">
              <a:off x="2946400" y="4551115"/>
              <a:ext cx="2901245" cy="14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923823" y="4719224"/>
              <a:ext cx="1580229" cy="491641"/>
            </a:xfrm>
            <a:prstGeom prst="rect">
              <a:avLst/>
            </a:prstGeom>
            <a:noFill/>
          </p:spPr>
          <p:txBody>
            <a:bodyPr>
              <a:spAutoFit/>
            </a:bodyPr>
            <a:lstStyle/>
            <a:p>
              <a:pPr>
                <a:defRPr/>
              </a:pPr>
              <a:r>
                <a:rPr lang="en-US" sz="2600" dirty="0">
                  <a:latin typeface="+mn-lt"/>
                </a:rPr>
                <a:t>Skewed left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wipe(left)">
                                      <p:cBhvr>
                                        <p:cTn id="7" dur="500"/>
                                        <p:tgtEl>
                                          <p:spTgt spid="2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lide(fromBottom)">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pic>
        <p:nvPicPr>
          <p:cNvPr id="2048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91440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3288"/>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6"/>
          <p:cNvSpPr>
            <a:spLocks noGrp="1"/>
          </p:cNvSpPr>
          <p:nvPr>
            <p:ph type="title"/>
          </p:nvPr>
        </p:nvSpPr>
        <p:spPr>
          <a:xfrm>
            <a:off x="457200" y="0"/>
            <a:ext cx="8229600" cy="1143000"/>
          </a:xfrm>
        </p:spPr>
        <p:txBody>
          <a:bodyPr/>
          <a:lstStyle/>
          <a:p>
            <a:pPr eaLnBrk="1" hangingPunct="1"/>
            <a:r>
              <a:rPr lang="en-US" sz="4000" smtClean="0"/>
              <a:t>How to make a bar graph.</a:t>
            </a:r>
          </a:p>
        </p:txBody>
      </p:sp>
      <p:sp>
        <p:nvSpPr>
          <p:cNvPr id="5" name="Slide Number Placeholder 4"/>
          <p:cNvSpPr>
            <a:spLocks noGrp="1"/>
          </p:cNvSpPr>
          <p:nvPr>
            <p:ph type="sldNum" sz="quarter" idx="12"/>
          </p:nvPr>
        </p:nvSpPr>
        <p:spPr/>
        <p:txBody>
          <a:bodyPr/>
          <a:lstStyle/>
          <a:p>
            <a:pPr>
              <a:defRPr/>
            </a:pPr>
            <a:fld id="{F956F54D-0660-4D84-8348-BA0AA51D3A07}"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sz="4000" smtClean="0"/>
              <a:t>1.5 How to make a bar graph.</a:t>
            </a:r>
          </a:p>
        </p:txBody>
      </p:sp>
      <p:sp>
        <p:nvSpPr>
          <p:cNvPr id="3" name="Slide Number Placeholder 2"/>
          <p:cNvSpPr>
            <a:spLocks noGrp="1"/>
          </p:cNvSpPr>
          <p:nvPr>
            <p:ph type="sldNum" sz="quarter" idx="12"/>
          </p:nvPr>
        </p:nvSpPr>
        <p:spPr/>
        <p:txBody>
          <a:bodyPr/>
          <a:lstStyle/>
          <a:p>
            <a:pPr>
              <a:defRPr/>
            </a:pPr>
            <a:fld id="{FAB56388-2FE4-4A89-89D2-03A8A5D9482E}" type="slidenum">
              <a:rPr lang="en-US"/>
              <a:pPr>
                <a:defRPr/>
              </a:pPr>
              <a:t>9</a:t>
            </a:fld>
            <a:endParaRPr lang="en-US"/>
          </a:p>
        </p:txBody>
      </p:sp>
      <p:sp>
        <p:nvSpPr>
          <p:cNvPr id="9" name="TextBox 8"/>
          <p:cNvSpPr txBox="1">
            <a:spLocks noChangeArrowheads="1"/>
          </p:cNvSpPr>
          <p:nvPr/>
        </p:nvSpPr>
        <p:spPr bwMode="auto">
          <a:xfrm>
            <a:off x="2754313" y="1693863"/>
            <a:ext cx="364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Percent of females among people earning doctorates in 1994.</a:t>
            </a:r>
          </a:p>
        </p:txBody>
      </p:sp>
      <p:sp>
        <p:nvSpPr>
          <p:cNvPr id="10" name="TextBox 9"/>
          <p:cNvSpPr txBox="1">
            <a:spLocks noChangeArrowheads="1"/>
          </p:cNvSpPr>
          <p:nvPr/>
        </p:nvSpPr>
        <p:spPr bwMode="auto">
          <a:xfrm rot="-5400000">
            <a:off x="-215106" y="3105944"/>
            <a:ext cx="150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Percent</a:t>
            </a:r>
          </a:p>
        </p:txBody>
      </p:sp>
      <p:sp>
        <p:nvSpPr>
          <p:cNvPr id="11" name="TextBox 10"/>
          <p:cNvSpPr txBox="1">
            <a:spLocks noChangeArrowheads="1"/>
          </p:cNvSpPr>
          <p:nvPr/>
        </p:nvSpPr>
        <p:spPr bwMode="auto">
          <a:xfrm rot="-5400000">
            <a:off x="1388269" y="5250656"/>
            <a:ext cx="1501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Computer science</a:t>
            </a:r>
          </a:p>
        </p:txBody>
      </p:sp>
      <p:sp>
        <p:nvSpPr>
          <p:cNvPr id="13" name="TextBox 12"/>
          <p:cNvSpPr txBox="1">
            <a:spLocks noChangeArrowheads="1"/>
          </p:cNvSpPr>
          <p:nvPr/>
        </p:nvSpPr>
        <p:spPr bwMode="auto">
          <a:xfrm rot="-5400000">
            <a:off x="2574131" y="5388769"/>
            <a:ext cx="150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Education</a:t>
            </a:r>
          </a:p>
        </p:txBody>
      </p:sp>
      <p:sp>
        <p:nvSpPr>
          <p:cNvPr id="14" name="TextBox 13"/>
          <p:cNvSpPr txBox="1">
            <a:spLocks noChangeArrowheads="1"/>
          </p:cNvSpPr>
          <p:nvPr/>
        </p:nvSpPr>
        <p:spPr bwMode="auto">
          <a:xfrm rot="-5400000">
            <a:off x="3601244" y="5388769"/>
            <a:ext cx="150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Engineering</a:t>
            </a:r>
          </a:p>
        </p:txBody>
      </p:sp>
      <p:sp>
        <p:nvSpPr>
          <p:cNvPr id="15" name="TextBox 14"/>
          <p:cNvSpPr txBox="1">
            <a:spLocks noChangeArrowheads="1"/>
          </p:cNvSpPr>
          <p:nvPr/>
        </p:nvSpPr>
        <p:spPr bwMode="auto">
          <a:xfrm rot="-5400000">
            <a:off x="4604544" y="5342731"/>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Life sciences</a:t>
            </a:r>
          </a:p>
        </p:txBody>
      </p:sp>
      <p:sp>
        <p:nvSpPr>
          <p:cNvPr id="16" name="TextBox 15"/>
          <p:cNvSpPr txBox="1">
            <a:spLocks noChangeArrowheads="1"/>
          </p:cNvSpPr>
          <p:nvPr/>
        </p:nvSpPr>
        <p:spPr bwMode="auto">
          <a:xfrm rot="-5400000">
            <a:off x="5768182" y="5204618"/>
            <a:ext cx="1593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Physical sciences</a:t>
            </a:r>
          </a:p>
        </p:txBody>
      </p:sp>
      <p:sp>
        <p:nvSpPr>
          <p:cNvPr id="17" name="TextBox 16"/>
          <p:cNvSpPr txBox="1">
            <a:spLocks noChangeArrowheads="1"/>
          </p:cNvSpPr>
          <p:nvPr/>
        </p:nvSpPr>
        <p:spPr bwMode="auto">
          <a:xfrm rot="-5400000">
            <a:off x="6795294" y="5342731"/>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Psychology</a:t>
            </a:r>
          </a:p>
        </p:txBody>
      </p:sp>
      <p:grpSp>
        <p:nvGrpSpPr>
          <p:cNvPr id="2" name="Group 29"/>
          <p:cNvGrpSpPr>
            <a:grpSpLocks/>
          </p:cNvGrpSpPr>
          <p:nvPr/>
        </p:nvGrpSpPr>
        <p:grpSpPr bwMode="auto">
          <a:xfrm>
            <a:off x="1230313" y="2420938"/>
            <a:ext cx="6738937" cy="2362200"/>
            <a:chOff x="903111" y="2421467"/>
            <a:chExt cx="6739467" cy="2362200"/>
          </a:xfrm>
        </p:grpSpPr>
        <p:grpSp>
          <p:nvGrpSpPr>
            <p:cNvPr id="21542" name="Group 7"/>
            <p:cNvGrpSpPr>
              <a:grpSpLocks/>
            </p:cNvGrpSpPr>
            <p:nvPr/>
          </p:nvGrpSpPr>
          <p:grpSpPr bwMode="auto">
            <a:xfrm>
              <a:off x="1027289" y="2421467"/>
              <a:ext cx="6615289" cy="2362200"/>
              <a:chOff x="1066800" y="1524000"/>
              <a:chExt cx="6400800" cy="2362200"/>
            </a:xfrm>
          </p:grpSpPr>
          <p:cxnSp>
            <p:nvCxnSpPr>
              <p:cNvPr id="5" name="Straight Connector 4"/>
              <p:cNvCxnSpPr/>
              <p:nvPr/>
            </p:nvCxnSpPr>
            <p:spPr>
              <a:xfrm rot="5400000">
                <a:off x="-114632" y="27051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468" y="3886200"/>
                <a:ext cx="640113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903111" y="3285067"/>
              <a:ext cx="247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3111" y="2935817"/>
              <a:ext cx="247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3111" y="2631017"/>
              <a:ext cx="247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03111" y="4504267"/>
              <a:ext cx="247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3111" y="4232804"/>
              <a:ext cx="247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03111" y="3916892"/>
              <a:ext cx="247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03111" y="3612092"/>
              <a:ext cx="24766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a:spLocks noChangeArrowheads="1"/>
          </p:cNvSpPr>
          <p:nvPr/>
        </p:nvSpPr>
        <p:spPr bwMode="auto">
          <a:xfrm>
            <a:off x="790575" y="4325938"/>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a:t>
            </a:r>
          </a:p>
        </p:txBody>
      </p:sp>
      <p:sp>
        <p:nvSpPr>
          <p:cNvPr id="32" name="TextBox 31"/>
          <p:cNvSpPr txBox="1">
            <a:spLocks noChangeArrowheads="1"/>
          </p:cNvSpPr>
          <p:nvPr/>
        </p:nvSpPr>
        <p:spPr bwMode="auto">
          <a:xfrm>
            <a:off x="790575" y="4032250"/>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a:t>
            </a:r>
          </a:p>
        </p:txBody>
      </p:sp>
      <p:sp>
        <p:nvSpPr>
          <p:cNvPr id="33" name="TextBox 32"/>
          <p:cNvSpPr txBox="1">
            <a:spLocks noChangeArrowheads="1"/>
          </p:cNvSpPr>
          <p:nvPr/>
        </p:nvSpPr>
        <p:spPr bwMode="auto">
          <a:xfrm>
            <a:off x="790575" y="3727450"/>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30</a:t>
            </a:r>
          </a:p>
        </p:txBody>
      </p:sp>
      <p:sp>
        <p:nvSpPr>
          <p:cNvPr id="34" name="TextBox 33"/>
          <p:cNvSpPr txBox="1">
            <a:spLocks noChangeArrowheads="1"/>
          </p:cNvSpPr>
          <p:nvPr/>
        </p:nvSpPr>
        <p:spPr bwMode="auto">
          <a:xfrm>
            <a:off x="790575" y="3411538"/>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40</a:t>
            </a:r>
          </a:p>
        </p:txBody>
      </p:sp>
      <p:sp>
        <p:nvSpPr>
          <p:cNvPr id="35" name="TextBox 34"/>
          <p:cNvSpPr txBox="1">
            <a:spLocks noChangeArrowheads="1"/>
          </p:cNvSpPr>
          <p:nvPr/>
        </p:nvSpPr>
        <p:spPr bwMode="auto">
          <a:xfrm>
            <a:off x="790575" y="3094038"/>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50</a:t>
            </a:r>
          </a:p>
        </p:txBody>
      </p:sp>
      <p:sp>
        <p:nvSpPr>
          <p:cNvPr id="36" name="TextBox 35"/>
          <p:cNvSpPr txBox="1">
            <a:spLocks noChangeArrowheads="1"/>
          </p:cNvSpPr>
          <p:nvPr/>
        </p:nvSpPr>
        <p:spPr bwMode="auto">
          <a:xfrm>
            <a:off x="790575" y="2755900"/>
            <a:ext cx="68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60</a:t>
            </a:r>
          </a:p>
        </p:txBody>
      </p:sp>
      <p:sp>
        <p:nvSpPr>
          <p:cNvPr id="37" name="TextBox 36"/>
          <p:cNvSpPr txBox="1">
            <a:spLocks noChangeArrowheads="1"/>
          </p:cNvSpPr>
          <p:nvPr/>
        </p:nvSpPr>
        <p:spPr bwMode="auto">
          <a:xfrm>
            <a:off x="790575" y="2417763"/>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70</a:t>
            </a:r>
          </a:p>
        </p:txBody>
      </p:sp>
      <p:grpSp>
        <p:nvGrpSpPr>
          <p:cNvPr id="6" name="Group 50"/>
          <p:cNvGrpSpPr>
            <a:grpSpLocks/>
          </p:cNvGrpSpPr>
          <p:nvPr/>
        </p:nvGrpSpPr>
        <p:grpSpPr bwMode="auto">
          <a:xfrm>
            <a:off x="1760538" y="4043363"/>
            <a:ext cx="881062" cy="739775"/>
            <a:chOff x="1761066" y="4043022"/>
            <a:chExt cx="880534" cy="740645"/>
          </a:xfrm>
        </p:grpSpPr>
        <p:sp>
          <p:nvSpPr>
            <p:cNvPr id="38" name="Rectangle 37"/>
            <p:cNvSpPr/>
            <p:nvPr/>
          </p:nvSpPr>
          <p:spPr>
            <a:xfrm>
              <a:off x="1895922" y="4391093"/>
              <a:ext cx="553706" cy="392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41" name="TextBox 43"/>
            <p:cNvSpPr txBox="1">
              <a:spLocks noChangeArrowheads="1"/>
            </p:cNvSpPr>
            <p:nvPr/>
          </p:nvSpPr>
          <p:spPr bwMode="auto">
            <a:xfrm>
              <a:off x="1761066" y="4043022"/>
              <a:ext cx="880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15.4%</a:t>
              </a:r>
            </a:p>
          </p:txBody>
        </p:sp>
      </p:grpSp>
      <p:grpSp>
        <p:nvGrpSpPr>
          <p:cNvPr id="8" name="Group 51"/>
          <p:cNvGrpSpPr>
            <a:grpSpLocks/>
          </p:cNvGrpSpPr>
          <p:nvPr/>
        </p:nvGrpSpPr>
        <p:grpSpPr bwMode="auto">
          <a:xfrm>
            <a:off x="2935288" y="2586038"/>
            <a:ext cx="881062" cy="2197100"/>
            <a:chOff x="2935110" y="2586756"/>
            <a:chExt cx="880534" cy="2196911"/>
          </a:xfrm>
        </p:grpSpPr>
        <p:sp>
          <p:nvSpPr>
            <p:cNvPr id="39" name="Rectangle 38"/>
            <p:cNvSpPr/>
            <p:nvPr/>
          </p:nvSpPr>
          <p:spPr>
            <a:xfrm>
              <a:off x="3035062" y="2934388"/>
              <a:ext cx="553706" cy="1849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9" name="TextBox 45"/>
            <p:cNvSpPr txBox="1">
              <a:spLocks noChangeArrowheads="1"/>
            </p:cNvSpPr>
            <p:nvPr/>
          </p:nvSpPr>
          <p:spPr bwMode="auto">
            <a:xfrm>
              <a:off x="2935110" y="2586756"/>
              <a:ext cx="880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60.8%</a:t>
              </a:r>
            </a:p>
          </p:txBody>
        </p:sp>
      </p:grpSp>
      <p:grpSp>
        <p:nvGrpSpPr>
          <p:cNvPr id="12" name="Group 52"/>
          <p:cNvGrpSpPr>
            <a:grpSpLocks/>
          </p:cNvGrpSpPr>
          <p:nvPr/>
        </p:nvGrpSpPr>
        <p:grpSpPr bwMode="auto">
          <a:xfrm>
            <a:off x="4019550" y="4144963"/>
            <a:ext cx="879475" cy="638175"/>
            <a:chOff x="4018843" y="4144623"/>
            <a:chExt cx="880534" cy="639044"/>
          </a:xfrm>
        </p:grpSpPr>
        <p:sp>
          <p:nvSpPr>
            <p:cNvPr id="40" name="Rectangle 39"/>
            <p:cNvSpPr/>
            <p:nvPr/>
          </p:nvSpPr>
          <p:spPr>
            <a:xfrm>
              <a:off x="4099903" y="4503887"/>
              <a:ext cx="553115" cy="279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7" name="TextBox 46"/>
            <p:cNvSpPr txBox="1">
              <a:spLocks noChangeArrowheads="1"/>
            </p:cNvSpPr>
            <p:nvPr/>
          </p:nvSpPr>
          <p:spPr bwMode="auto">
            <a:xfrm>
              <a:off x="4018843" y="4144623"/>
              <a:ext cx="880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11.1%</a:t>
              </a:r>
            </a:p>
          </p:txBody>
        </p:sp>
      </p:grpSp>
      <p:grpSp>
        <p:nvGrpSpPr>
          <p:cNvPr id="18" name="Group 53"/>
          <p:cNvGrpSpPr>
            <a:grpSpLocks/>
          </p:cNvGrpSpPr>
          <p:nvPr/>
        </p:nvGrpSpPr>
        <p:grpSpPr bwMode="auto">
          <a:xfrm>
            <a:off x="5102225" y="3297238"/>
            <a:ext cx="881063" cy="1485900"/>
            <a:chOff x="5102577" y="3297956"/>
            <a:chExt cx="880534" cy="1485711"/>
          </a:xfrm>
        </p:grpSpPr>
        <p:sp>
          <p:nvSpPr>
            <p:cNvPr id="41" name="Rectangle 40"/>
            <p:cNvSpPr/>
            <p:nvPr/>
          </p:nvSpPr>
          <p:spPr>
            <a:xfrm>
              <a:off x="5183491" y="3623352"/>
              <a:ext cx="552118" cy="1160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5" name="TextBox 47"/>
            <p:cNvSpPr txBox="1">
              <a:spLocks noChangeArrowheads="1"/>
            </p:cNvSpPr>
            <p:nvPr/>
          </p:nvSpPr>
          <p:spPr bwMode="auto">
            <a:xfrm>
              <a:off x="5102577" y="3297956"/>
              <a:ext cx="880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40.7%</a:t>
              </a:r>
            </a:p>
          </p:txBody>
        </p:sp>
      </p:grpSp>
      <p:grpSp>
        <p:nvGrpSpPr>
          <p:cNvPr id="19" name="Group 54"/>
          <p:cNvGrpSpPr>
            <a:grpSpLocks/>
          </p:cNvGrpSpPr>
          <p:nvPr/>
        </p:nvGrpSpPr>
        <p:grpSpPr bwMode="auto">
          <a:xfrm>
            <a:off x="6153150" y="3873500"/>
            <a:ext cx="879475" cy="909638"/>
            <a:chOff x="6152443" y="3873689"/>
            <a:chExt cx="880534" cy="909978"/>
          </a:xfrm>
        </p:grpSpPr>
        <p:sp>
          <p:nvSpPr>
            <p:cNvPr id="42" name="Rectangle 41"/>
            <p:cNvSpPr/>
            <p:nvPr/>
          </p:nvSpPr>
          <p:spPr>
            <a:xfrm>
              <a:off x="6241450" y="4221482"/>
              <a:ext cx="553115" cy="562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3" name="TextBox 48"/>
            <p:cNvSpPr txBox="1">
              <a:spLocks noChangeArrowheads="1"/>
            </p:cNvSpPr>
            <p:nvPr/>
          </p:nvSpPr>
          <p:spPr bwMode="auto">
            <a:xfrm>
              <a:off x="6152443" y="3873689"/>
              <a:ext cx="880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21.7%</a:t>
              </a:r>
            </a:p>
          </p:txBody>
        </p:sp>
      </p:grpSp>
      <p:grpSp>
        <p:nvGrpSpPr>
          <p:cNvPr id="23" name="Group 55"/>
          <p:cNvGrpSpPr>
            <a:grpSpLocks/>
          </p:cNvGrpSpPr>
          <p:nvPr/>
        </p:nvGrpSpPr>
        <p:grpSpPr bwMode="auto">
          <a:xfrm>
            <a:off x="7270750" y="2541588"/>
            <a:ext cx="879475" cy="2241550"/>
            <a:chOff x="7270043" y="2541600"/>
            <a:chExt cx="880534" cy="2242067"/>
          </a:xfrm>
        </p:grpSpPr>
        <p:sp>
          <p:nvSpPr>
            <p:cNvPr id="43" name="Rectangle 42"/>
            <p:cNvSpPr/>
            <p:nvPr/>
          </p:nvSpPr>
          <p:spPr>
            <a:xfrm>
              <a:off x="7347925" y="2867112"/>
              <a:ext cx="553115" cy="1916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1" name="TextBox 49"/>
            <p:cNvSpPr txBox="1">
              <a:spLocks noChangeArrowheads="1"/>
            </p:cNvSpPr>
            <p:nvPr/>
          </p:nvSpPr>
          <p:spPr bwMode="auto">
            <a:xfrm>
              <a:off x="7270043" y="2541600"/>
              <a:ext cx="880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62.2%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nodeType="afterGroup">
                            <p:stCondLst>
                              <p:cond delay="2000"/>
                            </p:stCondLst>
                            <p:childTnLst>
                              <p:par>
                                <p:cTn id="28" presetID="1" presetClass="entr" presetSubtype="0" fill="hold" grpId="0" nodeType="afterEffect">
                                  <p:stCondLst>
                                    <p:cond delay="50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nodeType="afterGroup">
                            <p:stCondLst>
                              <p:cond delay="2500"/>
                            </p:stCondLst>
                            <p:childTnLst>
                              <p:par>
                                <p:cTn id="31" presetID="1" presetClass="entr" presetSubtype="0" fill="hold" grpId="0" nodeType="afterEffect">
                                  <p:stCondLst>
                                    <p:cond delay="50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grpId="0" nodeType="afterEffect">
                                  <p:stCondLst>
                                    <p:cond delay="500"/>
                                  </p:stCondLst>
                                  <p:childTnLst>
                                    <p:set>
                                      <p:cBhvr>
                                        <p:cTn id="42" dur="1" fill="hold">
                                          <p:stCondLst>
                                            <p:cond delay="0"/>
                                          </p:stCondLst>
                                        </p:cTn>
                                        <p:tgtEl>
                                          <p:spTgt spid="33"/>
                                        </p:tgtEl>
                                        <p:attrNameLst>
                                          <p:attrName>style.visibility</p:attrName>
                                        </p:attrNameLst>
                                      </p:cBhvr>
                                      <p:to>
                                        <p:strVal val="visible"/>
                                      </p:to>
                                    </p:set>
                                  </p:childTnLst>
                                </p:cTn>
                              </p:par>
                            </p:childTnLst>
                          </p:cTn>
                        </p:par>
                        <p:par>
                          <p:cTn id="43" fill="hold" nodeType="afterGroup">
                            <p:stCondLst>
                              <p:cond delay="1000"/>
                            </p:stCondLst>
                            <p:childTnLst>
                              <p:par>
                                <p:cTn id="44" presetID="1" presetClass="entr" presetSubtype="0" fill="hold" grpId="0" nodeType="afterEffect">
                                  <p:stCondLst>
                                    <p:cond delay="500"/>
                                  </p:stCondLst>
                                  <p:childTnLst>
                                    <p:set>
                                      <p:cBhvr>
                                        <p:cTn id="45" dur="1" fill="hold">
                                          <p:stCondLst>
                                            <p:cond delay="0"/>
                                          </p:stCondLst>
                                        </p:cTn>
                                        <p:tgtEl>
                                          <p:spTgt spid="34"/>
                                        </p:tgtEl>
                                        <p:attrNameLst>
                                          <p:attrName>style.visibility</p:attrName>
                                        </p:attrNameLst>
                                      </p:cBhvr>
                                      <p:to>
                                        <p:strVal val="visible"/>
                                      </p:to>
                                    </p:set>
                                  </p:childTnLst>
                                </p:cTn>
                              </p:par>
                            </p:childTnLst>
                          </p:cTn>
                        </p:par>
                        <p:par>
                          <p:cTn id="46" fill="hold" nodeType="afterGroup">
                            <p:stCondLst>
                              <p:cond delay="1500"/>
                            </p:stCondLst>
                            <p:childTnLst>
                              <p:par>
                                <p:cTn id="47" presetID="1" presetClass="entr" presetSubtype="0" fill="hold" grpId="0" nodeType="afterEffect">
                                  <p:stCondLst>
                                    <p:cond delay="500"/>
                                  </p:stCondLst>
                                  <p:childTnLst>
                                    <p:set>
                                      <p:cBhvr>
                                        <p:cTn id="48" dur="1" fill="hold">
                                          <p:stCondLst>
                                            <p:cond delay="0"/>
                                          </p:stCondLst>
                                        </p:cTn>
                                        <p:tgtEl>
                                          <p:spTgt spid="35"/>
                                        </p:tgtEl>
                                        <p:attrNameLst>
                                          <p:attrName>style.visibility</p:attrName>
                                        </p:attrNameLst>
                                      </p:cBhvr>
                                      <p:to>
                                        <p:strVal val="visible"/>
                                      </p:to>
                                    </p:set>
                                  </p:childTnLst>
                                </p:cTn>
                              </p:par>
                            </p:childTnLst>
                          </p:cTn>
                        </p:par>
                        <p:par>
                          <p:cTn id="49" fill="hold" nodeType="afterGroup">
                            <p:stCondLst>
                              <p:cond delay="2000"/>
                            </p:stCondLst>
                            <p:childTnLst>
                              <p:par>
                                <p:cTn id="50" presetID="1" presetClass="entr" presetSubtype="0" fill="hold" grpId="0" nodeType="afterEffect">
                                  <p:stCondLst>
                                    <p:cond delay="500"/>
                                  </p:stCondLst>
                                  <p:childTnLst>
                                    <p:set>
                                      <p:cBhvr>
                                        <p:cTn id="51" dur="1" fill="hold">
                                          <p:stCondLst>
                                            <p:cond delay="0"/>
                                          </p:stCondLst>
                                        </p:cTn>
                                        <p:tgtEl>
                                          <p:spTgt spid="36"/>
                                        </p:tgtEl>
                                        <p:attrNameLst>
                                          <p:attrName>style.visibility</p:attrName>
                                        </p:attrNameLst>
                                      </p:cBhvr>
                                      <p:to>
                                        <p:strVal val="visible"/>
                                      </p:to>
                                    </p:set>
                                  </p:childTnLst>
                                </p:cTn>
                              </p:par>
                            </p:childTnLst>
                          </p:cTn>
                        </p:par>
                        <p:par>
                          <p:cTn id="52" fill="hold" nodeType="afterGroup">
                            <p:stCondLst>
                              <p:cond delay="2500"/>
                            </p:stCondLst>
                            <p:childTnLst>
                              <p:par>
                                <p:cTn id="53" presetID="1" presetClass="entr" presetSubtype="0" fill="hold" grpId="0" nodeType="afterEffect">
                                  <p:stCondLst>
                                    <p:cond delay="50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slide(fromBottom)">
                                      <p:cBhvr>
                                        <p:cTn id="59" dur="500"/>
                                        <p:tgtEl>
                                          <p:spTgt spid="6"/>
                                        </p:tgtEl>
                                      </p:cBhvr>
                                    </p:animEffect>
                                  </p:childTnLst>
                                </p:cTn>
                              </p:par>
                            </p:childTnLst>
                          </p:cTn>
                        </p:par>
                        <p:par>
                          <p:cTn id="60" fill="hold" nodeType="afterGroup">
                            <p:stCondLst>
                              <p:cond delay="500"/>
                            </p:stCondLst>
                            <p:childTnLst>
                              <p:par>
                                <p:cTn id="61" presetID="12" presetClass="entr" presetSubtype="4" fill="hold" nodeType="afterEffect">
                                  <p:stCondLst>
                                    <p:cond delay="500"/>
                                  </p:stCondLst>
                                  <p:childTnLst>
                                    <p:set>
                                      <p:cBhvr>
                                        <p:cTn id="62" dur="1" fill="hold">
                                          <p:stCondLst>
                                            <p:cond delay="0"/>
                                          </p:stCondLst>
                                        </p:cTn>
                                        <p:tgtEl>
                                          <p:spTgt spid="8"/>
                                        </p:tgtEl>
                                        <p:attrNameLst>
                                          <p:attrName>style.visibility</p:attrName>
                                        </p:attrNameLst>
                                      </p:cBhvr>
                                      <p:to>
                                        <p:strVal val="visible"/>
                                      </p:to>
                                    </p:set>
                                    <p:animEffect transition="in" filter="slide(fromBottom)">
                                      <p:cBhvr>
                                        <p:cTn id="63" dur="500"/>
                                        <p:tgtEl>
                                          <p:spTgt spid="8"/>
                                        </p:tgtEl>
                                      </p:cBhvr>
                                    </p:animEffect>
                                  </p:childTnLst>
                                </p:cTn>
                              </p:par>
                            </p:childTnLst>
                          </p:cTn>
                        </p:par>
                        <p:par>
                          <p:cTn id="64" fill="hold" nodeType="afterGroup">
                            <p:stCondLst>
                              <p:cond delay="1500"/>
                            </p:stCondLst>
                            <p:childTnLst>
                              <p:par>
                                <p:cTn id="65" presetID="12" presetClass="entr" presetSubtype="4" fill="hold" nodeType="afterEffect">
                                  <p:stCondLst>
                                    <p:cond delay="500"/>
                                  </p:stCondLst>
                                  <p:childTnLst>
                                    <p:set>
                                      <p:cBhvr>
                                        <p:cTn id="66" dur="1" fill="hold">
                                          <p:stCondLst>
                                            <p:cond delay="0"/>
                                          </p:stCondLst>
                                        </p:cTn>
                                        <p:tgtEl>
                                          <p:spTgt spid="12"/>
                                        </p:tgtEl>
                                        <p:attrNameLst>
                                          <p:attrName>style.visibility</p:attrName>
                                        </p:attrNameLst>
                                      </p:cBhvr>
                                      <p:to>
                                        <p:strVal val="visible"/>
                                      </p:to>
                                    </p:set>
                                    <p:animEffect transition="in" filter="slide(fromBottom)">
                                      <p:cBhvr>
                                        <p:cTn id="67" dur="500"/>
                                        <p:tgtEl>
                                          <p:spTgt spid="12"/>
                                        </p:tgtEl>
                                      </p:cBhvr>
                                    </p:animEffect>
                                  </p:childTnLst>
                                </p:cTn>
                              </p:par>
                            </p:childTnLst>
                          </p:cTn>
                        </p:par>
                        <p:par>
                          <p:cTn id="68" fill="hold" nodeType="afterGroup">
                            <p:stCondLst>
                              <p:cond delay="2500"/>
                            </p:stCondLst>
                            <p:childTnLst>
                              <p:par>
                                <p:cTn id="69" presetID="12" presetClass="entr" presetSubtype="4" fill="hold" nodeType="afterEffect">
                                  <p:stCondLst>
                                    <p:cond delay="500"/>
                                  </p:stCondLst>
                                  <p:childTnLst>
                                    <p:set>
                                      <p:cBhvr>
                                        <p:cTn id="70" dur="1" fill="hold">
                                          <p:stCondLst>
                                            <p:cond delay="0"/>
                                          </p:stCondLst>
                                        </p:cTn>
                                        <p:tgtEl>
                                          <p:spTgt spid="18"/>
                                        </p:tgtEl>
                                        <p:attrNameLst>
                                          <p:attrName>style.visibility</p:attrName>
                                        </p:attrNameLst>
                                      </p:cBhvr>
                                      <p:to>
                                        <p:strVal val="visible"/>
                                      </p:to>
                                    </p:set>
                                    <p:animEffect transition="in" filter="slide(fromBottom)">
                                      <p:cBhvr>
                                        <p:cTn id="71" dur="500"/>
                                        <p:tgtEl>
                                          <p:spTgt spid="18"/>
                                        </p:tgtEl>
                                      </p:cBhvr>
                                    </p:animEffect>
                                  </p:childTnLst>
                                </p:cTn>
                              </p:par>
                            </p:childTnLst>
                          </p:cTn>
                        </p:par>
                        <p:par>
                          <p:cTn id="72" fill="hold" nodeType="afterGroup">
                            <p:stCondLst>
                              <p:cond delay="3500"/>
                            </p:stCondLst>
                            <p:childTnLst>
                              <p:par>
                                <p:cTn id="73" presetID="12" presetClass="entr" presetSubtype="4" fill="hold" nodeType="afterEffect">
                                  <p:stCondLst>
                                    <p:cond delay="500"/>
                                  </p:stCondLst>
                                  <p:childTnLst>
                                    <p:set>
                                      <p:cBhvr>
                                        <p:cTn id="74" dur="1" fill="hold">
                                          <p:stCondLst>
                                            <p:cond delay="0"/>
                                          </p:stCondLst>
                                        </p:cTn>
                                        <p:tgtEl>
                                          <p:spTgt spid="19"/>
                                        </p:tgtEl>
                                        <p:attrNameLst>
                                          <p:attrName>style.visibility</p:attrName>
                                        </p:attrNameLst>
                                      </p:cBhvr>
                                      <p:to>
                                        <p:strVal val="visible"/>
                                      </p:to>
                                    </p:set>
                                    <p:animEffect transition="in" filter="slide(fromBottom)">
                                      <p:cBhvr>
                                        <p:cTn id="75" dur="500"/>
                                        <p:tgtEl>
                                          <p:spTgt spid="19"/>
                                        </p:tgtEl>
                                      </p:cBhvr>
                                    </p:animEffect>
                                  </p:childTnLst>
                                </p:cTn>
                              </p:par>
                            </p:childTnLst>
                          </p:cTn>
                        </p:par>
                        <p:par>
                          <p:cTn id="76" fill="hold" nodeType="afterGroup">
                            <p:stCondLst>
                              <p:cond delay="4500"/>
                            </p:stCondLst>
                            <p:childTnLst>
                              <p:par>
                                <p:cTn id="77" presetID="12" presetClass="entr" presetSubtype="4" fill="hold" nodeType="afterEffect">
                                  <p:stCondLst>
                                    <p:cond delay="500"/>
                                  </p:stCondLst>
                                  <p:childTnLst>
                                    <p:set>
                                      <p:cBhvr>
                                        <p:cTn id="78" dur="1" fill="hold">
                                          <p:stCondLst>
                                            <p:cond delay="0"/>
                                          </p:stCondLst>
                                        </p:cTn>
                                        <p:tgtEl>
                                          <p:spTgt spid="23"/>
                                        </p:tgtEl>
                                        <p:attrNameLst>
                                          <p:attrName>style.visibility</p:attrName>
                                        </p:attrNameLst>
                                      </p:cBhvr>
                                      <p:to>
                                        <p:strVal val="visible"/>
                                      </p:to>
                                    </p:set>
                                    <p:animEffect transition="in" filter="slide(fromBottom)">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31" grpId="0"/>
      <p:bldP spid="32" grpId="0"/>
      <p:bldP spid="33" grpId="0"/>
      <p:bldP spid="34" grpId="0"/>
      <p:bldP spid="35" grpId="0"/>
      <p:bldP spid="36" grpId="0"/>
      <p:bldP spid="3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2307</TotalTime>
  <Words>2359</Words>
  <Application>Microsoft Office PowerPoint</Application>
  <PresentationFormat>On-screen Show (4:3)</PresentationFormat>
  <Paragraphs>514</Paragraphs>
  <Slides>61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Arial</vt:lpstr>
      <vt:lpstr>Calibri</vt:lpstr>
      <vt:lpstr>Courier New</vt:lpstr>
      <vt:lpstr>Franklin Gothic Book</vt:lpstr>
      <vt:lpstr>Perpetua</vt:lpstr>
      <vt:lpstr>Wingdings 2</vt:lpstr>
      <vt:lpstr>Equity</vt:lpstr>
      <vt:lpstr>Equation</vt:lpstr>
      <vt:lpstr>Chapter 1 &amp; Section 2.1 Exploring Data</vt:lpstr>
      <vt:lpstr>Introduction</vt:lpstr>
      <vt:lpstr>Variable Types</vt:lpstr>
      <vt:lpstr>PowerPoint Presentation</vt:lpstr>
      <vt:lpstr>PowerPoint Presentation</vt:lpstr>
      <vt:lpstr>1.1 &amp; 1.2: Displaying Distributions with graphs</vt:lpstr>
      <vt:lpstr>Shape</vt:lpstr>
      <vt:lpstr>How to make a bar graph.</vt:lpstr>
      <vt:lpstr>1.5 How to make a bar graph.</vt:lpstr>
      <vt:lpstr>PowerPoint Presentation</vt:lpstr>
      <vt:lpstr> How to make a dotplot</vt:lpstr>
      <vt:lpstr>How to make and read a stemplot</vt:lpstr>
      <vt:lpstr>How to make and read a stemplot</vt:lpstr>
      <vt:lpstr>How to make and read a stemplot</vt:lpstr>
      <vt:lpstr>How to construct a histogram</vt:lpstr>
      <vt:lpstr>PowerPoint Presentation</vt:lpstr>
      <vt:lpstr>Divide range into equal widths and count</vt:lpstr>
      <vt:lpstr>Draw and label axis, then make bars</vt:lpstr>
      <vt:lpstr>New terms used when graphing data.</vt:lpstr>
      <vt:lpstr>Lets look at a table to see what an ogive would refer to. </vt:lpstr>
      <vt:lpstr>The graph of an ogive for this data would look like this.</vt:lpstr>
      <vt:lpstr>PowerPoint Presentation</vt:lpstr>
      <vt:lpstr>Last graph of this section</vt:lpstr>
      <vt:lpstr>PowerPoint Presentation</vt:lpstr>
      <vt:lpstr>Section 1.1 &amp; 1.2</vt:lpstr>
      <vt:lpstr>Section 1.3:  Describing Quantitative Data with Numbers.</vt:lpstr>
      <vt:lpstr>Measuring center:</vt:lpstr>
      <vt:lpstr>Measuring center:</vt:lpstr>
      <vt:lpstr>Quick summary of measures of center.</vt:lpstr>
      <vt:lpstr>Comparing the Mean and Median.</vt:lpstr>
      <vt:lpstr>PowerPoint Presentation</vt:lpstr>
      <vt:lpstr>PowerPoint Presentation</vt:lpstr>
      <vt:lpstr>PowerPoint Presentation</vt:lpstr>
      <vt:lpstr>PowerPoint Presentation</vt:lpstr>
      <vt:lpstr>PowerPoint Presentation</vt:lpstr>
      <vt:lpstr>Measuring spread or variability:</vt:lpstr>
      <vt:lpstr>To calculate quartiles:</vt:lpstr>
      <vt:lpstr>The five number summary and box plots.</vt:lpstr>
      <vt:lpstr>PowerPoint Presentation</vt:lpstr>
      <vt:lpstr>How to construct a side-by-side boxplot</vt:lpstr>
      <vt:lpstr>Calculating outliers</vt:lpstr>
      <vt:lpstr>Constructing a modified boxplot</vt:lpstr>
      <vt:lpstr>Constructing a modified boxplot</vt:lpstr>
      <vt:lpstr>Section 1.3 Day 1</vt:lpstr>
      <vt:lpstr>Measuring Spread:</vt:lpstr>
      <vt:lpstr>How to find the mean and standard deviation from their definitions.</vt:lpstr>
      <vt:lpstr>PowerPoint Presentation</vt:lpstr>
      <vt:lpstr>Properties of Variance:</vt:lpstr>
      <vt:lpstr>Properties of Standard Deviation</vt:lpstr>
      <vt:lpstr>Mean &amp; Standard Deviation  Vs.  Median &amp; the 5-Number Summary</vt:lpstr>
      <vt:lpstr>Always plot your data.</vt:lpstr>
      <vt:lpstr>Changing the unit of measurement.</vt:lpstr>
      <vt:lpstr>PowerPoint Presentation</vt:lpstr>
      <vt:lpstr>PowerPoint Presentation</vt:lpstr>
      <vt:lpstr>Section 1.3 &amp; 2.1 Day 2</vt:lpstr>
      <vt:lpstr>Chapter review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Exploring Data</dc:title>
  <dc:creator>NHVRHSD</dc:creator>
  <cp:lastModifiedBy>Schuetz, Michael</cp:lastModifiedBy>
  <cp:revision>96</cp:revision>
  <dcterms:created xsi:type="dcterms:W3CDTF">2008-08-22T06:45:13Z</dcterms:created>
  <dcterms:modified xsi:type="dcterms:W3CDTF">2017-08-23T21:49:28Z</dcterms:modified>
</cp:coreProperties>
</file>