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1" r:id="rId3"/>
    <p:sldId id="272" r:id="rId4"/>
    <p:sldId id="266" r:id="rId5"/>
    <p:sldId id="273" r:id="rId6"/>
    <p:sldId id="274" r:id="rId7"/>
    <p:sldId id="275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A2A"/>
    <a:srgbClr val="D4D915"/>
    <a:srgbClr val="1903BD"/>
    <a:srgbClr val="FF33CC"/>
    <a:srgbClr val="32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8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12.wmf"/><Relationship Id="rId1" Type="http://schemas.openxmlformats.org/officeDocument/2006/relationships/image" Target="../media/image24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BA270B3-A60D-4213-AAD8-A96E687576B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5AD610C-7FDF-4896-8C61-881BECFCDFC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70B3-A60D-4213-AAD8-A96E687576B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610C-7FDF-4896-8C61-881BECFCD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70B3-A60D-4213-AAD8-A96E687576B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610C-7FDF-4896-8C61-881BECFCD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70B3-A60D-4213-AAD8-A96E687576B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610C-7FDF-4896-8C61-881BECFCD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70B3-A60D-4213-AAD8-A96E687576B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610C-7FDF-4896-8C61-881BECFCD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70B3-A60D-4213-AAD8-A96E687576B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610C-7FDF-4896-8C61-881BECFCDF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70B3-A60D-4213-AAD8-A96E687576B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610C-7FDF-4896-8C61-881BECFCD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70B3-A60D-4213-AAD8-A96E687576B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610C-7FDF-4896-8C61-881BECFCD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70B3-A60D-4213-AAD8-A96E687576B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610C-7FDF-4896-8C61-881BECFCD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70B3-A60D-4213-AAD8-A96E687576B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610C-7FDF-4896-8C61-881BECFCDFC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70B3-A60D-4213-AAD8-A96E687576B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610C-7FDF-4896-8C61-881BECFCD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BA270B3-A60D-4213-AAD8-A96E687576B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5AD610C-7FDF-4896-8C61-881BECFCDF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3" Type="http://schemas.openxmlformats.org/officeDocument/2006/relationships/image" Target="../media/image10.gi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20.bin"/><Relationship Id="rId3" Type="http://schemas.openxmlformats.org/officeDocument/2006/relationships/image" Target="../media/image10.gif"/><Relationship Id="rId21" Type="http://schemas.openxmlformats.org/officeDocument/2006/relationships/image" Target="../media/image23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21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6.bin"/><Relationship Id="rId19" Type="http://schemas.openxmlformats.org/officeDocument/2006/relationships/image" Target="../media/image22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6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733365" y="2590800"/>
            <a:ext cx="3313355" cy="2503714"/>
          </a:xfrm>
        </p:spPr>
        <p:txBody>
          <a:bodyPr>
            <a:normAutofit fontScale="90000"/>
          </a:bodyPr>
          <a:lstStyle/>
          <a:p>
            <a:r>
              <a:rPr lang="en-US" dirty="0"/>
              <a:t>Section </a:t>
            </a:r>
            <a:r>
              <a:rPr lang="en-US" dirty="0" smtClean="0"/>
              <a:t>3-8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Slopes of Parallel and Perpendicular Lines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733365" y="5290458"/>
            <a:ext cx="3309803" cy="847106"/>
          </a:xfrm>
        </p:spPr>
        <p:txBody>
          <a:bodyPr>
            <a:normAutofit/>
          </a:bodyPr>
          <a:lstStyle/>
          <a:p>
            <a:r>
              <a:rPr lang="en-US" dirty="0" smtClean="0"/>
              <a:t>Michael Schuetz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90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762000"/>
          </a:xfrm>
        </p:spPr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3342015"/>
              </p:ext>
            </p:extLst>
          </p:nvPr>
        </p:nvGraphicFramePr>
        <p:xfrm>
          <a:off x="1042987" y="1295401"/>
          <a:ext cx="7247180" cy="4781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7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728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Slopes of Parallel Lines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528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929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92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071152" y="2194563"/>
            <a:ext cx="7014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two </a:t>
            </a:r>
            <a:r>
              <a:rPr lang="en-US" sz="2400" dirty="0" err="1" smtClean="0"/>
              <a:t>nonvertical</a:t>
            </a:r>
            <a:r>
              <a:rPr lang="en-US" sz="2400" dirty="0" smtClean="0"/>
              <a:t> lines are parallel, then their slopes are equal 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1071152" y="3540037"/>
            <a:ext cx="7014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the slopes of two distinct </a:t>
            </a:r>
            <a:r>
              <a:rPr lang="en-US" sz="2400" dirty="0" err="1" smtClean="0"/>
              <a:t>nonvertical</a:t>
            </a:r>
            <a:r>
              <a:rPr lang="en-US" sz="2400" dirty="0" smtClean="0"/>
              <a:t> lines are equal, then the lines are parallel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1071152" y="5029203"/>
            <a:ext cx="7014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Any two vertical lines or horizontal lines are parallel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00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788" y="348396"/>
            <a:ext cx="810051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Are lines a and b parallel?</a:t>
            </a:r>
            <a:endParaRPr lang="en-US" dirty="0"/>
          </a:p>
        </p:txBody>
      </p:sp>
      <p:pic>
        <p:nvPicPr>
          <p:cNvPr id="3" name="Content Placeholder 3" descr="6x6 coordinate plan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73644" y="1645854"/>
            <a:ext cx="4408207" cy="4394727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695525"/>
              </p:ext>
            </p:extLst>
          </p:nvPr>
        </p:nvGraphicFramePr>
        <p:xfrm>
          <a:off x="595357" y="1713414"/>
          <a:ext cx="3036117" cy="105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0" name="Equation" r:id="rId4" imgW="1384200" imgH="482400" progId="Equation.DSMT4">
                  <p:embed/>
                </p:oleObj>
              </mc:Choice>
              <mc:Fallback>
                <p:oleObj name="Equation" r:id="rId4" imgW="13842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57" y="1713414"/>
                        <a:ext cx="3036117" cy="1057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 flipV="1">
            <a:off x="5408024" y="1619796"/>
            <a:ext cx="1580605" cy="4611187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715691" y="1685109"/>
            <a:ext cx="1332412" cy="4624251"/>
          </a:xfrm>
          <a:prstGeom prst="straightConnector1">
            <a:avLst/>
          </a:prstGeom>
          <a:ln w="28575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63442" y="1358537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34151" y="1358537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9" name="Oval 18"/>
          <p:cNvSpPr/>
          <p:nvPr/>
        </p:nvSpPr>
        <p:spPr>
          <a:xfrm>
            <a:off x="5029200" y="2952206"/>
            <a:ext cx="156754" cy="1567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630092" y="5029200"/>
            <a:ext cx="156754" cy="1567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617028" y="2351315"/>
            <a:ext cx="156754" cy="1567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531428" y="5029201"/>
            <a:ext cx="156754" cy="1567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006655"/>
              </p:ext>
            </p:extLst>
          </p:nvPr>
        </p:nvGraphicFramePr>
        <p:xfrm>
          <a:off x="665163" y="4159250"/>
          <a:ext cx="2897187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1" name="Equation" r:id="rId6" imgW="1320480" imgH="431640" progId="Equation.DSMT4">
                  <p:embed/>
                </p:oleObj>
              </mc:Choice>
              <mc:Fallback>
                <p:oleObj name="Equation" r:id="rId6" imgW="13204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3" y="4159250"/>
                        <a:ext cx="2897187" cy="946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38995"/>
              </p:ext>
            </p:extLst>
          </p:nvPr>
        </p:nvGraphicFramePr>
        <p:xfrm>
          <a:off x="4206057" y="3116081"/>
          <a:ext cx="856217" cy="489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2" name="Equation" r:id="rId8" imgW="444240" imgH="253800" progId="Equation.DSMT4">
                  <p:embed/>
                </p:oleObj>
              </mc:Choice>
              <mc:Fallback>
                <p:oleObj name="Equation" r:id="rId8" imgW="4442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206057" y="3116081"/>
                        <a:ext cx="856217" cy="48926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232481"/>
              </p:ext>
            </p:extLst>
          </p:nvPr>
        </p:nvGraphicFramePr>
        <p:xfrm>
          <a:off x="4641850" y="5167313"/>
          <a:ext cx="100488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3" name="Equation" r:id="rId10" imgW="520560" imgH="253800" progId="Equation.DSMT4">
                  <p:embed/>
                </p:oleObj>
              </mc:Choice>
              <mc:Fallback>
                <p:oleObj name="Equation" r:id="rId10" imgW="520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641850" y="5167313"/>
                        <a:ext cx="1004888" cy="488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368241"/>
              </p:ext>
            </p:extLst>
          </p:nvPr>
        </p:nvGraphicFramePr>
        <p:xfrm>
          <a:off x="5851525" y="1874838"/>
          <a:ext cx="83343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4" name="Equation" r:id="rId12" imgW="431640" imgH="253800" progId="Equation.DSMT4">
                  <p:embed/>
                </p:oleObj>
              </mc:Choice>
              <mc:Fallback>
                <p:oleObj name="Equation" r:id="rId12" imgW="4316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851525" y="1874838"/>
                        <a:ext cx="833438" cy="488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579041"/>
              </p:ext>
            </p:extLst>
          </p:nvPr>
        </p:nvGraphicFramePr>
        <p:xfrm>
          <a:off x="6637338" y="4552950"/>
          <a:ext cx="8826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5" name="Equation" r:id="rId14" imgW="457200" imgH="253800" progId="Equation.DSMT4">
                  <p:embed/>
                </p:oleObj>
              </mc:Choice>
              <mc:Fallback>
                <p:oleObj name="Equation" r:id="rId14" imgW="4572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637338" y="4552950"/>
                        <a:ext cx="882650" cy="488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914303"/>
              </p:ext>
            </p:extLst>
          </p:nvPr>
        </p:nvGraphicFramePr>
        <p:xfrm>
          <a:off x="1981336" y="2855413"/>
          <a:ext cx="1725612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6" name="Equation" r:id="rId16" imgW="787320" imgH="393480" progId="Equation.DSMT4">
                  <p:embed/>
                </p:oleObj>
              </mc:Choice>
              <mc:Fallback>
                <p:oleObj name="Equation" r:id="rId16" imgW="787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336" y="2855413"/>
                        <a:ext cx="1725612" cy="862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319283"/>
              </p:ext>
            </p:extLst>
          </p:nvPr>
        </p:nvGraphicFramePr>
        <p:xfrm>
          <a:off x="1977344" y="5285018"/>
          <a:ext cx="1446212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7" name="Equation" r:id="rId18" imgW="660240" imgH="393480" progId="Equation.DSMT4">
                  <p:embed/>
                </p:oleObj>
              </mc:Choice>
              <mc:Fallback>
                <p:oleObj name="Equation" r:id="rId18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7344" y="5285018"/>
                        <a:ext cx="1446212" cy="862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109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4" y="583522"/>
            <a:ext cx="7584908" cy="11430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What is the equation of the line that is parallel to y=-3x – 5 that contains (-1, 8)</a:t>
            </a:r>
            <a:endParaRPr lang="en-US" sz="32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732505"/>
              </p:ext>
            </p:extLst>
          </p:nvPr>
        </p:nvGraphicFramePr>
        <p:xfrm>
          <a:off x="5225280" y="1992811"/>
          <a:ext cx="1589087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7" name="Equation" r:id="rId3" imgW="723600" imgH="203040" progId="Equation.DSMT4">
                  <p:embed/>
                </p:oleObj>
              </mc:Choice>
              <mc:Fallback>
                <p:oleObj name="Equation" r:id="rId3" imgW="72360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5280" y="1992811"/>
                        <a:ext cx="1589087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992777" y="1815737"/>
            <a:ext cx="30828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Identify the slope of the given line.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992778" y="2808514"/>
            <a:ext cx="3435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Since we know the slope and one point, use point-slope form</a:t>
            </a:r>
            <a:endParaRPr lang="en-US" sz="2400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987069"/>
              </p:ext>
            </p:extLst>
          </p:nvPr>
        </p:nvGraphicFramePr>
        <p:xfrm>
          <a:off x="4738688" y="3060700"/>
          <a:ext cx="25654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8" name="Equation" r:id="rId5" imgW="1168200" imgH="253800" progId="Equation.DSMT4">
                  <p:embed/>
                </p:oleObj>
              </mc:Choice>
              <mc:Fallback>
                <p:oleObj name="Equation" r:id="rId5" imgW="1168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688" y="3060700"/>
                        <a:ext cx="2565400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992778" y="4193177"/>
            <a:ext cx="3435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Substitute</a:t>
            </a:r>
            <a:endParaRPr lang="en-US" sz="2400" dirty="0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000509"/>
              </p:ext>
            </p:extLst>
          </p:nvPr>
        </p:nvGraphicFramePr>
        <p:xfrm>
          <a:off x="4613275" y="4118701"/>
          <a:ext cx="281622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9" name="Equation" r:id="rId7" imgW="1282680" imgH="253800" progId="Equation.DSMT4">
                  <p:embed/>
                </p:oleObj>
              </mc:Choice>
              <mc:Fallback>
                <p:oleObj name="Equation" r:id="rId7" imgW="1282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3275" y="4118701"/>
                        <a:ext cx="2816225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992778" y="4976947"/>
            <a:ext cx="3435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Simplify</a:t>
            </a:r>
            <a:endParaRPr lang="en-US" sz="2400" dirty="0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401894"/>
              </p:ext>
            </p:extLst>
          </p:nvPr>
        </p:nvGraphicFramePr>
        <p:xfrm>
          <a:off x="4849813" y="4981575"/>
          <a:ext cx="2341562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0" name="Equation" r:id="rId9" imgW="1066680" imgH="253800" progId="Equation.DSMT4">
                  <p:embed/>
                </p:oleObj>
              </mc:Choice>
              <mc:Fallback>
                <p:oleObj name="Equation" r:id="rId9" imgW="1066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9813" y="4981575"/>
                        <a:ext cx="2341562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146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2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762000"/>
          </a:xfrm>
        </p:spPr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0504899"/>
              </p:ext>
            </p:extLst>
          </p:nvPr>
        </p:nvGraphicFramePr>
        <p:xfrm>
          <a:off x="1042987" y="1295401"/>
          <a:ext cx="7247180" cy="4781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7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728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Slopes of Perpendicular Lines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528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929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92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071152" y="2194563"/>
            <a:ext cx="7014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two </a:t>
            </a:r>
            <a:r>
              <a:rPr lang="en-US" sz="2400" dirty="0" err="1" smtClean="0"/>
              <a:t>nonvertical</a:t>
            </a:r>
            <a:r>
              <a:rPr lang="en-US" sz="2400" dirty="0" smtClean="0"/>
              <a:t> lines are perpendicular, then the product of their slopes is -1.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1071152" y="3540037"/>
            <a:ext cx="7093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the slopes of two </a:t>
            </a:r>
            <a:r>
              <a:rPr lang="en-US" sz="2400" dirty="0" err="1" smtClean="0"/>
              <a:t>nonvertical</a:t>
            </a:r>
            <a:r>
              <a:rPr lang="en-US" sz="2400" dirty="0" smtClean="0"/>
              <a:t> lines have a product of -1, then the lines are perpendicular.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1071152" y="5029203"/>
            <a:ext cx="7014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Any vertical line and horizontal line are perpendicular.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834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788" y="348396"/>
            <a:ext cx="810051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lines a and b perpendicular?</a:t>
            </a:r>
            <a:endParaRPr lang="en-US" dirty="0"/>
          </a:p>
        </p:txBody>
      </p:sp>
      <p:pic>
        <p:nvPicPr>
          <p:cNvPr id="3" name="Content Placeholder 3" descr="6x6 coordinate plan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73644" y="1645854"/>
            <a:ext cx="4408207" cy="4394727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8578003"/>
              </p:ext>
            </p:extLst>
          </p:nvPr>
        </p:nvGraphicFramePr>
        <p:xfrm>
          <a:off x="691289" y="1507281"/>
          <a:ext cx="2456860" cy="80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8" name="Equation" r:id="rId4" imgW="1320480" imgH="431640" progId="Equation.DSMT4">
                  <p:embed/>
                </p:oleObj>
              </mc:Choice>
              <mc:Fallback>
                <p:oleObj name="Equation" r:id="rId4" imgW="13204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289" y="1507281"/>
                        <a:ext cx="2456860" cy="802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3749040" y="2377440"/>
            <a:ext cx="4441371" cy="2939144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853543" y="1985554"/>
            <a:ext cx="2939143" cy="4258492"/>
          </a:xfrm>
          <a:prstGeom prst="straightConnector1">
            <a:avLst/>
          </a:prstGeom>
          <a:ln w="28575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18413" y="1658983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085912" y="203780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9" name="Oval 18"/>
          <p:cNvSpPr/>
          <p:nvPr/>
        </p:nvSpPr>
        <p:spPr>
          <a:xfrm>
            <a:off x="4728751" y="3239592"/>
            <a:ext cx="156754" cy="1567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30541" y="5029200"/>
            <a:ext cx="156754" cy="1567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441371" y="4741818"/>
            <a:ext cx="156754" cy="1567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119256" y="2939144"/>
            <a:ext cx="156754" cy="1567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472284"/>
              </p:ext>
            </p:extLst>
          </p:nvPr>
        </p:nvGraphicFramePr>
        <p:xfrm>
          <a:off x="677863" y="3258366"/>
          <a:ext cx="2457450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9" name="Equation" r:id="rId6" imgW="1320480" imgH="482400" progId="Equation.DSMT4">
                  <p:embed/>
                </p:oleObj>
              </mc:Choice>
              <mc:Fallback>
                <p:oleObj name="Equation" r:id="rId6" imgW="13204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3258366"/>
                        <a:ext cx="2457450" cy="896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370968"/>
              </p:ext>
            </p:extLst>
          </p:nvPr>
        </p:nvGraphicFramePr>
        <p:xfrm>
          <a:off x="3735388" y="3390900"/>
          <a:ext cx="8826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0" name="Equation" r:id="rId8" imgW="457200" imgH="253800" progId="Equation.DSMT4">
                  <p:embed/>
                </p:oleObj>
              </mc:Choice>
              <mc:Fallback>
                <p:oleObj name="Equation" r:id="rId8" imgW="4572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735388" y="3390900"/>
                        <a:ext cx="882650" cy="488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733890"/>
              </p:ext>
            </p:extLst>
          </p:nvPr>
        </p:nvGraphicFramePr>
        <p:xfrm>
          <a:off x="4779963" y="5141913"/>
          <a:ext cx="8826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1" name="Equation" r:id="rId10" imgW="457200" imgH="253800" progId="Equation.DSMT4">
                  <p:embed/>
                </p:oleObj>
              </mc:Choice>
              <mc:Fallback>
                <p:oleObj name="Equation" r:id="rId10" imgW="4572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779963" y="5141913"/>
                        <a:ext cx="882650" cy="488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444194"/>
              </p:ext>
            </p:extLst>
          </p:nvPr>
        </p:nvGraphicFramePr>
        <p:xfrm>
          <a:off x="3729038" y="4186238"/>
          <a:ext cx="103028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2" name="Equation" r:id="rId12" imgW="533160" imgH="253800" progId="Equation.DSMT4">
                  <p:embed/>
                </p:oleObj>
              </mc:Choice>
              <mc:Fallback>
                <p:oleObj name="Equation" r:id="rId12" imgW="533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729038" y="4186238"/>
                        <a:ext cx="1030287" cy="488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603345"/>
              </p:ext>
            </p:extLst>
          </p:nvPr>
        </p:nvGraphicFramePr>
        <p:xfrm>
          <a:off x="7466013" y="2933700"/>
          <a:ext cx="68738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3" name="Equation" r:id="rId14" imgW="355320" imgH="253800" progId="Equation.DSMT4">
                  <p:embed/>
                </p:oleObj>
              </mc:Choice>
              <mc:Fallback>
                <p:oleObj name="Equation" r:id="rId14" imgW="3553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466013" y="2933700"/>
                        <a:ext cx="687387" cy="488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800627"/>
              </p:ext>
            </p:extLst>
          </p:nvPr>
        </p:nvGraphicFramePr>
        <p:xfrm>
          <a:off x="1879646" y="2359860"/>
          <a:ext cx="1346225" cy="731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4" name="Equation" r:id="rId16" imgW="723600" imgH="393480" progId="Equation.DSMT4">
                  <p:embed/>
                </p:oleObj>
              </mc:Choice>
              <mc:Fallback>
                <p:oleObj name="Equation" r:id="rId16" imgW="723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46" y="2359860"/>
                        <a:ext cx="1346225" cy="7310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581963"/>
              </p:ext>
            </p:extLst>
          </p:nvPr>
        </p:nvGraphicFramePr>
        <p:xfrm>
          <a:off x="1859099" y="4175442"/>
          <a:ext cx="9906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5" name="Equation" r:id="rId18" imgW="533160" imgH="393480" progId="Equation.DSMT4">
                  <p:embed/>
                </p:oleObj>
              </mc:Choice>
              <mc:Fallback>
                <p:oleObj name="Equation" r:id="rId18" imgW="533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9099" y="4175442"/>
                        <a:ext cx="990600" cy="730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714863"/>
              </p:ext>
            </p:extLst>
          </p:nvPr>
        </p:nvGraphicFramePr>
        <p:xfrm>
          <a:off x="762816" y="5052876"/>
          <a:ext cx="257492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6" name="Equation" r:id="rId20" imgW="1384200" imgH="393480" progId="Equation.DSMT4">
                  <p:embed/>
                </p:oleObj>
              </mc:Choice>
              <mc:Fallback>
                <p:oleObj name="Equation" r:id="rId20" imgW="1384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816" y="5052876"/>
                        <a:ext cx="2574925" cy="731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340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3522"/>
            <a:ext cx="8268789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is the equation of the line that is perpendicular to y=2x – 5 that contains (4, -1)</a:t>
            </a:r>
            <a:endParaRPr lang="en-US" sz="28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134844"/>
              </p:ext>
            </p:extLst>
          </p:nvPr>
        </p:nvGraphicFramePr>
        <p:xfrm>
          <a:off x="5700713" y="1874838"/>
          <a:ext cx="1420812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name="Equation" r:id="rId3" imgW="647640" imgH="203040" progId="Equation.DSMT4">
                  <p:embed/>
                </p:oleObj>
              </mc:Choice>
              <mc:Fallback>
                <p:oleObj name="Equation" r:id="rId3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0713" y="1874838"/>
                        <a:ext cx="1420812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992776" y="1815737"/>
            <a:ext cx="40102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Identify the slope of the given line and state the perpendicular slope.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992778" y="3108963"/>
            <a:ext cx="3435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Since we know the slope and one point, use point-slope form</a:t>
            </a:r>
            <a:endParaRPr lang="en-US" sz="2400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480202"/>
              </p:ext>
            </p:extLst>
          </p:nvPr>
        </p:nvGraphicFramePr>
        <p:xfrm>
          <a:off x="5182830" y="3348083"/>
          <a:ext cx="25654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4" name="Equation" r:id="rId5" imgW="1168200" imgH="253800" progId="Equation.DSMT4">
                  <p:embed/>
                </p:oleObj>
              </mc:Choice>
              <mc:Fallback>
                <p:oleObj name="Equation" r:id="rId5" imgW="1168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2830" y="3348083"/>
                        <a:ext cx="2565400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992778" y="4493626"/>
            <a:ext cx="3435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Substitute</a:t>
            </a:r>
            <a:endParaRPr lang="en-US" sz="2400" dirty="0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233718"/>
              </p:ext>
            </p:extLst>
          </p:nvPr>
        </p:nvGraphicFramePr>
        <p:xfrm>
          <a:off x="4987925" y="4252913"/>
          <a:ext cx="29559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Equation" r:id="rId7" imgW="1346040" imgH="393480" progId="Equation.DSMT4">
                  <p:embed/>
                </p:oleObj>
              </mc:Choice>
              <mc:Fallback>
                <p:oleObj name="Equation" r:id="rId7" imgW="1346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7925" y="4252913"/>
                        <a:ext cx="295592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992778" y="5277396"/>
            <a:ext cx="3435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Simplify</a:t>
            </a:r>
            <a:endParaRPr lang="en-US" sz="24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7703853"/>
              </p:ext>
            </p:extLst>
          </p:nvPr>
        </p:nvGraphicFramePr>
        <p:xfrm>
          <a:off x="5408613" y="2176826"/>
          <a:ext cx="20050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6" name="Equation" r:id="rId9" imgW="914400" imgH="393480" progId="Equation.DSMT4">
                  <p:embed/>
                </p:oleObj>
              </mc:Choice>
              <mc:Fallback>
                <p:oleObj name="Equation" r:id="rId9" imgW="914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8613" y="2176826"/>
                        <a:ext cx="200501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087947"/>
              </p:ext>
            </p:extLst>
          </p:nvPr>
        </p:nvGraphicFramePr>
        <p:xfrm>
          <a:off x="5224463" y="5180013"/>
          <a:ext cx="24812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7" name="Equation" r:id="rId11" imgW="1130040" imgH="393480" progId="Equation.DSMT4">
                  <p:embed/>
                </p:oleObj>
              </mc:Choice>
              <mc:Fallback>
                <p:oleObj name="Equation" r:id="rId11" imgW="1130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4463" y="5180013"/>
                        <a:ext cx="248126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919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2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2751961"/>
            <a:ext cx="7024744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HW: p. 201 #’s </a:t>
            </a:r>
            <a:r>
              <a:rPr lang="en-US" sz="2800" smtClean="0"/>
              <a:t>7-25 odd, </a:t>
            </a:r>
            <a:r>
              <a:rPr lang="en-US" sz="2800" dirty="0" smtClean="0"/>
              <a:t>41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516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378</TotalTime>
  <Words>222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Gothic</vt:lpstr>
      <vt:lpstr>Wingdings 2</vt:lpstr>
      <vt:lpstr>Austin</vt:lpstr>
      <vt:lpstr>Equation</vt:lpstr>
      <vt:lpstr>Section 3-8 Slopes of Parallel and Perpendicular Lines</vt:lpstr>
      <vt:lpstr>Key Concepts</vt:lpstr>
      <vt:lpstr>Are lines a and b parallel?</vt:lpstr>
      <vt:lpstr>What is the equation of the line that is parallel to y=-3x – 5 that contains (-1, 8)</vt:lpstr>
      <vt:lpstr>Key Concepts</vt:lpstr>
      <vt:lpstr>Are lines a and b perpendicular?</vt:lpstr>
      <vt:lpstr>What is the equation of the line that is perpendicular to y=2x – 5 that contains (4, -1)</vt:lpstr>
      <vt:lpstr>HW: p. 201 #’s 7-25 odd, 41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3-1 Lines &amp; Angles</dc:title>
  <dc:creator>Administrator</dc:creator>
  <cp:lastModifiedBy>Schuetz, Michael</cp:lastModifiedBy>
  <cp:revision>51</cp:revision>
  <dcterms:created xsi:type="dcterms:W3CDTF">2012-09-18T20:03:24Z</dcterms:created>
  <dcterms:modified xsi:type="dcterms:W3CDTF">2017-08-29T17:14:51Z</dcterms:modified>
</cp:coreProperties>
</file>