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7" r:id="rId2"/>
    <p:sldId id="261" r:id="rId3"/>
    <p:sldId id="265" r:id="rId4"/>
    <p:sldId id="266" r:id="rId5"/>
    <p:sldId id="267" r:id="rId6"/>
    <p:sldId id="271" r:id="rId7"/>
    <p:sldId id="272" r:id="rId8"/>
    <p:sldId id="273" r:id="rId9"/>
    <p:sldId id="274" r:id="rId10"/>
    <p:sldId id="275" r:id="rId11"/>
    <p:sldId id="276" r:id="rId12"/>
    <p:sldId id="263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A2A"/>
    <a:srgbClr val="D4D915"/>
    <a:srgbClr val="1903BD"/>
    <a:srgbClr val="FF33CC"/>
    <a:srgbClr val="32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1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14542-D2A7-4C18-9EF7-9522A49C35D2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A9DA1-DEB3-4F76-B949-EA9378430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52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A270B3-A60D-4213-AAD8-A96E687576B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5AD610C-7FDF-4896-8C61-881BECFCDF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0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wmf"/><Relationship Id="rId3" Type="http://schemas.openxmlformats.org/officeDocument/2006/relationships/image" Target="../media/image28.gi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733365" y="2590800"/>
            <a:ext cx="3313355" cy="2503714"/>
          </a:xfrm>
        </p:spPr>
        <p:txBody>
          <a:bodyPr>
            <a:normAutofit fontScale="90000"/>
          </a:bodyPr>
          <a:lstStyle/>
          <a:p>
            <a:r>
              <a:rPr lang="en-US" dirty="0"/>
              <a:t>Section </a:t>
            </a:r>
            <a:r>
              <a:rPr lang="en-US" dirty="0" smtClean="0"/>
              <a:t>3-7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Equations of Lines in the Coordinate Plane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733365" y="5290458"/>
            <a:ext cx="3309803" cy="847106"/>
          </a:xfrm>
        </p:spPr>
        <p:txBody>
          <a:bodyPr>
            <a:normAutofit/>
          </a:bodyPr>
          <a:lstStyle/>
          <a:p>
            <a:r>
              <a:rPr lang="en-US" dirty="0" smtClean="0"/>
              <a:t>Michael Schuetz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06292" y="1245357"/>
            <a:ext cx="793112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1425575" algn="l"/>
              </a:tabLst>
            </a:pPr>
            <a:r>
              <a:rPr lang="en-US" sz="2400" dirty="0" smtClean="0">
                <a:solidFill>
                  <a:schemeClr val="accent2"/>
                </a:solidFill>
                <a:latin typeface="Arial Black" pitchFamily="34" charset="0"/>
              </a:rPr>
              <a:t>Find an equation of a line that passes through the points (-3, 6) and ( 5, 0) </a:t>
            </a:r>
            <a:endParaRPr lang="en-US" sz="2400" dirty="0">
              <a:solidFill>
                <a:schemeClr val="accent2"/>
              </a:solidFill>
              <a:latin typeface="Arial Black" pitchFamily="34" charset="0"/>
            </a:endParaRPr>
          </a:p>
          <a:p>
            <a:pPr indent="852488">
              <a:tabLst>
                <a:tab pos="1425575" algn="l"/>
              </a:tabLst>
            </a:pPr>
            <a:endParaRPr lang="en-US" sz="2400" dirty="0">
              <a:solidFill>
                <a:schemeClr val="accent2"/>
              </a:solidFill>
              <a:latin typeface="Times New Roman" pitchFamily="18" charset="0"/>
            </a:endParaRPr>
          </a:p>
          <a:p>
            <a:pPr indent="852488">
              <a:tabLst>
                <a:tab pos="1425575" algn="l"/>
              </a:tabLst>
            </a:pPr>
            <a:r>
              <a:rPr lang="en-US" sz="2800" b="1" dirty="0">
                <a:latin typeface="Arial Black" pitchFamily="34" charset="0"/>
              </a:rPr>
              <a:t>Use the equation</a:t>
            </a:r>
            <a:r>
              <a:rPr lang="en-US" sz="2800" b="1" dirty="0" smtClean="0">
                <a:latin typeface="Arial Black" pitchFamily="34" charset="0"/>
              </a:rPr>
              <a:t>:</a:t>
            </a:r>
            <a:endParaRPr lang="en-US" sz="2800" b="1" dirty="0">
              <a:solidFill>
                <a:srgbClr val="009900"/>
              </a:solidFill>
              <a:latin typeface="Arial Black" pitchFamily="34" charset="0"/>
            </a:endParaRPr>
          </a:p>
          <a:p>
            <a:pPr indent="852488">
              <a:tabLst>
                <a:tab pos="1425575" algn="l"/>
              </a:tabLst>
            </a:pPr>
            <a:endParaRPr lang="en-US" sz="2000" dirty="0"/>
          </a:p>
          <a:p>
            <a:pPr indent="457200">
              <a:buAutoNum type="arabicParenR"/>
              <a:tabLst>
                <a:tab pos="1425575" algn="l"/>
              </a:tabLst>
            </a:pPr>
            <a:r>
              <a:rPr lang="en-US" sz="2400" b="1" dirty="0" smtClean="0"/>
              <a:t>Find the </a:t>
            </a:r>
            <a:r>
              <a:rPr lang="en-US" sz="2400" b="1" dirty="0" smtClean="0">
                <a:solidFill>
                  <a:schemeClr val="accent2"/>
                </a:solidFill>
              </a:rPr>
              <a:t>slope</a:t>
            </a:r>
            <a:r>
              <a:rPr lang="en-US" sz="2400" b="1" dirty="0" smtClean="0"/>
              <a:t>:</a:t>
            </a:r>
          </a:p>
          <a:p>
            <a:pPr indent="852488">
              <a:buAutoNum type="arabicParenR"/>
              <a:tabLst>
                <a:tab pos="1425575" algn="l"/>
              </a:tabLst>
            </a:pPr>
            <a:endParaRPr lang="en-US" sz="2400" b="1" dirty="0" smtClean="0"/>
          </a:p>
          <a:p>
            <a:pPr indent="852488">
              <a:buAutoNum type="arabicParenR"/>
              <a:tabLst>
                <a:tab pos="1425575" algn="l"/>
              </a:tabLst>
            </a:pPr>
            <a:endParaRPr lang="en-US" sz="2400" b="1" dirty="0" smtClean="0"/>
          </a:p>
          <a:p>
            <a:pPr indent="457200">
              <a:buAutoNum type="arabicParenR"/>
            </a:pPr>
            <a:r>
              <a:rPr lang="en-US" sz="2400" b="1" dirty="0" smtClean="0">
                <a:solidFill>
                  <a:srgbClr val="9A57CD"/>
                </a:solidFill>
              </a:rPr>
              <a:t>Substitute</a:t>
            </a:r>
            <a:r>
              <a:rPr lang="en-US" sz="2400" b="1" dirty="0" smtClean="0"/>
              <a:t> the slope and one of the points into the equation.</a:t>
            </a:r>
            <a:endParaRPr lang="en-US" sz="2400" dirty="0">
              <a:latin typeface="Arial Black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206562"/>
              </p:ext>
            </p:extLst>
          </p:nvPr>
        </p:nvGraphicFramePr>
        <p:xfrm>
          <a:off x="3965159" y="3249948"/>
          <a:ext cx="1504108" cy="881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Equation" r:id="rId3" imgW="736560" imgH="431640" progId="Equation.DSMT4">
                  <p:embed/>
                </p:oleObj>
              </mc:Choice>
              <mc:Fallback>
                <p:oleObj name="Equation" r:id="rId3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159" y="3249948"/>
                        <a:ext cx="1504108" cy="8817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411409"/>
              </p:ext>
            </p:extLst>
          </p:nvPr>
        </p:nvGraphicFramePr>
        <p:xfrm>
          <a:off x="5507459" y="3288854"/>
          <a:ext cx="1114907" cy="803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Equation" r:id="rId5" imgW="545760" imgH="393480" progId="Equation.DSMT4">
                  <p:embed/>
                </p:oleObj>
              </mc:Choice>
              <mc:Fallback>
                <p:oleObj name="Equation" r:id="rId5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459" y="3288854"/>
                        <a:ext cx="1114907" cy="803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383512"/>
              </p:ext>
            </p:extLst>
          </p:nvPr>
        </p:nvGraphicFramePr>
        <p:xfrm>
          <a:off x="6660558" y="3288854"/>
          <a:ext cx="700240" cy="803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4" name="Equation" r:id="rId7" imgW="342720" imgH="393480" progId="Equation.DSMT4">
                  <p:embed/>
                </p:oleObj>
              </mc:Choice>
              <mc:Fallback>
                <p:oleObj name="Equation" r:id="rId7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558" y="3288854"/>
                        <a:ext cx="700240" cy="803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334324"/>
              </p:ext>
            </p:extLst>
          </p:nvPr>
        </p:nvGraphicFramePr>
        <p:xfrm>
          <a:off x="7398991" y="3288854"/>
          <a:ext cx="751095" cy="803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5" name="Equation" r:id="rId9" imgW="368280" imgH="393480" progId="Equation.DSMT4">
                  <p:embed/>
                </p:oleObj>
              </mc:Choice>
              <mc:Fallback>
                <p:oleObj name="Equation" r:id="rId9" imgW="368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8991" y="3288854"/>
                        <a:ext cx="751095" cy="803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646663"/>
              </p:ext>
            </p:extLst>
          </p:nvPr>
        </p:nvGraphicFramePr>
        <p:xfrm>
          <a:off x="5006009" y="2342622"/>
          <a:ext cx="2554502" cy="57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6" name="Equation" r:id="rId11" imgW="1130040" imgH="253800" progId="Equation.DSMT4">
                  <p:embed/>
                </p:oleObj>
              </mc:Choice>
              <mc:Fallback>
                <p:oleObj name="Equation" r:id="rId11" imgW="1130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009" y="2342622"/>
                        <a:ext cx="2554502" cy="5741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91553"/>
              </p:ext>
            </p:extLst>
          </p:nvPr>
        </p:nvGraphicFramePr>
        <p:xfrm>
          <a:off x="2860675" y="4610676"/>
          <a:ext cx="25257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7" name="Equation" r:id="rId13" imgW="1117440" imgH="393480" progId="Equation.DSMT4">
                  <p:embed/>
                </p:oleObj>
              </mc:Choice>
              <mc:Fallback>
                <p:oleObj name="Equation" r:id="rId13" imgW="1117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4610676"/>
                        <a:ext cx="2525713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45" y="459628"/>
            <a:ext cx="7024744" cy="787281"/>
          </a:xfrm>
        </p:spPr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803361"/>
              </p:ext>
            </p:extLst>
          </p:nvPr>
        </p:nvGraphicFramePr>
        <p:xfrm>
          <a:off x="3324810" y="5524500"/>
          <a:ext cx="206692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8" name="Equation" r:id="rId15" imgW="914400" imgH="393480" progId="Equation.DSMT4">
                  <p:embed/>
                </p:oleObj>
              </mc:Choice>
              <mc:Fallback>
                <p:oleObj name="Equation" r:id="rId15" imgW="914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810" y="5524500"/>
                        <a:ext cx="2066925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53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84916" y="1326803"/>
            <a:ext cx="8188036" cy="138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tabLst>
                <a:tab pos="857250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 the </a:t>
            </a:r>
            <a:r>
              <a:rPr lang="en-US" sz="2800" dirty="0">
                <a:solidFill>
                  <a:schemeClr val="hlink"/>
                </a:solidFill>
                <a:latin typeface="Arial Black" pitchFamily="34" charset="0"/>
                <a:cs typeface="Times New Roman" pitchFamily="18" charset="0"/>
              </a:rPr>
              <a:t>point slope form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a line to find an equation of a line that passes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through points</a:t>
            </a:r>
            <a:r>
              <a:rPr lang="en-US" sz="2800" dirty="0" smtClean="0">
                <a:solidFill>
                  <a:srgbClr val="CC0099"/>
                </a:solidFill>
                <a:latin typeface="Arial Black" pitchFamily="34" charset="0"/>
                <a:cs typeface="Times New Roman" pitchFamily="18" charset="0"/>
              </a:rPr>
              <a:t> (6</a:t>
            </a:r>
            <a:r>
              <a:rPr lang="en-US" sz="2800" dirty="0">
                <a:solidFill>
                  <a:srgbClr val="CC0099"/>
                </a:solidFill>
                <a:latin typeface="Arial Black" pitchFamily="34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CC0099"/>
                </a:solidFill>
                <a:latin typeface="Arial Black" pitchFamily="34" charset="0"/>
                <a:cs typeface="Times New Roman" pitchFamily="18" charset="0"/>
              </a:rPr>
              <a:t>4)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dirty="0" smtClean="0">
                <a:solidFill>
                  <a:srgbClr val="CC0099"/>
                </a:solidFill>
                <a:latin typeface="Arial Black" pitchFamily="34" charset="0"/>
                <a:cs typeface="Times New Roman" pitchFamily="18" charset="0"/>
              </a:rPr>
              <a:t> (2, 8</a:t>
            </a:r>
            <a:r>
              <a:rPr lang="en-US" sz="2800" dirty="0">
                <a:solidFill>
                  <a:srgbClr val="CC0099"/>
                </a:solidFill>
                <a:latin typeface="Arial Black" pitchFamily="34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825888" y="2683359"/>
          <a:ext cx="1503363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4" name="Equation" r:id="rId3" imgW="736560" imgH="431640" progId="Equation.DSMT4">
                  <p:embed/>
                </p:oleObj>
              </mc:Choice>
              <mc:Fallback>
                <p:oleObj name="Equation" r:id="rId3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888" y="2683359"/>
                        <a:ext cx="1503363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6" name="Object 1"/>
          <p:cNvGraphicFramePr>
            <a:graphicFrameLocks noChangeAspect="1"/>
          </p:cNvGraphicFramePr>
          <p:nvPr/>
        </p:nvGraphicFramePr>
        <p:xfrm>
          <a:off x="4445138" y="2721459"/>
          <a:ext cx="960438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5" name="Equation" r:id="rId5" imgW="469800" imgH="393480" progId="Equation.DSMT4">
                  <p:embed/>
                </p:oleObj>
              </mc:Choice>
              <mc:Fallback>
                <p:oleObj name="Equation" r:id="rId5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138" y="2721459"/>
                        <a:ext cx="960438" cy="804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5508763" y="2721459"/>
          <a:ext cx="72707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6" name="Equation" r:id="rId7" imgW="355320" imgH="393480" progId="Equation.DSMT4">
                  <p:embed/>
                </p:oleObj>
              </mc:Choice>
              <mc:Fallback>
                <p:oleObj name="Equation" r:id="rId7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763" y="2721459"/>
                        <a:ext cx="727075" cy="804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6312038" y="2954821"/>
          <a:ext cx="64611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Equation" r:id="rId9" imgW="317160" imgH="164880" progId="Equation.DSMT4">
                  <p:embed/>
                </p:oleObj>
              </mc:Choice>
              <mc:Fallback>
                <p:oleObj name="Equation" r:id="rId9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038" y="2954821"/>
                        <a:ext cx="646113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3490913" y="4054475"/>
          <a:ext cx="22685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Equation" r:id="rId11" imgW="1002960" imgH="253800" progId="Equation.DSMT4">
                  <p:embed/>
                </p:oleObj>
              </mc:Choice>
              <mc:Fallback>
                <p:oleObj name="Equation" r:id="rId11" imgW="1002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4054475"/>
                        <a:ext cx="22685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3581400" y="4894263"/>
          <a:ext cx="19812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Equation" r:id="rId13" imgW="876240" imgH="203040" progId="Equation.DSMT4">
                  <p:embed/>
                </p:oleObj>
              </mc:Choice>
              <mc:Fallback>
                <p:oleObj name="Equation" r:id="rId13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94263"/>
                        <a:ext cx="1981200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854" y="473482"/>
            <a:ext cx="7024744" cy="856554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751961"/>
            <a:ext cx="7024744" cy="1143000"/>
          </a:xfrm>
        </p:spPr>
        <p:txBody>
          <a:bodyPr>
            <a:normAutofit/>
          </a:bodyPr>
          <a:lstStyle/>
          <a:p>
            <a:r>
              <a:rPr lang="en-US" sz="2800" dirty="0"/>
              <a:t>HW: p. 194 #’s 8-34 even, 44, 45</a:t>
            </a:r>
          </a:p>
        </p:txBody>
      </p:sp>
    </p:spTree>
    <p:extLst>
      <p:ext uri="{BB962C8B-B14F-4D97-AF65-F5344CB8AC3E}">
        <p14:creationId xmlns:p14="http://schemas.microsoft.com/office/powerpoint/2010/main" val="22351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762000"/>
          </a:xfrm>
        </p:spPr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597653"/>
              </p:ext>
            </p:extLst>
          </p:nvPr>
        </p:nvGraphicFramePr>
        <p:xfrm>
          <a:off x="1042987" y="1295401"/>
          <a:ext cx="7247180" cy="4781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6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72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52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92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92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071152" y="1998618"/>
            <a:ext cx="314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Slope </a:t>
            </a:r>
            <a:r>
              <a:rPr lang="en-US" dirty="0" smtClean="0"/>
              <a:t>– the ratio of vertical change (</a:t>
            </a:r>
            <a:r>
              <a:rPr lang="en-US" dirty="0" smtClean="0">
                <a:solidFill>
                  <a:srgbClr val="FF0000"/>
                </a:solidFill>
              </a:rPr>
              <a:t>rise</a:t>
            </a:r>
            <a:r>
              <a:rPr lang="en-US" dirty="0" smtClean="0"/>
              <a:t>) to the horizontal change (</a:t>
            </a:r>
            <a:r>
              <a:rPr lang="en-US" dirty="0" smtClean="0">
                <a:solidFill>
                  <a:srgbClr val="1903BD"/>
                </a:solidFill>
              </a:rPr>
              <a:t>run</a:t>
            </a:r>
            <a:r>
              <a:rPr lang="en-US" dirty="0" smtClean="0"/>
              <a:t>) between any two points.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344232"/>
              </p:ext>
            </p:extLst>
          </p:nvPr>
        </p:nvGraphicFramePr>
        <p:xfrm>
          <a:off x="4479651" y="2364077"/>
          <a:ext cx="2221594" cy="431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Equation" r:id="rId3" imgW="1307880" imgH="253800" progId="Equation.DSMT4">
                  <p:embed/>
                </p:oleObj>
              </mc:Choice>
              <mc:Fallback>
                <p:oleObj name="Equation" r:id="rId3" imgW="1307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79651" y="2364077"/>
                        <a:ext cx="2221594" cy="431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536204"/>
              </p:ext>
            </p:extLst>
          </p:nvPr>
        </p:nvGraphicFramePr>
        <p:xfrm>
          <a:off x="7038249" y="2205992"/>
          <a:ext cx="9715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Equation" r:id="rId5" imgW="571320" imgH="393480" progId="Equation.DSMT4">
                  <p:embed/>
                </p:oleObj>
              </mc:Choice>
              <mc:Fallback>
                <p:oleObj name="Equation" r:id="rId5" imgW="571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38249" y="2205992"/>
                        <a:ext cx="971550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071152" y="3422469"/>
            <a:ext cx="314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Slope-intercept Form </a:t>
            </a:r>
            <a:r>
              <a:rPr lang="en-US" dirty="0" smtClean="0"/>
              <a:t>– an equation of a </a:t>
            </a:r>
            <a:r>
              <a:rPr lang="en-US" dirty="0" err="1" smtClean="0"/>
              <a:t>nonvertical</a:t>
            </a:r>
            <a:r>
              <a:rPr lang="en-US" dirty="0" smtClean="0"/>
              <a:t> line that uses a slope and y-intercept.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71152" y="4754880"/>
            <a:ext cx="314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Point-slope Form </a:t>
            </a:r>
            <a:r>
              <a:rPr lang="en-US" dirty="0" smtClean="0"/>
              <a:t>– an equation of a </a:t>
            </a:r>
            <a:r>
              <a:rPr lang="en-US" dirty="0" err="1" smtClean="0"/>
              <a:t>nonvertical</a:t>
            </a:r>
            <a:r>
              <a:rPr lang="en-US" dirty="0" smtClean="0"/>
              <a:t> line that uses a slope and a point.</a:t>
            </a:r>
            <a:endParaRPr lang="en-US" dirty="0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256692"/>
              </p:ext>
            </p:extLst>
          </p:nvPr>
        </p:nvGraphicFramePr>
        <p:xfrm>
          <a:off x="4997453" y="3556045"/>
          <a:ext cx="118586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Equation" r:id="rId7" imgW="698400" imgH="203040" progId="Equation.DSMT4">
                  <p:embed/>
                </p:oleObj>
              </mc:Choice>
              <mc:Fallback>
                <p:oleObj name="Equation" r:id="rId7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97453" y="3556045"/>
                        <a:ext cx="1185863" cy="346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199016" y="3840479"/>
            <a:ext cx="1162596" cy="682842"/>
            <a:chOff x="5016136" y="3801291"/>
            <a:chExt cx="1162596" cy="682842"/>
          </a:xfrm>
        </p:grpSpPr>
        <p:sp>
          <p:nvSpPr>
            <p:cNvPr id="43" name="TextBox 42"/>
            <p:cNvSpPr txBox="1"/>
            <p:nvPr/>
          </p:nvSpPr>
          <p:spPr>
            <a:xfrm>
              <a:off x="5016136" y="4114801"/>
              <a:ext cx="1162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slope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5342708" y="3801291"/>
              <a:ext cx="0" cy="35269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008912" y="3840479"/>
            <a:ext cx="2103121" cy="682842"/>
            <a:chOff x="5016136" y="3801291"/>
            <a:chExt cx="1162596" cy="682842"/>
          </a:xfrm>
        </p:grpSpPr>
        <p:sp>
          <p:nvSpPr>
            <p:cNvPr id="45" name="TextBox 44"/>
            <p:cNvSpPr txBox="1"/>
            <p:nvPr/>
          </p:nvSpPr>
          <p:spPr>
            <a:xfrm>
              <a:off x="5016136" y="4114801"/>
              <a:ext cx="1162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  <a:r>
                <a:rPr lang="en-US" dirty="0" smtClean="0"/>
                <a:t>-intercept</a:t>
              </a:r>
              <a:endParaRPr lang="en-US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V="1">
              <a:off x="5052564" y="3801291"/>
              <a:ext cx="0" cy="35269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630478"/>
              </p:ext>
            </p:extLst>
          </p:nvPr>
        </p:nvGraphicFramePr>
        <p:xfrm>
          <a:off x="5187133" y="4897438"/>
          <a:ext cx="19843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Equation" r:id="rId9" imgW="1168200" imgH="253800" progId="Equation.DSMT4">
                  <p:embed/>
                </p:oleObj>
              </mc:Choice>
              <mc:Fallback>
                <p:oleObj name="Equation" r:id="rId9" imgW="1168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87133" y="4897438"/>
                        <a:ext cx="1984375" cy="43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" name="Group 56"/>
          <p:cNvGrpSpPr/>
          <p:nvPr/>
        </p:nvGrpSpPr>
        <p:grpSpPr>
          <a:xfrm>
            <a:off x="5878279" y="5251268"/>
            <a:ext cx="1162596" cy="682842"/>
            <a:chOff x="5016136" y="3801291"/>
            <a:chExt cx="1162596" cy="682842"/>
          </a:xfrm>
        </p:grpSpPr>
        <p:sp>
          <p:nvSpPr>
            <p:cNvPr id="58" name="TextBox 57"/>
            <p:cNvSpPr txBox="1"/>
            <p:nvPr/>
          </p:nvSpPr>
          <p:spPr>
            <a:xfrm>
              <a:off x="5016136" y="4114801"/>
              <a:ext cx="1162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slope</a:t>
              </a:r>
              <a:endParaRPr lang="en-US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5342708" y="3801291"/>
              <a:ext cx="0" cy="35269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219298" y="5264330"/>
            <a:ext cx="1789615" cy="682842"/>
            <a:chOff x="4084616" y="3801291"/>
            <a:chExt cx="989291" cy="682842"/>
          </a:xfrm>
        </p:grpSpPr>
        <p:sp>
          <p:nvSpPr>
            <p:cNvPr id="61" name="TextBox 60"/>
            <p:cNvSpPr txBox="1"/>
            <p:nvPr/>
          </p:nvSpPr>
          <p:spPr>
            <a:xfrm>
              <a:off x="4084616" y="4114801"/>
              <a:ext cx="98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y-coordinate</a:t>
              </a:r>
              <a:endParaRPr lang="en-US" dirty="0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4900923" y="3801291"/>
              <a:ext cx="0" cy="35269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6622864" y="5264330"/>
            <a:ext cx="1789615" cy="682842"/>
            <a:chOff x="4084616" y="3801291"/>
            <a:chExt cx="989291" cy="682842"/>
          </a:xfrm>
        </p:grpSpPr>
        <p:sp>
          <p:nvSpPr>
            <p:cNvPr id="64" name="TextBox 63"/>
            <p:cNvSpPr txBox="1"/>
            <p:nvPr/>
          </p:nvSpPr>
          <p:spPr>
            <a:xfrm>
              <a:off x="4084616" y="4114801"/>
              <a:ext cx="98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dirty="0" smtClean="0"/>
                <a:t>-coordinate</a:t>
              </a:r>
              <a:endParaRPr lang="en-US" dirty="0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4222141" y="3801291"/>
              <a:ext cx="0" cy="35269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00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8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57847"/>
            <a:ext cx="7024744" cy="1143000"/>
          </a:xfrm>
        </p:spPr>
        <p:txBody>
          <a:bodyPr>
            <a:normAutofit/>
          </a:bodyPr>
          <a:lstStyle/>
          <a:p>
            <a:r>
              <a:rPr lang="en-US" sz="2800" dirty="0"/>
              <a:t>Slope of a </a:t>
            </a:r>
            <a:r>
              <a:rPr lang="en-US" sz="2800" dirty="0" err="1"/>
              <a:t>nonvertical</a:t>
            </a:r>
            <a:r>
              <a:rPr lang="en-US" sz="2800" dirty="0"/>
              <a:t> line through the points (x</a:t>
            </a:r>
            <a:r>
              <a:rPr lang="en-US" sz="2800" baseline="-25000" dirty="0"/>
              <a:t>1</a:t>
            </a:r>
            <a:r>
              <a:rPr lang="en-US" sz="2800" dirty="0"/>
              <a:t>, y</a:t>
            </a:r>
            <a:r>
              <a:rPr lang="en-US" sz="2800" baseline="-25000" dirty="0"/>
              <a:t>2</a:t>
            </a:r>
            <a:r>
              <a:rPr lang="en-US" sz="2800" dirty="0"/>
              <a:t>) and (x</a:t>
            </a:r>
            <a:r>
              <a:rPr lang="en-US" sz="2800" baseline="-25000" dirty="0"/>
              <a:t>2</a:t>
            </a:r>
            <a:r>
              <a:rPr lang="en-US" sz="2800" dirty="0"/>
              <a:t>, y</a:t>
            </a:r>
            <a:r>
              <a:rPr lang="en-US" sz="2800" baseline="-25000" dirty="0"/>
              <a:t>2</a:t>
            </a:r>
            <a:r>
              <a:rPr lang="en-US" sz="2800" dirty="0"/>
              <a:t>)</a:t>
            </a:r>
          </a:p>
        </p:txBody>
      </p:sp>
      <p:grpSp>
        <p:nvGrpSpPr>
          <p:cNvPr id="13" name="Group 14"/>
          <p:cNvGrpSpPr/>
          <p:nvPr/>
        </p:nvGrpSpPr>
        <p:grpSpPr>
          <a:xfrm>
            <a:off x="3479074" y="2511040"/>
            <a:ext cx="4343400" cy="3352006"/>
            <a:chOff x="3962400" y="1753394"/>
            <a:chExt cx="4343400" cy="3352006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3962400" y="4800600"/>
              <a:ext cx="43434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2667794" y="3429000"/>
              <a:ext cx="3352006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3479074" y="2967446"/>
            <a:ext cx="3810000" cy="1981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545874" y="4339046"/>
            <a:ext cx="2209800" cy="76200"/>
          </a:xfrm>
          <a:prstGeom prst="line">
            <a:avLst/>
          </a:prstGeom>
          <a:ln w="25400">
            <a:prstDash val="dash"/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6222274" y="3805646"/>
            <a:ext cx="1066800" cy="1588"/>
          </a:xfrm>
          <a:prstGeom prst="line">
            <a:avLst/>
          </a:prstGeom>
          <a:ln w="25400"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914799"/>
              </p:ext>
            </p:extLst>
          </p:nvPr>
        </p:nvGraphicFramePr>
        <p:xfrm>
          <a:off x="5384074" y="4415245"/>
          <a:ext cx="1143000" cy="623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3" imgW="419040" imgH="228600" progId="Equation.DSMT4">
                  <p:embed/>
                </p:oleObj>
              </mc:Choice>
              <mc:Fallback>
                <p:oleObj name="Equation" r:id="rId3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074" y="4415245"/>
                        <a:ext cx="1143000" cy="6234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758617"/>
              </p:ext>
            </p:extLst>
          </p:nvPr>
        </p:nvGraphicFramePr>
        <p:xfrm>
          <a:off x="6908074" y="3424646"/>
          <a:ext cx="1188419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5" imgW="444240" imgH="228600" progId="Equation.DSMT4">
                  <p:embed/>
                </p:oleObj>
              </mc:Choice>
              <mc:Fallback>
                <p:oleObj name="Equation" r:id="rId5" imgW="444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8074" y="3424646"/>
                        <a:ext cx="1188419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402874" y="258644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y</a:t>
            </a:r>
            <a:endParaRPr lang="en-US" sz="28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7365274" y="563444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x</a:t>
            </a:r>
            <a:endParaRPr lang="en-US" sz="28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02874" y="563444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  <a:endParaRPr lang="en-US" sz="2400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800753"/>
              </p:ext>
            </p:extLst>
          </p:nvPr>
        </p:nvGraphicFramePr>
        <p:xfrm>
          <a:off x="4012474" y="3653246"/>
          <a:ext cx="863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7" imgW="457200" imgH="228600" progId="Equation.DSMT4">
                  <p:embed/>
                </p:oleObj>
              </mc:Choice>
              <mc:Fallback>
                <p:oleObj name="Equation" r:id="rId7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2474" y="3653246"/>
                        <a:ext cx="863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258552"/>
              </p:ext>
            </p:extLst>
          </p:nvPr>
        </p:nvGraphicFramePr>
        <p:xfrm>
          <a:off x="5765074" y="2662646"/>
          <a:ext cx="990600" cy="469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9" imgW="482400" imgH="228600" progId="Equation.DSMT4">
                  <p:embed/>
                </p:oleObj>
              </mc:Choice>
              <mc:Fallback>
                <p:oleObj name="Equation" r:id="rId9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074" y="2662646"/>
                        <a:ext cx="990600" cy="469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762000" y="3276600"/>
          <a:ext cx="18288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11" imgW="736600" imgH="431800" progId="Equation.DSMT4">
                  <p:embed/>
                </p:oleObj>
              </mc:Choice>
              <mc:Fallback>
                <p:oleObj name="Equation" r:id="rId11" imgW="7366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6600"/>
                        <a:ext cx="18288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14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6" y="348388"/>
            <a:ext cx="7584908" cy="1143000"/>
          </a:xfrm>
        </p:spPr>
        <p:txBody>
          <a:bodyPr>
            <a:normAutofit/>
          </a:bodyPr>
          <a:lstStyle/>
          <a:p>
            <a:r>
              <a:rPr lang="en-US" sz="3200" dirty="0"/>
              <a:t>Ex. 1: Find the slope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of </a:t>
            </a:r>
            <a:r>
              <a:rPr lang="en-US" sz="3200" dirty="0"/>
              <a:t>the line through the </a:t>
            </a:r>
            <a:r>
              <a:rPr lang="en-US" sz="3200" dirty="0" smtClean="0"/>
              <a:t>points.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458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1. (-1, 0) &amp; (3, -5)		2. (1, 2) &amp; (-3, 8)	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86200"/>
            <a:ext cx="8458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3. (3, -2) &amp; (-2, 5) 		4. (2, 4) &amp; (5, 6) 	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2057400"/>
          <a:ext cx="1447800" cy="848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" name="Equation" r:id="rId3" imgW="736560" imgH="431640" progId="Equation.DSMT4">
                  <p:embed/>
                </p:oleObj>
              </mc:Choice>
              <mc:Fallback>
                <p:oleObj name="Equation" r:id="rId3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57400"/>
                        <a:ext cx="1447800" cy="848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76800" y="2133600"/>
          <a:ext cx="1447800" cy="848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9" name="Equation" r:id="rId5" imgW="736560" imgH="431640" progId="Equation.DSMT4">
                  <p:embed/>
                </p:oleObj>
              </mc:Choice>
              <mc:Fallback>
                <p:oleObj name="Equation" r:id="rId5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133600"/>
                        <a:ext cx="1447800" cy="848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00600" y="4495800"/>
          <a:ext cx="1447800" cy="848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0" name="Equation" r:id="rId7" imgW="736560" imgH="431640" progId="Equation.DSMT4">
                  <p:embed/>
                </p:oleObj>
              </mc:Choice>
              <mc:Fallback>
                <p:oleObj name="Equation" r:id="rId7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95800"/>
                        <a:ext cx="1447800" cy="848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19200" y="4419600"/>
          <a:ext cx="1447800" cy="848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1" name="Equation" r:id="rId9" imgW="736560" imgH="431640" progId="Equation.DSMT4">
                  <p:embed/>
                </p:oleObj>
              </mc:Choice>
              <mc:Fallback>
                <p:oleObj name="Equation" r:id="rId9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19600"/>
                        <a:ext cx="1447800" cy="848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41613" y="2044700"/>
          <a:ext cx="129857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2" name="Equation" r:id="rId11" imgW="660240" imgH="444240" progId="Equation.DSMT4">
                  <p:embed/>
                </p:oleObj>
              </mc:Choice>
              <mc:Fallback>
                <p:oleObj name="Equation" r:id="rId11" imgW="6602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613" y="2044700"/>
                        <a:ext cx="1298575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400800" y="2133600"/>
          <a:ext cx="10239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3" name="Equation" r:id="rId13" imgW="520560" imgH="393480" progId="Equation.DSMT4">
                  <p:embed/>
                </p:oleObj>
              </mc:Choice>
              <mc:Fallback>
                <p:oleObj name="Equation" r:id="rId13" imgW="52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1023937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567643"/>
              </p:ext>
            </p:extLst>
          </p:nvPr>
        </p:nvGraphicFramePr>
        <p:xfrm>
          <a:off x="6313488" y="4572000"/>
          <a:ext cx="9477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" name="Equation" r:id="rId15" imgW="482400" imgH="393480" progId="Equation.DSMT4">
                  <p:embed/>
                </p:oleObj>
              </mc:Choice>
              <mc:Fallback>
                <p:oleObj name="Equation" r:id="rId15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3488" y="4572000"/>
                        <a:ext cx="947737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728913" y="4432300"/>
          <a:ext cx="132238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" name="Equation" r:id="rId17" imgW="672840" imgH="419040" progId="Equation.DSMT4">
                  <p:embed/>
                </p:oleObj>
              </mc:Choice>
              <mc:Fallback>
                <p:oleObj name="Equation" r:id="rId17" imgW="6728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3" y="4432300"/>
                        <a:ext cx="1322387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447800" y="3048000"/>
          <a:ext cx="97313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6" name="Equation" r:id="rId19" imgW="495000" imgH="393480" progId="Equation.DSMT4">
                  <p:embed/>
                </p:oleObj>
              </mc:Choice>
              <mc:Fallback>
                <p:oleObj name="Equation" r:id="rId19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973138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876800" y="3124200"/>
          <a:ext cx="167163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7" name="Equation" r:id="rId21" imgW="850680" imgH="393480" progId="Equation.DSMT4">
                  <p:embed/>
                </p:oleObj>
              </mc:Choice>
              <mc:Fallback>
                <p:oleObj name="Equation" r:id="rId21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124200"/>
                        <a:ext cx="1671638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455738" y="5372100"/>
          <a:ext cx="97472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" name="Equation" r:id="rId23" imgW="495000" imgH="393480" progId="Equation.DSMT4">
                  <p:embed/>
                </p:oleObj>
              </mc:Choice>
              <mc:Fallback>
                <p:oleObj name="Equation" r:id="rId23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5372100"/>
                        <a:ext cx="974725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942696"/>
              </p:ext>
            </p:extLst>
          </p:nvPr>
        </p:nvGraphicFramePr>
        <p:xfrm>
          <a:off x="5111750" y="5446713"/>
          <a:ext cx="82391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9" name="Equation" r:id="rId25" imgW="419040" imgH="393480" progId="Equation.DSMT4">
                  <p:embed/>
                </p:oleObj>
              </mc:Choice>
              <mc:Fallback>
                <p:oleObj name="Equation" r:id="rId25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5446713"/>
                        <a:ext cx="823913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146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857" y="335333"/>
            <a:ext cx="7024744" cy="866450"/>
          </a:xfrm>
        </p:spPr>
        <p:txBody>
          <a:bodyPr/>
          <a:lstStyle/>
          <a:p>
            <a:r>
              <a:rPr lang="en-US" dirty="0" smtClean="0"/>
              <a:t>Types of slopes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753293" y="1589310"/>
            <a:ext cx="1981200" cy="12954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5096693" y="1513110"/>
            <a:ext cx="1219200" cy="12954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286693" y="4789710"/>
            <a:ext cx="3436837" cy="357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7306493" y="2503710"/>
            <a:ext cx="1840" cy="27432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0235" y="2601682"/>
            <a:ext cx="190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Positive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4915" y="2804156"/>
            <a:ext cx="2291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Negative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9138" y="4896390"/>
            <a:ext cx="1432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Zero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7442" y="5320933"/>
            <a:ext cx="2355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Undefined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2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00" y="587825"/>
            <a:ext cx="7024744" cy="785995"/>
          </a:xfrm>
        </p:spPr>
        <p:txBody>
          <a:bodyPr/>
          <a:lstStyle/>
          <a:p>
            <a:r>
              <a:rPr lang="en-US" dirty="0" smtClean="0"/>
              <a:t>Slope-intercept </a:t>
            </a:r>
            <a:r>
              <a:rPr lang="en-US" dirty="0"/>
              <a:t>Form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3781697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An equation written in the form:</a:t>
            </a:r>
          </a:p>
          <a:p>
            <a:pPr marL="342900" lvl="1" indent="-342900" algn="ctr">
              <a:buFont typeface="Wingdings 2" pitchFamily="18" charset="2"/>
              <a:buNone/>
            </a:pPr>
            <a:r>
              <a:rPr lang="en-US" sz="3600" i="1" dirty="0" smtClean="0"/>
              <a:t>y</a:t>
            </a:r>
            <a:r>
              <a:rPr lang="en-US" sz="3600" dirty="0" smtClean="0"/>
              <a:t> = m</a:t>
            </a:r>
            <a:r>
              <a:rPr lang="en-US" sz="3600" i="1" dirty="0" smtClean="0"/>
              <a:t>x</a:t>
            </a:r>
            <a:r>
              <a:rPr lang="en-US" sz="3600" dirty="0" smtClean="0"/>
              <a:t> + b</a:t>
            </a:r>
            <a:endParaRPr lang="en-US" dirty="0" smtClean="0"/>
          </a:p>
          <a:p>
            <a:r>
              <a:rPr lang="en-US" dirty="0" smtClean="0"/>
              <a:t>Easy to find the slope and the y-intercept of the line.</a:t>
            </a:r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slope =</a:t>
            </a:r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y-intercept =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61809" y="3515492"/>
            <a:ext cx="609600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m</a:t>
            </a:r>
            <a:endParaRPr lang="en-US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4467" y="4375662"/>
            <a:ext cx="609600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4624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8" y="348396"/>
            <a:ext cx="810051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Find the slope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y-intercept and graph the line.</a:t>
            </a:r>
          </a:p>
        </p:txBody>
      </p:sp>
      <p:pic>
        <p:nvPicPr>
          <p:cNvPr id="3" name="Content Placeholder 3" descr="6x6 coordinate plan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3644" y="1645854"/>
            <a:ext cx="4408207" cy="4394727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242754"/>
              </p:ext>
            </p:extLst>
          </p:nvPr>
        </p:nvGraphicFramePr>
        <p:xfrm>
          <a:off x="680306" y="1655198"/>
          <a:ext cx="1574412" cy="920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4" imgW="672840" imgH="393480" progId="Equation.DSMT4">
                  <p:embed/>
                </p:oleObj>
              </mc:Choice>
              <mc:Fallback>
                <p:oleObj name="Equation" r:id="rId4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306" y="1655198"/>
                        <a:ext cx="1574412" cy="920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504126"/>
              </p:ext>
            </p:extLst>
          </p:nvPr>
        </p:nvGraphicFramePr>
        <p:xfrm>
          <a:off x="2368624" y="1622368"/>
          <a:ext cx="1149174" cy="1428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6" imgW="469800" imgH="583920" progId="Equation.DSMT4">
                  <p:embed/>
                </p:oleObj>
              </mc:Choice>
              <mc:Fallback>
                <p:oleObj name="Equation" r:id="rId6" imgW="46980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624" y="1622368"/>
                        <a:ext cx="1149174" cy="14282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335119"/>
              </p:ext>
            </p:extLst>
          </p:nvPr>
        </p:nvGraphicFramePr>
        <p:xfrm>
          <a:off x="731107" y="3441447"/>
          <a:ext cx="1899075" cy="533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3" name="Equation" r:id="rId8" imgW="723600" imgH="203040" progId="Equation.DSMT4">
                  <p:embed/>
                </p:oleObj>
              </mc:Choice>
              <mc:Fallback>
                <p:oleObj name="Equation" r:id="rId8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107" y="3441447"/>
                        <a:ext cx="1899075" cy="533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308880"/>
              </p:ext>
            </p:extLst>
          </p:nvPr>
        </p:nvGraphicFramePr>
        <p:xfrm>
          <a:off x="628206" y="3997235"/>
          <a:ext cx="1882943" cy="131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Equation" r:id="rId10" imgW="876240" imgH="609480" progId="Equation.DSMT4">
                  <p:embed/>
                </p:oleObj>
              </mc:Choice>
              <mc:Fallback>
                <p:oleObj name="Equation" r:id="rId10" imgW="8762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206" y="3997235"/>
                        <a:ext cx="1882943" cy="13106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698517"/>
              </p:ext>
            </p:extLst>
          </p:nvPr>
        </p:nvGraphicFramePr>
        <p:xfrm>
          <a:off x="2531184" y="5052020"/>
          <a:ext cx="1062743" cy="119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12" imgW="520560" imgH="583920" progId="Equation.DSMT4">
                  <p:embed/>
                </p:oleObj>
              </mc:Choice>
              <mc:Fallback>
                <p:oleObj name="Equation" r:id="rId12" imgW="52056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1184" y="5052020"/>
                        <a:ext cx="1062743" cy="1192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4003964" y="3200402"/>
            <a:ext cx="4710545" cy="2798616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47211" y="1580606"/>
            <a:ext cx="1789612" cy="4519748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09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70266" y="444138"/>
            <a:ext cx="8556171" cy="7598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Examples, </a:t>
            </a:r>
            <a:r>
              <a:rPr lang="en-US" sz="2800" dirty="0"/>
              <a:t>Find the slope and y-intercept</a:t>
            </a:r>
            <a:r>
              <a:rPr lang="en-US" sz="2800" dirty="0" smtClean="0"/>
              <a:t>.</a:t>
            </a:r>
            <a:endParaRPr lang="en-US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1433945"/>
            <a:ext cx="8229600" cy="49407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dirty="0"/>
              <a:t>1</a:t>
            </a:r>
            <a:r>
              <a:rPr lang="en-US" dirty="0" smtClean="0"/>
              <a:t>)			2)  			3)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	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  _____   _____	 ____  ______	   	_____   ______</a:t>
            </a:r>
          </a:p>
          <a:p>
            <a:pPr>
              <a:buNone/>
            </a:pPr>
            <a:r>
              <a:rPr lang="en-US" dirty="0" smtClean="0"/>
              <a:t>		m       </a:t>
            </a:r>
            <a:r>
              <a:rPr lang="en-US" dirty="0"/>
              <a:t>b	     m        b		      m        b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/>
              <a:t>4</a:t>
            </a:r>
            <a:r>
              <a:rPr lang="en-US" dirty="0" smtClean="0"/>
              <a:t>) 			</a:t>
            </a:r>
            <a:r>
              <a:rPr lang="en-US" dirty="0"/>
              <a:t>5</a:t>
            </a:r>
            <a:r>
              <a:rPr lang="en-US" dirty="0" smtClean="0"/>
              <a:t>) 			</a:t>
            </a:r>
            <a:r>
              <a:rPr lang="en-US" dirty="0"/>
              <a:t>6</a:t>
            </a:r>
            <a:r>
              <a:rPr lang="en-US" dirty="0" smtClean="0"/>
              <a:t>)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  _____   _____	 _____  ______	   _____   ______</a:t>
            </a:r>
          </a:p>
          <a:p>
            <a:pPr>
              <a:buNone/>
            </a:pPr>
            <a:r>
              <a:rPr lang="en-US" dirty="0" smtClean="0"/>
              <a:t>		m       </a:t>
            </a:r>
            <a:r>
              <a:rPr lang="en-US" dirty="0"/>
              <a:t>b	     m        b		      m        b</a:t>
            </a:r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247444"/>
              </p:ext>
            </p:extLst>
          </p:nvPr>
        </p:nvGraphicFramePr>
        <p:xfrm>
          <a:off x="1070930" y="1480408"/>
          <a:ext cx="1292652" cy="422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8" name="Equation" r:id="rId3" imgW="622030" imgH="203112" progId="Equation.DSMT4">
                  <p:embed/>
                </p:oleObj>
              </mc:Choice>
              <mc:Fallback>
                <p:oleObj name="Equation" r:id="rId3" imgW="622030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930" y="1480408"/>
                        <a:ext cx="1292652" cy="422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484722"/>
              </p:ext>
            </p:extLst>
          </p:nvPr>
        </p:nvGraphicFramePr>
        <p:xfrm>
          <a:off x="3695521" y="1505848"/>
          <a:ext cx="1528738" cy="39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9" name="Equation" r:id="rId5" imgW="787058" imgH="203112" progId="Equation.DSMT4">
                  <p:embed/>
                </p:oleObj>
              </mc:Choice>
              <mc:Fallback>
                <p:oleObj name="Equation" r:id="rId5" imgW="787058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521" y="1505848"/>
                        <a:ext cx="1528738" cy="39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746114"/>
              </p:ext>
            </p:extLst>
          </p:nvPr>
        </p:nvGraphicFramePr>
        <p:xfrm>
          <a:off x="6427289" y="1495632"/>
          <a:ext cx="822597" cy="376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0" name="Equation" r:id="rId7" imgW="444307" imgH="203112" progId="Equation.DSMT4">
                  <p:embed/>
                </p:oleObj>
              </mc:Choice>
              <mc:Fallback>
                <p:oleObj name="Equation" r:id="rId7" imgW="444307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289" y="1495632"/>
                        <a:ext cx="822597" cy="376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144831"/>
              </p:ext>
            </p:extLst>
          </p:nvPr>
        </p:nvGraphicFramePr>
        <p:xfrm>
          <a:off x="6553065" y="3667260"/>
          <a:ext cx="1651545" cy="412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1" name="Equation" r:id="rId9" imgW="812447" imgH="203112" progId="Equation.DSMT4">
                  <p:embed/>
                </p:oleObj>
              </mc:Choice>
              <mc:Fallback>
                <p:oleObj name="Equation" r:id="rId9" imgW="812447" imgH="20311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065" y="3667260"/>
                        <a:ext cx="1651545" cy="412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706768"/>
              </p:ext>
            </p:extLst>
          </p:nvPr>
        </p:nvGraphicFramePr>
        <p:xfrm>
          <a:off x="3815987" y="3557835"/>
          <a:ext cx="1160317" cy="66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2" name="Equation" r:id="rId11" imgW="685800" imgH="393700" progId="Equation.DSMT4">
                  <p:embed/>
                </p:oleObj>
              </mc:Choice>
              <mc:Fallback>
                <p:oleObj name="Equation" r:id="rId11" imgW="6858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987" y="3557835"/>
                        <a:ext cx="1160317" cy="66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578109"/>
              </p:ext>
            </p:extLst>
          </p:nvPr>
        </p:nvGraphicFramePr>
        <p:xfrm>
          <a:off x="1084263" y="3535363"/>
          <a:ext cx="13335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3" name="Equation" r:id="rId13" imgW="787320" imgH="393480" progId="Equation.DSMT4">
                  <p:embed/>
                </p:oleObj>
              </mc:Choice>
              <mc:Fallback>
                <p:oleObj name="Equation" r:id="rId13" imgW="78732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3535363"/>
                        <a:ext cx="13335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246909" y="2215931"/>
            <a:ext cx="51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16727" y="2202075"/>
            <a:ext cx="671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-1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75018" y="2174367"/>
            <a:ext cx="51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42363" y="2188222"/>
            <a:ext cx="51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12181" y="2174367"/>
            <a:ext cx="51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674994"/>
              </p:ext>
            </p:extLst>
          </p:nvPr>
        </p:nvGraphicFramePr>
        <p:xfrm>
          <a:off x="3425825" y="1900596"/>
          <a:ext cx="520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4" name="Equation" r:id="rId15" imgW="253800" imgH="393480" progId="Equation.DSMT4">
                  <p:embed/>
                </p:oleObj>
              </mc:Choice>
              <mc:Fallback>
                <p:oleObj name="Equation" r:id="rId15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1900596"/>
                        <a:ext cx="5207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272146" y="4795257"/>
            <a:ext cx="51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30437" y="4767548"/>
            <a:ext cx="51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5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67600" y="4767548"/>
            <a:ext cx="51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7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216561"/>
              </p:ext>
            </p:extLst>
          </p:nvPr>
        </p:nvGraphicFramePr>
        <p:xfrm>
          <a:off x="1136649" y="4535323"/>
          <a:ext cx="498187" cy="812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5" name="Equation" r:id="rId17" imgW="241200" imgH="393480" progId="Equation.DSMT4">
                  <p:embed/>
                </p:oleObj>
              </mc:Choice>
              <mc:Fallback>
                <p:oleObj name="Equation" r:id="rId17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49" y="4535323"/>
                        <a:ext cx="498187" cy="8128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143607"/>
              </p:ext>
            </p:extLst>
          </p:nvPr>
        </p:nvGraphicFramePr>
        <p:xfrm>
          <a:off x="3640138" y="4522063"/>
          <a:ext cx="3127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6" name="Equation" r:id="rId19" imgW="152280" imgH="393480" progId="Equation.DSMT4">
                  <p:embed/>
                </p:oleObj>
              </mc:Choice>
              <mc:Fallback>
                <p:oleObj name="Equation" r:id="rId19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138" y="4522063"/>
                        <a:ext cx="312737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859358"/>
              </p:ext>
            </p:extLst>
          </p:nvPr>
        </p:nvGraphicFramePr>
        <p:xfrm>
          <a:off x="6500903" y="4522063"/>
          <a:ext cx="3127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7" name="Equation" r:id="rId21" imgW="152280" imgH="393480" progId="Equation.DSMT4">
                  <p:embed/>
                </p:oleObj>
              </mc:Choice>
              <mc:Fallback>
                <p:oleObj name="Equation" r:id="rId21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903" y="4522063"/>
                        <a:ext cx="312737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379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40328" y="1331348"/>
            <a:ext cx="7606146" cy="2603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Find </a:t>
            </a:r>
            <a:r>
              <a:rPr lang="en-US" sz="2400" dirty="0">
                <a:latin typeface="Times New Roman" pitchFamily="18" charset="0"/>
              </a:rPr>
              <a:t>an equation of a line that passes through </a:t>
            </a:r>
            <a:r>
              <a:rPr lang="en-US" sz="2400" dirty="0" smtClean="0">
                <a:latin typeface="Times New Roman" pitchFamily="18" charset="0"/>
              </a:rPr>
              <a:t>the point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( 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7, 1)</a:t>
            </a:r>
            <a:r>
              <a:rPr lang="en-US" sz="2400" dirty="0">
                <a:latin typeface="Times New Roman" pitchFamily="18" charset="0"/>
              </a:rPr>
              <a:t> and has the slope </a:t>
            </a:r>
            <a:r>
              <a:rPr lang="en-US" sz="2400" dirty="0">
                <a:solidFill>
                  <a:schemeClr val="accent2"/>
                </a:solidFill>
                <a:latin typeface="Arial Black" pitchFamily="34" charset="0"/>
              </a:rPr>
              <a:t>2/3</a:t>
            </a:r>
          </a:p>
          <a:p>
            <a:endParaRPr lang="en-US" sz="2400" dirty="0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Use the equation:</a:t>
            </a:r>
          </a:p>
          <a:p>
            <a:endParaRPr lang="en-US" sz="2000" dirty="0"/>
          </a:p>
          <a:p>
            <a:r>
              <a:rPr lang="en-US" sz="2400" dirty="0" smtClean="0"/>
              <a:t>1</a:t>
            </a:r>
            <a:r>
              <a:rPr lang="en-US" sz="2400" dirty="0"/>
              <a:t>) </a:t>
            </a:r>
            <a:r>
              <a:rPr lang="en-US" sz="2400" dirty="0">
                <a:solidFill>
                  <a:srgbClr val="009900"/>
                </a:solidFill>
                <a:latin typeface="Arial Black" pitchFamily="34" charset="0"/>
              </a:rPr>
              <a:t>Substitute</a:t>
            </a:r>
            <a:r>
              <a:rPr lang="en-US" sz="2400" dirty="0"/>
              <a:t> the slope and the values for x and y </a:t>
            </a:r>
            <a:r>
              <a:rPr lang="en-US" sz="2400" dirty="0" smtClean="0"/>
              <a:t>from </a:t>
            </a:r>
            <a:r>
              <a:rPr lang="en-US" sz="2400" dirty="0"/>
              <a:t>the given point. 	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67030"/>
              </p:ext>
            </p:extLst>
          </p:nvPr>
        </p:nvGraphicFramePr>
        <p:xfrm>
          <a:off x="1350817" y="4087091"/>
          <a:ext cx="20796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3" imgW="990360" imgH="393480" progId="Equation.DSMT4">
                  <p:embed/>
                </p:oleObj>
              </mc:Choice>
              <mc:Fallback>
                <p:oleObj name="Equation" r:id="rId3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817" y="4087091"/>
                        <a:ext cx="207962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356223"/>
              </p:ext>
            </p:extLst>
          </p:nvPr>
        </p:nvGraphicFramePr>
        <p:xfrm>
          <a:off x="3844636" y="2422582"/>
          <a:ext cx="237363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5" imgW="1130040" imgH="253800" progId="Equation.DSMT4">
                  <p:embed/>
                </p:oleObj>
              </mc:Choice>
              <mc:Fallback>
                <p:oleObj name="Equation" r:id="rId5" imgW="1130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636" y="2422582"/>
                        <a:ext cx="237363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914400" y="5008418"/>
            <a:ext cx="2819400" cy="838200"/>
            <a:chOff x="914400" y="5867400"/>
            <a:chExt cx="2819400" cy="838200"/>
          </a:xfrm>
        </p:grpSpPr>
        <p:sp>
          <p:nvSpPr>
            <p:cNvPr id="9" name="Up Arrow Callout 8"/>
            <p:cNvSpPr/>
            <p:nvPr/>
          </p:nvSpPr>
          <p:spPr>
            <a:xfrm>
              <a:off x="914400" y="5867400"/>
              <a:ext cx="2819400" cy="838200"/>
            </a:xfrm>
            <a:prstGeom prst="upArrowCallout">
              <a:avLst/>
            </a:prstGeom>
            <a:solidFill>
              <a:srgbClr val="FFD653"/>
            </a:solidFill>
            <a:ln>
              <a:solidFill>
                <a:srgbClr val="FFD6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90600" y="6172200"/>
              <a:ext cx="274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/>
                <a:t>Point-Slope Form</a:t>
              </a:r>
              <a:endParaRPr lang="en-US" sz="2400" b="1" i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179" y="279517"/>
            <a:ext cx="7024744" cy="870409"/>
          </a:xfrm>
        </p:spPr>
        <p:txBody>
          <a:bodyPr/>
          <a:lstStyle/>
          <a:p>
            <a:r>
              <a:rPr lang="en-US" dirty="0" smtClean="0"/>
              <a:t>Point-Slope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7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376</TotalTime>
  <Words>321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Black</vt:lpstr>
      <vt:lpstr>Calibri</vt:lpstr>
      <vt:lpstr>Century Gothic</vt:lpstr>
      <vt:lpstr>Times New Roman</vt:lpstr>
      <vt:lpstr>Wingdings 2</vt:lpstr>
      <vt:lpstr>Austin</vt:lpstr>
      <vt:lpstr>Equation</vt:lpstr>
      <vt:lpstr>Section 3-7 Equations of Lines in the Coordinate Plane</vt:lpstr>
      <vt:lpstr>Key Concepts</vt:lpstr>
      <vt:lpstr>Slope of a nonvertical line through the points (x1, y2) and (x2, y2)</vt:lpstr>
      <vt:lpstr>Ex. 1: Find the slope  of the line through the points.</vt:lpstr>
      <vt:lpstr>Types of slopes</vt:lpstr>
      <vt:lpstr>Slope-intercept Form</vt:lpstr>
      <vt:lpstr>Find the slope  and y-intercept and graph the line.</vt:lpstr>
      <vt:lpstr>PowerPoint Presentation</vt:lpstr>
      <vt:lpstr>Point-Slope Form</vt:lpstr>
      <vt:lpstr>Examples:</vt:lpstr>
      <vt:lpstr>Example:</vt:lpstr>
      <vt:lpstr>HW: p. 194 #’s 8-34 even, 44, 45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3-1 Lines &amp; Angles</dc:title>
  <dc:creator>Administrator</dc:creator>
  <cp:lastModifiedBy>Schuetz, Michael</cp:lastModifiedBy>
  <cp:revision>45</cp:revision>
  <cp:lastPrinted>2012-10-24T12:07:23Z</cp:lastPrinted>
  <dcterms:created xsi:type="dcterms:W3CDTF">2012-09-18T20:03:24Z</dcterms:created>
  <dcterms:modified xsi:type="dcterms:W3CDTF">2017-08-29T17:14:05Z</dcterms:modified>
</cp:coreProperties>
</file>