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3" r:id="rId4"/>
    <p:sldId id="274" r:id="rId5"/>
    <p:sldId id="275" r:id="rId6"/>
    <p:sldId id="276" r:id="rId7"/>
    <p:sldId id="27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52" autoAdjust="0"/>
  </p:normalViewPr>
  <p:slideViewPr>
    <p:cSldViewPr snapToGrid="0">
      <p:cViewPr varScale="1">
        <p:scale>
          <a:sx n="88" d="100"/>
          <a:sy n="88" d="100"/>
        </p:scale>
        <p:origin x="9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65611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Section 3-5</a:t>
            </a:r>
            <a:br>
              <a:rPr lang="en-US" dirty="0" smtClean="0"/>
            </a:br>
            <a:r>
              <a:rPr lang="en-US" dirty="0" smtClean="0"/>
              <a:t>Parallel lines and Triangles.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29097"/>
            <a:ext cx="3309803" cy="501440"/>
          </a:xfrm>
        </p:spPr>
        <p:txBody>
          <a:bodyPr/>
          <a:lstStyle/>
          <a:p>
            <a:r>
              <a:rPr lang="en-US" dirty="0" smtClean="0"/>
              <a:t>Michael Schuetz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838200"/>
            <a:ext cx="7447367" cy="7039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Postulate 3-2:  Parallel Postulate.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011537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Postulate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 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Though a point not on a line, there is one and only one line parallel to the given line.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003075" y="2460885"/>
            <a:ext cx="3326552" cy="2020243"/>
            <a:chOff x="4003075" y="2460885"/>
            <a:chExt cx="3326552" cy="2020243"/>
          </a:xfrm>
        </p:grpSpPr>
        <p:grpSp>
          <p:nvGrpSpPr>
            <p:cNvPr id="7" name="Group 6"/>
            <p:cNvGrpSpPr/>
            <p:nvPr/>
          </p:nvGrpSpPr>
          <p:grpSpPr>
            <a:xfrm>
              <a:off x="4003075" y="2460885"/>
              <a:ext cx="3326552" cy="2020243"/>
              <a:chOff x="4316973" y="2501828"/>
              <a:chExt cx="3326552" cy="2020243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39068" y="2909322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316973" y="2501828"/>
                <a:ext cx="7190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92D050"/>
                    </a:solidFill>
                    <a:latin typeface="Freestyle Script" pitchFamily="66" charset="0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01666" y="322438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36842" y="3620944"/>
                <a:ext cx="7190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P</a:t>
                </a:r>
                <a:endParaRPr lang="en-US" sz="32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6059607" y="3411940"/>
              <a:ext cx="191069" cy="1910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>
            <a:off x="4313796" y="3512098"/>
            <a:ext cx="3004457" cy="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884056" y="2752405"/>
            <a:ext cx="238957" cy="880401"/>
            <a:chOff x="4884056" y="2752405"/>
            <a:chExt cx="238957" cy="880401"/>
          </a:xfrm>
        </p:grpSpPr>
        <p:sp>
          <p:nvSpPr>
            <p:cNvPr id="27" name="Half Frame 26"/>
            <p:cNvSpPr/>
            <p:nvPr/>
          </p:nvSpPr>
          <p:spPr>
            <a:xfrm rot="8100000">
              <a:off x="4884057" y="3393850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 rot="8100000">
              <a:off x="4884056" y="275240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720738" y="4323060"/>
            <a:ext cx="4208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Point P is not on line a so there is only one line that goes through point P that is parallel to line 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73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838200"/>
            <a:ext cx="7447367" cy="11543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3-11:  Triangle Angle-Sum Theorem.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439332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 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sum of the measures of the angles of a triangle is 180˚.</a:t>
            </a:r>
            <a:endParaRPr lang="en-US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10" y="2340022"/>
            <a:ext cx="28829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703071"/>
              </p:ext>
            </p:extLst>
          </p:nvPr>
        </p:nvGraphicFramePr>
        <p:xfrm>
          <a:off x="3770287" y="4768458"/>
          <a:ext cx="3927051" cy="45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4" imgW="1739880" imgH="203040" progId="Equation.DSMT4">
                  <p:embed/>
                </p:oleObj>
              </mc:Choice>
              <mc:Fallback>
                <p:oleObj name="Equation" r:id="rId4" imgW="1739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0287" y="4768458"/>
                        <a:ext cx="3927051" cy="458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6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5593"/>
            <a:ext cx="7024744" cy="814201"/>
          </a:xfrm>
        </p:spPr>
        <p:txBody>
          <a:bodyPr anchor="t"/>
          <a:lstStyle/>
          <a:p>
            <a:r>
              <a:rPr lang="en-US" dirty="0" smtClean="0"/>
              <a:t>Example 1,  Angle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0606"/>
            <a:ext cx="6777317" cy="4252023"/>
          </a:xfrm>
        </p:spPr>
        <p:txBody>
          <a:bodyPr/>
          <a:lstStyle/>
          <a:p>
            <a:r>
              <a:rPr lang="en-US" dirty="0" smtClean="0"/>
              <a:t>What are the measures of the missing angles in the picture below?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53056"/>
              </p:ext>
            </p:extLst>
          </p:nvPr>
        </p:nvGraphicFramePr>
        <p:xfrm>
          <a:off x="4362402" y="2574884"/>
          <a:ext cx="1833681" cy="1301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3" imgW="1193760" imgH="672840" progId="Equation.DSMT4">
                  <p:embed/>
                </p:oleObj>
              </mc:Choice>
              <mc:Fallback>
                <p:oleObj name="Equation" r:id="rId3" imgW="11937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02" y="2574884"/>
                        <a:ext cx="1833681" cy="1301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695017" y="2651811"/>
            <a:ext cx="4575025" cy="2602577"/>
            <a:chOff x="695017" y="2651811"/>
            <a:chExt cx="4575025" cy="2602577"/>
          </a:xfrm>
        </p:grpSpPr>
        <p:pic>
          <p:nvPicPr>
            <p:cNvPr id="1536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17" y="2651811"/>
              <a:ext cx="4575025" cy="260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115401" y="3534770"/>
              <a:ext cx="805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43˚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60307" y="4271749"/>
              <a:ext cx="805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59˚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47664" y="3589362"/>
              <a:ext cx="805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49˚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470245" y="4285399"/>
              <a:ext cx="805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˚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61564" y="4285399"/>
              <a:ext cx="805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y˚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03259" y="4285399"/>
              <a:ext cx="805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z˚</a:t>
              </a:r>
              <a:endParaRPr lang="en-US" dirty="0"/>
            </a:p>
          </p:txBody>
        </p:sp>
      </p:grp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928783"/>
              </p:ext>
            </p:extLst>
          </p:nvPr>
        </p:nvGraphicFramePr>
        <p:xfrm>
          <a:off x="6642171" y="2559928"/>
          <a:ext cx="1230312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6" imgW="799920" imgH="914400" progId="Equation.DSMT4">
                  <p:embed/>
                </p:oleObj>
              </mc:Choice>
              <mc:Fallback>
                <p:oleObj name="Equation" r:id="rId6" imgW="7999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71" y="2559928"/>
                        <a:ext cx="1230312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796836"/>
              </p:ext>
            </p:extLst>
          </p:nvPr>
        </p:nvGraphicFramePr>
        <p:xfrm>
          <a:off x="5654627" y="4524612"/>
          <a:ext cx="195103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8" imgW="1269720" imgH="914400" progId="Equation.DSMT4">
                  <p:embed/>
                </p:oleObj>
              </mc:Choice>
              <mc:Fallback>
                <p:oleObj name="Equation" r:id="rId8" imgW="12697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27" y="4524612"/>
                        <a:ext cx="1951038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9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3765"/>
            <a:ext cx="7024744" cy="801136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4084"/>
            <a:ext cx="6777317" cy="208810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Exterior angle of a polygon </a:t>
            </a:r>
            <a:r>
              <a:rPr lang="en-US" dirty="0" smtClean="0"/>
              <a:t>is an angle formed by a side and an extension of an adjacent side.  For each exterior angle of a triangle, the two nonadjacent interior angles are its </a:t>
            </a:r>
            <a:r>
              <a:rPr lang="en-US" b="1" dirty="0" smtClean="0">
                <a:solidFill>
                  <a:srgbClr val="FF0000"/>
                </a:solidFill>
              </a:rPr>
              <a:t>remote interior angles</a:t>
            </a:r>
            <a:r>
              <a:rPr lang="en-US" dirty="0" smtClean="0"/>
              <a:t>.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83140" y="4244454"/>
            <a:ext cx="1282890" cy="1487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55845" y="5704764"/>
            <a:ext cx="33846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66030" y="4258101"/>
            <a:ext cx="2060812" cy="14603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868537" y="4612945"/>
            <a:ext cx="1910686" cy="968989"/>
            <a:chOff x="5827595" y="4858604"/>
            <a:chExt cx="1910686" cy="968989"/>
          </a:xfrm>
        </p:grpSpPr>
        <p:sp>
          <p:nvSpPr>
            <p:cNvPr id="14" name="TextBox 13"/>
            <p:cNvSpPr txBox="1"/>
            <p:nvPr/>
          </p:nvSpPr>
          <p:spPr>
            <a:xfrm>
              <a:off x="5827595" y="4858604"/>
              <a:ext cx="1910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Extended side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4" idx="2"/>
            </p:cNvCxnSpPr>
            <p:nvPr/>
          </p:nvCxnSpPr>
          <p:spPr>
            <a:xfrm flipH="1">
              <a:off x="5936777" y="5227936"/>
              <a:ext cx="846161" cy="5996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55409" y="3919183"/>
            <a:ext cx="1075898" cy="873457"/>
            <a:chOff x="5827594" y="4694830"/>
            <a:chExt cx="1075898" cy="873457"/>
          </a:xfrm>
        </p:grpSpPr>
        <p:sp>
          <p:nvSpPr>
            <p:cNvPr id="21" name="TextBox 20"/>
            <p:cNvSpPr txBox="1"/>
            <p:nvPr/>
          </p:nvSpPr>
          <p:spPr>
            <a:xfrm>
              <a:off x="5950424" y="4694830"/>
              <a:ext cx="953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Side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827594" y="5049672"/>
              <a:ext cx="395786" cy="5186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>
            <a:off x="1653653" y="5707036"/>
            <a:ext cx="43650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4490113" y="5186150"/>
            <a:ext cx="996287" cy="996287"/>
          </a:xfrm>
          <a:prstGeom prst="arc">
            <a:avLst>
              <a:gd name="adj1" fmla="val 12471579"/>
              <a:gd name="adj2" fmla="val 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860879" y="4096603"/>
            <a:ext cx="2017594" cy="994012"/>
            <a:chOff x="5595583" y="4503761"/>
            <a:chExt cx="679655" cy="994012"/>
          </a:xfrm>
        </p:grpSpPr>
        <p:sp>
          <p:nvSpPr>
            <p:cNvPr id="29" name="TextBox 28"/>
            <p:cNvSpPr txBox="1"/>
            <p:nvPr/>
          </p:nvSpPr>
          <p:spPr>
            <a:xfrm>
              <a:off x="5595583" y="4503761"/>
              <a:ext cx="679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Exterior Angle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5703477" y="4883624"/>
              <a:ext cx="155935" cy="614149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77758" y="3657601"/>
            <a:ext cx="2779591" cy="2552132"/>
            <a:chOff x="577758" y="3657601"/>
            <a:chExt cx="2779591" cy="2552132"/>
          </a:xfrm>
        </p:grpSpPr>
        <p:sp>
          <p:nvSpPr>
            <p:cNvPr id="38" name="TextBox 37"/>
            <p:cNvSpPr txBox="1"/>
            <p:nvPr/>
          </p:nvSpPr>
          <p:spPr>
            <a:xfrm>
              <a:off x="577758" y="3853219"/>
              <a:ext cx="1974374" cy="65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Remote interior Angles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1269242" y="4612943"/>
              <a:ext cx="700585" cy="9462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828800" y="4312693"/>
              <a:ext cx="1009934" cy="1910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>
              <a:off x="1378423" y="5213446"/>
              <a:ext cx="996287" cy="996287"/>
            </a:xfrm>
            <a:prstGeom prst="arc">
              <a:avLst>
                <a:gd name="adj1" fmla="val 17039062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7362816">
              <a:off x="2361062" y="3657601"/>
              <a:ext cx="996287" cy="996287"/>
            </a:xfrm>
            <a:prstGeom prst="arc">
              <a:avLst>
                <a:gd name="adj1" fmla="val 17039062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990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838200"/>
            <a:ext cx="7447367" cy="11543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3-12:  Triangle Exterior Angle Theorem.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85412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 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712623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measure of each exterior angle of a triangle equals the sum of the measures of its two remote interior angles.</a:t>
            </a:r>
            <a:endParaRPr lang="en-US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995771"/>
              </p:ext>
            </p:extLst>
          </p:nvPr>
        </p:nvGraphicFramePr>
        <p:xfrm>
          <a:off x="4329752" y="4852017"/>
          <a:ext cx="27797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1231560" imgH="177480" progId="Equation.DSMT4">
                  <p:embed/>
                </p:oleObj>
              </mc:Choice>
              <mc:Fallback>
                <p:oleObj name="Equation" r:id="rId3" imgW="1231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9752" y="4852017"/>
                        <a:ext cx="2779713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418838" y="2620375"/>
            <a:ext cx="4524160" cy="1801504"/>
            <a:chOff x="3678144" y="2337984"/>
            <a:chExt cx="4180537" cy="1524332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8144" y="2337984"/>
              <a:ext cx="4180537" cy="1524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6605516" y="3212474"/>
              <a:ext cx="996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1306" y="2593073"/>
              <a:ext cx="996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89862" y="3207224"/>
              <a:ext cx="996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92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437102"/>
            <a:ext cx="8325133" cy="1023207"/>
          </a:xfrm>
        </p:spPr>
        <p:txBody>
          <a:bodyPr anchor="t">
            <a:noAutofit/>
          </a:bodyPr>
          <a:lstStyle/>
          <a:p>
            <a:r>
              <a:rPr lang="en-US" sz="3200" dirty="0" smtClean="0"/>
              <a:t>Example 2,  </a:t>
            </a:r>
            <a:br>
              <a:rPr lang="en-US" sz="3200" dirty="0" smtClean="0"/>
            </a:br>
            <a:r>
              <a:rPr lang="en-US" sz="3200" dirty="0" smtClean="0"/>
              <a:t>Using the triangle exterior angle theorem.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0606"/>
            <a:ext cx="6777317" cy="4252023"/>
          </a:xfrm>
        </p:spPr>
        <p:txBody>
          <a:bodyPr/>
          <a:lstStyle/>
          <a:p>
            <a:r>
              <a:rPr lang="en-US" dirty="0" smtClean="0"/>
              <a:t>What is the measure of angle 1?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measure of angle 2?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386523"/>
              </p:ext>
            </p:extLst>
          </p:nvPr>
        </p:nvGraphicFramePr>
        <p:xfrm>
          <a:off x="5743290" y="2347297"/>
          <a:ext cx="196769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3" imgW="1028520" imgH="457200" progId="Equation.DSMT4">
                  <p:embed/>
                </p:oleObj>
              </mc:Choice>
              <mc:Fallback>
                <p:oleObj name="Equation" r:id="rId3" imgW="10285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290" y="2347297"/>
                        <a:ext cx="196769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719618" y="2047164"/>
            <a:ext cx="3234519" cy="1570351"/>
            <a:chOff x="1719618" y="2047164"/>
            <a:chExt cx="3234519" cy="1570351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719618" y="2047164"/>
              <a:ext cx="723331" cy="15421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19618" y="3575713"/>
              <a:ext cx="32208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24585" y="2579427"/>
              <a:ext cx="2729552" cy="99628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28814" y="3248183"/>
              <a:ext cx="65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80˚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48432" y="3248183"/>
              <a:ext cx="65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18˚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92837" y="2292840"/>
              <a:ext cx="65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78424" y="4763069"/>
            <a:ext cx="3850958" cy="1364776"/>
            <a:chOff x="1226024" y="2276861"/>
            <a:chExt cx="3850958" cy="1364776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1226024" y="3614341"/>
              <a:ext cx="3725839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604448" y="2304156"/>
              <a:ext cx="1269242" cy="13238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60042" y="2276861"/>
              <a:ext cx="1119116" cy="13647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115422" y="3248183"/>
              <a:ext cx="65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124˚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03022" y="2483905"/>
              <a:ext cx="65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59˚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21890" y="3248184"/>
              <a:ext cx="65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992995"/>
              </p:ext>
            </p:extLst>
          </p:nvPr>
        </p:nvGraphicFramePr>
        <p:xfrm>
          <a:off x="5646738" y="4611688"/>
          <a:ext cx="21621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611688"/>
                        <a:ext cx="21621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366069"/>
              </p:ext>
            </p:extLst>
          </p:nvPr>
        </p:nvGraphicFramePr>
        <p:xfrm>
          <a:off x="6323035" y="5102511"/>
          <a:ext cx="14081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7" imgW="736560" imgH="203040" progId="Equation.DSMT4">
                  <p:embed/>
                </p:oleObj>
              </mc:Choice>
              <mc:Fallback>
                <p:oleObj name="Equation" r:id="rId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35" y="5102511"/>
                        <a:ext cx="14081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532130"/>
              </p:ext>
            </p:extLst>
          </p:nvPr>
        </p:nvGraphicFramePr>
        <p:xfrm>
          <a:off x="5637348" y="5553647"/>
          <a:ext cx="13604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9" imgW="711000" imgH="203040" progId="Equation.DSMT4">
                  <p:embed/>
                </p:oleObj>
              </mc:Choice>
              <mc:Fallback>
                <p:oleObj name="Equation" r:id="rId9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348" y="5553647"/>
                        <a:ext cx="136048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192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work: hand in before the end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029983"/>
          </a:xfrm>
        </p:spPr>
        <p:txBody>
          <a:bodyPr/>
          <a:lstStyle/>
          <a:p>
            <a:r>
              <a:rPr lang="en-US" dirty="0" smtClean="0"/>
              <a:t>P. 175, #’s 12-15, 22-24, 29-32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619</TotalTime>
  <Words>247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Freestyle Script</vt:lpstr>
      <vt:lpstr>Kunstler Script</vt:lpstr>
      <vt:lpstr>Wingdings 2</vt:lpstr>
      <vt:lpstr>Austin</vt:lpstr>
      <vt:lpstr>Equation</vt:lpstr>
      <vt:lpstr>Section 3-5 Parallel lines and Triangles.</vt:lpstr>
      <vt:lpstr>Postulate 3-2:  Parallel Postulate. </vt:lpstr>
      <vt:lpstr>Theorem 3-11:  Triangle Angle-Sum Theorem. </vt:lpstr>
      <vt:lpstr>Example 1,  Angle Measure</vt:lpstr>
      <vt:lpstr>Definitions</vt:lpstr>
      <vt:lpstr>Theorem 3-12:  Triangle Exterior Angle Theorem. </vt:lpstr>
      <vt:lpstr>Example 2,   Using the triangle exterior angle theorem.</vt:lpstr>
      <vt:lpstr>Class work: hand in before the end of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3-2 Properties of Parallel Lines – Calculations.</dc:title>
  <dc:creator>Administrator</dc:creator>
  <cp:lastModifiedBy>Schuetz, Michael</cp:lastModifiedBy>
  <cp:revision>59</cp:revision>
  <dcterms:created xsi:type="dcterms:W3CDTF">2012-09-23T15:26:46Z</dcterms:created>
  <dcterms:modified xsi:type="dcterms:W3CDTF">2017-08-29T17:12:54Z</dcterms:modified>
</cp:coreProperties>
</file>