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8" r:id="rId4"/>
    <p:sldId id="269" r:id="rId5"/>
    <p:sldId id="266" r:id="rId6"/>
    <p:sldId id="27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08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252" autoAdjust="0"/>
  </p:normalViewPr>
  <p:slideViewPr>
    <p:cSldViewPr snapToGrid="0">
      <p:cViewPr varScale="1">
        <p:scale>
          <a:sx n="88" d="100"/>
          <a:sy n="88" d="100"/>
        </p:scale>
        <p:origin x="99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438400"/>
            <a:ext cx="3313355" cy="2656114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Section 3-4</a:t>
            </a:r>
            <a:br>
              <a:rPr lang="en-US" dirty="0" smtClean="0"/>
            </a:br>
            <a:r>
              <a:rPr lang="en-US" dirty="0" smtClean="0"/>
              <a:t>Parallel and Perpendicular lines.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5429097"/>
            <a:ext cx="3309803" cy="501440"/>
          </a:xfrm>
        </p:spPr>
        <p:txBody>
          <a:bodyPr/>
          <a:lstStyle/>
          <a:p>
            <a:r>
              <a:rPr lang="en-US" dirty="0" smtClean="0"/>
              <a:t>Michael Schuetz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34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89" y="838200"/>
            <a:ext cx="7447367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Theorem 3-8:  Two </a:t>
            </a:r>
            <a:r>
              <a:rPr lang="en-US" dirty="0"/>
              <a:t>P</a:t>
            </a:r>
            <a:r>
              <a:rPr lang="en-US" dirty="0" smtClean="0"/>
              <a:t>arallel </a:t>
            </a:r>
            <a:r>
              <a:rPr lang="en-US" dirty="0"/>
              <a:t>L</a:t>
            </a:r>
            <a:r>
              <a:rPr lang="en-US" dirty="0" smtClean="0"/>
              <a:t>ines Theorem.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914631"/>
              </p:ext>
            </p:extLst>
          </p:nvPr>
        </p:nvGraphicFramePr>
        <p:xfrm>
          <a:off x="1042988" y="2057401"/>
          <a:ext cx="6958011" cy="4117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9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2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77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Theorem</a:t>
                      </a:r>
                      <a:endParaRPr lang="en-US" sz="3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  If</a:t>
                      </a:r>
                      <a:endParaRPr lang="en-US" sz="4800" dirty="0" smtClean="0">
                        <a:latin typeface="Kunstler Script" pitchFamily="66" charset="0"/>
                      </a:endParaRP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5604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2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Then</a:t>
                      </a:r>
                    </a:p>
                  </a:txBody>
                  <a:tcPr vert="vert27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7537" y="2821807"/>
            <a:ext cx="243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two lines are parallel to the same line, then they are parallel to each other.</a:t>
            </a:r>
            <a:endParaRPr lang="en-US" sz="2400" dirty="0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04729"/>
              </p:ext>
            </p:extLst>
          </p:nvPr>
        </p:nvGraphicFramePr>
        <p:xfrm>
          <a:off x="5511800" y="5019675"/>
          <a:ext cx="1450975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6" name="Equation" r:id="rId3" imgW="330120" imgH="215640" progId="Equation.DSMT4">
                  <p:embed/>
                </p:oleObj>
              </mc:Choice>
              <mc:Fallback>
                <p:oleObj name="Equation" r:id="rId3" imgW="3301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11800" y="5019675"/>
                        <a:ext cx="1450975" cy="944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4316973" y="2082301"/>
            <a:ext cx="3340200" cy="2439770"/>
            <a:chOff x="4316973" y="2082301"/>
            <a:chExt cx="3340200" cy="2439770"/>
          </a:xfrm>
        </p:grpSpPr>
        <p:grpSp>
          <p:nvGrpSpPr>
            <p:cNvPr id="7" name="Group 6"/>
            <p:cNvGrpSpPr/>
            <p:nvPr/>
          </p:nvGrpSpPr>
          <p:grpSpPr>
            <a:xfrm>
              <a:off x="4316973" y="2501828"/>
              <a:ext cx="3340200" cy="2020243"/>
              <a:chOff x="4316973" y="2501828"/>
              <a:chExt cx="3340200" cy="2020243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4639068" y="2909322"/>
                <a:ext cx="3004457" cy="0"/>
              </a:xfrm>
              <a:prstGeom prst="straightConnector1">
                <a:avLst/>
              </a:prstGeom>
              <a:ln w="44450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4639068" y="4086531"/>
                <a:ext cx="3004457" cy="0"/>
              </a:xfrm>
              <a:prstGeom prst="straightConnector1">
                <a:avLst/>
              </a:prstGeom>
              <a:ln w="44450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316973" y="2501828"/>
                <a:ext cx="71904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solidFill>
                      <a:srgbClr val="92D050"/>
                    </a:solidFill>
                    <a:latin typeface="Freestyle Script" pitchFamily="66" charset="0"/>
                  </a:rPr>
                  <a:t>a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344269" y="3146779"/>
                <a:ext cx="75764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solidFill>
                      <a:srgbClr val="92D050"/>
                    </a:solidFill>
                    <a:latin typeface="Freestyle Script" pitchFamily="66" charset="0"/>
                  </a:rPr>
                  <a:t>b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801666" y="3224383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63370" y="3237446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B80892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514284" y="3668521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036799" y="3668521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239964" y="4047343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814731" y="4060406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B80892"/>
                  </a:solidFill>
                </a:endParaRP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4652716" y="3509820"/>
                <a:ext cx="3004457" cy="0"/>
              </a:xfrm>
              <a:prstGeom prst="straightConnector1">
                <a:avLst/>
              </a:prstGeom>
              <a:ln w="44450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4371565" y="3679037"/>
                <a:ext cx="75764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92D050"/>
                    </a:solidFill>
                    <a:latin typeface="Freestyle Script" pitchFamily="66" charset="0"/>
                  </a:rPr>
                  <a:t>c</a:t>
                </a:r>
                <a:endParaRPr lang="en-US" sz="4400" b="1" dirty="0">
                  <a:solidFill>
                    <a:srgbClr val="92D050"/>
                  </a:solidFill>
                  <a:latin typeface="Freestyle Script" pitchFamily="66" charset="0"/>
                </a:endParaRPr>
              </a:p>
            </p:txBody>
          </p:sp>
        </p:grpSp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06870023"/>
                </p:ext>
              </p:extLst>
            </p:nvPr>
          </p:nvGraphicFramePr>
          <p:xfrm>
            <a:off x="4910328" y="2082301"/>
            <a:ext cx="2445815" cy="5520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07" name="Equation" r:id="rId5" imgW="952200" imgH="215640" progId="Equation.DSMT4">
                    <p:embed/>
                  </p:oleObj>
                </mc:Choice>
                <mc:Fallback>
                  <p:oleObj name="Equation" r:id="rId5" imgW="952200" imgH="2156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910328" y="2082301"/>
                          <a:ext cx="2445815" cy="55207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5"/>
          <p:cNvGrpSpPr/>
          <p:nvPr/>
        </p:nvGrpSpPr>
        <p:grpSpPr>
          <a:xfrm>
            <a:off x="4884056" y="2793349"/>
            <a:ext cx="238957" cy="839457"/>
            <a:chOff x="4884056" y="2793349"/>
            <a:chExt cx="238957" cy="839457"/>
          </a:xfrm>
        </p:grpSpPr>
        <p:sp>
          <p:nvSpPr>
            <p:cNvPr id="27" name="Half Frame 26"/>
            <p:cNvSpPr/>
            <p:nvPr/>
          </p:nvSpPr>
          <p:spPr>
            <a:xfrm rot="8100000">
              <a:off x="4884057" y="3393850"/>
              <a:ext cx="238956" cy="238956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Half Frame 27"/>
            <p:cNvSpPr/>
            <p:nvPr/>
          </p:nvSpPr>
          <p:spPr>
            <a:xfrm rot="8100000">
              <a:off x="4884056" y="2793349"/>
              <a:ext cx="238956" cy="238956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862985" y="3393850"/>
            <a:ext cx="416378" cy="812163"/>
            <a:chOff x="6862985" y="3393850"/>
            <a:chExt cx="416378" cy="812163"/>
          </a:xfrm>
        </p:grpSpPr>
        <p:sp>
          <p:nvSpPr>
            <p:cNvPr id="30" name="Half Frame 29"/>
            <p:cNvSpPr/>
            <p:nvPr/>
          </p:nvSpPr>
          <p:spPr>
            <a:xfrm rot="8100000">
              <a:off x="6862985" y="3393850"/>
              <a:ext cx="238956" cy="238956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Half Frame 30"/>
            <p:cNvSpPr/>
            <p:nvPr/>
          </p:nvSpPr>
          <p:spPr>
            <a:xfrm rot="8100000">
              <a:off x="7040407" y="3393850"/>
              <a:ext cx="238956" cy="238956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Half Frame 31"/>
            <p:cNvSpPr/>
            <p:nvPr/>
          </p:nvSpPr>
          <p:spPr>
            <a:xfrm rot="8100000">
              <a:off x="6862985" y="3967057"/>
              <a:ext cx="238956" cy="238956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Half Frame 33"/>
            <p:cNvSpPr/>
            <p:nvPr/>
          </p:nvSpPr>
          <p:spPr>
            <a:xfrm rot="8100000">
              <a:off x="7040407" y="3967057"/>
              <a:ext cx="238956" cy="238956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675624" y="2793349"/>
            <a:ext cx="607446" cy="1399025"/>
            <a:chOff x="4884056" y="2793349"/>
            <a:chExt cx="607446" cy="1399025"/>
          </a:xfrm>
        </p:grpSpPr>
        <p:sp>
          <p:nvSpPr>
            <p:cNvPr id="36" name="Half Frame 35"/>
            <p:cNvSpPr/>
            <p:nvPr/>
          </p:nvSpPr>
          <p:spPr>
            <a:xfrm rot="8100000">
              <a:off x="4884057" y="3953418"/>
              <a:ext cx="238956" cy="238956"/>
            </a:xfrm>
            <a:prstGeom prst="halfFram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Half Frame 36"/>
            <p:cNvSpPr/>
            <p:nvPr/>
          </p:nvSpPr>
          <p:spPr>
            <a:xfrm rot="8100000">
              <a:off x="4884056" y="2793349"/>
              <a:ext cx="238956" cy="238956"/>
            </a:xfrm>
            <a:prstGeom prst="halfFram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Half Frame 37"/>
            <p:cNvSpPr/>
            <p:nvPr/>
          </p:nvSpPr>
          <p:spPr>
            <a:xfrm rot="8100000">
              <a:off x="5061477" y="3953418"/>
              <a:ext cx="238956" cy="238956"/>
            </a:xfrm>
            <a:prstGeom prst="halfFram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9" name="Half Frame 38"/>
            <p:cNvSpPr/>
            <p:nvPr/>
          </p:nvSpPr>
          <p:spPr>
            <a:xfrm rot="8100000">
              <a:off x="5061476" y="2793349"/>
              <a:ext cx="238956" cy="238956"/>
            </a:xfrm>
            <a:prstGeom prst="halfFram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Half Frame 39"/>
            <p:cNvSpPr/>
            <p:nvPr/>
          </p:nvSpPr>
          <p:spPr>
            <a:xfrm rot="8100000">
              <a:off x="5252546" y="3953418"/>
              <a:ext cx="238956" cy="238956"/>
            </a:xfrm>
            <a:prstGeom prst="halfFram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Half Frame 40"/>
            <p:cNvSpPr/>
            <p:nvPr/>
          </p:nvSpPr>
          <p:spPr>
            <a:xfrm rot="8100000">
              <a:off x="5252545" y="2793349"/>
              <a:ext cx="238956" cy="238956"/>
            </a:xfrm>
            <a:prstGeom prst="halfFram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731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35" y="838200"/>
            <a:ext cx="7970293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Theorem 3-9:  Two Perpendicular Lines Theorem</a:t>
            </a:r>
            <a:r>
              <a:rPr lang="en-US" dirty="0"/>
              <a:t>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63626"/>
              </p:ext>
            </p:extLst>
          </p:nvPr>
        </p:nvGraphicFramePr>
        <p:xfrm>
          <a:off x="1042988" y="2057401"/>
          <a:ext cx="6958011" cy="4117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9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2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77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Theorem</a:t>
                      </a:r>
                      <a:endParaRPr lang="en-US" sz="3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  If</a:t>
                      </a:r>
                      <a:endParaRPr lang="en-US" sz="4800" dirty="0" smtClean="0">
                        <a:latin typeface="Kunstler Script" pitchFamily="66" charset="0"/>
                      </a:endParaRP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5604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2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Then</a:t>
                      </a:r>
                    </a:p>
                  </a:txBody>
                  <a:tcPr vert="vert27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7537" y="2821807"/>
            <a:ext cx="2438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a plane, if two lines are perpendicular to the same line, then they are parallel to each other.</a:t>
            </a:r>
            <a:endParaRPr lang="en-US" sz="2400" dirty="0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730114"/>
              </p:ext>
            </p:extLst>
          </p:nvPr>
        </p:nvGraphicFramePr>
        <p:xfrm>
          <a:off x="5402263" y="5019675"/>
          <a:ext cx="1673225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Equation" r:id="rId3" imgW="380880" imgH="215640" progId="Equation.DSMT4">
                  <p:embed/>
                </p:oleObj>
              </mc:Choice>
              <mc:Fallback>
                <p:oleObj name="Equation" r:id="rId3" imgW="3808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02263" y="5019675"/>
                        <a:ext cx="1673225" cy="944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" name="Group 42"/>
          <p:cNvGrpSpPr/>
          <p:nvPr/>
        </p:nvGrpSpPr>
        <p:grpSpPr>
          <a:xfrm>
            <a:off x="4344269" y="2114550"/>
            <a:ext cx="3312904" cy="2457449"/>
            <a:chOff x="4344269" y="2114550"/>
            <a:chExt cx="3312904" cy="2457449"/>
          </a:xfrm>
        </p:grpSpPr>
        <p:grpSp>
          <p:nvGrpSpPr>
            <p:cNvPr id="24" name="Group 23"/>
            <p:cNvGrpSpPr/>
            <p:nvPr/>
          </p:nvGrpSpPr>
          <p:grpSpPr>
            <a:xfrm>
              <a:off x="4344269" y="2114550"/>
              <a:ext cx="3312904" cy="2407521"/>
              <a:chOff x="4344269" y="2114550"/>
              <a:chExt cx="3312904" cy="2407521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4344269" y="2447237"/>
                <a:ext cx="3312904" cy="2074834"/>
                <a:chOff x="4344269" y="2447237"/>
                <a:chExt cx="3312904" cy="2074834"/>
              </a:xfrm>
            </p:grpSpPr>
            <p:cxnSp>
              <p:nvCxnSpPr>
                <p:cNvPr id="28" name="Straight Arrow Connector 27"/>
                <p:cNvCxnSpPr/>
                <p:nvPr/>
              </p:nvCxnSpPr>
              <p:spPr>
                <a:xfrm>
                  <a:off x="4639068" y="4086531"/>
                  <a:ext cx="3004457" cy="0"/>
                </a:xfrm>
                <a:prstGeom prst="straightConnector1">
                  <a:avLst/>
                </a:prstGeom>
                <a:ln w="4445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TextBox 29"/>
                <p:cNvSpPr txBox="1"/>
                <p:nvPr/>
              </p:nvSpPr>
              <p:spPr>
                <a:xfrm>
                  <a:off x="5695399" y="2447237"/>
                  <a:ext cx="71904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400" b="1" dirty="0" smtClean="0">
                      <a:solidFill>
                        <a:srgbClr val="92D050"/>
                      </a:solidFill>
                      <a:latin typeface="Freestyle Script" pitchFamily="66" charset="0"/>
                    </a:rPr>
                    <a:t>t</a:t>
                  </a:r>
                  <a:endParaRPr lang="en-US" sz="4400" b="1" dirty="0">
                    <a:solidFill>
                      <a:srgbClr val="92D050"/>
                    </a:solidFill>
                    <a:latin typeface="Freestyle Script" pitchFamily="66" charset="0"/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4344269" y="3146779"/>
                  <a:ext cx="757646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400" b="1" dirty="0" smtClean="0">
                      <a:solidFill>
                        <a:srgbClr val="92D050"/>
                      </a:solidFill>
                      <a:latin typeface="Freestyle Script" pitchFamily="66" charset="0"/>
                    </a:rPr>
                    <a:t>m</a:t>
                  </a:r>
                  <a:endParaRPr lang="en-US" sz="4400" b="1" dirty="0">
                    <a:solidFill>
                      <a:srgbClr val="92D050"/>
                    </a:solidFill>
                    <a:latin typeface="Freestyle Script" pitchFamily="66" charset="0"/>
                  </a:endParaRP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6363370" y="3237446"/>
                  <a:ext cx="60089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2400" dirty="0">
                    <a:solidFill>
                      <a:srgbClr val="B80892"/>
                    </a:solidFill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5514284" y="3668521"/>
                  <a:ext cx="60089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24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6036799" y="3668521"/>
                  <a:ext cx="60089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2400" dirty="0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5239964" y="4047343"/>
                  <a:ext cx="60089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5814731" y="4060406"/>
                  <a:ext cx="60089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2400" dirty="0">
                    <a:solidFill>
                      <a:srgbClr val="B80892"/>
                    </a:solidFill>
                  </a:endParaRPr>
                </a:p>
              </p:txBody>
            </p:sp>
            <p:cxnSp>
              <p:nvCxnSpPr>
                <p:cNvPr id="39" name="Straight Arrow Connector 38"/>
                <p:cNvCxnSpPr/>
                <p:nvPr/>
              </p:nvCxnSpPr>
              <p:spPr>
                <a:xfrm>
                  <a:off x="4652716" y="3509820"/>
                  <a:ext cx="3004457" cy="0"/>
                </a:xfrm>
                <a:prstGeom prst="straightConnector1">
                  <a:avLst/>
                </a:prstGeom>
                <a:ln w="4445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TextBox 39"/>
                <p:cNvSpPr txBox="1"/>
                <p:nvPr/>
              </p:nvSpPr>
              <p:spPr>
                <a:xfrm>
                  <a:off x="4371565" y="3679037"/>
                  <a:ext cx="757646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400" b="1" dirty="0">
                      <a:solidFill>
                        <a:srgbClr val="92D050"/>
                      </a:solidFill>
                      <a:latin typeface="Freestyle Script" pitchFamily="66" charset="0"/>
                    </a:rPr>
                    <a:t>n</a:t>
                  </a:r>
                </a:p>
              </p:txBody>
            </p:sp>
          </p:grpSp>
          <p:graphicFrame>
            <p:nvGraphicFramePr>
              <p:cNvPr id="26" name="Object 2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06067043"/>
                  </p:ext>
                </p:extLst>
              </p:nvPr>
            </p:nvGraphicFramePr>
            <p:xfrm>
              <a:off x="4779963" y="2114550"/>
              <a:ext cx="2706687" cy="4857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67" name="Equation" r:id="rId5" imgW="1054080" imgH="190440" progId="Equation.DSMT4">
                      <p:embed/>
                    </p:oleObj>
                  </mc:Choice>
                  <mc:Fallback>
                    <p:oleObj name="Equation" r:id="rId5" imgW="1054080" imgH="19044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4779963" y="2114550"/>
                            <a:ext cx="2706687" cy="48577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41" name="Straight Arrow Connector 40"/>
            <p:cNvCxnSpPr/>
            <p:nvPr/>
          </p:nvCxnSpPr>
          <p:spPr>
            <a:xfrm>
              <a:off x="6127845" y="2770494"/>
              <a:ext cx="0" cy="1801505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Elbow Connector 54"/>
          <p:cNvCxnSpPr/>
          <p:nvPr/>
        </p:nvCxnSpPr>
        <p:spPr>
          <a:xfrm>
            <a:off x="5895854" y="3521135"/>
            <a:ext cx="245660" cy="156949"/>
          </a:xfrm>
          <a:prstGeom prst="bentConnector3">
            <a:avLst>
              <a:gd name="adj1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/>
          <p:nvPr/>
        </p:nvCxnSpPr>
        <p:spPr>
          <a:xfrm>
            <a:off x="5895854" y="4080693"/>
            <a:ext cx="245660" cy="156949"/>
          </a:xfrm>
          <a:prstGeom prst="bentConnector3">
            <a:avLst>
              <a:gd name="adj1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7067698" y="3393851"/>
            <a:ext cx="238957" cy="812161"/>
            <a:chOff x="4884056" y="2793349"/>
            <a:chExt cx="238957" cy="812161"/>
          </a:xfrm>
        </p:grpSpPr>
        <p:sp>
          <p:nvSpPr>
            <p:cNvPr id="60" name="Half Frame 59"/>
            <p:cNvSpPr/>
            <p:nvPr/>
          </p:nvSpPr>
          <p:spPr>
            <a:xfrm rot="8100000">
              <a:off x="4884057" y="3366554"/>
              <a:ext cx="238956" cy="238956"/>
            </a:xfrm>
            <a:prstGeom prst="halfFram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Half Frame 60"/>
            <p:cNvSpPr/>
            <p:nvPr/>
          </p:nvSpPr>
          <p:spPr>
            <a:xfrm rot="8100000">
              <a:off x="4884056" y="2793349"/>
              <a:ext cx="238956" cy="238956"/>
            </a:xfrm>
            <a:prstGeom prst="halfFram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145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967" y="838200"/>
            <a:ext cx="8161361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Theorem 3-10:  Perpendicular Transversal Theorem.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2534907"/>
              </p:ext>
            </p:extLst>
          </p:nvPr>
        </p:nvGraphicFramePr>
        <p:xfrm>
          <a:off x="1042988" y="2057401"/>
          <a:ext cx="6958011" cy="4117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9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2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77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Theorem</a:t>
                      </a:r>
                      <a:endParaRPr lang="en-US" sz="3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  If</a:t>
                      </a:r>
                      <a:endParaRPr lang="en-US" sz="4800" dirty="0" smtClean="0">
                        <a:latin typeface="Kunstler Script" pitchFamily="66" charset="0"/>
                      </a:endParaRP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5604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2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Then</a:t>
                      </a:r>
                    </a:p>
                  </a:txBody>
                  <a:tcPr vert="vert27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82640" y="2821807"/>
            <a:ext cx="25521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a plane if a line is perpendicular to one of two parallel lines, then it is also perpendicular to the other.</a:t>
            </a:r>
            <a:endParaRPr lang="en-US" sz="2400" dirty="0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278081"/>
              </p:ext>
            </p:extLst>
          </p:nvPr>
        </p:nvGraphicFramePr>
        <p:xfrm>
          <a:off x="5262563" y="5102225"/>
          <a:ext cx="195262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0" name="Equation" r:id="rId3" imgW="444240" imgH="177480" progId="Equation.DSMT4">
                  <p:embed/>
                </p:oleObj>
              </mc:Choice>
              <mc:Fallback>
                <p:oleObj name="Equation" r:id="rId3" imgW="4442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62563" y="5102225"/>
                        <a:ext cx="1952625" cy="77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4344269" y="2082800"/>
            <a:ext cx="3312904" cy="2489199"/>
            <a:chOff x="4344269" y="2082800"/>
            <a:chExt cx="3312904" cy="2489199"/>
          </a:xfrm>
        </p:grpSpPr>
        <p:grpSp>
          <p:nvGrpSpPr>
            <p:cNvPr id="25" name="Group 24"/>
            <p:cNvGrpSpPr/>
            <p:nvPr/>
          </p:nvGrpSpPr>
          <p:grpSpPr>
            <a:xfrm>
              <a:off x="4344269" y="2082800"/>
              <a:ext cx="3312904" cy="2439271"/>
              <a:chOff x="4344269" y="2082800"/>
              <a:chExt cx="3312904" cy="2439271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4344269" y="2447237"/>
                <a:ext cx="3312904" cy="2074834"/>
                <a:chOff x="4344269" y="2447237"/>
                <a:chExt cx="3312904" cy="2074834"/>
              </a:xfrm>
            </p:grpSpPr>
            <p:cxnSp>
              <p:nvCxnSpPr>
                <p:cNvPr id="30" name="Straight Arrow Connector 29"/>
                <p:cNvCxnSpPr/>
                <p:nvPr/>
              </p:nvCxnSpPr>
              <p:spPr>
                <a:xfrm>
                  <a:off x="4639068" y="4086531"/>
                  <a:ext cx="3004457" cy="0"/>
                </a:xfrm>
                <a:prstGeom prst="straightConnector1">
                  <a:avLst/>
                </a:prstGeom>
                <a:ln w="4445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Box 30"/>
                <p:cNvSpPr txBox="1"/>
                <p:nvPr/>
              </p:nvSpPr>
              <p:spPr>
                <a:xfrm>
                  <a:off x="5695399" y="2447237"/>
                  <a:ext cx="71904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400" b="1" dirty="0">
                      <a:solidFill>
                        <a:srgbClr val="92D050"/>
                      </a:solidFill>
                      <a:latin typeface="Freestyle Script" pitchFamily="66" charset="0"/>
                    </a:rPr>
                    <a:t>n</a:t>
                  </a: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4344269" y="3146779"/>
                  <a:ext cx="757646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400" b="1" dirty="0">
                      <a:solidFill>
                        <a:srgbClr val="92D050"/>
                      </a:solidFill>
                      <a:latin typeface="Freestyle Script" pitchFamily="66" charset="0"/>
                    </a:rPr>
                    <a:t>l</a:t>
                  </a: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6363370" y="3237446"/>
                  <a:ext cx="60089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2400" dirty="0">
                    <a:solidFill>
                      <a:srgbClr val="B80892"/>
                    </a:solidFill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5514284" y="3668521"/>
                  <a:ext cx="60089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24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6036799" y="3668521"/>
                  <a:ext cx="60089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2400" dirty="0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5239964" y="4047343"/>
                  <a:ext cx="60089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2400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5814731" y="4060406"/>
                  <a:ext cx="60089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2400" dirty="0">
                    <a:solidFill>
                      <a:srgbClr val="B80892"/>
                    </a:solidFill>
                  </a:endParaRPr>
                </a:p>
              </p:txBody>
            </p:sp>
            <p:cxnSp>
              <p:nvCxnSpPr>
                <p:cNvPr id="39" name="Straight Arrow Connector 38"/>
                <p:cNvCxnSpPr/>
                <p:nvPr/>
              </p:nvCxnSpPr>
              <p:spPr>
                <a:xfrm>
                  <a:off x="4652716" y="3509820"/>
                  <a:ext cx="3004457" cy="0"/>
                </a:xfrm>
                <a:prstGeom prst="straightConnector1">
                  <a:avLst/>
                </a:prstGeom>
                <a:ln w="4445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TextBox 39"/>
                <p:cNvSpPr txBox="1"/>
                <p:nvPr/>
              </p:nvSpPr>
              <p:spPr>
                <a:xfrm>
                  <a:off x="4371565" y="3679037"/>
                  <a:ext cx="757646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400" b="1" dirty="0" smtClean="0">
                      <a:solidFill>
                        <a:srgbClr val="92D050"/>
                      </a:solidFill>
                      <a:latin typeface="Freestyle Script" pitchFamily="66" charset="0"/>
                    </a:rPr>
                    <a:t>m</a:t>
                  </a:r>
                  <a:endParaRPr lang="en-US" sz="4400" b="1" dirty="0">
                    <a:solidFill>
                      <a:srgbClr val="92D050"/>
                    </a:solidFill>
                    <a:latin typeface="Freestyle Script" pitchFamily="66" charset="0"/>
                  </a:endParaRPr>
                </a:p>
              </p:txBody>
            </p:sp>
          </p:grpSp>
          <p:graphicFrame>
            <p:nvGraphicFramePr>
              <p:cNvPr id="28" name="Object 2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95228756"/>
                  </p:ext>
                </p:extLst>
              </p:nvPr>
            </p:nvGraphicFramePr>
            <p:xfrm>
              <a:off x="4926013" y="2082800"/>
              <a:ext cx="2413000" cy="549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91" name="Equation" r:id="rId5" imgW="939600" imgH="215640" progId="Equation.DSMT4">
                      <p:embed/>
                    </p:oleObj>
                  </mc:Choice>
                  <mc:Fallback>
                    <p:oleObj name="Equation" r:id="rId5" imgW="939600" imgH="21564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4926013" y="2082800"/>
                            <a:ext cx="2413000" cy="54927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26" name="Straight Arrow Connector 25"/>
            <p:cNvCxnSpPr/>
            <p:nvPr/>
          </p:nvCxnSpPr>
          <p:spPr>
            <a:xfrm>
              <a:off x="6127845" y="2770494"/>
              <a:ext cx="0" cy="1801505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Elbow Connector 40"/>
          <p:cNvCxnSpPr/>
          <p:nvPr/>
        </p:nvCxnSpPr>
        <p:spPr>
          <a:xfrm>
            <a:off x="5895854" y="3521125"/>
            <a:ext cx="245660" cy="156949"/>
          </a:xfrm>
          <a:prstGeom prst="bentConnector3">
            <a:avLst>
              <a:gd name="adj1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7040402" y="3393861"/>
            <a:ext cx="238957" cy="812161"/>
            <a:chOff x="4884056" y="2793349"/>
            <a:chExt cx="238957" cy="812161"/>
          </a:xfrm>
        </p:grpSpPr>
        <p:sp>
          <p:nvSpPr>
            <p:cNvPr id="43" name="Half Frame 42"/>
            <p:cNvSpPr/>
            <p:nvPr/>
          </p:nvSpPr>
          <p:spPr>
            <a:xfrm rot="8100000">
              <a:off x="4884057" y="3366554"/>
              <a:ext cx="238956" cy="238956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Half Frame 43"/>
            <p:cNvSpPr/>
            <p:nvPr/>
          </p:nvSpPr>
          <p:spPr>
            <a:xfrm rot="8100000">
              <a:off x="4884056" y="2793349"/>
              <a:ext cx="238956" cy="238956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45" name="Elbow Connector 44"/>
          <p:cNvCxnSpPr/>
          <p:nvPr/>
        </p:nvCxnSpPr>
        <p:spPr>
          <a:xfrm>
            <a:off x="5895854" y="4080683"/>
            <a:ext cx="245660" cy="156949"/>
          </a:xfrm>
          <a:prstGeom prst="bentConnector3">
            <a:avLst>
              <a:gd name="adj1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05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27219"/>
            <a:ext cx="7024744" cy="775010"/>
          </a:xfrm>
        </p:spPr>
        <p:txBody>
          <a:bodyPr anchor="t"/>
          <a:lstStyle/>
          <a:p>
            <a:r>
              <a:rPr lang="en-US" dirty="0" smtClean="0"/>
              <a:t>Proof of Theorem 3-9: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264" y="1396189"/>
            <a:ext cx="7288546" cy="186562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Given: In a plane, </a:t>
            </a:r>
          </a:p>
          <a:p>
            <a:pPr marL="68580" indent="0">
              <a:buNone/>
            </a:pPr>
            <a:r>
              <a:rPr lang="en-US" sz="4000" dirty="0" smtClean="0">
                <a:latin typeface="Freestyle Script" pitchFamily="66" charset="0"/>
              </a:rPr>
              <a:t> </a:t>
            </a:r>
          </a:p>
          <a:p>
            <a:r>
              <a:rPr lang="en-US" dirty="0" smtClean="0"/>
              <a:t>Prove: </a:t>
            </a:r>
            <a:r>
              <a:rPr lang="en-US" sz="4000" dirty="0">
                <a:latin typeface="Freestyle Script" pitchFamily="66" charset="0"/>
              </a:rPr>
              <a:t>m</a:t>
            </a:r>
            <a:r>
              <a:rPr lang="en-US" sz="4000" dirty="0" smtClean="0">
                <a:latin typeface="Freestyle Script" pitchFamily="66" charset="0"/>
              </a:rPr>
              <a:t>//</a:t>
            </a:r>
            <a:r>
              <a:rPr lang="en-US" sz="4000" dirty="0">
                <a:latin typeface="Freestyle Script" pitchFamily="66" charset="0"/>
              </a:rPr>
              <a:t>n</a:t>
            </a:r>
            <a:r>
              <a:rPr lang="en-US" sz="4000" dirty="0" smtClean="0"/>
              <a:t>  </a:t>
            </a:r>
            <a:endParaRPr lang="en-US" sz="40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796834" y="3639477"/>
            <a:ext cx="76548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71600" y="3273717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577840" y="3273717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Reasons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4206240" y="3174274"/>
            <a:ext cx="0" cy="3030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336865" y="3822358"/>
            <a:ext cx="2860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Given</a:t>
            </a:r>
            <a:endParaRPr lang="en-US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629547"/>
              </p:ext>
            </p:extLst>
          </p:nvPr>
        </p:nvGraphicFramePr>
        <p:xfrm>
          <a:off x="798182" y="4972050"/>
          <a:ext cx="1065212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" name="Equation" r:id="rId3" imgW="596880" imgH="177480" progId="Equation.DSMT4">
                  <p:embed/>
                </p:oleObj>
              </mc:Choice>
              <mc:Fallback>
                <p:oleObj name="Equation" r:id="rId3" imgW="596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8182" y="4972050"/>
                        <a:ext cx="1065212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3779069"/>
              </p:ext>
            </p:extLst>
          </p:nvPr>
        </p:nvGraphicFramePr>
        <p:xfrm>
          <a:off x="797716" y="4167188"/>
          <a:ext cx="235267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" name="Equation" r:id="rId5" imgW="1333440" imgH="203040" progId="Equation.DSMT4">
                  <p:embed/>
                </p:oleObj>
              </mc:Choice>
              <mc:Fallback>
                <p:oleObj name="Equation" r:id="rId5" imgW="1333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97716" y="4167188"/>
                        <a:ext cx="2352675" cy="36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336864" y="4188118"/>
            <a:ext cx="4097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Definition of perpendicular</a:t>
            </a:r>
            <a:endParaRPr lang="en-US" dirty="0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877941"/>
              </p:ext>
            </p:extLst>
          </p:nvPr>
        </p:nvGraphicFramePr>
        <p:xfrm>
          <a:off x="820738" y="4568825"/>
          <a:ext cx="132080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" name="Equation" r:id="rId7" imgW="749160" imgH="177480" progId="Equation.DSMT4">
                  <p:embed/>
                </p:oleObj>
              </mc:Choice>
              <mc:Fallback>
                <p:oleObj name="Equation" r:id="rId7" imgW="7491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20738" y="4568825"/>
                        <a:ext cx="1320800" cy="315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4336864" y="4566941"/>
            <a:ext cx="4467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Definition of congruence</a:t>
            </a:r>
            <a:endParaRPr lang="en-US" dirty="0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681860"/>
              </p:ext>
            </p:extLst>
          </p:nvPr>
        </p:nvGraphicFramePr>
        <p:xfrm>
          <a:off x="817450" y="3803650"/>
          <a:ext cx="2036763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" name="Equation" r:id="rId9" imgW="1155600" imgH="177480" progId="Equation.DSMT4">
                  <p:embed/>
                </p:oleObj>
              </mc:Choice>
              <mc:Fallback>
                <p:oleObj name="Equation" r:id="rId9" imgW="11556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17450" y="3803650"/>
                        <a:ext cx="2036763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4336864" y="4962907"/>
            <a:ext cx="4467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. Converse of Corresponding Angles.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5149488" y="918688"/>
            <a:ext cx="3312904" cy="2124762"/>
            <a:chOff x="4344269" y="2447237"/>
            <a:chExt cx="3312904" cy="2124762"/>
          </a:xfrm>
        </p:grpSpPr>
        <p:grpSp>
          <p:nvGrpSpPr>
            <p:cNvPr id="36" name="Group 35"/>
            <p:cNvGrpSpPr/>
            <p:nvPr/>
          </p:nvGrpSpPr>
          <p:grpSpPr>
            <a:xfrm>
              <a:off x="4344269" y="2447237"/>
              <a:ext cx="3312904" cy="2074834"/>
              <a:chOff x="4344269" y="2447237"/>
              <a:chExt cx="3312904" cy="2074834"/>
            </a:xfrm>
          </p:grpSpPr>
          <p:cxnSp>
            <p:nvCxnSpPr>
              <p:cNvPr id="41" name="Straight Arrow Connector 40"/>
              <p:cNvCxnSpPr/>
              <p:nvPr/>
            </p:nvCxnSpPr>
            <p:spPr>
              <a:xfrm>
                <a:off x="4639068" y="4086531"/>
                <a:ext cx="3004457" cy="0"/>
              </a:xfrm>
              <a:prstGeom prst="straightConnector1">
                <a:avLst/>
              </a:prstGeom>
              <a:ln w="44450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5695399" y="2447237"/>
                <a:ext cx="71904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92D050"/>
                    </a:solidFill>
                    <a:latin typeface="Freestyle Script" pitchFamily="66" charset="0"/>
                  </a:rPr>
                  <a:t>t</a:t>
                </a:r>
                <a:endParaRPr lang="en-US" sz="4400" b="1" dirty="0">
                  <a:solidFill>
                    <a:srgbClr val="92D050"/>
                  </a:solidFill>
                  <a:latin typeface="Freestyle Script" pitchFamily="66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4344269" y="3146779"/>
                <a:ext cx="75764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92D050"/>
                    </a:solidFill>
                    <a:latin typeface="Freestyle Script" pitchFamily="66" charset="0"/>
                  </a:rPr>
                  <a:t>m</a:t>
                </a:r>
                <a:endParaRPr lang="en-US" sz="4400" b="1" dirty="0">
                  <a:solidFill>
                    <a:srgbClr val="92D050"/>
                  </a:solidFill>
                  <a:latin typeface="Freestyle Script" pitchFamily="66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363370" y="3237446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B80892"/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514284" y="3668521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036799" y="3668521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5239964" y="4047343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814731" y="4060406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B80892"/>
                  </a:solidFill>
                </a:endParaRPr>
              </a:p>
            </p:txBody>
          </p:sp>
          <p:cxnSp>
            <p:nvCxnSpPr>
              <p:cNvPr id="49" name="Straight Arrow Connector 48"/>
              <p:cNvCxnSpPr/>
              <p:nvPr/>
            </p:nvCxnSpPr>
            <p:spPr>
              <a:xfrm>
                <a:off x="4652716" y="3509820"/>
                <a:ext cx="3004457" cy="0"/>
              </a:xfrm>
              <a:prstGeom prst="straightConnector1">
                <a:avLst/>
              </a:prstGeom>
              <a:ln w="44450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4371565" y="3679037"/>
                <a:ext cx="75764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solidFill>
                      <a:srgbClr val="92D050"/>
                    </a:solidFill>
                    <a:latin typeface="Freestyle Script" pitchFamily="66" charset="0"/>
                  </a:rPr>
                  <a:t>n</a:t>
                </a:r>
              </a:p>
            </p:txBody>
          </p:sp>
        </p:grpSp>
        <p:cxnSp>
          <p:nvCxnSpPr>
            <p:cNvPr id="35" name="Straight Arrow Connector 34"/>
            <p:cNvCxnSpPr/>
            <p:nvPr/>
          </p:nvCxnSpPr>
          <p:spPr>
            <a:xfrm>
              <a:off x="6127845" y="2770494"/>
              <a:ext cx="0" cy="1801505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785153"/>
              </p:ext>
            </p:extLst>
          </p:nvPr>
        </p:nvGraphicFramePr>
        <p:xfrm>
          <a:off x="1982172" y="1770532"/>
          <a:ext cx="2494293" cy="447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7" name="Equation" r:id="rId11" imgW="1054080" imgH="190440" progId="Equation.DSMT4">
                  <p:embed/>
                </p:oleObj>
              </mc:Choice>
              <mc:Fallback>
                <p:oleObj name="Equation" r:id="rId11" imgW="10540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2172" y="1770532"/>
                        <a:ext cx="2494293" cy="4476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6629690" y="1635987"/>
            <a:ext cx="480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629690" y="2209193"/>
            <a:ext cx="480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7722802" y="1865275"/>
            <a:ext cx="238957" cy="812161"/>
            <a:chOff x="4884056" y="2793349"/>
            <a:chExt cx="238957" cy="812161"/>
          </a:xfrm>
        </p:grpSpPr>
        <p:sp>
          <p:nvSpPr>
            <p:cNvPr id="55" name="Half Frame 54"/>
            <p:cNvSpPr/>
            <p:nvPr/>
          </p:nvSpPr>
          <p:spPr>
            <a:xfrm rot="8100000">
              <a:off x="4884057" y="3366554"/>
              <a:ext cx="238956" cy="238956"/>
            </a:xfrm>
            <a:prstGeom prst="halfFram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Half Frame 55"/>
            <p:cNvSpPr/>
            <p:nvPr/>
          </p:nvSpPr>
          <p:spPr>
            <a:xfrm rot="8100000">
              <a:off x="4884056" y="2793349"/>
              <a:ext cx="238956" cy="238956"/>
            </a:xfrm>
            <a:prstGeom prst="halfFram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946732" y="1815165"/>
            <a:ext cx="245660" cy="730155"/>
            <a:chOff x="6946732" y="1801517"/>
            <a:chExt cx="245660" cy="730155"/>
          </a:xfrm>
        </p:grpSpPr>
        <p:cxnSp>
          <p:nvCxnSpPr>
            <p:cNvPr id="57" name="Elbow Connector 56"/>
            <p:cNvCxnSpPr/>
            <p:nvPr/>
          </p:nvCxnSpPr>
          <p:spPr>
            <a:xfrm flipH="1" flipV="1">
              <a:off x="6946732" y="1801517"/>
              <a:ext cx="245660" cy="156949"/>
            </a:xfrm>
            <a:prstGeom prst="bentConnector3">
              <a:avLst>
                <a:gd name="adj1" fmla="val 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Elbow Connector 57"/>
            <p:cNvCxnSpPr/>
            <p:nvPr/>
          </p:nvCxnSpPr>
          <p:spPr>
            <a:xfrm flipH="1" flipV="1">
              <a:off x="6946732" y="2374723"/>
              <a:ext cx="245660" cy="156949"/>
            </a:xfrm>
            <a:prstGeom prst="bentConnector3">
              <a:avLst>
                <a:gd name="adj1" fmla="val 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004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2" grpId="0"/>
      <p:bldP spid="38" grpId="0"/>
      <p:bldP spid="52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ontent Placeholder 2"/>
          <p:cNvSpPr txBox="1">
            <a:spLocks/>
          </p:cNvSpPr>
          <p:nvPr/>
        </p:nvSpPr>
        <p:spPr>
          <a:xfrm>
            <a:off x="532264" y="1396189"/>
            <a:ext cx="7288546" cy="16745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dirty="0" smtClean="0"/>
              <a:t>Given: In a plane, </a:t>
            </a:r>
            <a:endParaRPr lang="en-US" sz="4000" dirty="0" smtClean="0">
              <a:latin typeface="Freestyle Script" pitchFamily="66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/>
              <a:t>Prove: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319" y="754515"/>
            <a:ext cx="8202305" cy="775010"/>
          </a:xfrm>
        </p:spPr>
        <p:txBody>
          <a:bodyPr anchor="t">
            <a:normAutofit/>
          </a:bodyPr>
          <a:lstStyle/>
          <a:p>
            <a:pPr algn="ctr"/>
            <a:r>
              <a:rPr lang="en-US" sz="2800" dirty="0" smtClean="0"/>
              <a:t>Proving a Relationship Between Two Lines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529523"/>
              </p:ext>
            </p:extLst>
          </p:nvPr>
        </p:nvGraphicFramePr>
        <p:xfrm>
          <a:off x="1021711" y="1940828"/>
          <a:ext cx="281305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0" name="Equation" r:id="rId3" imgW="1473120" imgH="203040" progId="Equation.DSMT4">
                  <p:embed/>
                </p:oleObj>
              </mc:Choice>
              <mc:Fallback>
                <p:oleObj name="Equation" r:id="rId3" imgW="1473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1711" y="1940828"/>
                        <a:ext cx="2813050" cy="388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>
            <a:off x="796834" y="3311922"/>
            <a:ext cx="76548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71600" y="2946165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577840" y="2946165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Reasons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4206240" y="3174274"/>
            <a:ext cx="0" cy="3030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336865" y="3440214"/>
            <a:ext cx="2860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Given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336864" y="3931386"/>
            <a:ext cx="4438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If two lines are perpendicular to the same line, then they are parallel to each other.</a:t>
            </a:r>
            <a:endParaRPr lang="en-US" dirty="0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782317"/>
              </p:ext>
            </p:extLst>
          </p:nvPr>
        </p:nvGraphicFramePr>
        <p:xfrm>
          <a:off x="843332" y="3427413"/>
          <a:ext cx="291147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1" name="Equation" r:id="rId5" imgW="1650960" imgH="203040" progId="Equation.DSMT4">
                  <p:embed/>
                </p:oleObj>
              </mc:Choice>
              <mc:Fallback>
                <p:oleObj name="Equation" r:id="rId5" imgW="16509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43332" y="3427413"/>
                        <a:ext cx="2911475" cy="363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4336864" y="4976555"/>
            <a:ext cx="4467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. If a line is perpendicular to one of two parallel lines, then it is perpendicular to the other.</a:t>
            </a:r>
            <a:endParaRPr lang="en-US" dirty="0"/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022052"/>
              </p:ext>
            </p:extLst>
          </p:nvPr>
        </p:nvGraphicFramePr>
        <p:xfrm>
          <a:off x="1967575" y="2442877"/>
          <a:ext cx="72866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2" name="Equation" r:id="rId7" imgW="380880" imgH="177480" progId="Equation.DSMT4">
                  <p:embed/>
                </p:oleObj>
              </mc:Choice>
              <mc:Fallback>
                <p:oleObj name="Equation" r:id="rId7" imgW="380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67575" y="2442877"/>
                        <a:ext cx="728662" cy="33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5077003" y="1624053"/>
            <a:ext cx="1897039" cy="866633"/>
            <a:chOff x="5077003" y="1624053"/>
            <a:chExt cx="1897039" cy="866633"/>
          </a:xfrm>
        </p:grpSpPr>
        <p:cxnSp>
          <p:nvCxnSpPr>
            <p:cNvPr id="44" name="Elbow Connector 43"/>
            <p:cNvCxnSpPr/>
            <p:nvPr/>
          </p:nvCxnSpPr>
          <p:spPr>
            <a:xfrm>
              <a:off x="6728382" y="1624053"/>
              <a:ext cx="245660" cy="156949"/>
            </a:xfrm>
            <a:prstGeom prst="bentConnector3">
              <a:avLst>
                <a:gd name="adj1" fmla="val 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44"/>
            <p:cNvCxnSpPr/>
            <p:nvPr/>
          </p:nvCxnSpPr>
          <p:spPr>
            <a:xfrm>
              <a:off x="6728382" y="2333737"/>
              <a:ext cx="245660" cy="156949"/>
            </a:xfrm>
            <a:prstGeom prst="bentConnector3">
              <a:avLst>
                <a:gd name="adj1" fmla="val 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Elbow Connector 45"/>
            <p:cNvCxnSpPr/>
            <p:nvPr/>
          </p:nvCxnSpPr>
          <p:spPr>
            <a:xfrm>
              <a:off x="5077003" y="2333737"/>
              <a:ext cx="245660" cy="156949"/>
            </a:xfrm>
            <a:prstGeom prst="bentConnector3">
              <a:avLst>
                <a:gd name="adj1" fmla="val 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4301964" y="1184621"/>
            <a:ext cx="4570837" cy="2011387"/>
            <a:chOff x="4301964" y="1184621"/>
            <a:chExt cx="4570837" cy="2011387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4301964" y="2338840"/>
              <a:ext cx="3777508" cy="0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8115155" y="1184621"/>
              <a:ext cx="7576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92D050"/>
                  </a:solidFill>
                  <a:latin typeface="Freestyle Script" pitchFamily="66" charset="0"/>
                </a:rPr>
                <a:t>c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101504" y="1919516"/>
              <a:ext cx="7576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92D050"/>
                  </a:solidFill>
                  <a:latin typeface="Freestyle Script" pitchFamily="66" charset="0"/>
                </a:rPr>
                <a:t>d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6318913" y="1629157"/>
              <a:ext cx="1746912" cy="0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974002" y="1310180"/>
              <a:ext cx="0" cy="1378423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5308975" y="1310180"/>
              <a:ext cx="0" cy="1378423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6914153" y="2426567"/>
              <a:ext cx="7576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92D050"/>
                  </a:solidFill>
                  <a:latin typeface="Freestyle Script" pitchFamily="66" charset="0"/>
                </a:rPr>
                <a:t>b</a:t>
              </a:r>
              <a:endParaRPr lang="en-US" sz="4400" b="1" dirty="0">
                <a:solidFill>
                  <a:srgbClr val="92D050"/>
                </a:solidFill>
                <a:latin typeface="Freestyle Script" pitchFamily="66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262774" y="2426567"/>
              <a:ext cx="7576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92D050"/>
                  </a:solidFill>
                  <a:latin typeface="Freestyle Script" pitchFamily="66" charset="0"/>
                </a:rPr>
                <a:t>a</a:t>
              </a:r>
            </a:p>
          </p:txBody>
        </p:sp>
      </p:grp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0925913"/>
              </p:ext>
            </p:extLst>
          </p:nvPr>
        </p:nvGraphicFramePr>
        <p:xfrm>
          <a:off x="828415" y="3999342"/>
          <a:ext cx="2424112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3" name="Equation" r:id="rId9" imgW="1358640" imgH="431640" progId="Equation.DSMT4">
                  <p:embed/>
                </p:oleObj>
              </mc:Choice>
              <mc:Fallback>
                <p:oleObj name="Equation" r:id="rId9" imgW="13586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28415" y="3999342"/>
                        <a:ext cx="2424112" cy="769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8051956"/>
              </p:ext>
            </p:extLst>
          </p:nvPr>
        </p:nvGraphicFramePr>
        <p:xfrm>
          <a:off x="839788" y="4977671"/>
          <a:ext cx="2401887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4" name="Equation" r:id="rId11" imgW="1346040" imgH="431640" progId="Equation.DSMT4">
                  <p:embed/>
                </p:oleObj>
              </mc:Choice>
              <mc:Fallback>
                <p:oleObj name="Equation" r:id="rId11" imgW="13460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39788" y="4977671"/>
                        <a:ext cx="2401887" cy="769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9" name="Group 48"/>
          <p:cNvGrpSpPr/>
          <p:nvPr/>
        </p:nvGrpSpPr>
        <p:grpSpPr>
          <a:xfrm>
            <a:off x="7449842" y="1510427"/>
            <a:ext cx="238957" cy="948641"/>
            <a:chOff x="4884056" y="2793349"/>
            <a:chExt cx="238957" cy="948641"/>
          </a:xfrm>
        </p:grpSpPr>
        <p:sp>
          <p:nvSpPr>
            <p:cNvPr id="50" name="Half Frame 49"/>
            <p:cNvSpPr/>
            <p:nvPr/>
          </p:nvSpPr>
          <p:spPr>
            <a:xfrm rot="8100000">
              <a:off x="4884057" y="3503034"/>
              <a:ext cx="238956" cy="238956"/>
            </a:xfrm>
            <a:prstGeom prst="halfFram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Half Frame 50"/>
            <p:cNvSpPr/>
            <p:nvPr/>
          </p:nvSpPr>
          <p:spPr>
            <a:xfrm rot="8100000">
              <a:off x="4884056" y="2793349"/>
              <a:ext cx="238956" cy="238956"/>
            </a:xfrm>
            <a:prstGeom prst="halfFram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858603" y="1296537"/>
            <a:ext cx="1760562" cy="1241947"/>
            <a:chOff x="4858603" y="1296537"/>
            <a:chExt cx="1760562" cy="1241947"/>
          </a:xfrm>
        </p:grpSpPr>
        <p:cxnSp>
          <p:nvCxnSpPr>
            <p:cNvPr id="54" name="Straight Arrow Connector 53"/>
            <p:cNvCxnSpPr/>
            <p:nvPr/>
          </p:nvCxnSpPr>
          <p:spPr>
            <a:xfrm>
              <a:off x="4858603" y="1624084"/>
              <a:ext cx="1760562" cy="0"/>
            </a:xfrm>
            <a:prstGeom prst="straightConnector1">
              <a:avLst/>
            </a:prstGeom>
            <a:ln w="38100">
              <a:solidFill>
                <a:srgbClr val="B80892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5308979" y="1296537"/>
              <a:ext cx="0" cy="1241947"/>
            </a:xfrm>
            <a:prstGeom prst="straightConnector1">
              <a:avLst/>
            </a:prstGeom>
            <a:ln w="38100">
              <a:solidFill>
                <a:srgbClr val="B80892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Elbow Connector 56"/>
            <p:cNvCxnSpPr/>
            <p:nvPr/>
          </p:nvCxnSpPr>
          <p:spPr>
            <a:xfrm>
              <a:off x="5079278" y="1626328"/>
              <a:ext cx="245660" cy="156949"/>
            </a:xfrm>
            <a:prstGeom prst="bentConnector3">
              <a:avLst>
                <a:gd name="adj1" fmla="val 0"/>
              </a:avLst>
            </a:prstGeom>
            <a:ln w="38100">
              <a:solidFill>
                <a:srgbClr val="B8089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468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167, #’s 8, 10-15, 19-24, 27-32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7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374</TotalTime>
  <Words>236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Century Gothic</vt:lpstr>
      <vt:lpstr>Freestyle Script</vt:lpstr>
      <vt:lpstr>Kunstler Script</vt:lpstr>
      <vt:lpstr>Wingdings 2</vt:lpstr>
      <vt:lpstr>Austin</vt:lpstr>
      <vt:lpstr>Equation</vt:lpstr>
      <vt:lpstr>Section 3-4 Parallel and Perpendicular lines.</vt:lpstr>
      <vt:lpstr>Theorem 3-8:  Two Parallel Lines Theorem.</vt:lpstr>
      <vt:lpstr>Theorem 3-9:  Two Perpendicular Lines Theorem.</vt:lpstr>
      <vt:lpstr>Theorem 3-10:  Perpendicular Transversal Theorem.</vt:lpstr>
      <vt:lpstr>Proof of Theorem 3-9:</vt:lpstr>
      <vt:lpstr>Proving a Relationship Between Two Lines</vt:lpstr>
      <vt:lpstr>Homework: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3-2 Properties of Parallel Lines – Calculations.</dc:title>
  <dc:creator>Administrator</dc:creator>
  <cp:lastModifiedBy>Schuetz, Michael</cp:lastModifiedBy>
  <cp:revision>41</cp:revision>
  <dcterms:created xsi:type="dcterms:W3CDTF">2012-09-23T15:26:46Z</dcterms:created>
  <dcterms:modified xsi:type="dcterms:W3CDTF">2017-08-29T17:04:43Z</dcterms:modified>
</cp:coreProperties>
</file>