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69" r:id="rId5"/>
    <p:sldId id="270" r:id="rId6"/>
    <p:sldId id="261" r:id="rId7"/>
    <p:sldId id="262" r:id="rId8"/>
    <p:sldId id="263" r:id="rId9"/>
    <p:sldId id="265" r:id="rId10"/>
    <p:sldId id="266" r:id="rId11"/>
    <p:sldId id="271" r:id="rId12"/>
    <p:sldId id="272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52" autoAdjust="0"/>
  </p:normalViewPr>
  <p:slideViewPr>
    <p:cSldViewPr snapToGrid="0">
      <p:cViewPr varScale="1">
        <p:scale>
          <a:sx n="88" d="100"/>
          <a:sy n="88" d="100"/>
        </p:scale>
        <p:origin x="99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7.wmf"/><Relationship Id="rId1" Type="http://schemas.openxmlformats.org/officeDocument/2006/relationships/image" Target="../media/image25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65611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Section 3-3</a:t>
            </a:r>
            <a:br>
              <a:rPr lang="en-US" dirty="0" smtClean="0"/>
            </a:br>
            <a:r>
              <a:rPr lang="en-US" dirty="0" smtClean="0"/>
              <a:t>Proving Lines </a:t>
            </a:r>
            <a:r>
              <a:rPr lang="en-US" dirty="0" smtClean="0"/>
              <a:t>Parallel, </a:t>
            </a:r>
            <a:r>
              <a:rPr lang="en-US" dirty="0" smtClean="0"/>
              <a:t>Calculations.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29097"/>
            <a:ext cx="3309803" cy="501440"/>
          </a:xfrm>
        </p:spPr>
        <p:txBody>
          <a:bodyPr/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7219"/>
            <a:ext cx="7024744" cy="775010"/>
          </a:xfrm>
        </p:spPr>
        <p:txBody>
          <a:bodyPr anchor="t"/>
          <a:lstStyle/>
          <a:p>
            <a:r>
              <a:rPr lang="en-US" dirty="0" smtClean="0"/>
              <a:t>Proof of Theorem 3-5: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96189"/>
            <a:ext cx="6777317" cy="1438451"/>
          </a:xfrm>
        </p:spPr>
        <p:txBody>
          <a:bodyPr/>
          <a:lstStyle/>
          <a:p>
            <a:r>
              <a:rPr lang="en-US" dirty="0" smtClean="0"/>
              <a:t>Given:  </a:t>
            </a:r>
            <a:r>
              <a:rPr lang="en-US" sz="4000" dirty="0" smtClean="0">
                <a:latin typeface="Freestyle Script" pitchFamily="66" charset="0"/>
              </a:rPr>
              <a:t> </a:t>
            </a:r>
          </a:p>
          <a:p>
            <a:r>
              <a:rPr lang="en-US" dirty="0" smtClean="0"/>
              <a:t>Prove: </a:t>
            </a:r>
            <a:r>
              <a:rPr lang="en-US" sz="4000" dirty="0">
                <a:latin typeface="Freestyle Script" pitchFamily="66" charset="0"/>
              </a:rPr>
              <a:t>l//m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42085"/>
              </p:ext>
            </p:extLst>
          </p:nvPr>
        </p:nvGraphicFramePr>
        <p:xfrm>
          <a:off x="2455474" y="1574817"/>
          <a:ext cx="1304290" cy="38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3" imgW="596880" imgH="177480" progId="Equation.DSMT4">
                  <p:embed/>
                </p:oleObj>
              </mc:Choice>
              <mc:Fallback>
                <p:oleObj name="Equation" r:id="rId3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5474" y="1574817"/>
                        <a:ext cx="1304290" cy="38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06684" y="1280158"/>
            <a:ext cx="3004457" cy="1658985"/>
            <a:chOff x="4598125" y="2037804"/>
            <a:chExt cx="3004457" cy="199861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73786" y="263334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43715" y="221962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0541" y="301453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796834" y="3148149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78238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278238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331030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127982"/>
              </p:ext>
            </p:extLst>
          </p:nvPr>
        </p:nvGraphicFramePr>
        <p:xfrm>
          <a:off x="790575" y="4480195"/>
          <a:ext cx="9969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9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90575" y="4480195"/>
                        <a:ext cx="9969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405007"/>
              </p:ext>
            </p:extLst>
          </p:nvPr>
        </p:nvGraphicFramePr>
        <p:xfrm>
          <a:off x="787580" y="3698875"/>
          <a:ext cx="13890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Equation" r:id="rId7" imgW="787320" imgH="177480" progId="Equation.DSMT4">
                  <p:embed/>
                </p:oleObj>
              </mc:Choice>
              <mc:Fallback>
                <p:oleObj name="Equation" r:id="rId7" imgW="787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7580" y="3698875"/>
                        <a:ext cx="1389063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336864" y="3696790"/>
            <a:ext cx="409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Vertical angles are congruent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973740"/>
              </p:ext>
            </p:extLst>
          </p:nvPr>
        </p:nvGraphicFramePr>
        <p:xfrm>
          <a:off x="798693" y="4078288"/>
          <a:ext cx="13668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Equation" r:id="rId9" imgW="774360" imgH="177480" progId="Equation.DSMT4">
                  <p:embed/>
                </p:oleObj>
              </mc:Choice>
              <mc:Fallback>
                <p:oleObj name="Equation" r:id="rId9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8693" y="4078288"/>
                        <a:ext cx="1366837" cy="31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36864" y="4075613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Transitive property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799662"/>
              </p:ext>
            </p:extLst>
          </p:nvPr>
        </p:nvGraphicFramePr>
        <p:xfrm>
          <a:off x="811213" y="3313113"/>
          <a:ext cx="13652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Equation" r:id="rId11" imgW="774360" imgH="177480" progId="Equation.DSMT4">
                  <p:embed/>
                </p:oleObj>
              </mc:Choice>
              <mc:Fallback>
                <p:oleObj name="Equation" r:id="rId11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11213" y="3313113"/>
                        <a:ext cx="13652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4471579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Converse of corresponding angles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>
            <a:off x="5718411" y="2115402"/>
            <a:ext cx="586853" cy="586853"/>
          </a:xfrm>
          <a:prstGeom prst="arc">
            <a:avLst>
              <a:gd name="adj1" fmla="val 16200000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 flipV="1">
            <a:off x="5611504" y="1653653"/>
            <a:ext cx="586853" cy="586853"/>
          </a:xfrm>
          <a:prstGeom prst="arc">
            <a:avLst>
              <a:gd name="adj1" fmla="val 16200000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7219"/>
            <a:ext cx="7024744" cy="775010"/>
          </a:xfrm>
        </p:spPr>
        <p:txBody>
          <a:bodyPr anchor="t"/>
          <a:lstStyle/>
          <a:p>
            <a:r>
              <a:rPr lang="en-US" dirty="0" smtClean="0"/>
              <a:t>Proof of Theorem 3-7: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96189"/>
            <a:ext cx="6777317" cy="1438451"/>
          </a:xfrm>
        </p:spPr>
        <p:txBody>
          <a:bodyPr/>
          <a:lstStyle/>
          <a:p>
            <a:r>
              <a:rPr lang="en-US" dirty="0" smtClean="0"/>
              <a:t>Given:  </a:t>
            </a:r>
            <a:r>
              <a:rPr lang="en-US" sz="4000" dirty="0" smtClean="0">
                <a:latin typeface="Freestyle Script" pitchFamily="66" charset="0"/>
              </a:rPr>
              <a:t> </a:t>
            </a:r>
          </a:p>
          <a:p>
            <a:r>
              <a:rPr lang="en-US" dirty="0" smtClean="0"/>
              <a:t>Prove: </a:t>
            </a:r>
            <a:r>
              <a:rPr lang="en-US" sz="4000" dirty="0">
                <a:latin typeface="Freestyle Script" pitchFamily="66" charset="0"/>
              </a:rPr>
              <a:t>l//m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008443"/>
              </p:ext>
            </p:extLst>
          </p:nvPr>
        </p:nvGraphicFramePr>
        <p:xfrm>
          <a:off x="2482850" y="1574800"/>
          <a:ext cx="12477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3" imgW="571320" imgH="177480" progId="Equation.DSMT4">
                  <p:embed/>
                </p:oleObj>
              </mc:Choice>
              <mc:Fallback>
                <p:oleObj name="Equation" r:id="rId3" imgW="571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2850" y="1574800"/>
                        <a:ext cx="1247775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06684" y="1280158"/>
            <a:ext cx="3004457" cy="1658985"/>
            <a:chOff x="4598125" y="2037804"/>
            <a:chExt cx="3004457" cy="199861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51458" y="263334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1453" y="221962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84881" y="3474907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7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796834" y="3311922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467510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350751"/>
              </p:ext>
            </p:extLst>
          </p:nvPr>
        </p:nvGraphicFramePr>
        <p:xfrm>
          <a:off x="817871" y="4616675"/>
          <a:ext cx="9969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871" y="4616675"/>
                        <a:ext cx="9969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581335"/>
              </p:ext>
            </p:extLst>
          </p:nvPr>
        </p:nvGraphicFramePr>
        <p:xfrm>
          <a:off x="820738" y="3835400"/>
          <a:ext cx="132238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0738" y="3835400"/>
                        <a:ext cx="1322387" cy="315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336864" y="3833270"/>
            <a:ext cx="409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Vertical angles are congruent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45788"/>
              </p:ext>
            </p:extLst>
          </p:nvPr>
        </p:nvGraphicFramePr>
        <p:xfrm>
          <a:off x="825989" y="4214768"/>
          <a:ext cx="13668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9" imgW="774360" imgH="177480" progId="Equation.DSMT4">
                  <p:embed/>
                </p:oleObj>
              </mc:Choice>
              <mc:Fallback>
                <p:oleObj name="Equation" r:id="rId9" imgW="774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25989" y="4214768"/>
                        <a:ext cx="1366837" cy="315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36864" y="4212093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Transitive property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803437"/>
              </p:ext>
            </p:extLst>
          </p:nvPr>
        </p:nvGraphicFramePr>
        <p:xfrm>
          <a:off x="844550" y="3449638"/>
          <a:ext cx="12985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11" imgW="736560" imgH="177480" progId="Equation.DSMT4">
                  <p:embed/>
                </p:oleObj>
              </mc:Choice>
              <mc:Fallback>
                <p:oleObj name="Equation" r:id="rId11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44550" y="3449638"/>
                        <a:ext cx="12985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4608059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Converse of Corresponding angles</a:t>
            </a:r>
            <a:endParaRPr lang="en-US" dirty="0"/>
          </a:p>
        </p:txBody>
      </p:sp>
      <p:sp>
        <p:nvSpPr>
          <p:cNvPr id="12" name="Arc 11"/>
          <p:cNvSpPr/>
          <p:nvPr/>
        </p:nvSpPr>
        <p:spPr>
          <a:xfrm flipV="1">
            <a:off x="5445451" y="2333770"/>
            <a:ext cx="586853" cy="586853"/>
          </a:xfrm>
          <a:prstGeom prst="arc">
            <a:avLst>
              <a:gd name="adj1" fmla="val 12645756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/>
        </p:nvSpPr>
        <p:spPr>
          <a:xfrm flipH="1">
            <a:off x="5911760" y="1421637"/>
            <a:ext cx="586853" cy="586853"/>
          </a:xfrm>
          <a:prstGeom prst="arc">
            <a:avLst>
              <a:gd name="adj1" fmla="val 13048562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7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7219"/>
            <a:ext cx="7024744" cy="775010"/>
          </a:xfrm>
        </p:spPr>
        <p:txBody>
          <a:bodyPr anchor="t"/>
          <a:lstStyle/>
          <a:p>
            <a:r>
              <a:rPr lang="en-US" dirty="0" smtClean="0"/>
              <a:t>Proof of Theorem 3-4: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96189"/>
            <a:ext cx="6777317" cy="1438451"/>
          </a:xfrm>
        </p:spPr>
        <p:txBody>
          <a:bodyPr/>
          <a:lstStyle/>
          <a:p>
            <a:r>
              <a:rPr lang="en-US" dirty="0" smtClean="0"/>
              <a:t>Given:  </a:t>
            </a:r>
            <a:r>
              <a:rPr lang="en-US" sz="4000" dirty="0" smtClean="0">
                <a:latin typeface="Freestyle Script" pitchFamily="66" charset="0"/>
              </a:rPr>
              <a:t> </a:t>
            </a:r>
          </a:p>
          <a:p>
            <a:r>
              <a:rPr lang="en-US" dirty="0" smtClean="0"/>
              <a:t>Prove: </a:t>
            </a:r>
            <a:r>
              <a:rPr lang="en-US" sz="4000" dirty="0">
                <a:latin typeface="Freestyle Script" pitchFamily="66" charset="0"/>
              </a:rPr>
              <a:t>l//m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356414"/>
              </p:ext>
            </p:extLst>
          </p:nvPr>
        </p:nvGraphicFramePr>
        <p:xfrm>
          <a:off x="2495550" y="1574800"/>
          <a:ext cx="122078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3" imgW="558720" imgH="177480" progId="Equation.DSMT4">
                  <p:embed/>
                </p:oleObj>
              </mc:Choice>
              <mc:Fallback>
                <p:oleObj name="Equation" r:id="rId3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5550" y="1574800"/>
                        <a:ext cx="1220788" cy="3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06684" y="1280158"/>
            <a:ext cx="3004457" cy="1658985"/>
            <a:chOff x="4598125" y="2037804"/>
            <a:chExt cx="3004457" cy="199861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73537" y="3044393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11453" y="221962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39471" y="2603492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796834" y="3311922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294616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467510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25268"/>
              </p:ext>
            </p:extLst>
          </p:nvPr>
        </p:nvGraphicFramePr>
        <p:xfrm>
          <a:off x="817871" y="4698563"/>
          <a:ext cx="99695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5" imgW="558720" imgH="177480" progId="Equation.DSMT4">
                  <p:embed/>
                </p:oleObj>
              </mc:Choice>
              <mc:Fallback>
                <p:oleObj name="Equation" r:id="rId5" imgW="558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7871" y="4698563"/>
                        <a:ext cx="99695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456025"/>
              </p:ext>
            </p:extLst>
          </p:nvPr>
        </p:nvGraphicFramePr>
        <p:xfrm>
          <a:off x="822454" y="3840471"/>
          <a:ext cx="24653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7" imgW="1396800" imgH="203040" progId="Equation.DSMT4">
                  <p:embed/>
                </p:oleObj>
              </mc:Choice>
              <mc:Fallback>
                <p:oleObj name="Equation" r:id="rId7" imgW="1396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2454" y="3840471"/>
                        <a:ext cx="2465387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336864" y="3860566"/>
            <a:ext cx="4097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Angles 1 and 4 form a linear pair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36864" y="4266685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Substitution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369923"/>
              </p:ext>
            </p:extLst>
          </p:nvPr>
        </p:nvGraphicFramePr>
        <p:xfrm>
          <a:off x="844550" y="3449638"/>
          <a:ext cx="12985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9" imgW="736560" imgH="177480" progId="Equation.DSMT4">
                  <p:embed/>
                </p:oleObj>
              </mc:Choice>
              <mc:Fallback>
                <p:oleObj name="Equation" r:id="rId9" imgW="736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4550" y="3449638"/>
                        <a:ext cx="12985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4689947"/>
            <a:ext cx="4467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Converse of Same-Side-Interior angles. </a:t>
            </a:r>
            <a:endParaRPr lang="en-US" dirty="0"/>
          </a:p>
        </p:txBody>
      </p:sp>
      <p:sp>
        <p:nvSpPr>
          <p:cNvPr id="39" name="Arc 38"/>
          <p:cNvSpPr/>
          <p:nvPr/>
        </p:nvSpPr>
        <p:spPr>
          <a:xfrm flipH="1">
            <a:off x="5911760" y="1421637"/>
            <a:ext cx="586853" cy="586853"/>
          </a:xfrm>
          <a:prstGeom prst="arc">
            <a:avLst>
              <a:gd name="adj1" fmla="val 13048562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flipH="1">
            <a:off x="5365849" y="2104025"/>
            <a:ext cx="586853" cy="586853"/>
          </a:xfrm>
          <a:prstGeom prst="arc">
            <a:avLst>
              <a:gd name="adj1" fmla="val 13048562"/>
              <a:gd name="adj2" fmla="val 138308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42674"/>
              </p:ext>
            </p:extLst>
          </p:nvPr>
        </p:nvGraphicFramePr>
        <p:xfrm>
          <a:off x="838509" y="4236067"/>
          <a:ext cx="24876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11" imgW="1409400" imgH="203040" progId="Equation.DSMT4">
                  <p:embed/>
                </p:oleObj>
              </mc:Choice>
              <mc:Fallback>
                <p:oleObj name="Equation" r:id="rId11" imgW="1409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8509" y="4236067"/>
                        <a:ext cx="2487612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Homework</a:t>
            </a:r>
            <a:r>
              <a:rPr lang="en-US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838200"/>
            <a:ext cx="74473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3-4:  Converse of the Corresponding Angles Theorem.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914631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lines and a transversal form corresponding angles that are congruent, then the lines are parallel.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39068" y="2178050"/>
            <a:ext cx="3004457" cy="2417933"/>
            <a:chOff x="4639068" y="2178050"/>
            <a:chExt cx="3004457" cy="2417933"/>
          </a:xfrm>
        </p:grpSpPr>
        <p:grpSp>
          <p:nvGrpSpPr>
            <p:cNvPr id="7" name="Group 6"/>
            <p:cNvGrpSpPr/>
            <p:nvPr/>
          </p:nvGrpSpPr>
          <p:grpSpPr>
            <a:xfrm>
              <a:off x="4639068" y="2597364"/>
              <a:ext cx="3004457" cy="1998619"/>
              <a:chOff x="4639068" y="2597364"/>
              <a:chExt cx="3004457" cy="199861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3250509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5488154" y="2793309"/>
                <a:ext cx="1175658" cy="1802674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21949" y="2597364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l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21949" y="343338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m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62923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85438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2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6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4428044"/>
                </p:ext>
              </p:extLst>
            </p:nvPr>
          </p:nvGraphicFramePr>
          <p:xfrm>
            <a:off x="4970463" y="2178050"/>
            <a:ext cx="16541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94" name="Equation" r:id="rId3" imgW="596880" imgH="177480" progId="Equation.DSMT4">
                    <p:embed/>
                  </p:oleObj>
                </mc:Choice>
                <mc:Fallback>
                  <p:oleObj name="Equation" r:id="rId3" imgW="596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70463" y="2178050"/>
                          <a:ext cx="1654175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188172"/>
              </p:ext>
            </p:extLst>
          </p:nvPr>
        </p:nvGraphicFramePr>
        <p:xfrm>
          <a:off x="5485072" y="5020006"/>
          <a:ext cx="1506487" cy="94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5" imgW="342720" imgH="215640" progId="Equation.DSMT4">
                  <p:embed/>
                </p:oleObj>
              </mc:Choice>
              <mc:Fallback>
                <p:oleObj name="Equation" r:id="rId5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072" y="5020006"/>
                        <a:ext cx="1506487" cy="944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79848" y="3134549"/>
            <a:ext cx="238957" cy="1057825"/>
            <a:chOff x="4884056" y="2793349"/>
            <a:chExt cx="238957" cy="1057825"/>
          </a:xfrm>
        </p:grpSpPr>
        <p:sp>
          <p:nvSpPr>
            <p:cNvPr id="25" name="Half Frame 24"/>
            <p:cNvSpPr/>
            <p:nvPr/>
          </p:nvSpPr>
          <p:spPr>
            <a:xfrm rot="8100000">
              <a:off x="4884057" y="36122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73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5" y="838200"/>
            <a:ext cx="797029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3-5:  Converse of </a:t>
            </a:r>
            <a:r>
              <a:rPr lang="en-US" dirty="0"/>
              <a:t>the Alternate Interior Angles Theorem.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3626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lines and a transversal form alternate interior angles that are congruent, then the lines are parallel.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39068" y="2178734"/>
            <a:ext cx="3004457" cy="2417249"/>
            <a:chOff x="4639068" y="2178734"/>
            <a:chExt cx="3004457" cy="2417249"/>
          </a:xfrm>
        </p:grpSpPr>
        <p:grpSp>
          <p:nvGrpSpPr>
            <p:cNvPr id="7" name="Group 6"/>
            <p:cNvGrpSpPr/>
            <p:nvPr/>
          </p:nvGrpSpPr>
          <p:grpSpPr>
            <a:xfrm>
              <a:off x="4639068" y="2597364"/>
              <a:ext cx="3004457" cy="1998619"/>
              <a:chOff x="4639068" y="2597364"/>
              <a:chExt cx="3004457" cy="199861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3250509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5488154" y="2793309"/>
                <a:ext cx="1175658" cy="1802674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21949" y="2597364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l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21949" y="343338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m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62923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85438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4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6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1389414"/>
                </p:ext>
              </p:extLst>
            </p:nvPr>
          </p:nvGraphicFramePr>
          <p:xfrm>
            <a:off x="4970809" y="2178734"/>
            <a:ext cx="16541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3" imgW="596880" imgH="177480" progId="Equation.DSMT4">
                    <p:embed/>
                  </p:oleObj>
                </mc:Choice>
                <mc:Fallback>
                  <p:oleObj name="Equation" r:id="rId3" imgW="596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970809" y="2178734"/>
                          <a:ext cx="1654175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77418"/>
              </p:ext>
            </p:extLst>
          </p:nvPr>
        </p:nvGraphicFramePr>
        <p:xfrm>
          <a:off x="5485072" y="5020006"/>
          <a:ext cx="1506487" cy="94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Equation" r:id="rId5" imgW="342720" imgH="215640" progId="Equation.DSMT4">
                  <p:embed/>
                </p:oleObj>
              </mc:Choice>
              <mc:Fallback>
                <p:oleObj name="Equation" r:id="rId5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072" y="5020006"/>
                        <a:ext cx="1506487" cy="944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79848" y="3134549"/>
            <a:ext cx="238957" cy="1057825"/>
            <a:chOff x="4884056" y="2793349"/>
            <a:chExt cx="238957" cy="1057825"/>
          </a:xfrm>
        </p:grpSpPr>
        <p:sp>
          <p:nvSpPr>
            <p:cNvPr id="25" name="Half Frame 24"/>
            <p:cNvSpPr/>
            <p:nvPr/>
          </p:nvSpPr>
          <p:spPr>
            <a:xfrm rot="8100000">
              <a:off x="4884057" y="36122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45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838200"/>
            <a:ext cx="816136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3-6:  Converse of </a:t>
            </a:r>
            <a:r>
              <a:rPr lang="en-US" dirty="0"/>
              <a:t>the </a:t>
            </a:r>
            <a:r>
              <a:rPr lang="en-US" dirty="0" smtClean="0"/>
              <a:t>Same-Side Interior </a:t>
            </a:r>
            <a:r>
              <a:rPr lang="en-US" dirty="0"/>
              <a:t>Angles </a:t>
            </a:r>
            <a:r>
              <a:rPr lang="en-US" dirty="0" smtClean="0"/>
              <a:t>Postulate.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534907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82640" y="2821807"/>
            <a:ext cx="25521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lines and a transversal form same-side interior angles that are supplementary, then the lines are parallel.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78556" y="2178050"/>
            <a:ext cx="3238500" cy="2417933"/>
            <a:chOff x="4478556" y="2178050"/>
            <a:chExt cx="3238500" cy="2417933"/>
          </a:xfrm>
        </p:grpSpPr>
        <p:grpSp>
          <p:nvGrpSpPr>
            <p:cNvPr id="7" name="Group 6"/>
            <p:cNvGrpSpPr/>
            <p:nvPr/>
          </p:nvGrpSpPr>
          <p:grpSpPr>
            <a:xfrm>
              <a:off x="4639068" y="2597364"/>
              <a:ext cx="3004457" cy="1998619"/>
              <a:chOff x="4639068" y="2597364"/>
              <a:chExt cx="3004457" cy="199861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3250509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5488154" y="2793309"/>
                <a:ext cx="1175658" cy="1802674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21949" y="2597364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l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21949" y="343338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m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62923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85438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3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6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6720824"/>
                </p:ext>
              </p:extLst>
            </p:nvPr>
          </p:nvGraphicFramePr>
          <p:xfrm>
            <a:off x="4478556" y="2178050"/>
            <a:ext cx="323850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8" name="Equation" r:id="rId3" imgW="1168200" imgH="177480" progId="Equation.DSMT4">
                    <p:embed/>
                  </p:oleObj>
                </mc:Choice>
                <mc:Fallback>
                  <p:oleObj name="Equation" r:id="rId3" imgW="11682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78556" y="2178050"/>
                          <a:ext cx="3238500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155116"/>
              </p:ext>
            </p:extLst>
          </p:nvPr>
        </p:nvGraphicFramePr>
        <p:xfrm>
          <a:off x="5485072" y="5020006"/>
          <a:ext cx="1506487" cy="94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9" name="Equation" r:id="rId5" imgW="342720" imgH="215640" progId="Equation.DSMT4">
                  <p:embed/>
                </p:oleObj>
              </mc:Choice>
              <mc:Fallback>
                <p:oleObj name="Equation" r:id="rId5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072" y="5020006"/>
                        <a:ext cx="1506487" cy="944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79848" y="3134549"/>
            <a:ext cx="238957" cy="1057825"/>
            <a:chOff x="4884056" y="2793349"/>
            <a:chExt cx="238957" cy="1057825"/>
          </a:xfrm>
        </p:grpSpPr>
        <p:sp>
          <p:nvSpPr>
            <p:cNvPr id="25" name="Half Frame 24"/>
            <p:cNvSpPr/>
            <p:nvPr/>
          </p:nvSpPr>
          <p:spPr>
            <a:xfrm rot="8100000">
              <a:off x="4884057" y="36122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505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35" y="838200"/>
            <a:ext cx="797029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3-7:  Converse of </a:t>
            </a:r>
            <a:r>
              <a:rPr lang="en-US" dirty="0"/>
              <a:t>the Alternate </a:t>
            </a:r>
            <a:r>
              <a:rPr lang="en-US" dirty="0" smtClean="0"/>
              <a:t>Exterior Angles </a:t>
            </a:r>
            <a:r>
              <a:rPr lang="en-US" dirty="0"/>
              <a:t>Theorem.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629010"/>
              </p:ext>
            </p:extLst>
          </p:nvPr>
        </p:nvGraphicFramePr>
        <p:xfrm>
          <a:off x="1042988" y="2057401"/>
          <a:ext cx="6958011" cy="411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77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 If</a:t>
                      </a:r>
                      <a:endParaRPr lang="en-US" sz="4800" dirty="0" smtClean="0">
                        <a:latin typeface="Kunstler Script" pitchFamily="66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5604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two lines and a transversal form alternate exterior angles that are congruent, then the lines are parallel.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39068" y="2178050"/>
            <a:ext cx="3004457" cy="2417933"/>
            <a:chOff x="4639068" y="2178050"/>
            <a:chExt cx="3004457" cy="2417933"/>
          </a:xfrm>
        </p:grpSpPr>
        <p:grpSp>
          <p:nvGrpSpPr>
            <p:cNvPr id="7" name="Group 6"/>
            <p:cNvGrpSpPr/>
            <p:nvPr/>
          </p:nvGrpSpPr>
          <p:grpSpPr>
            <a:xfrm>
              <a:off x="4639068" y="2597364"/>
              <a:ext cx="3004457" cy="1998619"/>
              <a:chOff x="4639068" y="2597364"/>
              <a:chExt cx="3004457" cy="1998619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4639068" y="3250509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4639068" y="4086531"/>
                <a:ext cx="3004457" cy="0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5488154" y="2793309"/>
                <a:ext cx="1175658" cy="1802674"/>
              </a:xfrm>
              <a:prstGeom prst="straightConnector1">
                <a:avLst/>
              </a:prstGeom>
              <a:ln w="44450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21949" y="2597364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l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21949" y="3433387"/>
                <a:ext cx="757646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>
                    <a:solidFill>
                      <a:srgbClr val="92D050"/>
                    </a:solidFill>
                    <a:latin typeface="Freestyle Script" pitchFamily="66" charset="0"/>
                  </a:rPr>
                  <a:t>m</a:t>
                </a:r>
                <a:endParaRPr lang="en-US" sz="4400" b="1" dirty="0">
                  <a:solidFill>
                    <a:srgbClr val="92D050"/>
                  </a:solidFill>
                  <a:latin typeface="Freestyle Script" pitchFamily="66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062923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70C0"/>
                    </a:solidFill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585438" y="2832498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801666" y="322438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63370" y="323744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B80892"/>
                  </a:solidFill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514284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036799" y="3668521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239964" y="4047343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14731" y="4060406"/>
                <a:ext cx="6008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70C0"/>
                    </a:solidFill>
                  </a:rPr>
                  <a:t>7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p:grp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4079701"/>
                </p:ext>
              </p:extLst>
            </p:nvPr>
          </p:nvGraphicFramePr>
          <p:xfrm>
            <a:off x="5005388" y="2178050"/>
            <a:ext cx="1582737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3" imgW="571320" imgH="177480" progId="Equation.DSMT4">
                    <p:embed/>
                  </p:oleObj>
                </mc:Choice>
                <mc:Fallback>
                  <p:oleObj name="Equation" r:id="rId3" imgW="5713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005388" y="2178050"/>
                          <a:ext cx="1582737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85140"/>
              </p:ext>
            </p:extLst>
          </p:nvPr>
        </p:nvGraphicFramePr>
        <p:xfrm>
          <a:off x="5485072" y="5020006"/>
          <a:ext cx="1506487" cy="944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9" name="Equation" r:id="rId5" imgW="342720" imgH="215640" progId="Equation.DSMT4">
                  <p:embed/>
                </p:oleObj>
              </mc:Choice>
              <mc:Fallback>
                <p:oleObj name="Equation" r:id="rId5" imgW="3427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85072" y="5020006"/>
                        <a:ext cx="1506487" cy="9440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279848" y="3134549"/>
            <a:ext cx="238957" cy="1057825"/>
            <a:chOff x="4884056" y="2793349"/>
            <a:chExt cx="238957" cy="1057825"/>
          </a:xfrm>
        </p:grpSpPr>
        <p:sp>
          <p:nvSpPr>
            <p:cNvPr id="25" name="Half Frame 24"/>
            <p:cNvSpPr/>
            <p:nvPr/>
          </p:nvSpPr>
          <p:spPr>
            <a:xfrm rot="8100000">
              <a:off x="4884057" y="3612218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4884056" y="2793349"/>
              <a:ext cx="238956" cy="238956"/>
            </a:xfrm>
            <a:prstGeom prst="halfFram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83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09" y="805593"/>
            <a:ext cx="8106771" cy="814201"/>
          </a:xfrm>
        </p:spPr>
        <p:txBody>
          <a:bodyPr anchor="t">
            <a:noAutofit/>
          </a:bodyPr>
          <a:lstStyle/>
          <a:p>
            <a:r>
              <a:rPr lang="en-US" sz="3600" dirty="0" smtClean="0"/>
              <a:t>Example 1,  Identifying parallel 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4252023"/>
          </a:xfrm>
        </p:spPr>
        <p:txBody>
          <a:bodyPr/>
          <a:lstStyle/>
          <a:p>
            <a:r>
              <a:rPr lang="en-US" dirty="0" smtClean="0"/>
              <a:t>Which lines are parallel if                                   and              ? Justifies your answers?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604007" y="2637715"/>
            <a:ext cx="4506685" cy="2573385"/>
            <a:chOff x="1854926" y="2756262"/>
            <a:chExt cx="4506685" cy="257338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81051" y="3984172"/>
              <a:ext cx="4480560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854926" y="4820194"/>
              <a:ext cx="4506685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206240" y="2886891"/>
              <a:ext cx="1593103" cy="2442756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103121" y="33310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03121" y="4167050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9775" y="397110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8233" y="35661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13466" y="438911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81456" y="397110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1010" y="35661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52211" y="479406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9227" y="39580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32817" y="479406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2730137" y="2899954"/>
              <a:ext cx="1584583" cy="2429692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618412" y="2756262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92D050"/>
                  </a:solidFill>
                  <a:latin typeface="Freestyle Script" pitchFamily="66" charset="0"/>
                </a:rPr>
                <a:t>p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6766" y="2782388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q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273122" y="4376057"/>
              <a:ext cx="5671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</a:t>
              </a:r>
              <a:endParaRPr lang="en-US" sz="24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819407" y="2521104"/>
            <a:ext cx="2677886" cy="1602913"/>
            <a:chOff x="5669281" y="2944186"/>
            <a:chExt cx="2677886" cy="1602913"/>
          </a:xfrm>
        </p:grpSpPr>
        <p:sp>
          <p:nvSpPr>
            <p:cNvPr id="38" name="TextBox 37"/>
            <p:cNvSpPr txBox="1"/>
            <p:nvPr/>
          </p:nvSpPr>
          <p:spPr>
            <a:xfrm>
              <a:off x="5669281" y="3069771"/>
              <a:ext cx="267788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sz="2400" dirty="0" smtClean="0"/>
                <a:t>Converse of the corresponding angles </a:t>
              </a:r>
              <a:r>
                <a:rPr lang="en-US" sz="2400" dirty="0"/>
                <a:t>t</a:t>
              </a:r>
              <a:r>
                <a:rPr lang="en-US" sz="2400" dirty="0" smtClean="0"/>
                <a:t>heorem</a:t>
              </a:r>
              <a:endParaRPr lang="en-US" dirty="0"/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8624687"/>
                </p:ext>
              </p:extLst>
            </p:nvPr>
          </p:nvGraphicFramePr>
          <p:xfrm>
            <a:off x="6588816" y="2944186"/>
            <a:ext cx="917480" cy="472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3" name="Equation" r:id="rId3" imgW="393480" imgH="203040" progId="Equation.DSMT4">
                    <p:embed/>
                  </p:oleObj>
                </mc:Choice>
                <mc:Fallback>
                  <p:oleObj name="Equation" r:id="rId3" imgW="393480" imgH="203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816" y="2944186"/>
                          <a:ext cx="917480" cy="4721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070148"/>
              </p:ext>
            </p:extLst>
          </p:nvPr>
        </p:nvGraphicFramePr>
        <p:xfrm>
          <a:off x="5200650" y="1658938"/>
          <a:ext cx="1079500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5" imgW="583920" imgH="177480" progId="Equation.DSMT4">
                  <p:embed/>
                </p:oleObj>
              </mc:Choice>
              <mc:Fallback>
                <p:oleObj name="Equation" r:id="rId5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0650" y="1658938"/>
                        <a:ext cx="1079500" cy="32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285651"/>
              </p:ext>
            </p:extLst>
          </p:nvPr>
        </p:nvGraphicFramePr>
        <p:xfrm>
          <a:off x="2139950" y="2039938"/>
          <a:ext cx="10572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7" imgW="571320" imgH="164880" progId="Equation.DSMT4">
                  <p:embed/>
                </p:oleObj>
              </mc:Choice>
              <mc:Fallback>
                <p:oleObj name="Equation" r:id="rId7" imgW="5713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9950" y="2039938"/>
                        <a:ext cx="1057275" cy="30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273655"/>
              </p:ext>
            </p:extLst>
          </p:nvPr>
        </p:nvGraphicFramePr>
        <p:xfrm>
          <a:off x="4668386" y="2436859"/>
          <a:ext cx="1813333" cy="551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9" imgW="583920" imgH="177480" progId="Equation.DSMT4">
                  <p:embed/>
                </p:oleObj>
              </mc:Choice>
              <mc:Fallback>
                <p:oleObj name="Equation" r:id="rId9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68386" y="2436859"/>
                        <a:ext cx="1813333" cy="551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5819407" y="4228035"/>
            <a:ext cx="2677886" cy="1574657"/>
            <a:chOff x="5669281" y="2972442"/>
            <a:chExt cx="2677886" cy="1574657"/>
          </a:xfrm>
        </p:grpSpPr>
        <p:sp>
          <p:nvSpPr>
            <p:cNvPr id="51" name="TextBox 50"/>
            <p:cNvSpPr txBox="1"/>
            <p:nvPr/>
          </p:nvSpPr>
          <p:spPr>
            <a:xfrm>
              <a:off x="5669281" y="3069771"/>
              <a:ext cx="267788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sz="2400" dirty="0" smtClean="0"/>
                <a:t>Converse of the alternate interior angles </a:t>
              </a:r>
              <a:r>
                <a:rPr lang="en-US" sz="2400" dirty="0"/>
                <a:t>t</a:t>
              </a:r>
              <a:r>
                <a:rPr lang="en-US" sz="2400" dirty="0" smtClean="0"/>
                <a:t>heorem</a:t>
              </a:r>
              <a:endParaRPr lang="en-US" dirty="0"/>
            </a:p>
          </p:txBody>
        </p:sp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4154435"/>
                </p:ext>
              </p:extLst>
            </p:nvPr>
          </p:nvGraphicFramePr>
          <p:xfrm>
            <a:off x="6617387" y="2972442"/>
            <a:ext cx="858837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57" name="Equation" r:id="rId10" imgW="368280" imgH="177480" progId="Equation.DSMT4">
                    <p:embed/>
                  </p:oleObj>
                </mc:Choice>
                <mc:Fallback>
                  <p:oleObj name="Equation" r:id="rId10" imgW="36828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7387" y="2972442"/>
                          <a:ext cx="858837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400570"/>
              </p:ext>
            </p:extLst>
          </p:nvPr>
        </p:nvGraphicFramePr>
        <p:xfrm>
          <a:off x="4687888" y="4134372"/>
          <a:ext cx="1773237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2" imgW="571320" imgH="164880" progId="Equation.DSMT4">
                  <p:embed/>
                </p:oleObj>
              </mc:Choice>
              <mc:Fallback>
                <p:oleObj name="Equation" r:id="rId12" imgW="5713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87888" y="4134372"/>
                        <a:ext cx="1773237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8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5593"/>
            <a:ext cx="7024744" cy="814201"/>
          </a:xfrm>
        </p:spPr>
        <p:txBody>
          <a:bodyPr anchor="t"/>
          <a:lstStyle/>
          <a:p>
            <a:r>
              <a:rPr lang="en-US" dirty="0" smtClean="0"/>
              <a:t>Example 2,  Using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10319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value of x that makes p//q? Which theorem or postulate justifies your answer?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9896" y="3971109"/>
            <a:ext cx="3971110" cy="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1966" y="3317964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latin typeface="Freestyle Script" pitchFamily="66" charset="0"/>
              </a:rPr>
              <a:t>l</a:t>
            </a:r>
            <a:endParaRPr lang="en-US" sz="4400" b="1" dirty="0">
              <a:solidFill>
                <a:srgbClr val="92D050"/>
              </a:solidFill>
              <a:latin typeface="Freestyle Script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861565" y="2899954"/>
            <a:ext cx="1166571" cy="301752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53896" y="2717073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92D050"/>
                </a:solidFill>
                <a:latin typeface="Freestyle Script" pitchFamily="66" charset="0"/>
              </a:rPr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9666" y="2717073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latin typeface="Freestyle Script" pitchFamily="66" charset="0"/>
              </a:rPr>
              <a:t>q</a:t>
            </a:r>
            <a:endParaRPr lang="en-US" sz="4400" b="1" dirty="0">
              <a:solidFill>
                <a:srgbClr val="92D050"/>
              </a:solidFill>
              <a:latin typeface="Freestyle Script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91002" y="3984170"/>
            <a:ext cx="1239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2x+9˚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003067" y="2216783"/>
            <a:ext cx="3004283" cy="2453710"/>
            <a:chOff x="5003067" y="2612572"/>
            <a:chExt cx="3004283" cy="2453710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1537528"/>
                </p:ext>
              </p:extLst>
            </p:nvPr>
          </p:nvGraphicFramePr>
          <p:xfrm>
            <a:off x="5040313" y="4494782"/>
            <a:ext cx="2967037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62" name="Equation" r:id="rId3" imgW="1447560" imgH="279360" progId="Equation.DSMT4">
                    <p:embed/>
                  </p:oleObj>
                </mc:Choice>
                <mc:Fallback>
                  <p:oleObj name="Equation" r:id="rId3" imgW="144756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313" y="4494782"/>
                          <a:ext cx="2967037" cy="571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5003067" y="2612572"/>
              <a:ext cx="279545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The converse of the Same-Side Interior Postulate tells us that to make p//q, then</a:t>
              </a:r>
              <a:endParaRPr lang="en-US" dirty="0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V="1">
            <a:off x="3252652" y="2899954"/>
            <a:ext cx="1166571" cy="301752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50192" y="3994503"/>
            <a:ext cx="91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111˚</a:t>
            </a:r>
            <a:endParaRPr 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27288"/>
              </p:ext>
            </p:extLst>
          </p:nvPr>
        </p:nvGraphicFramePr>
        <p:xfrm>
          <a:off x="5051093" y="4637822"/>
          <a:ext cx="23145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Equation" r:id="rId5" imgW="1130040" imgH="203040" progId="Equation.DSMT4">
                  <p:embed/>
                </p:oleObj>
              </mc:Choice>
              <mc:Fallback>
                <p:oleObj name="Equation" r:id="rId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093" y="4637822"/>
                        <a:ext cx="231457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034640"/>
              </p:ext>
            </p:extLst>
          </p:nvPr>
        </p:nvGraphicFramePr>
        <p:xfrm>
          <a:off x="6045461" y="5050288"/>
          <a:ext cx="11699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461" y="5050288"/>
                        <a:ext cx="116998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673115"/>
              </p:ext>
            </p:extLst>
          </p:nvPr>
        </p:nvGraphicFramePr>
        <p:xfrm>
          <a:off x="6135688" y="5487348"/>
          <a:ext cx="98742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9" imgW="482400" imgH="203040" progId="Equation.DSMT4">
                  <p:embed/>
                </p:oleObj>
              </mc:Choice>
              <mc:Fallback>
                <p:oleObj name="Equation" r:id="rId9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688" y="5487348"/>
                        <a:ext cx="987425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9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160, #’s </a:t>
            </a:r>
            <a:r>
              <a:rPr lang="en-US" dirty="0" smtClean="0"/>
              <a:t>7, </a:t>
            </a:r>
            <a:r>
              <a:rPr lang="en-US" dirty="0"/>
              <a:t>15, 16, </a:t>
            </a:r>
            <a:r>
              <a:rPr lang="en-US" dirty="0" smtClean="0"/>
              <a:t>27, 31, 47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2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133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Section 3-3</a:t>
            </a:r>
            <a:br>
              <a:rPr lang="en-US" dirty="0"/>
            </a:br>
            <a:r>
              <a:rPr lang="en-US" dirty="0"/>
              <a:t>Proving Lines </a:t>
            </a:r>
            <a:r>
              <a:rPr lang="en-US" dirty="0" smtClean="0"/>
              <a:t>Parallel, </a:t>
            </a:r>
            <a:r>
              <a:rPr lang="en-US" dirty="0" smtClean="0"/>
              <a:t>Proofs.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291</TotalTime>
  <Words>393</Words>
  <Application>Microsoft Office PowerPoint</Application>
  <PresentationFormat>On-screen Show (4:3)</PresentationFormat>
  <Paragraphs>112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Century Gothic</vt:lpstr>
      <vt:lpstr>Freestyle Script</vt:lpstr>
      <vt:lpstr>Kunstler Script</vt:lpstr>
      <vt:lpstr>Wingdings 2</vt:lpstr>
      <vt:lpstr>Austin</vt:lpstr>
      <vt:lpstr>Equation</vt:lpstr>
      <vt:lpstr>Section 3-3 Proving Lines Parallel, Calculations.</vt:lpstr>
      <vt:lpstr>Theorem 3-4:  Converse of the Corresponding Angles Theorem.</vt:lpstr>
      <vt:lpstr>Theorem 3-5:  Converse of the Alternate Interior Angles Theorem.</vt:lpstr>
      <vt:lpstr>Theorem 3-6:  Converse of the Same-Side Interior Angles Postulate.</vt:lpstr>
      <vt:lpstr>Theorem 3-7:  Converse of the Alternate Exterior Angles Theorem.</vt:lpstr>
      <vt:lpstr>Example 1,  Identifying parallel lines</vt:lpstr>
      <vt:lpstr>Example 2,  Using Algebra</vt:lpstr>
      <vt:lpstr>Class work:</vt:lpstr>
      <vt:lpstr>Section 3-3 Proving Lines Parallel, Proofs.</vt:lpstr>
      <vt:lpstr>Proof of Theorem 3-5:</vt:lpstr>
      <vt:lpstr>Proof of Theorem 3-7:</vt:lpstr>
      <vt:lpstr>Proof of Theorem 3-4: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3-2 Properties of Parallel Lines – Calculations.</dc:title>
  <dc:creator>Administrator</dc:creator>
  <cp:lastModifiedBy>Schuetz, Michael</cp:lastModifiedBy>
  <cp:revision>38</cp:revision>
  <dcterms:created xsi:type="dcterms:W3CDTF">2012-09-23T15:26:46Z</dcterms:created>
  <dcterms:modified xsi:type="dcterms:W3CDTF">2017-08-29T13:03:35Z</dcterms:modified>
</cp:coreProperties>
</file>