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4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808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3" d="100"/>
          <a:sy n="93" d="100"/>
        </p:scale>
        <p:origin x="85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8405" cy="384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7" Type="http://schemas.openxmlformats.org/officeDocument/2006/relationships/image" Target="../media/image24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6" Type="http://schemas.openxmlformats.org/officeDocument/2006/relationships/image" Target="../media/image23.wmf"/><Relationship Id="rId5" Type="http://schemas.openxmlformats.org/officeDocument/2006/relationships/image" Target="../media/image22.wmf"/><Relationship Id="rId4" Type="http://schemas.openxmlformats.org/officeDocument/2006/relationships/image" Target="../media/image21.wmf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31.wmf"/><Relationship Id="rId3" Type="http://schemas.openxmlformats.org/officeDocument/2006/relationships/image" Target="../media/image26.wmf"/><Relationship Id="rId7" Type="http://schemas.openxmlformats.org/officeDocument/2006/relationships/image" Target="../media/image30.wmf"/><Relationship Id="rId2" Type="http://schemas.openxmlformats.org/officeDocument/2006/relationships/image" Target="../media/image19.wmf"/><Relationship Id="rId1" Type="http://schemas.openxmlformats.org/officeDocument/2006/relationships/image" Target="../media/image25.wmf"/><Relationship Id="rId6" Type="http://schemas.openxmlformats.org/officeDocument/2006/relationships/image" Target="../media/image29.wmf"/><Relationship Id="rId11" Type="http://schemas.openxmlformats.org/officeDocument/2006/relationships/image" Target="../media/image34.wmf"/><Relationship Id="rId5" Type="http://schemas.openxmlformats.org/officeDocument/2006/relationships/image" Target="../media/image28.wmf"/><Relationship Id="rId10" Type="http://schemas.openxmlformats.org/officeDocument/2006/relationships/image" Target="../media/image33.wmf"/><Relationship Id="rId4" Type="http://schemas.openxmlformats.org/officeDocument/2006/relationships/image" Target="../media/image27.wmf"/><Relationship Id="rId9" Type="http://schemas.openxmlformats.org/officeDocument/2006/relationships/image" Target="../media/image3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2EADEBF4-E694-46B8-B60B-7E7141C2E4C1}" type="datetimeFigureOut">
              <a:rPr lang="en-US" smtClean="0"/>
              <a:t>8/29/2017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E55DCF7E-1D0A-4A2F-999B-B1FCA155B2F4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DEBF4-E694-46B8-B60B-7E7141C2E4C1}" type="datetimeFigureOut">
              <a:rPr lang="en-US" smtClean="0"/>
              <a:t>8/29/2017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DCF7E-1D0A-4A2F-999B-B1FCA155B2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DEBF4-E694-46B8-B60B-7E7141C2E4C1}" type="datetimeFigureOut">
              <a:rPr lang="en-US" smtClean="0"/>
              <a:t>8/29/2017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DCF7E-1D0A-4A2F-999B-B1FCA155B2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DEBF4-E694-46B8-B60B-7E7141C2E4C1}" type="datetimeFigureOut">
              <a:rPr lang="en-US" smtClean="0"/>
              <a:t>8/29/2017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DCF7E-1D0A-4A2F-999B-B1FCA155B2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DEBF4-E694-46B8-B60B-7E7141C2E4C1}" type="datetimeFigureOut">
              <a:rPr lang="en-US" smtClean="0"/>
              <a:t>8/29/2017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DCF7E-1D0A-4A2F-999B-B1FCA155B2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DEBF4-E694-46B8-B60B-7E7141C2E4C1}" type="datetimeFigureOut">
              <a:rPr lang="en-US" smtClean="0"/>
              <a:t>8/29/2017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DCF7E-1D0A-4A2F-999B-B1FCA155B2F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DEBF4-E694-46B8-B60B-7E7141C2E4C1}" type="datetimeFigureOut">
              <a:rPr lang="en-US" smtClean="0"/>
              <a:t>8/29/2017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DCF7E-1D0A-4A2F-999B-B1FCA155B2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DEBF4-E694-46B8-B60B-7E7141C2E4C1}" type="datetimeFigureOut">
              <a:rPr lang="en-US" smtClean="0"/>
              <a:t>8/29/2017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DCF7E-1D0A-4A2F-999B-B1FCA155B2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DEBF4-E694-46B8-B60B-7E7141C2E4C1}" type="datetimeFigureOut">
              <a:rPr lang="en-US" smtClean="0"/>
              <a:t>8/29/2017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DCF7E-1D0A-4A2F-999B-B1FCA155B2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DEBF4-E694-46B8-B60B-7E7141C2E4C1}" type="datetimeFigureOut">
              <a:rPr lang="en-US" smtClean="0"/>
              <a:t>8/29/2017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DCF7E-1D0A-4A2F-999B-B1FCA155B2F4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DEBF4-E694-46B8-B60B-7E7141C2E4C1}" type="datetimeFigureOut">
              <a:rPr lang="en-US" smtClean="0"/>
              <a:t>8/29/2017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DCF7E-1D0A-4A2F-999B-B1FCA155B2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2EADEBF4-E694-46B8-B60B-7E7141C2E4C1}" type="datetimeFigureOut">
              <a:rPr lang="en-US" smtClean="0"/>
              <a:t>8/29/2017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E55DCF7E-1D0A-4A2F-999B-B1FCA155B2F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13" Type="http://schemas.openxmlformats.org/officeDocument/2006/relationships/oleObject" Target="../embeddings/oleObject22.bin"/><Relationship Id="rId3" Type="http://schemas.openxmlformats.org/officeDocument/2006/relationships/oleObject" Target="../embeddings/oleObject17.bin"/><Relationship Id="rId7" Type="http://schemas.openxmlformats.org/officeDocument/2006/relationships/oleObject" Target="../embeddings/oleObject19.bin"/><Relationship Id="rId12" Type="http://schemas.openxmlformats.org/officeDocument/2006/relationships/image" Target="../media/image22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4.wmf"/><Relationship Id="rId1" Type="http://schemas.openxmlformats.org/officeDocument/2006/relationships/vmlDrawing" Target="../drawings/vmlDrawing7.vml"/><Relationship Id="rId6" Type="http://schemas.openxmlformats.org/officeDocument/2006/relationships/image" Target="../media/image19.wmf"/><Relationship Id="rId11" Type="http://schemas.openxmlformats.org/officeDocument/2006/relationships/oleObject" Target="../embeddings/oleObject21.bin"/><Relationship Id="rId5" Type="http://schemas.openxmlformats.org/officeDocument/2006/relationships/oleObject" Target="../embeddings/oleObject18.bin"/><Relationship Id="rId15" Type="http://schemas.openxmlformats.org/officeDocument/2006/relationships/oleObject" Target="../embeddings/oleObject23.bin"/><Relationship Id="rId10" Type="http://schemas.openxmlformats.org/officeDocument/2006/relationships/image" Target="../media/image21.wmf"/><Relationship Id="rId4" Type="http://schemas.openxmlformats.org/officeDocument/2006/relationships/image" Target="../media/image18.wmf"/><Relationship Id="rId9" Type="http://schemas.openxmlformats.org/officeDocument/2006/relationships/oleObject" Target="../embeddings/oleObject20.bin"/><Relationship Id="rId14" Type="http://schemas.openxmlformats.org/officeDocument/2006/relationships/image" Target="../media/image23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wmf"/><Relationship Id="rId13" Type="http://schemas.openxmlformats.org/officeDocument/2006/relationships/oleObject" Target="../embeddings/oleObject29.bin"/><Relationship Id="rId18" Type="http://schemas.openxmlformats.org/officeDocument/2006/relationships/image" Target="../media/image31.wmf"/><Relationship Id="rId26" Type="http://schemas.openxmlformats.org/officeDocument/2006/relationships/image" Target="../media/image34.wmf"/><Relationship Id="rId3" Type="http://schemas.openxmlformats.org/officeDocument/2006/relationships/oleObject" Target="../embeddings/oleObject24.bin"/><Relationship Id="rId21" Type="http://schemas.openxmlformats.org/officeDocument/2006/relationships/oleObject" Target="../embeddings/oleObject33.bin"/><Relationship Id="rId7" Type="http://schemas.openxmlformats.org/officeDocument/2006/relationships/oleObject" Target="../embeddings/oleObject26.bin"/><Relationship Id="rId12" Type="http://schemas.openxmlformats.org/officeDocument/2006/relationships/image" Target="../media/image28.wmf"/><Relationship Id="rId17" Type="http://schemas.openxmlformats.org/officeDocument/2006/relationships/oleObject" Target="../embeddings/oleObject31.bin"/><Relationship Id="rId25" Type="http://schemas.openxmlformats.org/officeDocument/2006/relationships/oleObject" Target="../embeddings/oleObject36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0.wmf"/><Relationship Id="rId20" Type="http://schemas.openxmlformats.org/officeDocument/2006/relationships/image" Target="../media/image32.wmf"/><Relationship Id="rId1" Type="http://schemas.openxmlformats.org/officeDocument/2006/relationships/vmlDrawing" Target="../drawings/vmlDrawing8.vml"/><Relationship Id="rId6" Type="http://schemas.openxmlformats.org/officeDocument/2006/relationships/image" Target="../media/image19.wmf"/><Relationship Id="rId11" Type="http://schemas.openxmlformats.org/officeDocument/2006/relationships/oleObject" Target="../embeddings/oleObject28.bin"/><Relationship Id="rId24" Type="http://schemas.openxmlformats.org/officeDocument/2006/relationships/oleObject" Target="../embeddings/oleObject35.bin"/><Relationship Id="rId5" Type="http://schemas.openxmlformats.org/officeDocument/2006/relationships/oleObject" Target="../embeddings/oleObject25.bin"/><Relationship Id="rId15" Type="http://schemas.openxmlformats.org/officeDocument/2006/relationships/oleObject" Target="../embeddings/oleObject30.bin"/><Relationship Id="rId23" Type="http://schemas.openxmlformats.org/officeDocument/2006/relationships/oleObject" Target="../embeddings/oleObject34.bin"/><Relationship Id="rId10" Type="http://schemas.openxmlformats.org/officeDocument/2006/relationships/image" Target="../media/image27.wmf"/><Relationship Id="rId19" Type="http://schemas.openxmlformats.org/officeDocument/2006/relationships/oleObject" Target="../embeddings/oleObject32.bin"/><Relationship Id="rId4" Type="http://schemas.openxmlformats.org/officeDocument/2006/relationships/image" Target="../media/image25.wmf"/><Relationship Id="rId9" Type="http://schemas.openxmlformats.org/officeDocument/2006/relationships/oleObject" Target="../embeddings/oleObject27.bin"/><Relationship Id="rId14" Type="http://schemas.openxmlformats.org/officeDocument/2006/relationships/image" Target="../media/image29.wmf"/><Relationship Id="rId22" Type="http://schemas.openxmlformats.org/officeDocument/2006/relationships/image" Target="../media/image33.w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4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12" Type="http://schemas.openxmlformats.org/officeDocument/2006/relationships/image" Target="../media/image1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7.wmf"/><Relationship Id="rId11" Type="http://schemas.openxmlformats.org/officeDocument/2006/relationships/oleObject" Target="../embeddings/oleObject9.bin"/><Relationship Id="rId5" Type="http://schemas.openxmlformats.org/officeDocument/2006/relationships/oleObject" Target="../embeddings/oleObject6.bin"/><Relationship Id="rId10" Type="http://schemas.openxmlformats.org/officeDocument/2006/relationships/image" Target="../media/image9.wmf"/><Relationship Id="rId4" Type="http://schemas.openxmlformats.org/officeDocument/2006/relationships/image" Target="../media/image6.wmf"/><Relationship Id="rId9" Type="http://schemas.openxmlformats.org/officeDocument/2006/relationships/oleObject" Target="../embeddings/oleObject8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11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13.bin"/><Relationship Id="rId4" Type="http://schemas.openxmlformats.org/officeDocument/2006/relationships/image" Target="../media/image13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15.bin"/><Relationship Id="rId4" Type="http://schemas.openxmlformats.org/officeDocument/2006/relationships/image" Target="../media/image15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438400"/>
            <a:ext cx="3313355" cy="2656114"/>
          </a:xfrm>
        </p:spPr>
        <p:txBody>
          <a:bodyPr anchor="t">
            <a:normAutofit/>
          </a:bodyPr>
          <a:lstStyle/>
          <a:p>
            <a:r>
              <a:rPr lang="en-US" dirty="0" smtClean="0"/>
              <a:t>Section 3-2</a:t>
            </a:r>
            <a:br>
              <a:rPr lang="en-US" dirty="0" smtClean="0"/>
            </a:br>
            <a:r>
              <a:rPr lang="en-US" dirty="0" smtClean="0"/>
              <a:t>Properties of Parallel </a:t>
            </a:r>
            <a:r>
              <a:rPr lang="en-US" dirty="0" smtClean="0"/>
              <a:t>Lines, </a:t>
            </a:r>
            <a:r>
              <a:rPr lang="en-US" dirty="0" smtClean="0"/>
              <a:t>Calculations.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5429097"/>
            <a:ext cx="3309803" cy="501440"/>
          </a:xfrm>
        </p:spPr>
        <p:txBody>
          <a:bodyPr/>
          <a:lstStyle/>
          <a:p>
            <a:r>
              <a:rPr lang="en-US" dirty="0" smtClean="0"/>
              <a:t>Michael Schuetz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8340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727219"/>
            <a:ext cx="7024744" cy="775010"/>
          </a:xfrm>
        </p:spPr>
        <p:txBody>
          <a:bodyPr anchor="t"/>
          <a:lstStyle/>
          <a:p>
            <a:r>
              <a:rPr lang="en-US" dirty="0" smtClean="0"/>
              <a:t>Proof of Theorem 3-1: AIA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396189"/>
            <a:ext cx="6777317" cy="1438451"/>
          </a:xfrm>
        </p:spPr>
        <p:txBody>
          <a:bodyPr/>
          <a:lstStyle/>
          <a:p>
            <a:r>
              <a:rPr lang="en-US" dirty="0" smtClean="0"/>
              <a:t>Given:  </a:t>
            </a:r>
            <a:r>
              <a:rPr lang="en-US" sz="4000" dirty="0" smtClean="0">
                <a:latin typeface="Freestyle Script" pitchFamily="66" charset="0"/>
              </a:rPr>
              <a:t>l//m </a:t>
            </a:r>
          </a:p>
          <a:p>
            <a:r>
              <a:rPr lang="en-US" dirty="0" smtClean="0"/>
              <a:t>Prove:  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35583479"/>
              </p:ext>
            </p:extLst>
          </p:nvPr>
        </p:nvGraphicFramePr>
        <p:xfrm>
          <a:off x="2510065" y="2093432"/>
          <a:ext cx="1304290" cy="388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83" name="Equation" r:id="rId3" imgW="596880" imgH="177480" progId="Equation.DSMT4">
                  <p:embed/>
                </p:oleObj>
              </mc:Choice>
              <mc:Fallback>
                <p:oleObj name="Equation" r:id="rId3" imgW="59688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510065" y="2093432"/>
                        <a:ext cx="1304290" cy="3885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" name="Group 4"/>
          <p:cNvGrpSpPr/>
          <p:nvPr/>
        </p:nvGrpSpPr>
        <p:grpSpPr>
          <a:xfrm>
            <a:off x="4506684" y="1280158"/>
            <a:ext cx="3004457" cy="1658985"/>
            <a:chOff x="4598125" y="2037804"/>
            <a:chExt cx="3004457" cy="1998619"/>
          </a:xfrm>
        </p:grpSpPr>
        <p:cxnSp>
          <p:nvCxnSpPr>
            <p:cNvPr id="6" name="Straight Arrow Connector 5"/>
            <p:cNvCxnSpPr/>
            <p:nvPr/>
          </p:nvCxnSpPr>
          <p:spPr>
            <a:xfrm>
              <a:off x="4598125" y="2690949"/>
              <a:ext cx="3004457" cy="0"/>
            </a:xfrm>
            <a:prstGeom prst="straightConnector1">
              <a:avLst/>
            </a:prstGeom>
            <a:ln w="44450"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Arrow Connector 6"/>
            <p:cNvCxnSpPr/>
            <p:nvPr/>
          </p:nvCxnSpPr>
          <p:spPr>
            <a:xfrm>
              <a:off x="4598125" y="3526971"/>
              <a:ext cx="3004457" cy="0"/>
            </a:xfrm>
            <a:prstGeom prst="straightConnector1">
              <a:avLst/>
            </a:prstGeom>
            <a:ln w="44450"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/>
            <p:nvPr/>
          </p:nvCxnSpPr>
          <p:spPr>
            <a:xfrm flipV="1">
              <a:off x="5447211" y="2233749"/>
              <a:ext cx="1175658" cy="1802674"/>
            </a:xfrm>
            <a:prstGeom prst="straightConnector1">
              <a:avLst/>
            </a:prstGeom>
            <a:ln w="44450"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4781006" y="2037804"/>
              <a:ext cx="757646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b="1" dirty="0" smtClean="0">
                  <a:solidFill>
                    <a:srgbClr val="92D050"/>
                  </a:solidFill>
                  <a:latin typeface="Freestyle Script" pitchFamily="66" charset="0"/>
                </a:rPr>
                <a:t>l</a:t>
              </a:r>
              <a:endParaRPr lang="en-US" sz="4400" b="1" dirty="0">
                <a:solidFill>
                  <a:srgbClr val="92D050"/>
                </a:solidFill>
                <a:latin typeface="Freestyle Script" pitchFamily="66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4781006" y="2873827"/>
              <a:ext cx="757646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b="1" dirty="0" smtClean="0">
                  <a:solidFill>
                    <a:srgbClr val="92D050"/>
                  </a:solidFill>
                  <a:latin typeface="Freestyle Script" pitchFamily="66" charset="0"/>
                </a:rPr>
                <a:t>m</a:t>
              </a:r>
              <a:endParaRPr lang="en-US" sz="4400" b="1" dirty="0">
                <a:solidFill>
                  <a:srgbClr val="92D050"/>
                </a:solidFill>
                <a:latin typeface="Freestyle Script" pitchFamily="66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773786" y="2633348"/>
              <a:ext cx="600891" cy="55617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4</a:t>
              </a:r>
              <a:endParaRPr lang="en-US" sz="2400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257112" y="2630674"/>
              <a:ext cx="600891" cy="55617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3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5930541" y="3014538"/>
              <a:ext cx="600891" cy="55617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6</a:t>
              </a:r>
              <a:endParaRPr lang="en-US" sz="2400" dirty="0"/>
            </a:p>
          </p:txBody>
        </p:sp>
        <p:sp>
          <p:nvSpPr>
            <p:cNvPr id="19" name="Half Frame 18"/>
            <p:cNvSpPr/>
            <p:nvPr/>
          </p:nvSpPr>
          <p:spPr>
            <a:xfrm rot="8100000">
              <a:off x="7026757" y="2571475"/>
              <a:ext cx="238956" cy="238956"/>
            </a:xfrm>
            <a:prstGeom prst="halfFram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0" name="Half Frame 19"/>
            <p:cNvSpPr/>
            <p:nvPr/>
          </p:nvSpPr>
          <p:spPr>
            <a:xfrm rot="8100000">
              <a:off x="7026756" y="3407498"/>
              <a:ext cx="238956" cy="238956"/>
            </a:xfrm>
            <a:prstGeom prst="halfFram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cxnSp>
        <p:nvCxnSpPr>
          <p:cNvPr id="22" name="Straight Connector 21"/>
          <p:cNvCxnSpPr/>
          <p:nvPr/>
        </p:nvCxnSpPr>
        <p:spPr>
          <a:xfrm>
            <a:off x="796834" y="3148149"/>
            <a:ext cx="765483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1371600" y="2782389"/>
            <a:ext cx="256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Statements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577840" y="2782389"/>
            <a:ext cx="256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Reasons</a:t>
            </a:r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4206240" y="3174274"/>
            <a:ext cx="0" cy="303058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4336865" y="3331030"/>
            <a:ext cx="28607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1. Given</a:t>
            </a:r>
            <a:endParaRPr lang="en-US" dirty="0"/>
          </a:p>
        </p:txBody>
      </p:sp>
      <p:graphicFrame>
        <p:nvGraphicFramePr>
          <p:cNvPr id="28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77612293"/>
              </p:ext>
            </p:extLst>
          </p:nvPr>
        </p:nvGraphicFramePr>
        <p:xfrm>
          <a:off x="801547" y="3333843"/>
          <a:ext cx="974997" cy="3176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84" name="Equation" r:id="rId5" imgW="545760" imgH="177480" progId="Equation.DSMT4">
                  <p:embed/>
                </p:oleObj>
              </mc:Choice>
              <mc:Fallback>
                <p:oleObj name="Equation" r:id="rId5" imgW="54576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801547" y="3333843"/>
                        <a:ext cx="974997" cy="31765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63808988"/>
              </p:ext>
            </p:extLst>
          </p:nvPr>
        </p:nvGraphicFramePr>
        <p:xfrm>
          <a:off x="785726" y="3676742"/>
          <a:ext cx="2486025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85" name="Equation" r:id="rId7" imgW="1409400" imgH="203040" progId="Equation.DSMT4">
                  <p:embed/>
                </p:oleObj>
              </mc:Choice>
              <mc:Fallback>
                <p:oleObj name="Equation" r:id="rId7" imgW="140940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785726" y="3676742"/>
                        <a:ext cx="2486025" cy="361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" name="TextBox 29"/>
          <p:cNvSpPr txBox="1"/>
          <p:nvPr/>
        </p:nvSpPr>
        <p:spPr>
          <a:xfrm>
            <a:off x="4336865" y="3696790"/>
            <a:ext cx="3383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</a:t>
            </a:r>
            <a:r>
              <a:rPr lang="en-US" dirty="0" smtClean="0"/>
              <a:t>. Supplementary Angles</a:t>
            </a:r>
            <a:endParaRPr lang="en-US" dirty="0"/>
          </a:p>
        </p:txBody>
      </p:sp>
      <p:graphicFrame>
        <p:nvGraphicFramePr>
          <p:cNvPr id="31" name="Object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60469590"/>
              </p:ext>
            </p:extLst>
          </p:nvPr>
        </p:nvGraphicFramePr>
        <p:xfrm>
          <a:off x="796785" y="4056155"/>
          <a:ext cx="2463800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86" name="Equation" r:id="rId9" imgW="1396800" imgH="203040" progId="Equation.DSMT4">
                  <p:embed/>
                </p:oleObj>
              </mc:Choice>
              <mc:Fallback>
                <p:oleObj name="Equation" r:id="rId9" imgW="139680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796785" y="4056155"/>
                        <a:ext cx="2463800" cy="361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" name="TextBox 31"/>
          <p:cNvSpPr txBox="1"/>
          <p:nvPr/>
        </p:nvSpPr>
        <p:spPr>
          <a:xfrm>
            <a:off x="4336864" y="4075613"/>
            <a:ext cx="44674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3. Same-Side Interior Angles Postulate</a:t>
            </a:r>
            <a:endParaRPr lang="en-US" dirty="0"/>
          </a:p>
        </p:txBody>
      </p:sp>
      <p:graphicFrame>
        <p:nvGraphicFramePr>
          <p:cNvPr id="33" name="Object 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0462093"/>
              </p:ext>
            </p:extLst>
          </p:nvPr>
        </p:nvGraphicFramePr>
        <p:xfrm>
          <a:off x="789351" y="4468905"/>
          <a:ext cx="331470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87" name="Equation" r:id="rId11" imgW="1879560" imgH="177480" progId="Equation.DSMT4">
                  <p:embed/>
                </p:oleObj>
              </mc:Choice>
              <mc:Fallback>
                <p:oleObj name="Equation" r:id="rId11" imgW="187956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789351" y="4468905"/>
                        <a:ext cx="3314700" cy="317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" name="TextBox 33"/>
          <p:cNvSpPr txBox="1"/>
          <p:nvPr/>
        </p:nvSpPr>
        <p:spPr>
          <a:xfrm>
            <a:off x="4336865" y="4467498"/>
            <a:ext cx="42454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4. Transitive Property of Equality</a:t>
            </a:r>
            <a:endParaRPr lang="en-US" dirty="0"/>
          </a:p>
        </p:txBody>
      </p:sp>
      <p:graphicFrame>
        <p:nvGraphicFramePr>
          <p:cNvPr id="35" name="Object 3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75423825"/>
              </p:ext>
            </p:extLst>
          </p:nvPr>
        </p:nvGraphicFramePr>
        <p:xfrm>
          <a:off x="791887" y="4875305"/>
          <a:ext cx="1768475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88" name="Equation" r:id="rId13" imgW="1002960" imgH="177480" progId="Equation.DSMT4">
                  <p:embed/>
                </p:oleObj>
              </mc:Choice>
              <mc:Fallback>
                <p:oleObj name="Equation" r:id="rId13" imgW="100296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791887" y="4875305"/>
                        <a:ext cx="1768475" cy="317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" name="TextBox 35"/>
          <p:cNvSpPr txBox="1"/>
          <p:nvPr/>
        </p:nvSpPr>
        <p:spPr>
          <a:xfrm>
            <a:off x="4336864" y="4872447"/>
            <a:ext cx="44674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5</a:t>
            </a:r>
            <a:r>
              <a:rPr lang="en-US" dirty="0" smtClean="0"/>
              <a:t>. Subtraction Property of Equality</a:t>
            </a:r>
            <a:endParaRPr lang="en-US" dirty="0"/>
          </a:p>
        </p:txBody>
      </p:sp>
      <p:graphicFrame>
        <p:nvGraphicFramePr>
          <p:cNvPr id="37" name="Object 3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54441710"/>
              </p:ext>
            </p:extLst>
          </p:nvPr>
        </p:nvGraphicFramePr>
        <p:xfrm>
          <a:off x="799781" y="5292817"/>
          <a:ext cx="1387475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89" name="Equation" r:id="rId15" imgW="787320" imgH="177480" progId="Equation.DSMT4">
                  <p:embed/>
                </p:oleObj>
              </mc:Choice>
              <mc:Fallback>
                <p:oleObj name="Equation" r:id="rId15" imgW="78732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799781" y="5292817"/>
                        <a:ext cx="1387475" cy="317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" name="TextBox 37"/>
          <p:cNvSpPr txBox="1"/>
          <p:nvPr/>
        </p:nvSpPr>
        <p:spPr>
          <a:xfrm>
            <a:off x="4336864" y="5290459"/>
            <a:ext cx="44674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6. Definition of Congruence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0047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30" grpId="0"/>
      <p:bldP spid="32" grpId="0"/>
      <p:bldP spid="34" grpId="0"/>
      <p:bldP spid="36" grpId="0"/>
      <p:bldP spid="3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89" y="727219"/>
            <a:ext cx="7499619" cy="775010"/>
          </a:xfrm>
        </p:spPr>
        <p:txBody>
          <a:bodyPr anchor="t">
            <a:normAutofit/>
          </a:bodyPr>
          <a:lstStyle/>
          <a:p>
            <a:r>
              <a:rPr lang="en-US" dirty="0" smtClean="0"/>
              <a:t>Proving an angle relationship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304748"/>
            <a:ext cx="6777317" cy="1765022"/>
          </a:xfrm>
        </p:spPr>
        <p:txBody>
          <a:bodyPr/>
          <a:lstStyle/>
          <a:p>
            <a:r>
              <a:rPr lang="en-US" dirty="0" smtClean="0"/>
              <a:t>Given:  </a:t>
            </a:r>
            <a:r>
              <a:rPr lang="en-US" sz="4000" dirty="0" smtClean="0">
                <a:latin typeface="Freestyle Script" pitchFamily="66" charset="0"/>
              </a:rPr>
              <a:t>l//m </a:t>
            </a:r>
          </a:p>
          <a:p>
            <a:r>
              <a:rPr lang="en-US" dirty="0" smtClean="0"/>
              <a:t>Prove:</a:t>
            </a:r>
          </a:p>
          <a:p>
            <a:pPr marL="365760" lvl="1" indent="0">
              <a:buNone/>
            </a:pPr>
            <a:r>
              <a:rPr lang="en-US" dirty="0" smtClean="0"/>
              <a:t>are supplementary  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76387982"/>
              </p:ext>
            </p:extLst>
          </p:nvPr>
        </p:nvGraphicFramePr>
        <p:xfrm>
          <a:off x="2503216" y="2028598"/>
          <a:ext cx="1527175" cy="387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78" name="Equation" r:id="rId3" imgW="698400" imgH="177480" progId="Equation.DSMT4">
                  <p:embed/>
                </p:oleObj>
              </mc:Choice>
              <mc:Fallback>
                <p:oleObj name="Equation" r:id="rId3" imgW="69840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503216" y="2028598"/>
                        <a:ext cx="1527175" cy="3873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" name="Group 4"/>
          <p:cNvGrpSpPr/>
          <p:nvPr/>
        </p:nvGrpSpPr>
        <p:grpSpPr>
          <a:xfrm>
            <a:off x="4506684" y="1280158"/>
            <a:ext cx="3004457" cy="1658985"/>
            <a:chOff x="4598125" y="2037804"/>
            <a:chExt cx="3004457" cy="1998619"/>
          </a:xfrm>
        </p:grpSpPr>
        <p:cxnSp>
          <p:nvCxnSpPr>
            <p:cNvPr id="6" name="Straight Arrow Connector 5"/>
            <p:cNvCxnSpPr/>
            <p:nvPr/>
          </p:nvCxnSpPr>
          <p:spPr>
            <a:xfrm>
              <a:off x="4598125" y="2690949"/>
              <a:ext cx="3004457" cy="0"/>
            </a:xfrm>
            <a:prstGeom prst="straightConnector1">
              <a:avLst/>
            </a:prstGeom>
            <a:ln w="44450"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Arrow Connector 6"/>
            <p:cNvCxnSpPr/>
            <p:nvPr/>
          </p:nvCxnSpPr>
          <p:spPr>
            <a:xfrm>
              <a:off x="4598125" y="3526971"/>
              <a:ext cx="3004457" cy="0"/>
            </a:xfrm>
            <a:prstGeom prst="straightConnector1">
              <a:avLst/>
            </a:prstGeom>
            <a:ln w="44450"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/>
            <p:nvPr/>
          </p:nvCxnSpPr>
          <p:spPr>
            <a:xfrm flipV="1">
              <a:off x="5447211" y="2233749"/>
              <a:ext cx="1175658" cy="1802674"/>
            </a:xfrm>
            <a:prstGeom prst="straightConnector1">
              <a:avLst/>
            </a:prstGeom>
            <a:ln w="44450"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4781006" y="2037804"/>
              <a:ext cx="757646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b="1" dirty="0" smtClean="0">
                  <a:solidFill>
                    <a:srgbClr val="92D050"/>
                  </a:solidFill>
                  <a:latin typeface="Freestyle Script" pitchFamily="66" charset="0"/>
                </a:rPr>
                <a:t>l</a:t>
              </a:r>
              <a:endParaRPr lang="en-US" sz="4400" b="1" dirty="0">
                <a:solidFill>
                  <a:srgbClr val="92D050"/>
                </a:solidFill>
                <a:latin typeface="Freestyle Script" pitchFamily="66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4781006" y="2873827"/>
              <a:ext cx="757646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b="1" dirty="0" smtClean="0">
                  <a:solidFill>
                    <a:srgbClr val="92D050"/>
                  </a:solidFill>
                  <a:latin typeface="Freestyle Script" pitchFamily="66" charset="0"/>
                </a:rPr>
                <a:t>m</a:t>
              </a:r>
              <a:endParaRPr lang="en-US" sz="4400" b="1" dirty="0">
                <a:solidFill>
                  <a:srgbClr val="92D050"/>
                </a:solidFill>
                <a:latin typeface="Freestyle Script" pitchFamily="66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6061169" y="2209990"/>
              <a:ext cx="60089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1</a:t>
              </a:r>
              <a:endParaRPr lang="en-US" sz="2400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486404" y="3030275"/>
              <a:ext cx="600891" cy="55617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5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5199021" y="3487783"/>
              <a:ext cx="60089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8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5734599" y="3500846"/>
              <a:ext cx="60089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7</a:t>
              </a:r>
              <a:endParaRPr lang="en-US" sz="2400" dirty="0"/>
            </a:p>
          </p:txBody>
        </p:sp>
        <p:sp>
          <p:nvSpPr>
            <p:cNvPr id="19" name="Half Frame 18"/>
            <p:cNvSpPr/>
            <p:nvPr/>
          </p:nvSpPr>
          <p:spPr>
            <a:xfrm rot="8100000">
              <a:off x="7026757" y="2571475"/>
              <a:ext cx="238956" cy="238956"/>
            </a:xfrm>
            <a:prstGeom prst="halfFram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0" name="Half Frame 19"/>
            <p:cNvSpPr/>
            <p:nvPr/>
          </p:nvSpPr>
          <p:spPr>
            <a:xfrm rot="8100000">
              <a:off x="7026756" y="3407498"/>
              <a:ext cx="238956" cy="238956"/>
            </a:xfrm>
            <a:prstGeom prst="halfFram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cxnSp>
        <p:nvCxnSpPr>
          <p:cNvPr id="21" name="Straight Connector 20"/>
          <p:cNvCxnSpPr/>
          <p:nvPr/>
        </p:nvCxnSpPr>
        <p:spPr>
          <a:xfrm>
            <a:off x="796834" y="3304905"/>
            <a:ext cx="765483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1371600" y="2939145"/>
            <a:ext cx="256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Statements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5577840" y="2939145"/>
            <a:ext cx="256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Reasons</a:t>
            </a:r>
            <a:endParaRPr lang="en-US" dirty="0"/>
          </a:p>
        </p:txBody>
      </p:sp>
      <p:cxnSp>
        <p:nvCxnSpPr>
          <p:cNvPr id="24" name="Straight Connector 23"/>
          <p:cNvCxnSpPr/>
          <p:nvPr/>
        </p:nvCxnSpPr>
        <p:spPr>
          <a:xfrm>
            <a:off x="4206240" y="3331030"/>
            <a:ext cx="0" cy="303058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4245424" y="3487786"/>
            <a:ext cx="28607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1. Given</a:t>
            </a:r>
            <a:endParaRPr lang="en-US" dirty="0"/>
          </a:p>
        </p:txBody>
      </p:sp>
      <p:graphicFrame>
        <p:nvGraphicFramePr>
          <p:cNvPr id="26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51308750"/>
              </p:ext>
            </p:extLst>
          </p:nvPr>
        </p:nvGraphicFramePr>
        <p:xfrm>
          <a:off x="801547" y="3490599"/>
          <a:ext cx="974997" cy="3176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79" name="Equation" r:id="rId5" imgW="545760" imgH="177480" progId="Equation.DSMT4">
                  <p:embed/>
                </p:oleObj>
              </mc:Choice>
              <mc:Fallback>
                <p:oleObj name="Equation" r:id="rId5" imgW="54576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801547" y="3490599"/>
                        <a:ext cx="974997" cy="31765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3911506"/>
              </p:ext>
            </p:extLst>
          </p:nvPr>
        </p:nvGraphicFramePr>
        <p:xfrm>
          <a:off x="780590" y="3856038"/>
          <a:ext cx="132080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80" name="Equation" r:id="rId7" imgW="749160" imgH="177480" progId="Equation.DSMT4">
                  <p:embed/>
                </p:oleObj>
              </mc:Choice>
              <mc:Fallback>
                <p:oleObj name="Equation" r:id="rId7" imgW="74916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780590" y="3856038"/>
                        <a:ext cx="1320800" cy="317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15710922"/>
              </p:ext>
            </p:extLst>
          </p:nvPr>
        </p:nvGraphicFramePr>
        <p:xfrm>
          <a:off x="812161" y="4235450"/>
          <a:ext cx="170180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81" name="Equation" r:id="rId9" imgW="965160" imgH="177480" progId="Equation.DSMT4">
                  <p:embed/>
                </p:oleObj>
              </mc:Choice>
              <mc:Fallback>
                <p:oleObj name="Equation" r:id="rId9" imgW="96516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812161" y="4235450"/>
                        <a:ext cx="1701800" cy="317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" name="Object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28151093"/>
              </p:ext>
            </p:extLst>
          </p:nvPr>
        </p:nvGraphicFramePr>
        <p:xfrm>
          <a:off x="794065" y="4616813"/>
          <a:ext cx="2754312" cy="363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82" name="Equation" r:id="rId11" imgW="1562040" imgH="203040" progId="Equation.DSMT4">
                  <p:embed/>
                </p:oleObj>
              </mc:Choice>
              <mc:Fallback>
                <p:oleObj name="Equation" r:id="rId11" imgW="156204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794065" y="4616813"/>
                        <a:ext cx="2754312" cy="3635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" name="Object 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2249720"/>
              </p:ext>
            </p:extLst>
          </p:nvPr>
        </p:nvGraphicFramePr>
        <p:xfrm>
          <a:off x="804050" y="5032375"/>
          <a:ext cx="2371725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83" name="Equation" r:id="rId13" imgW="1346040" imgH="177480" progId="Equation.DSMT4">
                  <p:embed/>
                </p:oleObj>
              </mc:Choice>
              <mc:Fallback>
                <p:oleObj name="Equation" r:id="rId13" imgW="134604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804050" y="5032375"/>
                        <a:ext cx="2371725" cy="317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" name="Object 3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49386864"/>
              </p:ext>
            </p:extLst>
          </p:nvPr>
        </p:nvGraphicFramePr>
        <p:xfrm>
          <a:off x="800468" y="5449888"/>
          <a:ext cx="2327275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84" name="Equation" r:id="rId15" imgW="1320480" imgH="177480" progId="Equation.DSMT4">
                  <p:embed/>
                </p:oleObj>
              </mc:Choice>
              <mc:Fallback>
                <p:oleObj name="Equation" r:id="rId15" imgW="132048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800468" y="5449888"/>
                        <a:ext cx="2327275" cy="317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" name="TextBox 35"/>
          <p:cNvSpPr txBox="1"/>
          <p:nvPr/>
        </p:nvSpPr>
        <p:spPr>
          <a:xfrm>
            <a:off x="4245423" y="5447215"/>
            <a:ext cx="44674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6. Substitution Property</a:t>
            </a:r>
            <a:endParaRPr lang="en-US" dirty="0"/>
          </a:p>
        </p:txBody>
      </p:sp>
      <p:grpSp>
        <p:nvGrpSpPr>
          <p:cNvPr id="42" name="Group 41"/>
          <p:cNvGrpSpPr/>
          <p:nvPr/>
        </p:nvGrpSpPr>
        <p:grpSpPr>
          <a:xfrm>
            <a:off x="4245424" y="3853546"/>
            <a:ext cx="4188554" cy="369332"/>
            <a:chOff x="4336865" y="3853546"/>
            <a:chExt cx="4188554" cy="369332"/>
          </a:xfrm>
        </p:grpSpPr>
        <p:sp>
          <p:nvSpPr>
            <p:cNvPr id="28" name="TextBox 27"/>
            <p:cNvSpPr txBox="1"/>
            <p:nvPr/>
          </p:nvSpPr>
          <p:spPr>
            <a:xfrm>
              <a:off x="4336865" y="3853546"/>
              <a:ext cx="338328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2</a:t>
              </a:r>
              <a:r>
                <a:rPr lang="en-US" dirty="0" smtClean="0"/>
                <a:t>. If lines are //, then </a:t>
              </a:r>
              <a:r>
                <a:rPr lang="en-US" dirty="0" err="1" smtClean="0"/>
                <a:t>Corr</a:t>
              </a:r>
              <a:r>
                <a:rPr lang="en-US" dirty="0" smtClean="0"/>
                <a:t> </a:t>
              </a:r>
              <a:endParaRPr lang="en-US" dirty="0"/>
            </a:p>
          </p:txBody>
        </p:sp>
        <p:graphicFrame>
          <p:nvGraphicFramePr>
            <p:cNvPr id="41" name="Object 4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635877744"/>
                </p:ext>
              </p:extLst>
            </p:nvPr>
          </p:nvGraphicFramePr>
          <p:xfrm>
            <a:off x="7298282" y="3856900"/>
            <a:ext cx="1227137" cy="3175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385" name="Equation" r:id="rId17" imgW="685800" imgH="177480" progId="Equation.DSMT4">
                    <p:embed/>
                  </p:oleObj>
                </mc:Choice>
                <mc:Fallback>
                  <p:oleObj name="Equation" r:id="rId17" imgW="685800" imgH="17748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8"/>
                        <a:stretch>
                          <a:fillRect/>
                        </a:stretch>
                      </p:blipFill>
                      <p:spPr>
                        <a:xfrm>
                          <a:off x="7298282" y="3856900"/>
                          <a:ext cx="1227137" cy="3175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44" name="Group 43"/>
          <p:cNvGrpSpPr/>
          <p:nvPr/>
        </p:nvGrpSpPr>
        <p:grpSpPr>
          <a:xfrm>
            <a:off x="4245423" y="4232369"/>
            <a:ext cx="4467498" cy="369332"/>
            <a:chOff x="4336864" y="4232369"/>
            <a:chExt cx="4467498" cy="369332"/>
          </a:xfrm>
        </p:grpSpPr>
        <p:sp>
          <p:nvSpPr>
            <p:cNvPr id="30" name="TextBox 29"/>
            <p:cNvSpPr txBox="1"/>
            <p:nvPr/>
          </p:nvSpPr>
          <p:spPr>
            <a:xfrm>
              <a:off x="4336864" y="4232369"/>
              <a:ext cx="446749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3.               have equal measure.</a:t>
              </a:r>
              <a:endParaRPr lang="en-US" dirty="0"/>
            </a:p>
          </p:txBody>
        </p:sp>
        <p:graphicFrame>
          <p:nvGraphicFramePr>
            <p:cNvPr id="43" name="Object 4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426512872"/>
                </p:ext>
              </p:extLst>
            </p:nvPr>
          </p:nvGraphicFramePr>
          <p:xfrm>
            <a:off x="4695416" y="4235496"/>
            <a:ext cx="815975" cy="3175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386" name="Equation" r:id="rId19" imgW="457200" imgH="177480" progId="Equation.DSMT4">
                    <p:embed/>
                  </p:oleObj>
                </mc:Choice>
                <mc:Fallback>
                  <p:oleObj name="Equation" r:id="rId19" imgW="457200" imgH="17748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20"/>
                        <a:stretch>
                          <a:fillRect/>
                        </a:stretch>
                      </p:blipFill>
                      <p:spPr>
                        <a:xfrm>
                          <a:off x="4695416" y="4235496"/>
                          <a:ext cx="815975" cy="3175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48" name="Group 47"/>
          <p:cNvGrpSpPr/>
          <p:nvPr/>
        </p:nvGrpSpPr>
        <p:grpSpPr>
          <a:xfrm>
            <a:off x="4245423" y="4624254"/>
            <a:ext cx="4624256" cy="369332"/>
            <a:chOff x="4336864" y="4624254"/>
            <a:chExt cx="4624256" cy="369332"/>
          </a:xfrm>
        </p:grpSpPr>
        <p:sp>
          <p:nvSpPr>
            <p:cNvPr id="32" name="TextBox 31"/>
            <p:cNvSpPr txBox="1"/>
            <p:nvPr/>
          </p:nvSpPr>
          <p:spPr>
            <a:xfrm>
              <a:off x="4336864" y="4624254"/>
              <a:ext cx="462425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4.         that form a linear pair are suppl.</a:t>
              </a:r>
              <a:endParaRPr lang="en-US" dirty="0"/>
            </a:p>
          </p:txBody>
        </p:sp>
        <p:graphicFrame>
          <p:nvGraphicFramePr>
            <p:cNvPr id="45" name="Object 4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732403470"/>
                </p:ext>
              </p:extLst>
            </p:nvPr>
          </p:nvGraphicFramePr>
          <p:xfrm>
            <a:off x="4671423" y="4640445"/>
            <a:ext cx="522288" cy="3175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387" name="Equation" r:id="rId21" imgW="291960" imgH="177480" progId="Equation.DSMT4">
                    <p:embed/>
                  </p:oleObj>
                </mc:Choice>
                <mc:Fallback>
                  <p:oleObj name="Equation" r:id="rId21" imgW="291960" imgH="17748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22"/>
                        <a:stretch>
                          <a:fillRect/>
                        </a:stretch>
                      </p:blipFill>
                      <p:spPr>
                        <a:xfrm>
                          <a:off x="4671423" y="4640445"/>
                          <a:ext cx="522288" cy="3175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49" name="Group 48"/>
          <p:cNvGrpSpPr/>
          <p:nvPr/>
        </p:nvGrpSpPr>
        <p:grpSpPr>
          <a:xfrm>
            <a:off x="4245423" y="5029203"/>
            <a:ext cx="4467498" cy="369332"/>
            <a:chOff x="4336864" y="5029203"/>
            <a:chExt cx="4467498" cy="369332"/>
          </a:xfrm>
        </p:grpSpPr>
        <p:sp>
          <p:nvSpPr>
            <p:cNvPr id="34" name="TextBox 33"/>
            <p:cNvSpPr txBox="1"/>
            <p:nvPr/>
          </p:nvSpPr>
          <p:spPr>
            <a:xfrm>
              <a:off x="4336864" y="5029203"/>
              <a:ext cx="446749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5</a:t>
              </a:r>
              <a:r>
                <a:rPr lang="en-US" dirty="0" smtClean="0"/>
                <a:t>. Def. of suppl.</a:t>
              </a:r>
              <a:endParaRPr lang="en-US" dirty="0"/>
            </a:p>
          </p:txBody>
        </p:sp>
        <p:graphicFrame>
          <p:nvGraphicFramePr>
            <p:cNvPr id="46" name="Object 4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476009736"/>
                </p:ext>
              </p:extLst>
            </p:nvPr>
          </p:nvGraphicFramePr>
          <p:xfrm>
            <a:off x="6186715" y="5045394"/>
            <a:ext cx="522288" cy="3175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388" name="Equation" r:id="rId23" imgW="291960" imgH="177480" progId="Equation.DSMT4">
                    <p:embed/>
                  </p:oleObj>
                </mc:Choice>
                <mc:Fallback>
                  <p:oleObj name="Equation" r:id="rId23" imgW="291960" imgH="17748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22"/>
                        <a:stretch>
                          <a:fillRect/>
                        </a:stretch>
                      </p:blipFill>
                      <p:spPr>
                        <a:xfrm>
                          <a:off x="6186715" y="5045394"/>
                          <a:ext cx="522288" cy="3175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50" name="Group 49"/>
          <p:cNvGrpSpPr/>
          <p:nvPr/>
        </p:nvGrpSpPr>
        <p:grpSpPr>
          <a:xfrm>
            <a:off x="4245423" y="5852163"/>
            <a:ext cx="4467498" cy="369332"/>
            <a:chOff x="4336864" y="5852163"/>
            <a:chExt cx="4467498" cy="369332"/>
          </a:xfrm>
        </p:grpSpPr>
        <p:sp>
          <p:nvSpPr>
            <p:cNvPr id="40" name="TextBox 39"/>
            <p:cNvSpPr txBox="1"/>
            <p:nvPr/>
          </p:nvSpPr>
          <p:spPr>
            <a:xfrm>
              <a:off x="4336864" y="5852163"/>
              <a:ext cx="446749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7</a:t>
              </a:r>
              <a:r>
                <a:rPr lang="en-US" dirty="0" smtClean="0"/>
                <a:t>. Def. of suppl. </a:t>
              </a:r>
              <a:endParaRPr lang="en-US" dirty="0"/>
            </a:p>
          </p:txBody>
        </p:sp>
        <p:graphicFrame>
          <p:nvGraphicFramePr>
            <p:cNvPr id="47" name="Object 4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757173422"/>
                </p:ext>
              </p:extLst>
            </p:nvPr>
          </p:nvGraphicFramePr>
          <p:xfrm>
            <a:off x="6186715" y="5868354"/>
            <a:ext cx="522288" cy="3175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389" name="Equation" r:id="rId24" imgW="291960" imgH="177480" progId="Equation.DSMT4">
                    <p:embed/>
                  </p:oleObj>
                </mc:Choice>
                <mc:Fallback>
                  <p:oleObj name="Equation" r:id="rId24" imgW="291960" imgH="17748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22"/>
                        <a:stretch>
                          <a:fillRect/>
                        </a:stretch>
                      </p:blipFill>
                      <p:spPr>
                        <a:xfrm>
                          <a:off x="6186715" y="5868354"/>
                          <a:ext cx="522288" cy="3175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51" name="Object 5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71286679"/>
              </p:ext>
            </p:extLst>
          </p:nvPr>
        </p:nvGraphicFramePr>
        <p:xfrm>
          <a:off x="815975" y="5818551"/>
          <a:ext cx="2709863" cy="363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90" name="Equation" r:id="rId25" imgW="1536480" imgH="203040" progId="Equation.DSMT4">
                  <p:embed/>
                </p:oleObj>
              </mc:Choice>
              <mc:Fallback>
                <p:oleObj name="Equation" r:id="rId25" imgW="153648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6"/>
                      <a:stretch>
                        <a:fillRect/>
                      </a:stretch>
                    </p:blipFill>
                    <p:spPr>
                      <a:xfrm>
                        <a:off x="815975" y="5818551"/>
                        <a:ext cx="2709863" cy="3635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77249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3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P. </a:t>
            </a:r>
            <a:r>
              <a:rPr lang="en-US"/>
              <a:t>153, #’s 10, 11, 25, 26.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1775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838200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Postulate 3-1:  Same-Side Interior Angles Postulate.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279342"/>
              </p:ext>
            </p:extLst>
          </p:nvPr>
        </p:nvGraphicFramePr>
        <p:xfrm>
          <a:off x="1042988" y="2057400"/>
          <a:ext cx="6958011" cy="4191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193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62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824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02435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Postulate</a:t>
                      </a:r>
                      <a:endParaRPr lang="en-US" sz="3200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l"/>
                      <a:r>
                        <a:rPr lang="en-US" sz="3200" dirty="0" smtClean="0"/>
                        <a:t>  If  </a:t>
                      </a:r>
                      <a:r>
                        <a:rPr lang="en-US" sz="4800" dirty="0" smtClean="0">
                          <a:latin typeface="Kunstler Script" pitchFamily="66" charset="0"/>
                        </a:rPr>
                        <a:t>l//m</a:t>
                      </a:r>
                    </a:p>
                  </a:txBody>
                  <a:tcPr vert="vert270" anchor="ctr"/>
                </a:tc>
                <a:tc rowSpan="2">
                  <a:txBody>
                    <a:bodyPr/>
                    <a:lstStyle/>
                    <a:p>
                      <a:pPr algn="ctr"/>
                      <a:endParaRPr lang="en-US" sz="3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93065">
                <a:tc rowSpan="2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955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dirty="0" smtClean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Then</a:t>
                      </a:r>
                    </a:p>
                  </a:txBody>
                  <a:tcPr vert="vert27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977537" y="2821807"/>
            <a:ext cx="24384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If a transversal intersects two parallel lines, then same-side interior angles are supplementary</a:t>
            </a:r>
            <a:endParaRPr lang="en-US" sz="2400" dirty="0"/>
          </a:p>
        </p:txBody>
      </p:sp>
      <p:grpSp>
        <p:nvGrpSpPr>
          <p:cNvPr id="27" name="Group 26"/>
          <p:cNvGrpSpPr/>
          <p:nvPr/>
        </p:nvGrpSpPr>
        <p:grpSpPr>
          <a:xfrm>
            <a:off x="4598125" y="2037804"/>
            <a:ext cx="3004457" cy="1998619"/>
            <a:chOff x="4598125" y="2037804"/>
            <a:chExt cx="3004457" cy="1998619"/>
          </a:xfrm>
        </p:grpSpPr>
        <p:cxnSp>
          <p:nvCxnSpPr>
            <p:cNvPr id="8" name="Straight Arrow Connector 7"/>
            <p:cNvCxnSpPr/>
            <p:nvPr/>
          </p:nvCxnSpPr>
          <p:spPr>
            <a:xfrm>
              <a:off x="4598125" y="2690949"/>
              <a:ext cx="3004457" cy="0"/>
            </a:xfrm>
            <a:prstGeom prst="straightConnector1">
              <a:avLst/>
            </a:prstGeom>
            <a:ln w="44450"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>
              <a:off x="4598125" y="3526971"/>
              <a:ext cx="3004457" cy="0"/>
            </a:xfrm>
            <a:prstGeom prst="straightConnector1">
              <a:avLst/>
            </a:prstGeom>
            <a:ln w="44450"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 flipV="1">
              <a:off x="5447211" y="2233749"/>
              <a:ext cx="1175658" cy="1802674"/>
            </a:xfrm>
            <a:prstGeom prst="straightConnector1">
              <a:avLst/>
            </a:prstGeom>
            <a:ln w="44450"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4781006" y="2037804"/>
              <a:ext cx="757646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b="1" dirty="0" smtClean="0">
                  <a:solidFill>
                    <a:srgbClr val="92D050"/>
                  </a:solidFill>
                  <a:latin typeface="Freestyle Script" pitchFamily="66" charset="0"/>
                </a:rPr>
                <a:t>l</a:t>
              </a:r>
              <a:endParaRPr lang="en-US" sz="4400" b="1" dirty="0">
                <a:solidFill>
                  <a:srgbClr val="92D050"/>
                </a:solidFill>
                <a:latin typeface="Freestyle Script" pitchFamily="66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4781006" y="2873827"/>
              <a:ext cx="757646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b="1" dirty="0" smtClean="0">
                  <a:solidFill>
                    <a:srgbClr val="92D050"/>
                  </a:solidFill>
                  <a:latin typeface="Freestyle Script" pitchFamily="66" charset="0"/>
                </a:rPr>
                <a:t>m</a:t>
              </a:r>
              <a:endParaRPr lang="en-US" sz="4400" b="1" dirty="0">
                <a:solidFill>
                  <a:srgbClr val="92D050"/>
                </a:solidFill>
                <a:latin typeface="Freestyle Script" pitchFamily="66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6021980" y="2272938"/>
              <a:ext cx="60089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1</a:t>
              </a:r>
              <a:endParaRPr lang="en-US" sz="2400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6544495" y="2272938"/>
              <a:ext cx="60089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2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5760723" y="2664823"/>
              <a:ext cx="60089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solidFill>
                    <a:srgbClr val="FF0000"/>
                  </a:solidFill>
                </a:rPr>
                <a:t>4</a:t>
              </a:r>
              <a:endParaRPr lang="en-US" sz="2400" dirty="0">
                <a:solidFill>
                  <a:srgbClr val="FF0000"/>
                </a:solidFill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6322427" y="2677886"/>
              <a:ext cx="60089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solidFill>
                    <a:srgbClr val="0070C0"/>
                  </a:solidFill>
                </a:rPr>
                <a:t>3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5473341" y="3108961"/>
              <a:ext cx="60089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solidFill>
                    <a:srgbClr val="0070C0"/>
                  </a:solidFill>
                </a:rPr>
                <a:t>5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5995856" y="3108961"/>
              <a:ext cx="60089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solidFill>
                    <a:srgbClr val="FF0000"/>
                  </a:solidFill>
                </a:rPr>
                <a:t>6</a:t>
              </a:r>
              <a:endParaRPr lang="en-US" sz="2400" dirty="0">
                <a:solidFill>
                  <a:srgbClr val="FF0000"/>
                </a:solidFill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5199021" y="3487783"/>
              <a:ext cx="60089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8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5773788" y="3500846"/>
              <a:ext cx="60089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7</a:t>
              </a:r>
              <a:endParaRPr lang="en-US" sz="2400" dirty="0"/>
            </a:p>
          </p:txBody>
        </p:sp>
        <p:sp>
          <p:nvSpPr>
            <p:cNvPr id="25" name="Half Frame 24"/>
            <p:cNvSpPr/>
            <p:nvPr/>
          </p:nvSpPr>
          <p:spPr>
            <a:xfrm rot="8100000">
              <a:off x="7026757" y="2571475"/>
              <a:ext cx="238956" cy="238956"/>
            </a:xfrm>
            <a:prstGeom prst="halfFram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6" name="Half Frame 25"/>
            <p:cNvSpPr/>
            <p:nvPr/>
          </p:nvSpPr>
          <p:spPr>
            <a:xfrm rot="8100000">
              <a:off x="7026756" y="3407498"/>
              <a:ext cx="238956" cy="238956"/>
            </a:xfrm>
            <a:prstGeom prst="halfFram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4458062" y="4380502"/>
            <a:ext cx="3232775" cy="1210401"/>
            <a:chOff x="4458062" y="4380502"/>
            <a:chExt cx="3232775" cy="1210401"/>
          </a:xfrm>
        </p:grpSpPr>
        <p:graphicFrame>
          <p:nvGraphicFramePr>
            <p:cNvPr id="28" name="Object 2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883767829"/>
                </p:ext>
              </p:extLst>
            </p:nvPr>
          </p:nvGraphicFramePr>
          <p:xfrm>
            <a:off x="4458062" y="4380502"/>
            <a:ext cx="3232775" cy="49194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68" name="Equation" r:id="rId3" imgW="1168200" imgH="177480" progId="Equation.DSMT4">
                    <p:embed/>
                  </p:oleObj>
                </mc:Choice>
                <mc:Fallback>
                  <p:oleObj name="Equation" r:id="rId3" imgW="1168200" imgH="17748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4458062" y="4380502"/>
                          <a:ext cx="3232775" cy="491944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9" name="Object 2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036044027"/>
                </p:ext>
              </p:extLst>
            </p:nvPr>
          </p:nvGraphicFramePr>
          <p:xfrm>
            <a:off x="4458062" y="5098959"/>
            <a:ext cx="3232775" cy="49194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69" name="Equation" r:id="rId5" imgW="1168200" imgH="177480" progId="Equation.DSMT4">
                    <p:embed/>
                  </p:oleObj>
                </mc:Choice>
                <mc:Fallback>
                  <p:oleObj name="Equation" r:id="rId5" imgW="1168200" imgH="17748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6"/>
                        <a:stretch>
                          <a:fillRect/>
                        </a:stretch>
                      </p:blipFill>
                      <p:spPr>
                        <a:xfrm>
                          <a:off x="4458062" y="5098959"/>
                          <a:ext cx="3232775" cy="491944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1008298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838200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Theorem 3-1:  Alternate Interior Angles Theorem. (AIA)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40841691"/>
              </p:ext>
            </p:extLst>
          </p:nvPr>
        </p:nvGraphicFramePr>
        <p:xfrm>
          <a:off x="1042988" y="2057400"/>
          <a:ext cx="6958011" cy="4191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193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62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824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02435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Theorem</a:t>
                      </a:r>
                      <a:endParaRPr lang="en-US" sz="3200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l"/>
                      <a:r>
                        <a:rPr lang="en-US" sz="3200" dirty="0" smtClean="0"/>
                        <a:t>  If  </a:t>
                      </a:r>
                      <a:r>
                        <a:rPr lang="en-US" sz="4800" dirty="0" smtClean="0">
                          <a:latin typeface="Kunstler Script" pitchFamily="66" charset="0"/>
                        </a:rPr>
                        <a:t>l//m</a:t>
                      </a:r>
                    </a:p>
                  </a:txBody>
                  <a:tcPr vert="vert270" anchor="ctr"/>
                </a:tc>
                <a:tc rowSpan="2">
                  <a:txBody>
                    <a:bodyPr/>
                    <a:lstStyle/>
                    <a:p>
                      <a:pPr algn="ctr"/>
                      <a:endParaRPr lang="en-US" sz="3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93065">
                <a:tc rowSpan="2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955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dirty="0" smtClean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Then</a:t>
                      </a:r>
                    </a:p>
                  </a:txBody>
                  <a:tcPr vert="vert27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977537" y="2821807"/>
            <a:ext cx="2438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If a transversal intersects two parallel lines, then alternate interior angles are congruent.</a:t>
            </a:r>
            <a:endParaRPr lang="en-US" sz="2400" dirty="0"/>
          </a:p>
        </p:txBody>
      </p:sp>
      <p:grpSp>
        <p:nvGrpSpPr>
          <p:cNvPr id="27" name="Group 26"/>
          <p:cNvGrpSpPr/>
          <p:nvPr/>
        </p:nvGrpSpPr>
        <p:grpSpPr>
          <a:xfrm>
            <a:off x="4598125" y="2037804"/>
            <a:ext cx="3004457" cy="1998619"/>
            <a:chOff x="4598125" y="2037804"/>
            <a:chExt cx="3004457" cy="1998619"/>
          </a:xfrm>
        </p:grpSpPr>
        <p:cxnSp>
          <p:nvCxnSpPr>
            <p:cNvPr id="8" name="Straight Arrow Connector 7"/>
            <p:cNvCxnSpPr/>
            <p:nvPr/>
          </p:nvCxnSpPr>
          <p:spPr>
            <a:xfrm>
              <a:off x="4598125" y="2690949"/>
              <a:ext cx="3004457" cy="0"/>
            </a:xfrm>
            <a:prstGeom prst="straightConnector1">
              <a:avLst/>
            </a:prstGeom>
            <a:ln w="44450"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>
              <a:off x="4598125" y="3526971"/>
              <a:ext cx="3004457" cy="0"/>
            </a:xfrm>
            <a:prstGeom prst="straightConnector1">
              <a:avLst/>
            </a:prstGeom>
            <a:ln w="44450"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 flipV="1">
              <a:off x="5447211" y="2233749"/>
              <a:ext cx="1175658" cy="1802674"/>
            </a:xfrm>
            <a:prstGeom prst="straightConnector1">
              <a:avLst/>
            </a:prstGeom>
            <a:ln w="44450"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4781006" y="2037804"/>
              <a:ext cx="757646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b="1" dirty="0" smtClean="0">
                  <a:solidFill>
                    <a:srgbClr val="92D050"/>
                  </a:solidFill>
                  <a:latin typeface="Freestyle Script" pitchFamily="66" charset="0"/>
                </a:rPr>
                <a:t>l</a:t>
              </a:r>
              <a:endParaRPr lang="en-US" sz="4400" b="1" dirty="0">
                <a:solidFill>
                  <a:srgbClr val="92D050"/>
                </a:solidFill>
                <a:latin typeface="Freestyle Script" pitchFamily="66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4781006" y="2873827"/>
              <a:ext cx="757646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b="1" dirty="0" smtClean="0">
                  <a:solidFill>
                    <a:srgbClr val="92D050"/>
                  </a:solidFill>
                  <a:latin typeface="Freestyle Script" pitchFamily="66" charset="0"/>
                </a:rPr>
                <a:t>m</a:t>
              </a:r>
              <a:endParaRPr lang="en-US" sz="4400" b="1" dirty="0">
                <a:solidFill>
                  <a:srgbClr val="92D050"/>
                </a:solidFill>
                <a:latin typeface="Freestyle Script" pitchFamily="66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6021980" y="2272938"/>
              <a:ext cx="60089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1</a:t>
              </a:r>
              <a:endParaRPr lang="en-US" sz="2400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6544495" y="2272938"/>
              <a:ext cx="60089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2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5760723" y="2664823"/>
              <a:ext cx="60089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solidFill>
                    <a:srgbClr val="FF0000"/>
                  </a:solidFill>
                </a:rPr>
                <a:t>4</a:t>
              </a:r>
              <a:endParaRPr lang="en-US" sz="2400" dirty="0">
                <a:solidFill>
                  <a:srgbClr val="FF0000"/>
                </a:solidFill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6322427" y="2677886"/>
              <a:ext cx="60089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solidFill>
                    <a:srgbClr val="0070C0"/>
                  </a:solidFill>
                </a:rPr>
                <a:t>3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5473341" y="3108961"/>
              <a:ext cx="60089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solidFill>
                    <a:srgbClr val="0070C0"/>
                  </a:solidFill>
                </a:rPr>
                <a:t>5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5995856" y="3108961"/>
              <a:ext cx="60089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solidFill>
                    <a:srgbClr val="FF0000"/>
                  </a:solidFill>
                </a:rPr>
                <a:t>6</a:t>
              </a:r>
              <a:endParaRPr lang="en-US" sz="2400" dirty="0">
                <a:solidFill>
                  <a:srgbClr val="FF0000"/>
                </a:solidFill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5199021" y="3487783"/>
              <a:ext cx="60089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8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5773788" y="3500846"/>
              <a:ext cx="60089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7</a:t>
              </a:r>
              <a:endParaRPr lang="en-US" sz="2400" dirty="0"/>
            </a:p>
          </p:txBody>
        </p:sp>
        <p:sp>
          <p:nvSpPr>
            <p:cNvPr id="25" name="Half Frame 24"/>
            <p:cNvSpPr/>
            <p:nvPr/>
          </p:nvSpPr>
          <p:spPr>
            <a:xfrm rot="8100000">
              <a:off x="7026757" y="2571475"/>
              <a:ext cx="238956" cy="238956"/>
            </a:xfrm>
            <a:prstGeom prst="halfFram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6" name="Half Frame 25"/>
            <p:cNvSpPr/>
            <p:nvPr/>
          </p:nvSpPr>
          <p:spPr>
            <a:xfrm rot="8100000">
              <a:off x="7026756" y="3407498"/>
              <a:ext cx="238956" cy="238956"/>
            </a:xfrm>
            <a:prstGeom prst="halfFram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5248275" y="4458291"/>
            <a:ext cx="1651000" cy="1211262"/>
            <a:chOff x="5248275" y="4379913"/>
            <a:chExt cx="1651000" cy="1211262"/>
          </a:xfrm>
        </p:grpSpPr>
        <p:graphicFrame>
          <p:nvGraphicFramePr>
            <p:cNvPr id="28" name="Object 2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757545378"/>
                </p:ext>
              </p:extLst>
            </p:nvPr>
          </p:nvGraphicFramePr>
          <p:xfrm>
            <a:off x="5248275" y="4379913"/>
            <a:ext cx="1651000" cy="4921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98" name="Equation" r:id="rId3" imgW="596880" imgH="177480" progId="Equation.DSMT4">
                    <p:embed/>
                  </p:oleObj>
                </mc:Choice>
                <mc:Fallback>
                  <p:oleObj name="Equation" r:id="rId3" imgW="596880" imgH="17748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5248275" y="4379913"/>
                          <a:ext cx="1651000" cy="492125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9" name="Object 2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678118264"/>
                </p:ext>
              </p:extLst>
            </p:nvPr>
          </p:nvGraphicFramePr>
          <p:xfrm>
            <a:off x="5265738" y="5099050"/>
            <a:ext cx="1617662" cy="4921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99" name="Equation" r:id="rId5" imgW="583920" imgH="177480" progId="Equation.DSMT4">
                    <p:embed/>
                  </p:oleObj>
                </mc:Choice>
                <mc:Fallback>
                  <p:oleObj name="Equation" r:id="rId5" imgW="583920" imgH="17748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6"/>
                        <a:stretch>
                          <a:fillRect/>
                        </a:stretch>
                      </p:blipFill>
                      <p:spPr>
                        <a:xfrm>
                          <a:off x="5265738" y="5099050"/>
                          <a:ext cx="1617662" cy="492125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386429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838200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Theorem 3-2:  Corresponding Angles Theorem. (</a:t>
            </a:r>
            <a:r>
              <a:rPr lang="en-US" dirty="0" err="1" smtClean="0"/>
              <a:t>Corr</a:t>
            </a:r>
            <a:r>
              <a:rPr lang="en-US" dirty="0" smtClean="0"/>
              <a:t>      )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01826686"/>
              </p:ext>
            </p:extLst>
          </p:nvPr>
        </p:nvGraphicFramePr>
        <p:xfrm>
          <a:off x="1042988" y="2057400"/>
          <a:ext cx="6958011" cy="4191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193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62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824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02435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Theorem</a:t>
                      </a:r>
                      <a:endParaRPr lang="en-US" sz="3200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l"/>
                      <a:r>
                        <a:rPr lang="en-US" sz="3200" dirty="0" smtClean="0"/>
                        <a:t>  If  </a:t>
                      </a:r>
                      <a:r>
                        <a:rPr lang="en-US" sz="4800" dirty="0" smtClean="0">
                          <a:latin typeface="Kunstler Script" pitchFamily="66" charset="0"/>
                        </a:rPr>
                        <a:t>l//m</a:t>
                      </a:r>
                    </a:p>
                  </a:txBody>
                  <a:tcPr vert="vert270" anchor="ctr"/>
                </a:tc>
                <a:tc rowSpan="2">
                  <a:txBody>
                    <a:bodyPr/>
                    <a:lstStyle/>
                    <a:p>
                      <a:pPr algn="ctr"/>
                      <a:endParaRPr lang="en-US" sz="3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93065">
                <a:tc rowSpan="2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955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dirty="0" smtClean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Then</a:t>
                      </a:r>
                    </a:p>
                  </a:txBody>
                  <a:tcPr vert="vert27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977537" y="2821807"/>
            <a:ext cx="24384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If a transversal intersects two parallel lines, then corresponding angles are congruent.</a:t>
            </a:r>
            <a:endParaRPr lang="en-US" sz="2400" dirty="0"/>
          </a:p>
        </p:txBody>
      </p:sp>
      <p:grpSp>
        <p:nvGrpSpPr>
          <p:cNvPr id="27" name="Group 26"/>
          <p:cNvGrpSpPr/>
          <p:nvPr/>
        </p:nvGrpSpPr>
        <p:grpSpPr>
          <a:xfrm>
            <a:off x="4598125" y="2037804"/>
            <a:ext cx="3004457" cy="1998619"/>
            <a:chOff x="4598125" y="2037804"/>
            <a:chExt cx="3004457" cy="1998619"/>
          </a:xfrm>
        </p:grpSpPr>
        <p:cxnSp>
          <p:nvCxnSpPr>
            <p:cNvPr id="8" name="Straight Arrow Connector 7"/>
            <p:cNvCxnSpPr/>
            <p:nvPr/>
          </p:nvCxnSpPr>
          <p:spPr>
            <a:xfrm>
              <a:off x="4598125" y="2690949"/>
              <a:ext cx="3004457" cy="0"/>
            </a:xfrm>
            <a:prstGeom prst="straightConnector1">
              <a:avLst/>
            </a:prstGeom>
            <a:ln w="44450"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>
              <a:off x="4598125" y="3526971"/>
              <a:ext cx="3004457" cy="0"/>
            </a:xfrm>
            <a:prstGeom prst="straightConnector1">
              <a:avLst/>
            </a:prstGeom>
            <a:ln w="44450"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 flipV="1">
              <a:off x="5447211" y="2233749"/>
              <a:ext cx="1175658" cy="1802674"/>
            </a:xfrm>
            <a:prstGeom prst="straightConnector1">
              <a:avLst/>
            </a:prstGeom>
            <a:ln w="44450"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4781006" y="2037804"/>
              <a:ext cx="757646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b="1" dirty="0" smtClean="0">
                  <a:solidFill>
                    <a:srgbClr val="92D050"/>
                  </a:solidFill>
                  <a:latin typeface="Freestyle Script" pitchFamily="66" charset="0"/>
                </a:rPr>
                <a:t>l</a:t>
              </a:r>
              <a:endParaRPr lang="en-US" sz="4400" b="1" dirty="0">
                <a:solidFill>
                  <a:srgbClr val="92D050"/>
                </a:solidFill>
                <a:latin typeface="Freestyle Script" pitchFamily="66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4781006" y="2873827"/>
              <a:ext cx="757646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b="1" dirty="0" smtClean="0">
                  <a:solidFill>
                    <a:srgbClr val="92D050"/>
                  </a:solidFill>
                  <a:latin typeface="Freestyle Script" pitchFamily="66" charset="0"/>
                </a:rPr>
                <a:t>m</a:t>
              </a:r>
              <a:endParaRPr lang="en-US" sz="4400" b="1" dirty="0">
                <a:solidFill>
                  <a:srgbClr val="92D050"/>
                </a:solidFill>
                <a:latin typeface="Freestyle Script" pitchFamily="66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6021980" y="2272938"/>
              <a:ext cx="60089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solidFill>
                    <a:srgbClr val="FF0000"/>
                  </a:solidFill>
                </a:rPr>
                <a:t>1</a:t>
              </a:r>
              <a:endParaRPr lang="en-US" sz="2400" dirty="0">
                <a:solidFill>
                  <a:srgbClr val="FF0000"/>
                </a:solidFill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6544495" y="2272938"/>
              <a:ext cx="60089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solidFill>
                    <a:srgbClr val="0070C0"/>
                  </a:solidFill>
                </a:rPr>
                <a:t>2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5760723" y="2664823"/>
              <a:ext cx="60089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solidFill>
                    <a:srgbClr val="00B050"/>
                  </a:solidFill>
                </a:rPr>
                <a:t>4</a:t>
              </a:r>
              <a:endParaRPr lang="en-US" sz="2400" dirty="0">
                <a:solidFill>
                  <a:srgbClr val="00B050"/>
                </a:solidFill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6322427" y="2677886"/>
              <a:ext cx="60089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solidFill>
                    <a:srgbClr val="B80892"/>
                  </a:solidFill>
                </a:rPr>
                <a:t>3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5473341" y="3108961"/>
              <a:ext cx="60089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solidFill>
                    <a:srgbClr val="FF0000"/>
                  </a:solidFill>
                </a:rPr>
                <a:t>5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5995856" y="3108961"/>
              <a:ext cx="60089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solidFill>
                    <a:srgbClr val="0070C0"/>
                  </a:solidFill>
                </a:rPr>
                <a:t>6</a:t>
              </a:r>
              <a:endParaRPr lang="en-US" sz="2400" dirty="0">
                <a:solidFill>
                  <a:srgbClr val="0070C0"/>
                </a:solidFill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5199021" y="3487783"/>
              <a:ext cx="60089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solidFill>
                    <a:srgbClr val="00B050"/>
                  </a:solidFill>
                </a:rPr>
                <a:t>8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5773788" y="3500846"/>
              <a:ext cx="60089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solidFill>
                    <a:srgbClr val="B80892"/>
                  </a:solidFill>
                </a:rPr>
                <a:t>7</a:t>
              </a:r>
              <a:endParaRPr lang="en-US" sz="2400" dirty="0">
                <a:solidFill>
                  <a:srgbClr val="B80892"/>
                </a:solidFill>
              </a:endParaRPr>
            </a:p>
          </p:txBody>
        </p:sp>
        <p:sp>
          <p:nvSpPr>
            <p:cNvPr id="25" name="Half Frame 24"/>
            <p:cNvSpPr/>
            <p:nvPr/>
          </p:nvSpPr>
          <p:spPr>
            <a:xfrm rot="8100000">
              <a:off x="7026757" y="2571475"/>
              <a:ext cx="238956" cy="238956"/>
            </a:xfrm>
            <a:prstGeom prst="halfFram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6" name="Half Frame 25"/>
            <p:cNvSpPr/>
            <p:nvPr/>
          </p:nvSpPr>
          <p:spPr>
            <a:xfrm rot="8100000">
              <a:off x="7026756" y="3407498"/>
              <a:ext cx="238956" cy="238956"/>
            </a:xfrm>
            <a:prstGeom prst="halfFram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4321175" y="4484915"/>
            <a:ext cx="3502750" cy="1211263"/>
            <a:chOff x="5157198" y="4380410"/>
            <a:chExt cx="3502750" cy="1211263"/>
          </a:xfrm>
        </p:grpSpPr>
        <p:graphicFrame>
          <p:nvGraphicFramePr>
            <p:cNvPr id="28" name="Object 2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092974806"/>
                </p:ext>
              </p:extLst>
            </p:nvPr>
          </p:nvGraphicFramePr>
          <p:xfrm>
            <a:off x="5209586" y="4380410"/>
            <a:ext cx="1546225" cy="4921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84" name="Equation" r:id="rId3" imgW="558720" imgH="177480" progId="Equation.DSMT4">
                    <p:embed/>
                  </p:oleObj>
                </mc:Choice>
                <mc:Fallback>
                  <p:oleObj name="Equation" r:id="rId3" imgW="558720" imgH="17748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5209586" y="4380410"/>
                          <a:ext cx="1546225" cy="492125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9" name="Object 2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763032841"/>
                </p:ext>
              </p:extLst>
            </p:nvPr>
          </p:nvGraphicFramePr>
          <p:xfrm>
            <a:off x="5157198" y="5099548"/>
            <a:ext cx="1654175" cy="4921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85" name="Equation" r:id="rId5" imgW="596880" imgH="177480" progId="Equation.DSMT4">
                    <p:embed/>
                  </p:oleObj>
                </mc:Choice>
                <mc:Fallback>
                  <p:oleObj name="Equation" r:id="rId5" imgW="596880" imgH="17748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6"/>
                        <a:stretch>
                          <a:fillRect/>
                        </a:stretch>
                      </p:blipFill>
                      <p:spPr>
                        <a:xfrm>
                          <a:off x="5157198" y="5099548"/>
                          <a:ext cx="1654175" cy="492125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1" name="Object 3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818955381"/>
                </p:ext>
              </p:extLst>
            </p:nvPr>
          </p:nvGraphicFramePr>
          <p:xfrm>
            <a:off x="7041561" y="4380410"/>
            <a:ext cx="1616075" cy="4921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86" name="Equation" r:id="rId7" imgW="583920" imgH="177480" progId="Equation.DSMT4">
                    <p:embed/>
                  </p:oleObj>
                </mc:Choice>
                <mc:Fallback>
                  <p:oleObj name="Equation" r:id="rId7" imgW="583920" imgH="17748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8"/>
                        <a:stretch>
                          <a:fillRect/>
                        </a:stretch>
                      </p:blipFill>
                      <p:spPr>
                        <a:xfrm>
                          <a:off x="7041561" y="4380410"/>
                          <a:ext cx="1616075" cy="492125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2" name="Object 3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201823176"/>
                </p:ext>
              </p:extLst>
            </p:nvPr>
          </p:nvGraphicFramePr>
          <p:xfrm>
            <a:off x="7042286" y="5099050"/>
            <a:ext cx="1617662" cy="4921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87" name="Equation" r:id="rId9" imgW="583920" imgH="177480" progId="Equation.DSMT4">
                    <p:embed/>
                  </p:oleObj>
                </mc:Choice>
                <mc:Fallback>
                  <p:oleObj name="Equation" r:id="rId9" imgW="583920" imgH="17748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0"/>
                        <a:stretch>
                          <a:fillRect/>
                        </a:stretch>
                      </p:blipFill>
                      <p:spPr>
                        <a:xfrm>
                          <a:off x="7042286" y="5099050"/>
                          <a:ext cx="1617662" cy="492125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65724666"/>
              </p:ext>
            </p:extLst>
          </p:nvPr>
        </p:nvGraphicFramePr>
        <p:xfrm>
          <a:off x="6058806" y="1415233"/>
          <a:ext cx="894035" cy="5441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8" name="Equation" r:id="rId11" imgW="291960" imgH="177480" progId="Equation.DSMT4">
                  <p:embed/>
                </p:oleObj>
              </mc:Choice>
              <mc:Fallback>
                <p:oleObj name="Equation" r:id="rId11" imgW="29196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6058806" y="1415233"/>
                        <a:ext cx="894035" cy="54419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07310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838200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Theorem 3-3:  Alternate Exterior Angles Theorem. (AEA)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36228498"/>
              </p:ext>
            </p:extLst>
          </p:nvPr>
        </p:nvGraphicFramePr>
        <p:xfrm>
          <a:off x="1042988" y="2057400"/>
          <a:ext cx="6958011" cy="4191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193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62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824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02435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Theorem</a:t>
                      </a:r>
                      <a:endParaRPr lang="en-US" sz="3200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l"/>
                      <a:r>
                        <a:rPr lang="en-US" sz="3200" dirty="0" smtClean="0"/>
                        <a:t>  If  </a:t>
                      </a:r>
                      <a:r>
                        <a:rPr lang="en-US" sz="4800" dirty="0" smtClean="0">
                          <a:latin typeface="Kunstler Script" pitchFamily="66" charset="0"/>
                        </a:rPr>
                        <a:t>l//m</a:t>
                      </a:r>
                    </a:p>
                  </a:txBody>
                  <a:tcPr vert="vert270" anchor="ctr"/>
                </a:tc>
                <a:tc rowSpan="2">
                  <a:txBody>
                    <a:bodyPr/>
                    <a:lstStyle/>
                    <a:p>
                      <a:pPr algn="ctr"/>
                      <a:endParaRPr lang="en-US" sz="3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93065">
                <a:tc rowSpan="2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955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dirty="0" smtClean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Then</a:t>
                      </a:r>
                    </a:p>
                  </a:txBody>
                  <a:tcPr vert="vert27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977537" y="2821807"/>
            <a:ext cx="2438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If a transversal intersects two parallel lines, then Alternate exterior angles are congruent.</a:t>
            </a:r>
            <a:endParaRPr lang="en-US" sz="2400" dirty="0"/>
          </a:p>
        </p:txBody>
      </p:sp>
      <p:grpSp>
        <p:nvGrpSpPr>
          <p:cNvPr id="27" name="Group 26"/>
          <p:cNvGrpSpPr/>
          <p:nvPr/>
        </p:nvGrpSpPr>
        <p:grpSpPr>
          <a:xfrm>
            <a:off x="4598125" y="2037804"/>
            <a:ext cx="3004457" cy="1998619"/>
            <a:chOff x="4598125" y="2037804"/>
            <a:chExt cx="3004457" cy="1998619"/>
          </a:xfrm>
        </p:grpSpPr>
        <p:cxnSp>
          <p:nvCxnSpPr>
            <p:cNvPr id="8" name="Straight Arrow Connector 7"/>
            <p:cNvCxnSpPr/>
            <p:nvPr/>
          </p:nvCxnSpPr>
          <p:spPr>
            <a:xfrm>
              <a:off x="4598125" y="2690949"/>
              <a:ext cx="3004457" cy="0"/>
            </a:xfrm>
            <a:prstGeom prst="straightConnector1">
              <a:avLst/>
            </a:prstGeom>
            <a:ln w="44450"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>
              <a:off x="4598125" y="3526971"/>
              <a:ext cx="3004457" cy="0"/>
            </a:xfrm>
            <a:prstGeom prst="straightConnector1">
              <a:avLst/>
            </a:prstGeom>
            <a:ln w="44450"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 flipV="1">
              <a:off x="5447211" y="2233749"/>
              <a:ext cx="1175658" cy="1802674"/>
            </a:xfrm>
            <a:prstGeom prst="straightConnector1">
              <a:avLst/>
            </a:prstGeom>
            <a:ln w="44450"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4781006" y="2037804"/>
              <a:ext cx="757646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b="1" dirty="0" smtClean="0">
                  <a:solidFill>
                    <a:srgbClr val="92D050"/>
                  </a:solidFill>
                  <a:latin typeface="Freestyle Script" pitchFamily="66" charset="0"/>
                </a:rPr>
                <a:t>l</a:t>
              </a:r>
              <a:endParaRPr lang="en-US" sz="4400" b="1" dirty="0">
                <a:solidFill>
                  <a:srgbClr val="92D050"/>
                </a:solidFill>
                <a:latin typeface="Freestyle Script" pitchFamily="66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4781006" y="2873827"/>
              <a:ext cx="757646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b="1" dirty="0" smtClean="0">
                  <a:solidFill>
                    <a:srgbClr val="92D050"/>
                  </a:solidFill>
                  <a:latin typeface="Freestyle Script" pitchFamily="66" charset="0"/>
                </a:rPr>
                <a:t>m</a:t>
              </a:r>
              <a:endParaRPr lang="en-US" sz="4400" b="1" dirty="0">
                <a:solidFill>
                  <a:srgbClr val="92D050"/>
                </a:solidFill>
                <a:latin typeface="Freestyle Script" pitchFamily="66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6021980" y="2272938"/>
              <a:ext cx="60089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solidFill>
                    <a:srgbClr val="FF0000"/>
                  </a:solidFill>
                </a:rPr>
                <a:t>1</a:t>
              </a:r>
              <a:endParaRPr lang="en-US" sz="2400" dirty="0">
                <a:solidFill>
                  <a:srgbClr val="FF0000"/>
                </a:solidFill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6544495" y="2272938"/>
              <a:ext cx="60089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solidFill>
                    <a:srgbClr val="0070C0"/>
                  </a:solidFill>
                </a:rPr>
                <a:t>2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5760723" y="2664823"/>
              <a:ext cx="60089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4</a:t>
              </a:r>
              <a:endParaRPr lang="en-US" sz="2400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6322427" y="2677886"/>
              <a:ext cx="60089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3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5473341" y="3108961"/>
              <a:ext cx="60089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5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5995856" y="3108961"/>
              <a:ext cx="60089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6</a:t>
              </a:r>
              <a:endParaRPr lang="en-US" sz="2400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5199021" y="3487783"/>
              <a:ext cx="60089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solidFill>
                    <a:srgbClr val="0070C0"/>
                  </a:solidFill>
                </a:rPr>
                <a:t>8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5773788" y="3500846"/>
              <a:ext cx="60089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solidFill>
                    <a:srgbClr val="FF0000"/>
                  </a:solidFill>
                </a:rPr>
                <a:t>7</a:t>
              </a:r>
              <a:endParaRPr lang="en-US" sz="2400" dirty="0">
                <a:solidFill>
                  <a:srgbClr val="FF0000"/>
                </a:solidFill>
              </a:endParaRPr>
            </a:p>
          </p:txBody>
        </p:sp>
        <p:sp>
          <p:nvSpPr>
            <p:cNvPr id="25" name="Half Frame 24"/>
            <p:cNvSpPr/>
            <p:nvPr/>
          </p:nvSpPr>
          <p:spPr>
            <a:xfrm rot="8100000">
              <a:off x="7026757" y="2571475"/>
              <a:ext cx="238956" cy="238956"/>
            </a:xfrm>
            <a:prstGeom prst="halfFram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6" name="Half Frame 25"/>
            <p:cNvSpPr/>
            <p:nvPr/>
          </p:nvSpPr>
          <p:spPr>
            <a:xfrm rot="8100000">
              <a:off x="7026756" y="3407498"/>
              <a:ext cx="238956" cy="238956"/>
            </a:xfrm>
            <a:prstGeom prst="halfFram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5265738" y="4457700"/>
            <a:ext cx="1617662" cy="1211263"/>
            <a:chOff x="5265738" y="4457700"/>
            <a:chExt cx="1617662" cy="1211263"/>
          </a:xfrm>
        </p:grpSpPr>
        <p:graphicFrame>
          <p:nvGraphicFramePr>
            <p:cNvPr id="6" name="Object 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368364101"/>
                </p:ext>
              </p:extLst>
            </p:nvPr>
          </p:nvGraphicFramePr>
          <p:xfrm>
            <a:off x="5283200" y="4457700"/>
            <a:ext cx="1581150" cy="4921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48" name="Equation" r:id="rId3" imgW="571320" imgH="177480" progId="Equation.DSMT4">
                    <p:embed/>
                  </p:oleObj>
                </mc:Choice>
                <mc:Fallback>
                  <p:oleObj name="Equation" r:id="rId3" imgW="571320" imgH="177480" progId="Equation.DSMT4">
                    <p:embed/>
                    <p:pic>
                      <p:nvPicPr>
                        <p:cNvPr id="0" name="Object 2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283200" y="4457700"/>
                          <a:ext cx="1581150" cy="4921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" name="Object 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381373341"/>
                </p:ext>
              </p:extLst>
            </p:nvPr>
          </p:nvGraphicFramePr>
          <p:xfrm>
            <a:off x="5265738" y="5176838"/>
            <a:ext cx="1617662" cy="4921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49" name="Equation" r:id="rId5" imgW="583920" imgH="177480" progId="Equation.DSMT4">
                    <p:embed/>
                  </p:oleObj>
                </mc:Choice>
                <mc:Fallback>
                  <p:oleObj name="Equation" r:id="rId5" imgW="583920" imgH="177480" progId="Equation.DSMT4">
                    <p:embed/>
                    <p:pic>
                      <p:nvPicPr>
                        <p:cNvPr id="0" name="Object 2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265738" y="5176838"/>
                          <a:ext cx="1617662" cy="4921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1494494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805593"/>
            <a:ext cx="7024744" cy="814201"/>
          </a:xfrm>
        </p:spPr>
        <p:txBody>
          <a:bodyPr anchor="t"/>
          <a:lstStyle/>
          <a:p>
            <a:r>
              <a:rPr lang="en-US" dirty="0" smtClean="0"/>
              <a:t>Example 1,  Angle Measure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580606"/>
            <a:ext cx="6777317" cy="4252023"/>
          </a:xfrm>
        </p:spPr>
        <p:txBody>
          <a:bodyPr/>
          <a:lstStyle/>
          <a:p>
            <a:r>
              <a:rPr lang="en-US" dirty="0" smtClean="0"/>
              <a:t>What are the measures of angles 3 and 4?  Which theorem or postulate justifies your answer?</a:t>
            </a:r>
            <a:endParaRPr lang="en-US" dirty="0"/>
          </a:p>
        </p:txBody>
      </p:sp>
      <p:grpSp>
        <p:nvGrpSpPr>
          <p:cNvPr id="37" name="Group 36"/>
          <p:cNvGrpSpPr/>
          <p:nvPr/>
        </p:nvGrpSpPr>
        <p:grpSpPr>
          <a:xfrm>
            <a:off x="836023" y="2965267"/>
            <a:ext cx="4506685" cy="2573385"/>
            <a:chOff x="1854926" y="2756262"/>
            <a:chExt cx="4506685" cy="2573385"/>
          </a:xfrm>
        </p:grpSpPr>
        <p:cxnSp>
          <p:nvCxnSpPr>
            <p:cNvPr id="5" name="Straight Arrow Connector 4"/>
            <p:cNvCxnSpPr/>
            <p:nvPr/>
          </p:nvCxnSpPr>
          <p:spPr>
            <a:xfrm>
              <a:off x="1881051" y="3984172"/>
              <a:ext cx="4480560" cy="0"/>
            </a:xfrm>
            <a:prstGeom prst="straightConnector1">
              <a:avLst/>
            </a:prstGeom>
            <a:ln w="44450"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Arrow Connector 5"/>
            <p:cNvCxnSpPr/>
            <p:nvPr/>
          </p:nvCxnSpPr>
          <p:spPr>
            <a:xfrm>
              <a:off x="1854926" y="4820194"/>
              <a:ext cx="4506685" cy="0"/>
            </a:xfrm>
            <a:prstGeom prst="straightConnector1">
              <a:avLst/>
            </a:prstGeom>
            <a:ln w="44450"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Arrow Connector 6"/>
            <p:cNvCxnSpPr/>
            <p:nvPr/>
          </p:nvCxnSpPr>
          <p:spPr>
            <a:xfrm flipV="1">
              <a:off x="4206240" y="2886891"/>
              <a:ext cx="1593103" cy="2442756"/>
            </a:xfrm>
            <a:prstGeom prst="straightConnector1">
              <a:avLst/>
            </a:prstGeom>
            <a:ln w="44450"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/>
          </p:nvSpPr>
          <p:spPr>
            <a:xfrm>
              <a:off x="2103121" y="3331027"/>
              <a:ext cx="757646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b="1" dirty="0" smtClean="0">
                  <a:solidFill>
                    <a:srgbClr val="92D050"/>
                  </a:solidFill>
                  <a:latin typeface="Freestyle Script" pitchFamily="66" charset="0"/>
                </a:rPr>
                <a:t>l</a:t>
              </a:r>
              <a:endParaRPr lang="en-US" sz="4400" b="1" dirty="0">
                <a:solidFill>
                  <a:srgbClr val="92D050"/>
                </a:solidFill>
                <a:latin typeface="Freestyle Script" pitchFamily="66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2103121" y="4167050"/>
              <a:ext cx="757646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b="1" dirty="0" smtClean="0">
                  <a:solidFill>
                    <a:srgbClr val="92D050"/>
                  </a:solidFill>
                  <a:latin typeface="Freestyle Script" pitchFamily="66" charset="0"/>
                </a:rPr>
                <a:t>m</a:t>
              </a:r>
              <a:endParaRPr lang="en-US" sz="4400" b="1" dirty="0">
                <a:solidFill>
                  <a:srgbClr val="92D050"/>
                </a:solidFill>
                <a:latin typeface="Freestyle Script" pitchFamily="66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3069775" y="3971109"/>
              <a:ext cx="60089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1</a:t>
              </a:r>
              <a:endParaRPr lang="en-US" sz="2400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3788233" y="3566161"/>
              <a:ext cx="60089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2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3213466" y="4389119"/>
              <a:ext cx="60089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solidFill>
                    <a:srgbClr val="0070C0"/>
                  </a:solidFill>
                </a:rPr>
                <a:t>4</a:t>
              </a:r>
              <a:endParaRPr lang="en-US" sz="2400" dirty="0">
                <a:solidFill>
                  <a:srgbClr val="0070C0"/>
                </a:solidFill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081456" y="3971109"/>
              <a:ext cx="60089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solidFill>
                    <a:srgbClr val="FF0000"/>
                  </a:solidFill>
                </a:rPr>
                <a:t>3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4781010" y="3566161"/>
              <a:ext cx="60089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5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952211" y="4794069"/>
              <a:ext cx="60089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6</a:t>
              </a:r>
              <a:endParaRPr lang="en-US" sz="2400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579227" y="3958046"/>
              <a:ext cx="60089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8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4532817" y="4794069"/>
              <a:ext cx="60089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7</a:t>
              </a:r>
              <a:endParaRPr lang="en-US" sz="2400" dirty="0"/>
            </a:p>
          </p:txBody>
        </p:sp>
        <p:sp>
          <p:nvSpPr>
            <p:cNvPr id="18" name="Half Frame 17"/>
            <p:cNvSpPr/>
            <p:nvPr/>
          </p:nvSpPr>
          <p:spPr>
            <a:xfrm rot="8100000">
              <a:off x="5785786" y="3864698"/>
              <a:ext cx="238956" cy="238956"/>
            </a:xfrm>
            <a:prstGeom prst="halfFram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9" name="Half Frame 18"/>
            <p:cNvSpPr/>
            <p:nvPr/>
          </p:nvSpPr>
          <p:spPr>
            <a:xfrm rot="8100000">
              <a:off x="5785785" y="4700721"/>
              <a:ext cx="238956" cy="238956"/>
            </a:xfrm>
            <a:prstGeom prst="halfFram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cxnSp>
          <p:nvCxnSpPr>
            <p:cNvPr id="24" name="Straight Arrow Connector 23"/>
            <p:cNvCxnSpPr/>
            <p:nvPr/>
          </p:nvCxnSpPr>
          <p:spPr>
            <a:xfrm flipV="1">
              <a:off x="2730137" y="2899954"/>
              <a:ext cx="1584583" cy="2429692"/>
            </a:xfrm>
            <a:prstGeom prst="straightConnector1">
              <a:avLst/>
            </a:prstGeom>
            <a:ln w="44450"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TextBox 29"/>
            <p:cNvSpPr txBox="1"/>
            <p:nvPr/>
          </p:nvSpPr>
          <p:spPr>
            <a:xfrm>
              <a:off x="3618412" y="2756262"/>
              <a:ext cx="757646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b="1" dirty="0">
                  <a:solidFill>
                    <a:srgbClr val="92D050"/>
                  </a:solidFill>
                  <a:latin typeface="Freestyle Script" pitchFamily="66" charset="0"/>
                </a:rPr>
                <a:t>p</a:t>
              </a: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5146766" y="2782388"/>
              <a:ext cx="757646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b="1" dirty="0" smtClean="0">
                  <a:solidFill>
                    <a:srgbClr val="92D050"/>
                  </a:solidFill>
                  <a:latin typeface="Freestyle Script" pitchFamily="66" charset="0"/>
                </a:rPr>
                <a:t>q</a:t>
              </a:r>
              <a:endParaRPr lang="en-US" sz="4400" b="1" dirty="0">
                <a:solidFill>
                  <a:srgbClr val="92D050"/>
                </a:solidFill>
                <a:latin typeface="Freestyle Script" pitchFamily="66" charset="0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3931922" y="4376057"/>
              <a:ext cx="91439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solidFill>
                    <a:srgbClr val="FF0000"/>
                  </a:solidFill>
                </a:rPr>
                <a:t>105˚</a:t>
              </a:r>
              <a:endParaRPr lang="en-US" sz="2400" dirty="0">
                <a:solidFill>
                  <a:srgbClr val="FF0000"/>
                </a:solidFill>
              </a:endParaRPr>
            </a:p>
          </p:txBody>
        </p:sp>
        <p:sp>
          <p:nvSpPr>
            <p:cNvPr id="33" name="Half Frame 32"/>
            <p:cNvSpPr/>
            <p:nvPr/>
          </p:nvSpPr>
          <p:spPr>
            <a:xfrm rot="4749912">
              <a:off x="5315432" y="3344808"/>
              <a:ext cx="245819" cy="245819"/>
            </a:xfrm>
            <a:prstGeom prst="halfFram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4" name="Half Frame 33"/>
            <p:cNvSpPr/>
            <p:nvPr/>
          </p:nvSpPr>
          <p:spPr>
            <a:xfrm rot="4749912">
              <a:off x="3813203" y="3344808"/>
              <a:ext cx="245819" cy="245819"/>
            </a:xfrm>
            <a:prstGeom prst="halfFram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5" name="Half Frame 34"/>
            <p:cNvSpPr/>
            <p:nvPr/>
          </p:nvSpPr>
          <p:spPr>
            <a:xfrm rot="8100000">
              <a:off x="5589844" y="3864698"/>
              <a:ext cx="238956" cy="238956"/>
            </a:xfrm>
            <a:prstGeom prst="halfFram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6" name="Half Frame 35"/>
            <p:cNvSpPr/>
            <p:nvPr/>
          </p:nvSpPr>
          <p:spPr>
            <a:xfrm rot="8100000">
              <a:off x="5589843" y="4700721"/>
              <a:ext cx="238956" cy="238956"/>
            </a:xfrm>
            <a:prstGeom prst="halfFram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5669281" y="2855279"/>
            <a:ext cx="2677886" cy="953156"/>
            <a:chOff x="5669281" y="2855279"/>
            <a:chExt cx="2677886" cy="953156"/>
          </a:xfrm>
        </p:grpSpPr>
        <p:sp>
          <p:nvSpPr>
            <p:cNvPr id="38" name="TextBox 37"/>
            <p:cNvSpPr txBox="1"/>
            <p:nvPr/>
          </p:nvSpPr>
          <p:spPr>
            <a:xfrm>
              <a:off x="5669281" y="3069771"/>
              <a:ext cx="2677886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dirty="0" smtClean="0"/>
            </a:p>
            <a:p>
              <a:r>
                <a:rPr lang="en-US" sz="2400" dirty="0" smtClean="0"/>
                <a:t>AIA Theorem</a:t>
              </a:r>
              <a:endParaRPr lang="en-US" dirty="0"/>
            </a:p>
          </p:txBody>
        </p:sp>
        <p:graphicFrame>
          <p:nvGraphicFramePr>
            <p:cNvPr id="39" name="Object 3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259845340"/>
                </p:ext>
              </p:extLst>
            </p:nvPr>
          </p:nvGraphicFramePr>
          <p:xfrm>
            <a:off x="5737454" y="2855279"/>
            <a:ext cx="2108200" cy="5619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62" name="Equation" r:id="rId3" imgW="761760" imgH="203040" progId="Equation.DSMT4">
                    <p:embed/>
                  </p:oleObj>
                </mc:Choice>
                <mc:Fallback>
                  <p:oleObj name="Equation" r:id="rId3" imgW="761760" imgH="203040" progId="Equation.DSMT4">
                    <p:embed/>
                    <p:pic>
                      <p:nvPicPr>
                        <p:cNvPr id="0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737454" y="2855279"/>
                          <a:ext cx="2108200" cy="5619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44" name="Group 43"/>
          <p:cNvGrpSpPr/>
          <p:nvPr/>
        </p:nvGrpSpPr>
        <p:grpSpPr>
          <a:xfrm>
            <a:off x="5695405" y="4084229"/>
            <a:ext cx="2795451" cy="1621891"/>
            <a:chOff x="5695405" y="4084229"/>
            <a:chExt cx="2795451" cy="1621891"/>
          </a:xfrm>
        </p:grpSpPr>
        <p:graphicFrame>
          <p:nvGraphicFramePr>
            <p:cNvPr id="40" name="Object 3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592960759"/>
                </p:ext>
              </p:extLst>
            </p:nvPr>
          </p:nvGraphicFramePr>
          <p:xfrm>
            <a:off x="5757002" y="4084229"/>
            <a:ext cx="1968500" cy="5619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63" name="Equation" r:id="rId5" imgW="711000" imgH="203040" progId="Equation.DSMT4">
                    <p:embed/>
                  </p:oleObj>
                </mc:Choice>
                <mc:Fallback>
                  <p:oleObj name="Equation" r:id="rId5" imgW="711000" imgH="203040" progId="Equation.DSMT4">
                    <p:embed/>
                    <p:pic>
                      <p:nvPicPr>
                        <p:cNvPr id="0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757002" y="4084229"/>
                          <a:ext cx="1968500" cy="5619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2" name="TextBox 41"/>
            <p:cNvSpPr txBox="1"/>
            <p:nvPr/>
          </p:nvSpPr>
          <p:spPr>
            <a:xfrm>
              <a:off x="5695405" y="4598124"/>
              <a:ext cx="2795451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Same-Side Interior Postulate</a:t>
              </a:r>
            </a:p>
            <a:p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4026822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805593"/>
            <a:ext cx="7024744" cy="814201"/>
          </a:xfrm>
        </p:spPr>
        <p:txBody>
          <a:bodyPr anchor="t"/>
          <a:lstStyle/>
          <a:p>
            <a:r>
              <a:rPr lang="en-US" dirty="0" smtClean="0"/>
              <a:t>Example 2,  Angle Measure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580606"/>
            <a:ext cx="6777317" cy="1031965"/>
          </a:xfrm>
        </p:spPr>
        <p:txBody>
          <a:bodyPr/>
          <a:lstStyle/>
          <a:p>
            <a:r>
              <a:rPr lang="en-US" dirty="0" smtClean="0"/>
              <a:t>What is the value of y? Which theorem or postulate justifies your answer?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809896" y="3971109"/>
            <a:ext cx="3971110" cy="0"/>
          </a:xfrm>
          <a:prstGeom prst="straightConnector1">
            <a:avLst/>
          </a:prstGeom>
          <a:ln w="4445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1972492" y="2899954"/>
            <a:ext cx="1698171" cy="3187337"/>
          </a:xfrm>
          <a:prstGeom prst="straightConnector1">
            <a:avLst/>
          </a:prstGeom>
          <a:ln w="4445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031966" y="3317964"/>
            <a:ext cx="75764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92D050"/>
                </a:solidFill>
                <a:latin typeface="Freestyle Script" pitchFamily="66" charset="0"/>
              </a:rPr>
              <a:t>l</a:t>
            </a:r>
            <a:endParaRPr lang="en-US" sz="4400" b="1" dirty="0">
              <a:solidFill>
                <a:srgbClr val="92D050"/>
              </a:solidFill>
              <a:latin typeface="Freestyle Script" pitchFamily="66" charset="0"/>
            </a:endParaRPr>
          </a:p>
        </p:txBody>
      </p:sp>
      <p:cxnSp>
        <p:nvCxnSpPr>
          <p:cNvPr id="24" name="Straight Arrow Connector 23"/>
          <p:cNvCxnSpPr/>
          <p:nvPr/>
        </p:nvCxnSpPr>
        <p:spPr>
          <a:xfrm flipV="1">
            <a:off x="1789612" y="2899954"/>
            <a:ext cx="1166571" cy="3017520"/>
          </a:xfrm>
          <a:prstGeom prst="straightConnector1">
            <a:avLst/>
          </a:prstGeom>
          <a:ln w="4445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2481943" y="2717073"/>
            <a:ext cx="75764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rgbClr val="92D050"/>
                </a:solidFill>
                <a:latin typeface="Freestyle Script" pitchFamily="66" charset="0"/>
              </a:rPr>
              <a:t>p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3879666" y="2717073"/>
            <a:ext cx="75764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92D050"/>
                </a:solidFill>
                <a:latin typeface="Freestyle Script" pitchFamily="66" charset="0"/>
              </a:rPr>
              <a:t>q</a:t>
            </a:r>
            <a:endParaRPr lang="en-US" sz="4400" b="1" dirty="0">
              <a:solidFill>
                <a:srgbClr val="92D050"/>
              </a:solidFill>
              <a:latin typeface="Freestyle Script" pitchFamily="66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304906" y="3984170"/>
            <a:ext cx="9143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80˚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34" name="Half Frame 33"/>
          <p:cNvSpPr/>
          <p:nvPr/>
        </p:nvSpPr>
        <p:spPr>
          <a:xfrm rot="3991090">
            <a:off x="2592236" y="3388903"/>
            <a:ext cx="238184" cy="238184"/>
          </a:xfrm>
          <a:prstGeom prst="halfFram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41" name="Group 40"/>
          <p:cNvGrpSpPr/>
          <p:nvPr/>
        </p:nvGrpSpPr>
        <p:grpSpPr>
          <a:xfrm>
            <a:off x="5003067" y="2612572"/>
            <a:ext cx="3030590" cy="1717333"/>
            <a:chOff x="5003067" y="2612572"/>
            <a:chExt cx="3030590" cy="1717333"/>
          </a:xfrm>
        </p:grpSpPr>
        <p:graphicFrame>
          <p:nvGraphicFramePr>
            <p:cNvPr id="40" name="Object 3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687294628"/>
                </p:ext>
              </p:extLst>
            </p:nvPr>
          </p:nvGraphicFramePr>
          <p:xfrm>
            <a:off x="5015684" y="3757795"/>
            <a:ext cx="3017973" cy="57211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201" name="Equation" r:id="rId3" imgW="1473120" imgH="279360" progId="Equation.DSMT4">
                    <p:embed/>
                  </p:oleObj>
                </mc:Choice>
                <mc:Fallback>
                  <p:oleObj name="Equation" r:id="rId3" imgW="1473120" imgH="27936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015684" y="3757795"/>
                          <a:ext cx="3017973" cy="57211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2" name="TextBox 41"/>
            <p:cNvSpPr txBox="1"/>
            <p:nvPr/>
          </p:nvSpPr>
          <p:spPr>
            <a:xfrm>
              <a:off x="5003067" y="2612572"/>
              <a:ext cx="2795451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Same-Side Interior Postulate tells us that</a:t>
              </a:r>
              <a:endParaRPr lang="en-US" dirty="0"/>
            </a:p>
          </p:txBody>
        </p:sp>
      </p:grpSp>
      <p:cxnSp>
        <p:nvCxnSpPr>
          <p:cNvPr id="46" name="Straight Arrow Connector 45"/>
          <p:cNvCxnSpPr/>
          <p:nvPr/>
        </p:nvCxnSpPr>
        <p:spPr>
          <a:xfrm flipV="1">
            <a:off x="3252652" y="2899954"/>
            <a:ext cx="1166571" cy="3017520"/>
          </a:xfrm>
          <a:prstGeom prst="straightConnector1">
            <a:avLst/>
          </a:prstGeom>
          <a:ln w="4445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Half Frame 47"/>
          <p:cNvSpPr/>
          <p:nvPr/>
        </p:nvSpPr>
        <p:spPr>
          <a:xfrm rot="3991090">
            <a:off x="4055276" y="3388903"/>
            <a:ext cx="238184" cy="238184"/>
          </a:xfrm>
          <a:prstGeom prst="halfFram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2259877" y="4362993"/>
            <a:ext cx="9143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70C0"/>
                </a:solidFill>
              </a:rPr>
              <a:t>4</a:t>
            </a:r>
            <a:r>
              <a:rPr lang="en-US" sz="2400" dirty="0" smtClean="0">
                <a:solidFill>
                  <a:srgbClr val="0070C0"/>
                </a:solidFill>
              </a:rPr>
              <a:t>0˚</a:t>
            </a:r>
            <a:endParaRPr lang="en-US" sz="2400" dirty="0">
              <a:solidFill>
                <a:srgbClr val="0070C0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2743204" y="3958044"/>
            <a:ext cx="9143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</a:rPr>
              <a:t>y˚</a:t>
            </a:r>
            <a:endParaRPr lang="en-US" sz="2400" dirty="0">
              <a:solidFill>
                <a:srgbClr val="0070C0"/>
              </a:solidFill>
            </a:endParaRPr>
          </a:p>
        </p:txBody>
      </p:sp>
      <p:graphicFrame>
        <p:nvGraphicFramePr>
          <p:cNvPr id="52" name="Object 5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03931311"/>
              </p:ext>
            </p:extLst>
          </p:nvPr>
        </p:nvGraphicFramePr>
        <p:xfrm>
          <a:off x="5022578" y="4341813"/>
          <a:ext cx="2289175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2" name="Equation" r:id="rId5" imgW="1117440" imgH="279360" progId="Equation.DSMT4">
                  <p:embed/>
                </p:oleObj>
              </mc:Choice>
              <mc:Fallback>
                <p:oleObj name="Equation" r:id="rId5" imgW="1117440" imgH="279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2578" y="4341813"/>
                        <a:ext cx="2289175" cy="57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3" name="Object 5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8630418"/>
              </p:ext>
            </p:extLst>
          </p:nvPr>
        </p:nvGraphicFramePr>
        <p:xfrm>
          <a:off x="5882096" y="4901384"/>
          <a:ext cx="1169988" cy="468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3" name="Equation" r:id="rId7" imgW="571320" imgH="228600" progId="Equation.DSMT4">
                  <p:embed/>
                </p:oleObj>
              </mc:Choice>
              <mc:Fallback>
                <p:oleObj name="Equation" r:id="rId7" imgW="57132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82096" y="4901384"/>
                        <a:ext cx="1169988" cy="468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16969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Classwork: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P. 153, #’s </a:t>
            </a:r>
            <a:r>
              <a:rPr lang="en-US" dirty="0" smtClean="0"/>
              <a:t>7, </a:t>
            </a:r>
            <a:r>
              <a:rPr lang="en-US" dirty="0"/>
              <a:t>12, 15, 16, 19, 20</a:t>
            </a:r>
          </a:p>
        </p:txBody>
      </p:sp>
    </p:spTree>
    <p:extLst>
      <p:ext uri="{BB962C8B-B14F-4D97-AF65-F5344CB8AC3E}">
        <p14:creationId xmlns:p14="http://schemas.microsoft.com/office/powerpoint/2010/main" val="3983242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438400"/>
            <a:ext cx="3313355" cy="2133600"/>
          </a:xfrm>
        </p:spPr>
        <p:txBody>
          <a:bodyPr anchor="t">
            <a:normAutofit fontScale="90000"/>
          </a:bodyPr>
          <a:lstStyle/>
          <a:p>
            <a:r>
              <a:rPr lang="en-US" dirty="0" smtClean="0"/>
              <a:t>Section 3-2</a:t>
            </a:r>
            <a:br>
              <a:rPr lang="en-US" dirty="0" smtClean="0"/>
            </a:br>
            <a:r>
              <a:rPr lang="en-US" dirty="0" smtClean="0"/>
              <a:t>Properties of Parallel </a:t>
            </a:r>
            <a:r>
              <a:rPr lang="en-US" dirty="0" smtClean="0"/>
              <a:t>Lines, </a:t>
            </a:r>
            <a:r>
              <a:rPr lang="en-US" dirty="0" smtClean="0"/>
              <a:t>Proofs.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3997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269</TotalTime>
  <Words>400</Words>
  <Application>Microsoft Office PowerPoint</Application>
  <PresentationFormat>On-screen Show (4:3)</PresentationFormat>
  <Paragraphs>129</Paragraphs>
  <Slides>12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Century Gothic</vt:lpstr>
      <vt:lpstr>Freestyle Script</vt:lpstr>
      <vt:lpstr>Kunstler Script</vt:lpstr>
      <vt:lpstr>Wingdings 2</vt:lpstr>
      <vt:lpstr>Austin</vt:lpstr>
      <vt:lpstr>Equation</vt:lpstr>
      <vt:lpstr>Section 3-2 Properties of Parallel Lines, Calculations.</vt:lpstr>
      <vt:lpstr>Postulate 3-1:  Same-Side Interior Angles Postulate.</vt:lpstr>
      <vt:lpstr>Theorem 3-1:  Alternate Interior Angles Theorem. (AIA)</vt:lpstr>
      <vt:lpstr>Theorem 3-2:  Corresponding Angles Theorem. (Corr      )</vt:lpstr>
      <vt:lpstr>Theorem 3-3:  Alternate Exterior Angles Theorem. (AEA)</vt:lpstr>
      <vt:lpstr>Example 1,  Angle Measure</vt:lpstr>
      <vt:lpstr>Example 2,  Angle Measure</vt:lpstr>
      <vt:lpstr>Classwork:</vt:lpstr>
      <vt:lpstr>Section 3-2 Properties of Parallel Lines, Proofs.</vt:lpstr>
      <vt:lpstr>Proof of Theorem 3-1: AIA</vt:lpstr>
      <vt:lpstr>Proving an angle relationship</vt:lpstr>
      <vt:lpstr>Homework: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3-2 Properties of Parallel Lines – Calculations.</dc:title>
  <dc:creator>Administrator</dc:creator>
  <cp:lastModifiedBy>Schuetz, Michael</cp:lastModifiedBy>
  <cp:revision>25</cp:revision>
  <dcterms:created xsi:type="dcterms:W3CDTF">2012-09-23T15:26:46Z</dcterms:created>
  <dcterms:modified xsi:type="dcterms:W3CDTF">2017-08-29T13:01:03Z</dcterms:modified>
</cp:coreProperties>
</file>