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85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F1E4D-D4F6-4516-BD54-CAC9B542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27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5C78-6ED7-4BE5-82FB-75F1AAE58443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6D94-E3E7-4EAA-9D8D-DE3158B0E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5C78-6ED7-4BE5-82FB-75F1AAE58443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6D94-E3E7-4EAA-9D8D-DE3158B0E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5C78-6ED7-4BE5-82FB-75F1AAE58443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6D94-E3E7-4EAA-9D8D-DE3158B0E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5C78-6ED7-4BE5-82FB-75F1AAE58443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6D94-E3E7-4EAA-9D8D-DE3158B0E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5C78-6ED7-4BE5-82FB-75F1AAE58443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6D94-E3E7-4EAA-9D8D-DE3158B0E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5C78-6ED7-4BE5-82FB-75F1AAE58443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6D94-E3E7-4EAA-9D8D-DE3158B0E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5C78-6ED7-4BE5-82FB-75F1AAE58443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6D94-E3E7-4EAA-9D8D-DE3158B0E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5C78-6ED7-4BE5-82FB-75F1AAE58443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6D94-E3E7-4EAA-9D8D-DE3158B0E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5C78-6ED7-4BE5-82FB-75F1AAE58443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6D94-E3E7-4EAA-9D8D-DE3158B0E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5C78-6ED7-4BE5-82FB-75F1AAE58443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6D94-E3E7-4EAA-9D8D-DE3158B0EA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5C78-6ED7-4BE5-82FB-75F1AAE58443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896D94-E3E7-4EAA-9D8D-DE3158B0EA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B896D94-E3E7-4EAA-9D8D-DE3158B0EA5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0AD5C78-6ED7-4BE5-82FB-75F1AAE58443}" type="datetimeFigureOut">
              <a:rPr lang="en-US" smtClean="0"/>
              <a:t>8/24/2017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24.bin"/><Relationship Id="rId26" Type="http://schemas.openxmlformats.org/officeDocument/2006/relationships/oleObject" Target="../embeddings/oleObject28.bin"/><Relationship Id="rId3" Type="http://schemas.openxmlformats.org/officeDocument/2006/relationships/image" Target="../media/image30.png"/><Relationship Id="rId21" Type="http://schemas.openxmlformats.org/officeDocument/2006/relationships/image" Target="../media/image25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3.wmf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29" Type="http://schemas.openxmlformats.org/officeDocument/2006/relationships/image" Target="../media/image29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0.wmf"/><Relationship Id="rId24" Type="http://schemas.openxmlformats.org/officeDocument/2006/relationships/oleObject" Target="../embeddings/oleObject27.bin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23" Type="http://schemas.openxmlformats.org/officeDocument/2006/relationships/image" Target="../media/image26.wmf"/><Relationship Id="rId28" Type="http://schemas.openxmlformats.org/officeDocument/2006/relationships/oleObject" Target="../embeddings/oleObject29.bin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6.bin"/><Relationship Id="rId27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543800" cy="3736975"/>
          </a:xfrm>
        </p:spPr>
        <p:txBody>
          <a:bodyPr/>
          <a:lstStyle/>
          <a:p>
            <a:r>
              <a:rPr lang="en-US" dirty="0" smtClean="0"/>
              <a:t>1-7: Midpoint and Distance in the Coordinate Plane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501217"/>
          </a:xfrm>
        </p:spPr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147"/>
            <a:ext cx="8229600" cy="1683327"/>
          </a:xfrm>
        </p:spPr>
        <p:txBody>
          <a:bodyPr>
            <a:normAutofit/>
          </a:bodyPr>
          <a:lstStyle/>
          <a:p>
            <a:r>
              <a:rPr lang="en-US" dirty="0" smtClean="0"/>
              <a:t>Average</a:t>
            </a:r>
          </a:p>
          <a:p>
            <a:r>
              <a:rPr lang="en-US" dirty="0" smtClean="0"/>
              <a:t>If you had test scores of 90 and 83, how would you find your average?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627652"/>
              </p:ext>
            </p:extLst>
          </p:nvPr>
        </p:nvGraphicFramePr>
        <p:xfrm>
          <a:off x="3754005" y="1522414"/>
          <a:ext cx="243998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quation" r:id="rId3" imgW="1155600" imgH="393480" progId="Equation.DSMT4">
                  <p:embed/>
                </p:oleObj>
              </mc:Choice>
              <mc:Fallback>
                <p:oleObj name="Equation" r:id="rId3" imgW="1155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4005" y="1522414"/>
                        <a:ext cx="2439988" cy="83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067276"/>
              </p:ext>
            </p:extLst>
          </p:nvPr>
        </p:nvGraphicFramePr>
        <p:xfrm>
          <a:off x="6192693" y="1749139"/>
          <a:ext cx="8858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Equation" r:id="rId5" imgW="419040" imgH="177480" progId="Equation.DSMT4">
                  <p:embed/>
                </p:oleObj>
              </mc:Choice>
              <mc:Fallback>
                <p:oleObj name="Equation" r:id="rId5" imgW="419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693" y="1749139"/>
                        <a:ext cx="885825" cy="3762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1995056"/>
            <a:ext cx="7620000" cy="653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Midpoint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600182"/>
            <a:ext cx="8229600" cy="68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 find the midpoint of a segment on a number line.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939713"/>
              </p:ext>
            </p:extLst>
          </p:nvPr>
        </p:nvGraphicFramePr>
        <p:xfrm>
          <a:off x="1600200" y="4122312"/>
          <a:ext cx="2184881" cy="512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Equation" r:id="rId7" imgW="1028520" imgH="241200" progId="Equation.DSMT4">
                  <p:embed/>
                </p:oleObj>
              </mc:Choice>
              <mc:Fallback>
                <p:oleObj name="Equation" r:id="rId7" imgW="10285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22312"/>
                        <a:ext cx="2184881" cy="512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577430"/>
              </p:ext>
            </p:extLst>
          </p:nvPr>
        </p:nvGraphicFramePr>
        <p:xfrm>
          <a:off x="3831071" y="3996026"/>
          <a:ext cx="11874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Equation" r:id="rId9" imgW="609480" imgH="393480" progId="Equation.DSMT4">
                  <p:embed/>
                </p:oleObj>
              </mc:Choice>
              <mc:Fallback>
                <p:oleObj name="Equation" r:id="rId9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071" y="3996026"/>
                        <a:ext cx="1187450" cy="765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9"/>
          <p:cNvGrpSpPr/>
          <p:nvPr/>
        </p:nvGrpSpPr>
        <p:grpSpPr>
          <a:xfrm>
            <a:off x="609599" y="2981181"/>
            <a:ext cx="7703128" cy="1313727"/>
            <a:chOff x="651163" y="2923309"/>
            <a:chExt cx="7827819" cy="140377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651163" y="3519056"/>
              <a:ext cx="7827819" cy="1385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357745" y="3865419"/>
              <a:ext cx="4987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71854" y="3768436"/>
              <a:ext cx="4987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58000" y="2937164"/>
              <a:ext cx="611871" cy="517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90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57746" y="2923309"/>
              <a:ext cx="648510" cy="517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83</a:t>
              </a:r>
              <a:endParaRPr lang="en-US" sz="24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1269924" y="3597487"/>
              <a:ext cx="480445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825597" y="3597487"/>
              <a:ext cx="480445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501381"/>
              </p:ext>
            </p:extLst>
          </p:nvPr>
        </p:nvGraphicFramePr>
        <p:xfrm>
          <a:off x="5051714" y="3996026"/>
          <a:ext cx="7667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Equation" r:id="rId11" imgW="393480" imgH="393480" progId="Equation.DSMT4">
                  <p:embed/>
                </p:oleObj>
              </mc:Choice>
              <mc:Fallback>
                <p:oleObj name="Equation" r:id="rId11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714" y="3996026"/>
                        <a:ext cx="766763" cy="765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952150"/>
              </p:ext>
            </p:extLst>
          </p:nvPr>
        </p:nvGraphicFramePr>
        <p:xfrm>
          <a:off x="5913438" y="4205576"/>
          <a:ext cx="8159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Equation" r:id="rId13" imgW="419040" imgH="177480" progId="Equation.DSMT4">
                  <p:embed/>
                </p:oleObj>
              </mc:Choice>
              <mc:Fallback>
                <p:oleObj name="Equation" r:id="rId13" imgW="419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3438" y="4205576"/>
                        <a:ext cx="815975" cy="346075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itle 1"/>
          <p:cNvSpPr txBox="1">
            <a:spLocks/>
          </p:cNvSpPr>
          <p:nvPr/>
        </p:nvSpPr>
        <p:spPr>
          <a:xfrm>
            <a:off x="457200" y="4717495"/>
            <a:ext cx="7620000" cy="6120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Number Line Midpoint Formula</a:t>
            </a:r>
            <a:endParaRPr lang="en-US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57200" y="5308766"/>
            <a:ext cx="6497782" cy="1549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On a number line, the coordinate of the midpoint of the segment with endpoints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is:</a:t>
            </a:r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42348"/>
              </p:ext>
            </p:extLst>
          </p:nvPr>
        </p:nvGraphicFramePr>
        <p:xfrm>
          <a:off x="7093527" y="5523511"/>
          <a:ext cx="817418" cy="904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Equation" r:id="rId15" imgW="355320" imgH="393480" progId="Equation.DSMT4">
                  <p:embed/>
                </p:oleObj>
              </mc:Choice>
              <mc:Fallback>
                <p:oleObj name="Equation" r:id="rId15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3527" y="5523511"/>
                        <a:ext cx="817418" cy="9049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871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946" y="0"/>
            <a:ext cx="8229600" cy="540327"/>
          </a:xfrm>
        </p:spPr>
        <p:txBody>
          <a:bodyPr/>
          <a:lstStyle/>
          <a:p>
            <a:r>
              <a:rPr lang="en-US" dirty="0" smtClean="0"/>
              <a:t>Midpoint in a Coordinate Plane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986808"/>
              </p:ext>
            </p:extLst>
          </p:nvPr>
        </p:nvGraphicFramePr>
        <p:xfrm>
          <a:off x="921327" y="618258"/>
          <a:ext cx="4897580" cy="4369380"/>
        </p:xfrm>
        <a:graphic>
          <a:graphicData uri="http://schemas.openxmlformats.org/drawingml/2006/table">
            <a:tbl>
              <a:tblPr/>
              <a:tblGrid>
                <a:gridCol w="489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9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9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97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97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97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6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720436" y="457994"/>
            <a:ext cx="5539233" cy="4668187"/>
            <a:chOff x="2535382" y="1691049"/>
            <a:chExt cx="4128654" cy="3463636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535382" y="4724400"/>
              <a:ext cx="412865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1330037" y="3422073"/>
              <a:ext cx="3463636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468581" y="554181"/>
            <a:ext cx="3948547" cy="3249497"/>
            <a:chOff x="1468581" y="692727"/>
            <a:chExt cx="3948547" cy="3249497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1911101" y="1215351"/>
              <a:ext cx="2433008" cy="2165158"/>
            </a:xfrm>
            <a:prstGeom prst="line">
              <a:avLst/>
            </a:prstGeom>
            <a:ln w="38100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468581" y="3449781"/>
              <a:ext cx="103558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A(1,3)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06678" y="692727"/>
              <a:ext cx="111045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B(6,8)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1870363" y="3228107"/>
            <a:ext cx="2479964" cy="12718"/>
          </a:xfrm>
          <a:prstGeom prst="line">
            <a:avLst/>
          </a:prstGeom>
          <a:ln w="38100">
            <a:solidFill>
              <a:srgbClr val="002060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49533" y="1052945"/>
            <a:ext cx="0" cy="2175957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79274" y="3269672"/>
            <a:ext cx="11499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(6,3)</a:t>
            </a:r>
            <a:endParaRPr lang="en-US" sz="2600" dirty="0">
              <a:solidFill>
                <a:srgbClr val="FF0000"/>
              </a:solidFill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605816"/>
              </p:ext>
            </p:extLst>
          </p:nvPr>
        </p:nvGraphicFramePr>
        <p:xfrm>
          <a:off x="6205681" y="650723"/>
          <a:ext cx="1418370" cy="845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681" y="650723"/>
                        <a:ext cx="1418370" cy="845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08910"/>
              </p:ext>
            </p:extLst>
          </p:nvPr>
        </p:nvGraphicFramePr>
        <p:xfrm>
          <a:off x="6231227" y="2355271"/>
          <a:ext cx="1445306" cy="844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5" imgW="672840" imgH="393480" progId="Equation.DSMT4">
                  <p:embed/>
                </p:oleObj>
              </mc:Choice>
              <mc:Fallback>
                <p:oleObj name="Equation" r:id="rId5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1227" y="2355271"/>
                        <a:ext cx="1445306" cy="8446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 flipV="1">
            <a:off x="3117272" y="2161309"/>
            <a:ext cx="12143" cy="1080656"/>
          </a:xfrm>
          <a:prstGeom prst="line">
            <a:avLst/>
          </a:prstGeom>
          <a:ln w="381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3158837" y="2147456"/>
            <a:ext cx="1191490" cy="12283"/>
          </a:xfrm>
          <a:prstGeom prst="line">
            <a:avLst/>
          </a:prstGeom>
          <a:ln w="381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870363" y="1704107"/>
            <a:ext cx="14547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(3.5,5.5)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27" name="Title 6"/>
          <p:cNvSpPr txBox="1">
            <a:spLocks/>
          </p:cNvSpPr>
          <p:nvPr/>
        </p:nvSpPr>
        <p:spPr>
          <a:xfrm>
            <a:off x="457200" y="5109875"/>
            <a:ext cx="8229600" cy="653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Coordinate Plane Midpoint Formula</a:t>
            </a:r>
            <a:endParaRPr lang="en-US" dirty="0"/>
          </a:p>
        </p:txBody>
      </p:sp>
      <p:sp>
        <p:nvSpPr>
          <p:cNvPr id="28" name="Content Placeholder 7"/>
          <p:cNvSpPr txBox="1">
            <a:spLocks/>
          </p:cNvSpPr>
          <p:nvPr/>
        </p:nvSpPr>
        <p:spPr>
          <a:xfrm>
            <a:off x="249382" y="5645731"/>
            <a:ext cx="8423563" cy="93518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In the coordinate plane, the midpoint of the segment with endpoints (x</a:t>
            </a:r>
            <a:r>
              <a:rPr lang="en-US" baseline="-25000" smtClean="0"/>
              <a:t>1</a:t>
            </a:r>
            <a:r>
              <a:rPr lang="en-US" smtClean="0"/>
              <a:t>, y</a:t>
            </a:r>
            <a:r>
              <a:rPr lang="en-US" baseline="-25000" smtClean="0"/>
              <a:t>1</a:t>
            </a:r>
            <a:r>
              <a:rPr lang="en-US" smtClean="0"/>
              <a:t>) and (x</a:t>
            </a:r>
            <a:r>
              <a:rPr lang="en-US" baseline="-25000" smtClean="0"/>
              <a:t>2</a:t>
            </a:r>
            <a:r>
              <a:rPr lang="en-US" smtClean="0"/>
              <a:t>, y</a:t>
            </a:r>
            <a:r>
              <a:rPr lang="en-US" baseline="-25000" smtClean="0"/>
              <a:t>2</a:t>
            </a:r>
            <a:r>
              <a:rPr lang="en-US" smtClean="0"/>
              <a:t>) is: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747128"/>
              </p:ext>
            </p:extLst>
          </p:nvPr>
        </p:nvGraphicFramePr>
        <p:xfrm>
          <a:off x="6031491" y="6068291"/>
          <a:ext cx="2579117" cy="789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7" imgW="1409400" imgH="431640" progId="Equation.DSMT4">
                  <p:embed/>
                </p:oleObj>
              </mc:Choice>
              <mc:Fallback>
                <p:oleObj name="Equation" r:id="rId7" imgW="140940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491" y="6068291"/>
                        <a:ext cx="2579117" cy="78970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475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255" y="290945"/>
            <a:ext cx="87699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Ex. 1: Find the coordinates of the midpoint of 	with the endpoints A (2, 3) and B (-5, 7).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Ex. 2: The midpoint of 	    has coordinates (3, 4). Point A has coordinates (-3, -2). Find the coordinates of B.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127106" y="1302326"/>
            <a:ext cx="2778125" cy="914400"/>
            <a:chOff x="547688" y="1427018"/>
            <a:chExt cx="2778125" cy="91440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4074242"/>
                </p:ext>
              </p:extLst>
            </p:nvPr>
          </p:nvGraphicFramePr>
          <p:xfrm>
            <a:off x="547688" y="1446213"/>
            <a:ext cx="2778125" cy="882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4" name="Equation" r:id="rId3" imgW="1358640" imgH="431640" progId="Equation.DSMT4">
                    <p:embed/>
                  </p:oleObj>
                </mc:Choice>
                <mc:Fallback>
                  <p:oleObj name="Equation" r:id="rId3" imgW="135864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688" y="1446213"/>
                          <a:ext cx="2778125" cy="8826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1371601" y="1427018"/>
              <a:ext cx="1011382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55964"/>
              </p:ext>
            </p:extLst>
          </p:nvPr>
        </p:nvGraphicFramePr>
        <p:xfrm>
          <a:off x="2929803" y="1346488"/>
          <a:ext cx="1116012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5" imgW="545760" imgH="393480" progId="Equation.DSMT4">
                  <p:embed/>
                </p:oleObj>
              </mc:Choice>
              <mc:Fallback>
                <p:oleObj name="Equation" r:id="rId5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9803" y="1346488"/>
                        <a:ext cx="1116012" cy="804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844579" y="211282"/>
          <a:ext cx="6540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7" imgW="253800" imgH="203040" progId="Equation.DSMT4">
                  <p:embed/>
                </p:oleObj>
              </mc:Choice>
              <mc:Fallback>
                <p:oleObj name="Equation" r:id="rId7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4579" y="211282"/>
                        <a:ext cx="654050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342917"/>
              </p:ext>
            </p:extLst>
          </p:nvPr>
        </p:nvGraphicFramePr>
        <p:xfrm>
          <a:off x="3560618" y="2816081"/>
          <a:ext cx="6540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9" imgW="253800" imgH="203040" progId="Equation.DSMT4">
                  <p:embed/>
                </p:oleObj>
              </mc:Choice>
              <mc:Fallback>
                <p:oleObj name="Equation" r:id="rId9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618" y="2816081"/>
                        <a:ext cx="654050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787209"/>
              </p:ext>
            </p:extLst>
          </p:nvPr>
        </p:nvGraphicFramePr>
        <p:xfrm>
          <a:off x="5003367" y="1490952"/>
          <a:ext cx="137636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quation" r:id="rId10" imgW="672840" imgH="253800" progId="Equation.DSMT4">
                  <p:embed/>
                </p:oleObj>
              </mc:Choice>
              <mc:Fallback>
                <p:oleObj name="Equation" r:id="rId10" imgW="672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367" y="1490952"/>
                        <a:ext cx="1376362" cy="519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834158"/>
              </p:ext>
            </p:extLst>
          </p:nvPr>
        </p:nvGraphicFramePr>
        <p:xfrm>
          <a:off x="4053897" y="1346488"/>
          <a:ext cx="7270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12" imgW="355320" imgH="393480" progId="Equation.DSMT4">
                  <p:embed/>
                </p:oleObj>
              </mc:Choice>
              <mc:Fallback>
                <p:oleObj name="Equation" r:id="rId12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3897" y="1346488"/>
                        <a:ext cx="727075" cy="804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351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639762"/>
          </a:xfrm>
        </p:spPr>
        <p:txBody>
          <a:bodyPr/>
          <a:lstStyle/>
          <a:p>
            <a:r>
              <a:rPr lang="en-US" dirty="0" smtClean="0"/>
              <a:t>Distance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65404" y="-1415905"/>
            <a:ext cx="696625" cy="5793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58" name="Group 6157"/>
          <p:cNvGrpSpPr/>
          <p:nvPr/>
        </p:nvGrpSpPr>
        <p:grpSpPr>
          <a:xfrm>
            <a:off x="1676400" y="1574946"/>
            <a:ext cx="457200" cy="520940"/>
            <a:chOff x="1676400" y="1574946"/>
            <a:chExt cx="457200" cy="520940"/>
          </a:xfrm>
        </p:grpSpPr>
        <p:sp>
          <p:nvSpPr>
            <p:cNvPr id="3" name="Oval 2"/>
            <p:cNvSpPr/>
            <p:nvPr/>
          </p:nvSpPr>
          <p:spPr>
            <a:xfrm>
              <a:off x="1801091" y="1574946"/>
              <a:ext cx="96982" cy="969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676400" y="1664999"/>
              <a:ext cx="457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  <a:latin typeface="Arial Rounded MT Bold" pitchFamily="34" charset="0"/>
                </a:rPr>
                <a:t>A</a:t>
              </a:r>
              <a:endParaRPr lang="en-US" sz="2200" dirty="0">
                <a:solidFill>
                  <a:srgbClr val="FF0000"/>
                </a:solidFill>
                <a:latin typeface="Arial Rounded MT Bold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308763" y="1574946"/>
            <a:ext cx="457200" cy="534795"/>
            <a:chOff x="4308763" y="1364674"/>
            <a:chExt cx="457200" cy="534795"/>
          </a:xfrm>
        </p:grpSpPr>
        <p:sp>
          <p:nvSpPr>
            <p:cNvPr id="5" name="Oval 4"/>
            <p:cNvSpPr/>
            <p:nvPr/>
          </p:nvSpPr>
          <p:spPr>
            <a:xfrm>
              <a:off x="4475017" y="1364674"/>
              <a:ext cx="96982" cy="969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08763" y="1468582"/>
              <a:ext cx="457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  <a:latin typeface="Arial Rounded MT Bold" pitchFamily="34" charset="0"/>
                </a:rPr>
                <a:t>B</a:t>
              </a:r>
              <a:endParaRPr lang="en-US" sz="2200" dirty="0">
                <a:solidFill>
                  <a:srgbClr val="FF0000"/>
                </a:solidFill>
                <a:latin typeface="Arial Rounded MT Bold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90945" y="695181"/>
            <a:ext cx="60267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To find the horizontal or vertical distance:</a:t>
            </a:r>
            <a:endParaRPr lang="en-US" sz="26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608036"/>
              </p:ext>
            </p:extLst>
          </p:nvPr>
        </p:nvGraphicFramePr>
        <p:xfrm>
          <a:off x="5951103" y="693593"/>
          <a:ext cx="1927423" cy="528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" name="Equation" r:id="rId4" imgW="927000" imgH="253800" progId="Equation.DSMT4">
                  <p:embed/>
                </p:oleObj>
              </mc:Choice>
              <mc:Fallback>
                <p:oleObj name="Equation" r:id="rId4" imgW="927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51103" y="693593"/>
                        <a:ext cx="1927423" cy="528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0836" y="2080636"/>
            <a:ext cx="84374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Apply same idea to finding distance on the </a:t>
            </a:r>
            <a:r>
              <a:rPr lang="en-US" sz="2600" b="1" i="1" dirty="0" smtClean="0"/>
              <a:t>Coordinate Plane</a:t>
            </a:r>
            <a:r>
              <a:rPr lang="en-US" sz="2600" dirty="0" smtClean="0"/>
              <a:t>:</a:t>
            </a:r>
            <a:endParaRPr lang="en-US" sz="26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037208"/>
              </p:ext>
            </p:extLst>
          </p:nvPr>
        </p:nvGraphicFramePr>
        <p:xfrm>
          <a:off x="4836787" y="2971256"/>
          <a:ext cx="3610840" cy="3090470"/>
        </p:xfrm>
        <a:graphic>
          <a:graphicData uri="http://schemas.openxmlformats.org/drawingml/2006/table">
            <a:tbl>
              <a:tblPr/>
              <a:tblGrid>
                <a:gridCol w="361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0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10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10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10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9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4558145" y="2807152"/>
            <a:ext cx="4026090" cy="3444970"/>
            <a:chOff x="0" y="1591054"/>
            <a:chExt cx="4248150" cy="3609975"/>
          </a:xfrm>
        </p:grpSpPr>
        <p:sp>
          <p:nvSpPr>
            <p:cNvPr id="15" name="Line 3"/>
            <p:cNvSpPr>
              <a:spLocks noChangeShapeType="1"/>
            </p:cNvSpPr>
            <p:nvPr/>
          </p:nvSpPr>
          <p:spPr bwMode="auto">
            <a:xfrm>
              <a:off x="0" y="4680234"/>
              <a:ext cx="4248150" cy="793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 flipV="1">
              <a:off x="666774" y="1591054"/>
              <a:ext cx="9525" cy="36099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41819" y="4477472"/>
            <a:ext cx="457200" cy="430887"/>
            <a:chOff x="886692" y="4477472"/>
            <a:chExt cx="457200" cy="430887"/>
          </a:xfrm>
        </p:grpSpPr>
        <p:sp>
          <p:nvSpPr>
            <p:cNvPr id="18" name="Oval 17"/>
            <p:cNvSpPr/>
            <p:nvPr/>
          </p:nvSpPr>
          <p:spPr>
            <a:xfrm>
              <a:off x="1205346" y="4761492"/>
              <a:ext cx="96982" cy="969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86692" y="4477472"/>
              <a:ext cx="457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  <a:latin typeface="Arial Rounded MT Bold" pitchFamily="34" charset="0"/>
                </a:rPr>
                <a:t>A</a:t>
              </a:r>
              <a:endParaRPr lang="en-US" sz="2200" dirty="0">
                <a:solidFill>
                  <a:srgbClr val="FF0000"/>
                </a:solidFill>
                <a:latin typeface="Arial Rounded MT Bold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68835" y="3216708"/>
            <a:ext cx="457200" cy="430887"/>
            <a:chOff x="2313708" y="3216708"/>
            <a:chExt cx="457200" cy="430887"/>
          </a:xfrm>
        </p:grpSpPr>
        <p:sp>
          <p:nvSpPr>
            <p:cNvPr id="21" name="Oval 20"/>
            <p:cNvSpPr/>
            <p:nvPr/>
          </p:nvSpPr>
          <p:spPr>
            <a:xfrm>
              <a:off x="2646217" y="3528437"/>
              <a:ext cx="96982" cy="969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13708" y="3216708"/>
              <a:ext cx="457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  <a:latin typeface="Arial Rounded MT Bold" pitchFamily="34" charset="0"/>
                </a:rPr>
                <a:t>B</a:t>
              </a:r>
              <a:endParaRPr lang="en-US" sz="2200" dirty="0">
                <a:solidFill>
                  <a:srgbClr val="FF0000"/>
                </a:solidFill>
                <a:latin typeface="Arial Rounded MT Bold" pitchFamily="34" charset="0"/>
              </a:endParaRPr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5915891" y="4849091"/>
            <a:ext cx="0" cy="942109"/>
          </a:xfrm>
          <a:prstGeom prst="straightConnector1">
            <a:avLst/>
          </a:prstGeom>
          <a:ln w="412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370618" y="3629891"/>
            <a:ext cx="0" cy="2161309"/>
          </a:xfrm>
          <a:prstGeom prst="straightConnector1">
            <a:avLst/>
          </a:prstGeom>
          <a:ln w="412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4" name="Object 6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425482"/>
              </p:ext>
            </p:extLst>
          </p:nvPr>
        </p:nvGraphicFramePr>
        <p:xfrm>
          <a:off x="5728854" y="5954711"/>
          <a:ext cx="343574" cy="515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" name="Equation" r:id="rId6" imgW="152280" imgH="228600" progId="Equation.DSMT4">
                  <p:embed/>
                </p:oleObj>
              </mc:Choice>
              <mc:Fallback>
                <p:oleObj name="Equation" r:id="rId6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28854" y="5954711"/>
                        <a:ext cx="343574" cy="515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914233"/>
              </p:ext>
            </p:extLst>
          </p:nvPr>
        </p:nvGraphicFramePr>
        <p:xfrm>
          <a:off x="7169727" y="5954713"/>
          <a:ext cx="37147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" name="Equation" r:id="rId8" imgW="164880" imgH="228600" progId="Equation.DSMT4">
                  <p:embed/>
                </p:oleObj>
              </mc:Choice>
              <mc:Fallback>
                <p:oleObj name="Equation" r:id="rId8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169727" y="5954713"/>
                        <a:ext cx="371475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47" name="Straight Arrow Connector 6146"/>
          <p:cNvCxnSpPr/>
          <p:nvPr/>
        </p:nvCxnSpPr>
        <p:spPr>
          <a:xfrm>
            <a:off x="5929745" y="4821382"/>
            <a:ext cx="1482437" cy="0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7363691" y="3581400"/>
            <a:ext cx="0" cy="1267694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0" name="Straight Connector 6149"/>
          <p:cNvCxnSpPr/>
          <p:nvPr/>
        </p:nvCxnSpPr>
        <p:spPr>
          <a:xfrm flipV="1">
            <a:off x="5902036" y="3588327"/>
            <a:ext cx="1454727" cy="12192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480582"/>
              </p:ext>
            </p:extLst>
          </p:nvPr>
        </p:nvGraphicFramePr>
        <p:xfrm>
          <a:off x="4467658" y="4528127"/>
          <a:ext cx="3714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1" name="Equation" r:id="rId10" imgW="164880" imgH="228600" progId="Equation.DSMT4">
                  <p:embed/>
                </p:oleObj>
              </mc:Choice>
              <mc:Fallback>
                <p:oleObj name="Equation" r:id="rId10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67658" y="4528127"/>
                        <a:ext cx="37147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637177"/>
              </p:ext>
            </p:extLst>
          </p:nvPr>
        </p:nvGraphicFramePr>
        <p:xfrm>
          <a:off x="4454381" y="3322782"/>
          <a:ext cx="4000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" name="Equation" r:id="rId12" imgW="177480" imgH="228600" progId="Equation.DSMT4">
                  <p:embed/>
                </p:oleObj>
              </mc:Choice>
              <mc:Fallback>
                <p:oleObj name="Equation" r:id="rId12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54381" y="3322782"/>
                        <a:ext cx="400050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54" name="Straight Arrow Connector 6153"/>
          <p:cNvCxnSpPr/>
          <p:nvPr/>
        </p:nvCxnSpPr>
        <p:spPr>
          <a:xfrm flipH="1">
            <a:off x="5181601" y="3588327"/>
            <a:ext cx="2216726" cy="0"/>
          </a:xfrm>
          <a:prstGeom prst="straightConnector1">
            <a:avLst/>
          </a:prstGeom>
          <a:ln w="34925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153891" y="4821381"/>
            <a:ext cx="692727" cy="0"/>
          </a:xfrm>
          <a:prstGeom prst="straightConnector1">
            <a:avLst/>
          </a:prstGeom>
          <a:ln w="34925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9" name="Group 6158"/>
          <p:cNvGrpSpPr/>
          <p:nvPr/>
        </p:nvGrpSpPr>
        <p:grpSpPr>
          <a:xfrm>
            <a:off x="110836" y="2593253"/>
            <a:ext cx="3713016" cy="1200329"/>
            <a:chOff x="110836" y="2593253"/>
            <a:chExt cx="3713016" cy="1200329"/>
          </a:xfrm>
        </p:grpSpPr>
        <p:sp>
          <p:nvSpPr>
            <p:cNvPr id="31" name="TextBox 30"/>
            <p:cNvSpPr txBox="1"/>
            <p:nvPr/>
          </p:nvSpPr>
          <p:spPr>
            <a:xfrm>
              <a:off x="110836" y="2593253"/>
              <a:ext cx="3713016" cy="120032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Distance formula based on </a:t>
              </a:r>
              <a:r>
                <a:rPr lang="en-US" sz="2400" b="1" i="1" dirty="0" smtClean="0"/>
                <a:t>Pythagorean Theorem:</a:t>
              </a:r>
            </a:p>
            <a:p>
              <a:endParaRPr lang="en-US" sz="2400" dirty="0"/>
            </a:p>
          </p:txBody>
        </p:sp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307228"/>
                </p:ext>
              </p:extLst>
            </p:nvPr>
          </p:nvGraphicFramePr>
          <p:xfrm>
            <a:off x="1090757" y="3295795"/>
            <a:ext cx="1764920" cy="486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3" name="Equation" r:id="rId14" imgW="736560" imgH="203040" progId="Equation.DSMT4">
                    <p:embed/>
                  </p:oleObj>
                </mc:Choice>
                <mc:Fallback>
                  <p:oleObj name="Equation" r:id="rId14" imgW="73656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090757" y="3295795"/>
                          <a:ext cx="1764920" cy="4864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176862"/>
              </p:ext>
            </p:extLst>
          </p:nvPr>
        </p:nvGraphicFramePr>
        <p:xfrm>
          <a:off x="6640513" y="4826289"/>
          <a:ext cx="306387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4" name="Equation" r:id="rId16" imgW="126720" imgH="139680" progId="Equation.DSMT4">
                  <p:embed/>
                </p:oleObj>
              </mc:Choice>
              <mc:Fallback>
                <p:oleObj name="Equation" r:id="rId16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640513" y="4826289"/>
                        <a:ext cx="306387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011226"/>
              </p:ext>
            </p:extLst>
          </p:nvPr>
        </p:nvGraphicFramePr>
        <p:xfrm>
          <a:off x="7443788" y="4143375"/>
          <a:ext cx="3048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" name="Equation" r:id="rId18" imgW="126720" imgH="177480" progId="Equation.DSMT4">
                  <p:embed/>
                </p:oleObj>
              </mc:Choice>
              <mc:Fallback>
                <p:oleObj name="Equation" r:id="rId18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443788" y="4143375"/>
                        <a:ext cx="304800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310139"/>
              </p:ext>
            </p:extLst>
          </p:nvPr>
        </p:nvGraphicFramePr>
        <p:xfrm>
          <a:off x="6324600" y="3870325"/>
          <a:ext cx="2730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6" name="Equation" r:id="rId20" imgW="114120" imgH="139680" progId="Equation.DSMT4">
                  <p:embed/>
                </p:oleObj>
              </mc:Choice>
              <mc:Fallback>
                <p:oleObj name="Equation" r:id="rId20" imgW="1141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324600" y="3870325"/>
                        <a:ext cx="273050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026434"/>
              </p:ext>
            </p:extLst>
          </p:nvPr>
        </p:nvGraphicFramePr>
        <p:xfrm>
          <a:off x="217631" y="4440094"/>
          <a:ext cx="19161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" name="Equation" r:id="rId22" imgW="799920" imgH="253800" progId="Equation.DSMT4">
                  <p:embed/>
                </p:oleObj>
              </mc:Choice>
              <mc:Fallback>
                <p:oleObj name="Equation" r:id="rId22" imgW="7999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17631" y="4440094"/>
                        <a:ext cx="191611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707602"/>
              </p:ext>
            </p:extLst>
          </p:nvPr>
        </p:nvGraphicFramePr>
        <p:xfrm>
          <a:off x="217631" y="5073507"/>
          <a:ext cx="395446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8" name="Equation" r:id="rId24" imgW="1650960" imgH="291960" progId="Equation.DSMT4">
                  <p:embed/>
                </p:oleObj>
              </mc:Choice>
              <mc:Fallback>
                <p:oleObj name="Equation" r:id="rId24" imgW="1650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17631" y="5073507"/>
                        <a:ext cx="3954463" cy="70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62521"/>
              </p:ext>
            </p:extLst>
          </p:nvPr>
        </p:nvGraphicFramePr>
        <p:xfrm>
          <a:off x="217631" y="3833813"/>
          <a:ext cx="1562101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" name="Equation" r:id="rId26" imgW="647640" imgH="228600" progId="Equation.DSMT4">
                  <p:embed/>
                </p:oleObj>
              </mc:Choice>
              <mc:Fallback>
                <p:oleObj name="Equation" r:id="rId26" imgW="647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17631" y="3833813"/>
                        <a:ext cx="1562101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74789"/>
              </p:ext>
            </p:extLst>
          </p:nvPr>
        </p:nvGraphicFramePr>
        <p:xfrm>
          <a:off x="2591811" y="3833813"/>
          <a:ext cx="158591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" name="Equation" r:id="rId28" imgW="660240" imgH="228600" progId="Equation.DSMT4">
                  <p:embed/>
                </p:oleObj>
              </mc:Choice>
              <mc:Fallback>
                <p:oleObj name="Equation" r:id="rId28" imgW="660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591811" y="3833813"/>
                        <a:ext cx="1585912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54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50598"/>
          </a:xfrm>
        </p:spPr>
        <p:txBody>
          <a:bodyPr/>
          <a:lstStyle/>
          <a:p>
            <a:r>
              <a:rPr lang="en-US" dirty="0" smtClean="0"/>
              <a:t>Distance Formula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0108" y="1039091"/>
            <a:ext cx="7398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distance between two points                and      is: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029357"/>
              </p:ext>
            </p:extLst>
          </p:nvPr>
        </p:nvGraphicFramePr>
        <p:xfrm>
          <a:off x="5101215" y="1066800"/>
          <a:ext cx="1265803" cy="549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" name="Equation" r:id="rId3" imgW="583920" imgH="253800" progId="Equation.DSMT4">
                  <p:embed/>
                </p:oleObj>
              </mc:Choice>
              <mc:Fallback>
                <p:oleObj name="Equation" r:id="rId3" imgW="583920" imgH="25380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1215" y="1066800"/>
                        <a:ext cx="1265803" cy="549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380059"/>
              </p:ext>
            </p:extLst>
          </p:nvPr>
        </p:nvGraphicFramePr>
        <p:xfrm>
          <a:off x="6933333" y="1066800"/>
          <a:ext cx="1340961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Equation" r:id="rId5" imgW="622080" imgH="253800" progId="Equation.DSMT4">
                  <p:embed/>
                </p:oleObj>
              </mc:Choice>
              <mc:Fallback>
                <p:oleObj name="Equation" r:id="rId5" imgW="622080" imgH="25380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3333" y="1066800"/>
                        <a:ext cx="1340961" cy="548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644194"/>
              </p:ext>
            </p:extLst>
          </p:nvPr>
        </p:nvGraphicFramePr>
        <p:xfrm>
          <a:off x="2085543" y="1665143"/>
          <a:ext cx="401478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Equation" r:id="rId7" imgW="1676160" imgH="291960" progId="Equation.DSMT4">
                  <p:embed/>
                </p:oleObj>
              </mc:Choice>
              <mc:Fallback>
                <p:oleObj name="Equation" r:id="rId7" imgW="1676160" imgH="29196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543" y="1665143"/>
                        <a:ext cx="401478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2563092"/>
            <a:ext cx="8963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Ex. 3: Find the distance between each pair of points.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93963" y="3104244"/>
            <a:ext cx="3380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). (1, 2), (3, 4)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82630" y="3104244"/>
            <a:ext cx="3261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  <a:r>
              <a:rPr lang="en-US" sz="2800" dirty="0" smtClean="0"/>
              <a:t>). (-1, -2), (-3, -4)</a:t>
            </a:r>
            <a:endParaRPr lang="en-US" sz="28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060349"/>
              </p:ext>
            </p:extLst>
          </p:nvPr>
        </p:nvGraphicFramePr>
        <p:xfrm>
          <a:off x="275216" y="3680256"/>
          <a:ext cx="2981721" cy="685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2" name="Equation" r:id="rId9" imgW="1434960" imgH="330120" progId="Equation.DSMT4">
                  <p:embed/>
                </p:oleObj>
              </mc:Choice>
              <mc:Fallback>
                <p:oleObj name="Equation" r:id="rId9" imgW="1434960" imgH="330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16" y="3680256"/>
                        <a:ext cx="2981721" cy="6856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845371"/>
              </p:ext>
            </p:extLst>
          </p:nvPr>
        </p:nvGraphicFramePr>
        <p:xfrm>
          <a:off x="4182630" y="3680256"/>
          <a:ext cx="4171661" cy="685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3" name="Equation" r:id="rId11" imgW="2006280" imgH="330120" progId="Equation.DSMT4">
                  <p:embed/>
                </p:oleObj>
              </mc:Choice>
              <mc:Fallback>
                <p:oleObj name="Equation" r:id="rId11" imgW="2006280" imgH="330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630" y="3680256"/>
                        <a:ext cx="4171661" cy="6856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283360"/>
              </p:ext>
            </p:extLst>
          </p:nvPr>
        </p:nvGraphicFramePr>
        <p:xfrm>
          <a:off x="275215" y="4473597"/>
          <a:ext cx="1451012" cy="449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4" name="Equation" r:id="rId13" imgW="698400" imgH="215640" progId="Equation.DSMT4">
                  <p:embed/>
                </p:oleObj>
              </mc:Choice>
              <mc:Fallback>
                <p:oleObj name="Equation" r:id="rId13" imgW="698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15" y="4473597"/>
                        <a:ext cx="1451012" cy="449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948162"/>
              </p:ext>
            </p:extLst>
          </p:nvPr>
        </p:nvGraphicFramePr>
        <p:xfrm>
          <a:off x="275216" y="5030599"/>
          <a:ext cx="1846744" cy="475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5" name="Equation" r:id="rId15" imgW="888840" imgH="228600" progId="Equation.DSMT4">
                  <p:embed/>
                </p:oleObj>
              </mc:Choice>
              <mc:Fallback>
                <p:oleObj name="Equation" r:id="rId15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16" y="5030599"/>
                        <a:ext cx="1846744" cy="4754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02802"/>
              </p:ext>
            </p:extLst>
          </p:nvPr>
        </p:nvGraphicFramePr>
        <p:xfrm>
          <a:off x="4182631" y="5071297"/>
          <a:ext cx="1848118" cy="475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6" name="Equation" r:id="rId17" imgW="888840" imgH="228600" progId="Equation.DSMT4">
                  <p:embed/>
                </p:oleObj>
              </mc:Choice>
              <mc:Fallback>
                <p:oleObj name="Equation" r:id="rId17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631" y="5071297"/>
                        <a:ext cx="1848118" cy="4754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573570"/>
              </p:ext>
            </p:extLst>
          </p:nvPr>
        </p:nvGraphicFramePr>
        <p:xfrm>
          <a:off x="4182630" y="4493946"/>
          <a:ext cx="1452387" cy="449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" name="Equation" r:id="rId19" imgW="698400" imgH="215640" progId="Equation.DSMT4">
                  <p:embed/>
                </p:oleObj>
              </mc:Choice>
              <mc:Fallback>
                <p:oleObj name="Equation" r:id="rId19" imgW="698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630" y="4493946"/>
                        <a:ext cx="1452387" cy="449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253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9737"/>
            <a:ext cx="7620000" cy="1138526"/>
          </a:xfrm>
        </p:spPr>
        <p:txBody>
          <a:bodyPr/>
          <a:lstStyle/>
          <a:p>
            <a:r>
              <a:rPr lang="en-US" sz="2800" dirty="0" smtClean="0"/>
              <a:t>Classwork</a:t>
            </a:r>
            <a:r>
              <a:rPr lang="en-US" sz="2800" dirty="0" smtClean="0"/>
              <a:t>: </a:t>
            </a:r>
            <a:r>
              <a:rPr lang="en-US" sz="2800" dirty="0" smtClean="0"/>
              <a:t>p. 54 #</a:t>
            </a:r>
            <a:r>
              <a:rPr lang="en-US" sz="2800" dirty="0" smtClean="0"/>
              <a:t>7, 9, 11, 13, 17, 19, 23, 27, 31, 33, 46, 48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386029"/>
            <a:ext cx="7620000" cy="11385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Homework: Review for test p. 71 #7-25, 30-37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475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238</TotalTime>
  <Words>245</Words>
  <Application>Microsoft Office PowerPoint</Application>
  <PresentationFormat>On-screen Show (4:3)</PresentationFormat>
  <Paragraphs>241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Calibri</vt:lpstr>
      <vt:lpstr>Cambria</vt:lpstr>
      <vt:lpstr>Times New Roman</vt:lpstr>
      <vt:lpstr>Adjacency</vt:lpstr>
      <vt:lpstr>Equation</vt:lpstr>
      <vt:lpstr>1-7: Midpoint and Distance in the Coordinate Plane</vt:lpstr>
      <vt:lpstr>Mean</vt:lpstr>
      <vt:lpstr>Midpoint in a Coordinate Plane</vt:lpstr>
      <vt:lpstr>PowerPoint Presentation</vt:lpstr>
      <vt:lpstr>Distance</vt:lpstr>
      <vt:lpstr>Distance Formula</vt:lpstr>
      <vt:lpstr>Classwork: p. 54 #7, 9, 11, 13, 17, 19, 23, 27, 31, 33, 46, 48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1-7: Midpoint and Distance in the Coordinate Plane</dc:title>
  <dc:creator>Administrator</dc:creator>
  <cp:lastModifiedBy>Schuetz, Michael</cp:lastModifiedBy>
  <cp:revision>23</cp:revision>
  <dcterms:created xsi:type="dcterms:W3CDTF">2012-09-08T01:02:53Z</dcterms:created>
  <dcterms:modified xsi:type="dcterms:W3CDTF">2017-08-24T14:15:03Z</dcterms:modified>
</cp:coreProperties>
</file>