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0"/>
  </p:handoutMasterIdLst>
  <p:sldIdLst>
    <p:sldId id="258" r:id="rId2"/>
    <p:sldId id="259" r:id="rId3"/>
    <p:sldId id="262" r:id="rId4"/>
    <p:sldId id="261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60" autoAdjust="0"/>
  </p:normalViewPr>
  <p:slideViewPr>
    <p:cSldViewPr snapToGrid="0">
      <p:cViewPr varScale="1">
        <p:scale>
          <a:sx n="98" d="100"/>
          <a:sy n="98" d="100"/>
        </p:scale>
        <p:origin x="69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image" Target="../media/image56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12" Type="http://schemas.openxmlformats.org/officeDocument/2006/relationships/image" Target="../media/image55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5" Type="http://schemas.openxmlformats.org/officeDocument/2006/relationships/image" Target="../media/image5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Relationship Id="rId14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73.wmf"/><Relationship Id="rId18" Type="http://schemas.openxmlformats.org/officeDocument/2006/relationships/image" Target="../media/image7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12" Type="http://schemas.openxmlformats.org/officeDocument/2006/relationships/image" Target="../media/image72.wmf"/><Relationship Id="rId17" Type="http://schemas.openxmlformats.org/officeDocument/2006/relationships/image" Target="../media/image77.wmf"/><Relationship Id="rId2" Type="http://schemas.openxmlformats.org/officeDocument/2006/relationships/image" Target="../media/image62.wmf"/><Relationship Id="rId16" Type="http://schemas.openxmlformats.org/officeDocument/2006/relationships/image" Target="../media/image76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11" Type="http://schemas.openxmlformats.org/officeDocument/2006/relationships/image" Target="../media/image71.wmf"/><Relationship Id="rId5" Type="http://schemas.openxmlformats.org/officeDocument/2006/relationships/image" Target="../media/image65.wmf"/><Relationship Id="rId15" Type="http://schemas.openxmlformats.org/officeDocument/2006/relationships/image" Target="../media/image75.wmf"/><Relationship Id="rId10" Type="http://schemas.openxmlformats.org/officeDocument/2006/relationships/image" Target="../media/image70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Relationship Id="rId14" Type="http://schemas.openxmlformats.org/officeDocument/2006/relationships/image" Target="../media/image7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FBEB1-10DA-4F0F-9CCA-03CCB0C24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80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398E-765B-445E-9025-71A232CBA3BD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1E65-3B25-4B47-828D-CDF3D764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398E-765B-445E-9025-71A232CBA3BD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1E65-3B25-4B47-828D-CDF3D764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398E-765B-445E-9025-71A232CBA3BD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1E65-3B25-4B47-828D-CDF3D764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398E-765B-445E-9025-71A232CBA3BD}" type="datetimeFigureOut">
              <a:rPr lang="en-US" smtClean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1E65-3B25-4B47-828D-CDF3D764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398E-765B-445E-9025-71A232CBA3BD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1E65-3B25-4B47-828D-CDF3D764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398E-765B-445E-9025-71A232CBA3BD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1E65-3B25-4B47-828D-CDF3D764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398E-765B-445E-9025-71A232CBA3BD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1E65-3B25-4B47-828D-CDF3D764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398E-765B-445E-9025-71A232CBA3BD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1E65-3B25-4B47-828D-CDF3D764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398E-765B-445E-9025-71A232CBA3BD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1E65-3B25-4B47-828D-CDF3D764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398E-765B-445E-9025-71A232CBA3BD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1E65-3B25-4B47-828D-CDF3D76407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398E-765B-445E-9025-71A232CBA3BD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A1E65-3B25-4B47-828D-CDF3D76407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1FA1E65-3B25-4B47-828D-CDF3D76407D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D89398E-765B-445E-9025-71A232CBA3BD}" type="datetimeFigureOut">
              <a:rPr lang="en-US" smtClean="0"/>
              <a:t>8/24/2017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cover/>
  </p:transition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35.jpg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28.bin"/><Relationship Id="rId3" Type="http://schemas.openxmlformats.org/officeDocument/2006/relationships/oleObject" Target="../embeddings/oleObject21.bin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9.wmf"/><Relationship Id="rId5" Type="http://schemas.openxmlformats.org/officeDocument/2006/relationships/image" Target="../media/image43.png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36.wmf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2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50.wmf"/><Relationship Id="rId26" Type="http://schemas.openxmlformats.org/officeDocument/2006/relationships/image" Target="../media/image54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7.bin"/><Relationship Id="rId34" Type="http://schemas.openxmlformats.org/officeDocument/2006/relationships/image" Target="../media/image58.wmf"/><Relationship Id="rId7" Type="http://schemas.openxmlformats.org/officeDocument/2006/relationships/image" Target="../media/image45.wmf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35.bin"/><Relationship Id="rId25" Type="http://schemas.openxmlformats.org/officeDocument/2006/relationships/oleObject" Target="../embeddings/oleObject39.bin"/><Relationship Id="rId3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9.wmf"/><Relationship Id="rId20" Type="http://schemas.openxmlformats.org/officeDocument/2006/relationships/image" Target="../media/image51.wmf"/><Relationship Id="rId29" Type="http://schemas.openxmlformats.org/officeDocument/2006/relationships/oleObject" Target="../embeddings/oleObject41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2.bin"/><Relationship Id="rId24" Type="http://schemas.openxmlformats.org/officeDocument/2006/relationships/image" Target="../media/image53.wmf"/><Relationship Id="rId32" Type="http://schemas.openxmlformats.org/officeDocument/2006/relationships/image" Target="../media/image57.wmf"/><Relationship Id="rId5" Type="http://schemas.openxmlformats.org/officeDocument/2006/relationships/image" Target="../media/image59.emf"/><Relationship Id="rId15" Type="http://schemas.openxmlformats.org/officeDocument/2006/relationships/oleObject" Target="../embeddings/oleObject34.bin"/><Relationship Id="rId23" Type="http://schemas.openxmlformats.org/officeDocument/2006/relationships/oleObject" Target="../embeddings/oleObject38.bin"/><Relationship Id="rId28" Type="http://schemas.openxmlformats.org/officeDocument/2006/relationships/image" Target="../media/image55.wmf"/><Relationship Id="rId10" Type="http://schemas.openxmlformats.org/officeDocument/2006/relationships/image" Target="../media/image60.emf"/><Relationship Id="rId19" Type="http://schemas.openxmlformats.org/officeDocument/2006/relationships/oleObject" Target="../embeddings/oleObject36.bin"/><Relationship Id="rId31" Type="http://schemas.openxmlformats.org/officeDocument/2006/relationships/oleObject" Target="../embeddings/oleObject42.bin"/><Relationship Id="rId4" Type="http://schemas.openxmlformats.org/officeDocument/2006/relationships/image" Target="../media/image44.wmf"/><Relationship Id="rId9" Type="http://schemas.openxmlformats.org/officeDocument/2006/relationships/image" Target="../media/image46.wmf"/><Relationship Id="rId14" Type="http://schemas.openxmlformats.org/officeDocument/2006/relationships/image" Target="../media/image48.wmf"/><Relationship Id="rId22" Type="http://schemas.openxmlformats.org/officeDocument/2006/relationships/image" Target="../media/image52.wmf"/><Relationship Id="rId27" Type="http://schemas.openxmlformats.org/officeDocument/2006/relationships/oleObject" Target="../embeddings/oleObject40.bin"/><Relationship Id="rId30" Type="http://schemas.openxmlformats.org/officeDocument/2006/relationships/image" Target="../media/image5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65.wmf"/><Relationship Id="rId18" Type="http://schemas.openxmlformats.org/officeDocument/2006/relationships/oleObject" Target="../embeddings/oleObject51.bin"/><Relationship Id="rId26" Type="http://schemas.openxmlformats.org/officeDocument/2006/relationships/image" Target="../media/image71.wmf"/><Relationship Id="rId39" Type="http://schemas.openxmlformats.org/officeDocument/2006/relationships/oleObject" Target="../embeddings/oleObject62.bin"/><Relationship Id="rId3" Type="http://schemas.openxmlformats.org/officeDocument/2006/relationships/image" Target="../media/image79.emf"/><Relationship Id="rId21" Type="http://schemas.openxmlformats.org/officeDocument/2006/relationships/oleObject" Target="../embeddings/oleObject53.bin"/><Relationship Id="rId34" Type="http://schemas.openxmlformats.org/officeDocument/2006/relationships/image" Target="../media/image75.wmf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67.wmf"/><Relationship Id="rId25" Type="http://schemas.openxmlformats.org/officeDocument/2006/relationships/oleObject" Target="../embeddings/oleObject55.bin"/><Relationship Id="rId33" Type="http://schemas.openxmlformats.org/officeDocument/2006/relationships/oleObject" Target="../embeddings/oleObject59.bin"/><Relationship Id="rId38" Type="http://schemas.openxmlformats.org/officeDocument/2006/relationships/image" Target="../media/image77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0.bin"/><Relationship Id="rId20" Type="http://schemas.openxmlformats.org/officeDocument/2006/relationships/image" Target="../media/image68.wmf"/><Relationship Id="rId29" Type="http://schemas.openxmlformats.org/officeDocument/2006/relationships/oleObject" Target="../embeddings/oleObject57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64.wmf"/><Relationship Id="rId24" Type="http://schemas.openxmlformats.org/officeDocument/2006/relationships/image" Target="../media/image70.wmf"/><Relationship Id="rId32" Type="http://schemas.openxmlformats.org/officeDocument/2006/relationships/image" Target="../media/image74.wmf"/><Relationship Id="rId37" Type="http://schemas.openxmlformats.org/officeDocument/2006/relationships/oleObject" Target="../embeddings/oleObject61.bin"/><Relationship Id="rId40" Type="http://schemas.openxmlformats.org/officeDocument/2006/relationships/image" Target="../media/image78.wmf"/><Relationship Id="rId5" Type="http://schemas.openxmlformats.org/officeDocument/2006/relationships/image" Target="../media/image61.wmf"/><Relationship Id="rId15" Type="http://schemas.openxmlformats.org/officeDocument/2006/relationships/image" Target="../media/image66.wmf"/><Relationship Id="rId23" Type="http://schemas.openxmlformats.org/officeDocument/2006/relationships/oleObject" Target="../embeddings/oleObject54.bin"/><Relationship Id="rId28" Type="http://schemas.openxmlformats.org/officeDocument/2006/relationships/image" Target="../media/image72.wmf"/><Relationship Id="rId36" Type="http://schemas.openxmlformats.org/officeDocument/2006/relationships/image" Target="../media/image76.wmf"/><Relationship Id="rId10" Type="http://schemas.openxmlformats.org/officeDocument/2006/relationships/oleObject" Target="../embeddings/oleObject47.bin"/><Relationship Id="rId19" Type="http://schemas.openxmlformats.org/officeDocument/2006/relationships/oleObject" Target="../embeddings/oleObject52.bin"/><Relationship Id="rId31" Type="http://schemas.openxmlformats.org/officeDocument/2006/relationships/oleObject" Target="../embeddings/oleObject58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49.bin"/><Relationship Id="rId22" Type="http://schemas.openxmlformats.org/officeDocument/2006/relationships/image" Target="../media/image69.wmf"/><Relationship Id="rId27" Type="http://schemas.openxmlformats.org/officeDocument/2006/relationships/oleObject" Target="../embeddings/oleObject56.bin"/><Relationship Id="rId30" Type="http://schemas.openxmlformats.org/officeDocument/2006/relationships/image" Target="../media/image73.wmf"/><Relationship Id="rId35" Type="http://schemas.openxmlformats.org/officeDocument/2006/relationships/oleObject" Target="../embeddings/oleObject60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4.emf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emf"/><Relationship Id="rId4" Type="http://schemas.openxmlformats.org/officeDocument/2006/relationships/image" Target="../media/image7.wmf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7.bin"/><Relationship Id="rId15" Type="http://schemas.openxmlformats.org/officeDocument/2006/relationships/image" Target="../media/image18.emf"/><Relationship Id="rId10" Type="http://schemas.openxmlformats.org/officeDocument/2006/relationships/image" Target="../media/image17.emf"/><Relationship Id="rId4" Type="http://schemas.openxmlformats.org/officeDocument/2006/relationships/image" Target="../media/image11.wmf"/><Relationship Id="rId9" Type="http://schemas.openxmlformats.org/officeDocument/2006/relationships/image" Target="../media/image16.emf"/><Relationship Id="rId1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11.bin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2.emf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7.wmf"/><Relationship Id="rId3" Type="http://schemas.openxmlformats.org/officeDocument/2006/relationships/image" Target="../media/image28.e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30.emf"/><Relationship Id="rId5" Type="http://schemas.openxmlformats.org/officeDocument/2006/relationships/image" Target="../media/image24.wmf"/><Relationship Id="rId10" Type="http://schemas.openxmlformats.org/officeDocument/2006/relationships/image" Target="../media/image29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1-2: Points, Lines and Planes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678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39" y="122237"/>
            <a:ext cx="8217876" cy="803886"/>
          </a:xfrm>
        </p:spPr>
        <p:txBody>
          <a:bodyPr/>
          <a:lstStyle/>
          <a:p>
            <a:r>
              <a:rPr lang="en-US" sz="2800" dirty="0" smtClean="0"/>
              <a:t>Example 4: Each surface of the box represents part of a plane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724" y="449751"/>
            <a:ext cx="4227695" cy="2961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4462" y="3341078"/>
            <a:ext cx="77372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US" sz="2400" dirty="0" smtClean="0"/>
              <a:t>Which plane contains points </a:t>
            </a:r>
            <a:r>
              <a:rPr lang="en-US" sz="2400" i="1" dirty="0" smtClean="0"/>
              <a:t>A, B </a:t>
            </a:r>
            <a:r>
              <a:rPr lang="en-US" sz="2400" dirty="0" smtClean="0"/>
              <a:t>and </a:t>
            </a:r>
            <a:r>
              <a:rPr lang="en-US" sz="2400" i="1" dirty="0" smtClean="0"/>
              <a:t>C</a:t>
            </a:r>
            <a:r>
              <a:rPr lang="en-US" sz="2400" dirty="0" smtClean="0"/>
              <a:t>?  </a:t>
            </a:r>
          </a:p>
          <a:p>
            <a:pPr marL="342900" indent="-342900">
              <a:buFont typeface="+mj-lt"/>
              <a:buAutoNum type="alphaLcPeriod"/>
            </a:pPr>
            <a:endParaRPr lang="en-US" sz="2400" dirty="0"/>
          </a:p>
          <a:p>
            <a:pPr marL="342900" indent="-342900">
              <a:buFont typeface="+mj-lt"/>
              <a:buAutoNum type="alphaLcPeriod"/>
            </a:pPr>
            <a:r>
              <a:rPr lang="en-US" sz="2400" dirty="0" smtClean="0"/>
              <a:t>Which plane contains points </a:t>
            </a:r>
            <a:r>
              <a:rPr lang="en-US" sz="2400" i="1" dirty="0" smtClean="0"/>
              <a:t>E, H </a:t>
            </a:r>
            <a:r>
              <a:rPr lang="en-US" sz="2400" dirty="0" smtClean="0"/>
              <a:t>and</a:t>
            </a:r>
            <a:r>
              <a:rPr lang="en-US" sz="2400" i="1" dirty="0" smtClean="0"/>
              <a:t> C</a:t>
            </a:r>
            <a:r>
              <a:rPr lang="en-US" sz="2400" dirty="0" smtClean="0"/>
              <a:t>?</a:t>
            </a:r>
          </a:p>
          <a:p>
            <a:pPr marL="342900" indent="-342900">
              <a:buFont typeface="+mj-lt"/>
              <a:buAutoNum type="alphaLcPeriod"/>
            </a:pPr>
            <a:endParaRPr lang="en-US" sz="2400" dirty="0"/>
          </a:p>
          <a:p>
            <a:pPr marL="342900" indent="-342900">
              <a:buFont typeface="+mj-lt"/>
              <a:buAutoNum type="alphaLcPeriod"/>
            </a:pP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12831" y="3727938"/>
            <a:ext cx="2461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plane </a:t>
            </a:r>
            <a:r>
              <a:rPr lang="en-US" sz="2400" i="1" dirty="0" smtClean="0">
                <a:solidFill>
                  <a:srgbClr val="FF0000"/>
                </a:solidFill>
                <a:latin typeface="Arial Black" pitchFamily="34" charset="0"/>
              </a:rPr>
              <a:t>ABCD</a:t>
            </a:r>
            <a:endParaRPr lang="en-US" sz="2400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12831" y="4454768"/>
            <a:ext cx="2532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plane </a:t>
            </a:r>
            <a:r>
              <a:rPr lang="en-US" sz="2400" i="1" dirty="0" smtClean="0">
                <a:solidFill>
                  <a:srgbClr val="FF0000"/>
                </a:solidFill>
                <a:latin typeface="Arial Black" pitchFamily="34" charset="0"/>
              </a:rPr>
              <a:t>EHCB</a:t>
            </a:r>
            <a:endParaRPr lang="en-US" sz="2400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647" y="710328"/>
            <a:ext cx="3985846" cy="241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6025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Classwork: </a:t>
            </a:r>
            <a:r>
              <a:rPr lang="en-US" sz="2800" dirty="0" smtClean="0"/>
              <a:t>P. 16-17, #’s </a:t>
            </a:r>
            <a:r>
              <a:rPr lang="en-US" sz="2800" dirty="0" smtClean="0"/>
              <a:t>8-22 even, </a:t>
            </a:r>
            <a:r>
              <a:rPr lang="en-US" sz="2800" dirty="0" smtClean="0"/>
              <a:t>40-45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36539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1-3: Measuring Segments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032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87956"/>
          </a:xfrm>
        </p:spPr>
        <p:txBody>
          <a:bodyPr/>
          <a:lstStyle/>
          <a:p>
            <a:r>
              <a:rPr lang="en-US" dirty="0" smtClean="0"/>
              <a:t>Ruler Postulate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3330"/>
            <a:ext cx="7848600" cy="283246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Every point on a line can be paired with a real number. This makes a ____________ ___________________ between the points on the line and the real numbers. The real number that corresponds to a point is called the ____________ of the point.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75611" y="1476102"/>
            <a:ext cx="2299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Rounded MT Bold" pitchFamily="34" charset="0"/>
              </a:rPr>
              <a:t>one-to-one</a:t>
            </a:r>
            <a:endParaRPr lang="en-US" sz="28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7462" y="1907177"/>
            <a:ext cx="3174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Rounded MT Bold" pitchFamily="34" charset="0"/>
              </a:rPr>
              <a:t>correspondence</a:t>
            </a:r>
            <a:endParaRPr lang="en-US" sz="28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61165" y="2743200"/>
            <a:ext cx="2063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 Rounded MT Bold" pitchFamily="34" charset="0"/>
              </a:rPr>
              <a:t>coordinate</a:t>
            </a:r>
            <a:endParaRPr lang="en-US" sz="2800" b="1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77" y="4353197"/>
            <a:ext cx="3779520" cy="123444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5315" y="6100355"/>
            <a:ext cx="4872445" cy="457199"/>
            <a:chOff x="65315" y="6100355"/>
            <a:chExt cx="4872445" cy="457199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65315" y="6152606"/>
              <a:ext cx="4872445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3226527" y="6113417"/>
              <a:ext cx="574765" cy="444137"/>
              <a:chOff x="5016138" y="6113417"/>
              <a:chExt cx="574765" cy="444137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5016138" y="6126667"/>
                <a:ext cx="5747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0070C0"/>
                    </a:solidFill>
                  </a:rPr>
                  <a:t>B</a:t>
                </a:r>
                <a:endParaRPr lang="en-US" sz="22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107576" y="6113417"/>
                <a:ext cx="117567" cy="104503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319349" y="6100355"/>
              <a:ext cx="418011" cy="457199"/>
              <a:chOff x="1319349" y="6100355"/>
              <a:chExt cx="418011" cy="457199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319349" y="6113417"/>
                <a:ext cx="418011" cy="444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FF0000"/>
                    </a:solidFill>
                  </a:rPr>
                  <a:t>A</a:t>
                </a:r>
                <a:endParaRPr lang="en-US" sz="2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449977" y="6100355"/>
                <a:ext cx="117567" cy="1045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4990011" y="4088675"/>
            <a:ext cx="2455817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What’s the distance between 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70C0"/>
                </a:solidFill>
              </a:rPr>
              <a:t>B</a:t>
            </a:r>
            <a:r>
              <a:rPr lang="en-US" sz="2000" dirty="0" smtClean="0"/>
              <a:t>?</a:t>
            </a:r>
          </a:p>
        </p:txBody>
      </p:sp>
      <p:cxnSp>
        <p:nvCxnSpPr>
          <p:cNvPr id="20" name="Straight Arrow Connector 19"/>
          <p:cNvCxnSpPr>
            <a:stCxn id="13" idx="0"/>
          </p:cNvCxnSpPr>
          <p:nvPr/>
        </p:nvCxnSpPr>
        <p:spPr>
          <a:xfrm flipV="1">
            <a:off x="1508761" y="5577840"/>
            <a:ext cx="6530" cy="522515"/>
          </a:xfrm>
          <a:prstGeom prst="straightConnector1">
            <a:avLst/>
          </a:prstGeom>
          <a:ln w="3492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363686" y="5551714"/>
            <a:ext cx="6530" cy="522515"/>
          </a:xfrm>
          <a:prstGeom prst="straightConnector1">
            <a:avLst/>
          </a:prstGeom>
          <a:ln w="349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6359977" y="4961912"/>
          <a:ext cx="772401" cy="400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342720" imgH="177480" progId="Equation.DSMT4">
                  <p:embed/>
                </p:oleObj>
              </mc:Choice>
              <mc:Fallback>
                <p:oleObj name="Equation" r:id="rId4" imgW="342720" imgH="177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59977" y="4961912"/>
                        <a:ext cx="772401" cy="400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5172121" y="4962139"/>
          <a:ext cx="74453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330120" imgH="177480" progId="Equation.DSMT4">
                  <p:embed/>
                </p:oleObj>
              </mc:Choice>
              <mc:Fallback>
                <p:oleObj name="Equation" r:id="rId6" imgW="330120" imgH="1774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72121" y="4962139"/>
                        <a:ext cx="744537" cy="40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5507038" y="5641975"/>
          <a:ext cx="11747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520560" imgH="177480" progId="Equation.DSMT4">
                  <p:embed/>
                </p:oleObj>
              </mc:Choice>
              <mc:Fallback>
                <p:oleObj name="Equation" r:id="rId8" imgW="520560" imgH="17748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07038" y="5641975"/>
                        <a:ext cx="1174750" cy="40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3464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Formula </a:t>
            </a:r>
            <a:r>
              <a:rPr lang="en-US" sz="2400" dirty="0" smtClean="0"/>
              <a:t>(on a number line)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116874"/>
          </a:xfrm>
        </p:spPr>
        <p:txBody>
          <a:bodyPr/>
          <a:lstStyle/>
          <a:p>
            <a:r>
              <a:rPr lang="en-US" dirty="0" smtClean="0"/>
              <a:t>Take the absolute value of the difference of the coordinates of two points: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196364" y="2494689"/>
          <a:ext cx="1885088" cy="647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736560" imgH="253800" progId="Equation.DSMT4">
                  <p:embed/>
                </p:oleObj>
              </mc:Choice>
              <mc:Fallback>
                <p:oleObj name="Equation" r:id="rId3" imgW="736560" imgH="253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6364" y="2494689"/>
                        <a:ext cx="1885088" cy="6479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25588" y="2442755"/>
            <a:ext cx="2612572" cy="70539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AB</a:t>
            </a:r>
            <a:r>
              <a:rPr lang="en-US" sz="2000" dirty="0" smtClean="0"/>
              <a:t> means the </a:t>
            </a:r>
            <a:r>
              <a:rPr lang="en-US" sz="2000" b="1" i="1" dirty="0" smtClean="0"/>
              <a:t>distance</a:t>
            </a:r>
            <a:r>
              <a:rPr lang="en-US" sz="2000" dirty="0" smtClean="0"/>
              <a:t> from </a:t>
            </a:r>
            <a:r>
              <a:rPr lang="en-US" sz="2000" b="1" dirty="0" smtClean="0"/>
              <a:t>A</a:t>
            </a:r>
            <a:r>
              <a:rPr lang="en-US" sz="2000" dirty="0" smtClean="0"/>
              <a:t> to </a:t>
            </a:r>
            <a:r>
              <a:rPr lang="en-US" sz="2000" b="1" dirty="0" smtClean="0"/>
              <a:t>B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22514" y="3762103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1: What is CD?</a:t>
            </a:r>
            <a:endParaRPr lang="en-US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705122" y="4193176"/>
            <a:ext cx="7054215" cy="840545"/>
            <a:chOff x="705122" y="4193176"/>
            <a:chExt cx="7054215" cy="840545"/>
          </a:xfrm>
        </p:grpSpPr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122" y="4314144"/>
              <a:ext cx="7054215" cy="719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1201783" y="4219302"/>
              <a:ext cx="418011" cy="444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0000"/>
                  </a:solidFill>
                </a:rPr>
                <a:t>B</a:t>
              </a:r>
              <a:endParaRPr lang="en-US" sz="2200" dirty="0">
                <a:solidFill>
                  <a:srgbClr val="FF000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397728" y="4598126"/>
              <a:ext cx="117567" cy="10450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148149" y="4585063"/>
              <a:ext cx="117567" cy="10450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551716" y="4585063"/>
              <a:ext cx="117567" cy="10450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701247" y="4611188"/>
              <a:ext cx="117567" cy="10450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52206" y="4193176"/>
              <a:ext cx="418011" cy="444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0000"/>
                  </a:solidFill>
                </a:rPr>
                <a:t>C</a:t>
              </a:r>
              <a:endParaRPr lang="en-US" sz="22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81897" y="4206240"/>
              <a:ext cx="418011" cy="444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0000"/>
                  </a:solidFill>
                </a:rPr>
                <a:t>D</a:t>
              </a:r>
              <a:endParaRPr lang="en-US" sz="22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31429" y="4232365"/>
              <a:ext cx="418011" cy="444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0000"/>
                  </a:solidFill>
                </a:rPr>
                <a:t>E</a:t>
              </a:r>
              <a:endParaRPr lang="en-US" sz="22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3335111" y="5015820"/>
          <a:ext cx="1720215" cy="5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761760" imgH="253800" progId="Equation.DSMT4">
                  <p:embed/>
                </p:oleObj>
              </mc:Choice>
              <mc:Fallback>
                <p:oleObj name="Equation" r:id="rId6" imgW="761760" imgH="2538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5111" y="5015820"/>
                        <a:ext cx="1720215" cy="5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1046163" y="5446713"/>
          <a:ext cx="18049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799920" imgH="253800" progId="Equation.DSMT4">
                  <p:embed/>
                </p:oleObj>
              </mc:Choice>
              <mc:Fallback>
                <p:oleObj name="Equation" r:id="rId8" imgW="799920" imgH="25380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5446713"/>
                        <a:ext cx="180498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1046163" y="6073775"/>
          <a:ext cx="14033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622080" imgH="253800" progId="Equation.DSMT4">
                  <p:embed/>
                </p:oleObj>
              </mc:Choice>
              <mc:Fallback>
                <p:oleObj name="Equation" r:id="rId10" imgW="622080" imgH="2538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6073775"/>
                        <a:ext cx="14033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2500948" y="6159500"/>
          <a:ext cx="5143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228600" imgH="177480" progId="Equation.DSMT4">
                  <p:embed/>
                </p:oleObj>
              </mc:Choice>
              <mc:Fallback>
                <p:oleObj name="Equation" r:id="rId12" imgW="228600" imgH="17748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948" y="6159500"/>
                        <a:ext cx="514350" cy="40005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5513660" y="5446713"/>
          <a:ext cx="18049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799920" imgH="253800" progId="Equation.DSMT4">
                  <p:embed/>
                </p:oleObj>
              </mc:Choice>
              <mc:Fallback>
                <p:oleObj name="Equation" r:id="rId14" imgW="799920" imgH="25380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660" y="5446713"/>
                        <a:ext cx="180498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5613400" y="6073775"/>
          <a:ext cx="12033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533160" imgH="253800" progId="Equation.DSMT4">
                  <p:embed/>
                </p:oleObj>
              </mc:Choice>
              <mc:Fallback>
                <p:oleObj name="Equation" r:id="rId16" imgW="533160" imgH="25380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3400" y="6073775"/>
                        <a:ext cx="12033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6890068" y="6159500"/>
          <a:ext cx="5143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228600" imgH="177480" progId="Equation.DSMT4">
                  <p:embed/>
                </p:oleObj>
              </mc:Choice>
              <mc:Fallback>
                <p:oleObj name="Equation" r:id="rId18" imgW="228600" imgH="17748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0068" y="6159500"/>
                        <a:ext cx="514350" cy="40005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034268" y="4673823"/>
            <a:ext cx="418011" cy="444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</a:rPr>
              <a:t>2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3621" y="4686887"/>
            <a:ext cx="5617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</a:rPr>
              <a:t>10</a:t>
            </a:r>
            <a:endParaRPr lang="en-US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2350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2151185"/>
          </a:xfrm>
        </p:spPr>
        <p:txBody>
          <a:bodyPr/>
          <a:lstStyle/>
          <a:p>
            <a:r>
              <a:rPr lang="en-US" dirty="0" smtClean="0"/>
              <a:t>Postulate 1-6:</a:t>
            </a:r>
          </a:p>
          <a:p>
            <a:pPr lvl="1"/>
            <a:r>
              <a:rPr lang="en-US" dirty="0" smtClean="0"/>
              <a:t>If three points 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rgbClr val="00B050"/>
                </a:solidFill>
              </a:rPr>
              <a:t>C</a:t>
            </a:r>
            <a:r>
              <a:rPr lang="en-US" dirty="0" smtClean="0"/>
              <a:t> are collinear and </a:t>
            </a:r>
            <a:r>
              <a:rPr lang="en-US" b="1" i="1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 is between 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rgbClr val="00B050"/>
                </a:solidFill>
              </a:rPr>
              <a:t>C</a:t>
            </a:r>
            <a:r>
              <a:rPr lang="en-US" dirty="0" smtClean="0"/>
              <a:t>, then: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406046" y="1334661"/>
          <a:ext cx="5842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253800" imgH="164880" progId="Equation.DSMT4">
                  <p:embed/>
                </p:oleObj>
              </mc:Choice>
              <mc:Fallback>
                <p:oleObj name="Equation" r:id="rId3" imgW="253800" imgH="1648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046" y="1334661"/>
                        <a:ext cx="5842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938" y="2368062"/>
            <a:ext cx="3919437" cy="649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" name="Group 33"/>
          <p:cNvGrpSpPr/>
          <p:nvPr/>
        </p:nvGrpSpPr>
        <p:grpSpPr>
          <a:xfrm>
            <a:off x="2426680" y="2889738"/>
            <a:ext cx="1101967" cy="621378"/>
            <a:chOff x="2426680" y="2889738"/>
            <a:chExt cx="1101967" cy="621378"/>
          </a:xfrm>
        </p:grpSpPr>
        <p:sp>
          <p:nvSpPr>
            <p:cNvPr id="6" name="Left Brace 5"/>
            <p:cNvSpPr/>
            <p:nvPr/>
          </p:nvSpPr>
          <p:spPr>
            <a:xfrm rot="16200000">
              <a:off x="2863364" y="2453054"/>
              <a:ext cx="228599" cy="1101967"/>
            </a:xfrm>
            <a:prstGeom prst="leftBrace">
              <a:avLst>
                <a:gd name="adj1" fmla="val 65411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72861" y="3141784"/>
              <a:ext cx="55098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FF0000"/>
                  </a:solidFill>
                </a:rPr>
                <a:t>A</a:t>
              </a:r>
              <a:r>
                <a:rPr lang="en-US" b="1" i="1" dirty="0" smtClean="0">
                  <a:solidFill>
                    <a:srgbClr val="0070C0"/>
                  </a:solidFill>
                </a:rPr>
                <a:t>B</a:t>
              </a:r>
              <a:endParaRPr lang="en-US" b="1" i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516926" y="2878018"/>
            <a:ext cx="2391508" cy="621375"/>
            <a:chOff x="3516926" y="2878018"/>
            <a:chExt cx="2391508" cy="621375"/>
          </a:xfrm>
        </p:grpSpPr>
        <p:sp>
          <p:nvSpPr>
            <p:cNvPr id="8" name="Left Brace 7"/>
            <p:cNvSpPr/>
            <p:nvPr/>
          </p:nvSpPr>
          <p:spPr>
            <a:xfrm rot="16200000">
              <a:off x="4604243" y="1790701"/>
              <a:ext cx="216874" cy="2391508"/>
            </a:xfrm>
            <a:prstGeom prst="leftBrace">
              <a:avLst>
                <a:gd name="adj1" fmla="val 72101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66493" y="3130061"/>
              <a:ext cx="55098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0070C0"/>
                  </a:solidFill>
                </a:rPr>
                <a:t>B</a:t>
              </a:r>
              <a:r>
                <a:rPr lang="en-US" b="1" i="1" dirty="0" smtClean="0">
                  <a:solidFill>
                    <a:srgbClr val="00B050"/>
                  </a:solidFill>
                </a:rPr>
                <a:t>C</a:t>
              </a:r>
              <a:endParaRPr lang="en-US" b="1" i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397370" y="1828800"/>
            <a:ext cx="3546229" cy="701784"/>
            <a:chOff x="2397370" y="1828800"/>
            <a:chExt cx="3546229" cy="701784"/>
          </a:xfrm>
        </p:grpSpPr>
        <p:sp>
          <p:nvSpPr>
            <p:cNvPr id="9" name="Left Brace 8"/>
            <p:cNvSpPr/>
            <p:nvPr/>
          </p:nvSpPr>
          <p:spPr>
            <a:xfrm rot="5400000">
              <a:off x="3983716" y="570700"/>
              <a:ext cx="373538" cy="3546229"/>
            </a:xfrm>
            <a:prstGeom prst="leftBrace">
              <a:avLst>
                <a:gd name="adj1" fmla="val 85666"/>
                <a:gd name="adj2" fmla="val 4933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50678" y="1828800"/>
              <a:ext cx="55098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FF0000"/>
                  </a:solidFill>
                </a:rPr>
                <a:t>A</a:t>
              </a:r>
              <a:r>
                <a:rPr lang="en-US" b="1" i="1" dirty="0">
                  <a:solidFill>
                    <a:srgbClr val="00B050"/>
                  </a:solidFill>
                </a:rPr>
                <a:t>C</a:t>
              </a:r>
              <a:endParaRPr lang="en-US" b="1" i="1" dirty="0">
                <a:solidFill>
                  <a:srgbClr val="0070C0"/>
                </a:solidFill>
              </a:endParaRP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4949215" y="1319579"/>
          <a:ext cx="78898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342720" imgH="177480" progId="Equation.DSMT4">
                  <p:embed/>
                </p:oleObj>
              </mc:Choice>
              <mc:Fallback>
                <p:oleObj name="Equation" r:id="rId6" imgW="342720" imgH="177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9215" y="1319579"/>
                        <a:ext cx="788987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5680564" y="1319580"/>
          <a:ext cx="87471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380880" imgH="177480" progId="Equation.DSMT4">
                  <p:embed/>
                </p:oleObj>
              </mc:Choice>
              <mc:Fallback>
                <p:oleObj name="Equation" r:id="rId8" imgW="380880" imgH="1774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564" y="1319580"/>
                        <a:ext cx="874713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22514" y="3762103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2: If </a:t>
            </a:r>
            <a:r>
              <a:rPr lang="en-US" sz="2400" i="1" dirty="0" smtClean="0"/>
              <a:t>LN</a:t>
            </a:r>
            <a:r>
              <a:rPr lang="en-US" sz="2400" dirty="0" smtClean="0"/>
              <a:t>=32, what are </a:t>
            </a:r>
            <a:r>
              <a:rPr lang="en-US" sz="2400" i="1" dirty="0" smtClean="0"/>
              <a:t>LM</a:t>
            </a:r>
            <a:r>
              <a:rPr lang="en-US" sz="2400" dirty="0" smtClean="0"/>
              <a:t> and </a:t>
            </a:r>
            <a:r>
              <a:rPr lang="en-US" sz="2400" i="1" dirty="0" smtClean="0"/>
              <a:t>MN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797" y="4325815"/>
            <a:ext cx="4035109" cy="66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2519852" y="4469667"/>
          <a:ext cx="762610" cy="343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1" imgW="393480" imgH="177480" progId="Equation.DSMT4">
                  <p:embed/>
                </p:oleObj>
              </mc:Choice>
              <mc:Fallback>
                <p:oleObj name="Equation" r:id="rId11" imgW="393480" imgH="177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852" y="4469667"/>
                        <a:ext cx="762610" cy="3437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4265613" y="4470400"/>
          <a:ext cx="812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3" imgW="419040" imgH="177480" progId="Equation.DSMT4">
                  <p:embed/>
                </p:oleObj>
              </mc:Choice>
              <mc:Fallback>
                <p:oleObj name="Equation" r:id="rId13" imgW="419040" imgH="177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5613" y="4470400"/>
                        <a:ext cx="8128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500551" y="5056432"/>
          <a:ext cx="23399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5" imgW="1206360" imgH="177480" progId="Equation.DSMT4">
                  <p:embed/>
                </p:oleObj>
              </mc:Choice>
              <mc:Fallback>
                <p:oleObj name="Equation" r:id="rId15" imgW="1206360" imgH="17748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51" y="5056432"/>
                        <a:ext cx="23399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/>
          </p:nvPr>
        </p:nvGraphicFramePr>
        <p:xfrm>
          <a:off x="1337163" y="5501380"/>
          <a:ext cx="15033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7" imgW="774360" imgH="177480" progId="Equation.DSMT4">
                  <p:embed/>
                </p:oleObj>
              </mc:Choice>
              <mc:Fallback>
                <p:oleObj name="Equation" r:id="rId17" imgW="774360" imgH="17748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7163" y="5501380"/>
                        <a:ext cx="15033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1854688" y="5946328"/>
          <a:ext cx="98583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9" imgW="507960" imgH="177480" progId="Equation.DSMT4">
                  <p:embed/>
                </p:oleObj>
              </mc:Choice>
              <mc:Fallback>
                <p:oleObj name="Equation" r:id="rId19" imgW="507960" imgH="17748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688" y="5946328"/>
                        <a:ext cx="98583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/>
          </p:nvPr>
        </p:nvGraphicFramePr>
        <p:xfrm>
          <a:off x="2151551" y="6391275"/>
          <a:ext cx="6889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21" imgW="355320" imgH="177480" progId="Equation.DSMT4">
                  <p:embed/>
                </p:oleObj>
              </mc:Choice>
              <mc:Fallback>
                <p:oleObj name="Equation" r:id="rId21" imgW="355320" imgH="17748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551" y="6391275"/>
                        <a:ext cx="6889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/>
          </p:nvPr>
        </p:nvGraphicFramePr>
        <p:xfrm>
          <a:off x="3417888" y="5078229"/>
          <a:ext cx="172243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3" imgW="888840" imgH="203040" progId="Equation.DSMT4">
                  <p:embed/>
                </p:oleObj>
              </mc:Choice>
              <mc:Fallback>
                <p:oleObj name="Equation" r:id="rId23" imgW="888840" imgH="20304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7888" y="5078229"/>
                        <a:ext cx="1722438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/>
          </p:nvPr>
        </p:nvGraphicFramePr>
        <p:xfrm>
          <a:off x="5189050" y="5078229"/>
          <a:ext cx="6159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25" imgW="317160" imgH="177480" progId="Equation.DSMT4">
                  <p:embed/>
                </p:oleObj>
              </mc:Choice>
              <mc:Fallback>
                <p:oleObj name="Equation" r:id="rId25" imgW="317160" imgH="17748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050" y="5078229"/>
                        <a:ext cx="615950" cy="342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/>
          </p:nvPr>
        </p:nvGraphicFramePr>
        <p:xfrm>
          <a:off x="3417888" y="5640388"/>
          <a:ext cx="177165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27" imgW="914400" imgH="203040" progId="Equation.DSMT4">
                  <p:embed/>
                </p:oleObj>
              </mc:Choice>
              <mc:Fallback>
                <p:oleObj name="Equation" r:id="rId27" imgW="914400" imgH="203040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7888" y="5640388"/>
                        <a:ext cx="1771650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/>
          </p:nvPr>
        </p:nvGraphicFramePr>
        <p:xfrm>
          <a:off x="5200650" y="5651500"/>
          <a:ext cx="592138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29" imgW="304560" imgH="164880" progId="Equation.DSMT4">
                  <p:embed/>
                </p:oleObj>
              </mc:Choice>
              <mc:Fallback>
                <p:oleObj name="Equation" r:id="rId29" imgW="304560" imgH="16488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5651500"/>
                        <a:ext cx="592138" cy="3190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6236677" y="4302369"/>
            <a:ext cx="1957754" cy="1754326"/>
            <a:chOff x="6236677" y="4302369"/>
            <a:chExt cx="1957754" cy="1754326"/>
          </a:xfrm>
        </p:grpSpPr>
        <p:sp>
          <p:nvSpPr>
            <p:cNvPr id="19" name="TextBox 18"/>
            <p:cNvSpPr txBox="1"/>
            <p:nvPr/>
          </p:nvSpPr>
          <p:spPr>
            <a:xfrm>
              <a:off x="6236677" y="4302369"/>
              <a:ext cx="1957754" cy="17543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36677" y="4302369"/>
              <a:ext cx="1957754" cy="646331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Complete Got It? #2 p.21</a:t>
              </a:r>
              <a:endParaRPr lang="en-US" dirty="0"/>
            </a:p>
          </p:txBody>
        </p:sp>
      </p:grpSp>
      <p:graphicFrame>
        <p:nvGraphicFramePr>
          <p:cNvPr id="35" name="Object 34"/>
          <p:cNvGraphicFramePr>
            <a:graphicFrameLocks noChangeAspect="1"/>
          </p:cNvGraphicFramePr>
          <p:nvPr>
            <p:extLst/>
          </p:nvPr>
        </p:nvGraphicFramePr>
        <p:xfrm>
          <a:off x="6236677" y="5102225"/>
          <a:ext cx="105886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1" imgW="545760" imgH="177480" progId="Equation.DSMT4">
                  <p:embed/>
                </p:oleObj>
              </mc:Choice>
              <mc:Fallback>
                <p:oleObj name="Equation" r:id="rId31" imgW="545760" imgH="17748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6677" y="5102225"/>
                        <a:ext cx="105886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/>
          </p:nvPr>
        </p:nvGraphicFramePr>
        <p:xfrm>
          <a:off x="6236677" y="5664200"/>
          <a:ext cx="10588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33" imgW="545760" imgH="177480" progId="Equation.DSMT4">
                  <p:embed/>
                </p:oleObj>
              </mc:Choice>
              <mc:Fallback>
                <p:oleObj name="Equation" r:id="rId33" imgW="545760" imgH="17748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6677" y="5664200"/>
                        <a:ext cx="10588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2801817" y="386861"/>
            <a:ext cx="458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Segment Addition Postulate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542337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130"/>
            <a:ext cx="7620000" cy="686654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399"/>
                <a:ext cx="7620000" cy="5791201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Congruent Segments</a:t>
                </a:r>
              </a:p>
              <a:p>
                <a:pPr lvl="1"/>
                <a:r>
                  <a:rPr lang="en-US" dirty="0" smtClean="0"/>
                  <a:t>Two or more segments that have the same length</a:t>
                </a:r>
              </a:p>
              <a:p>
                <a:pPr lvl="1"/>
                <a:r>
                  <a:rPr lang="en-US" dirty="0" smtClean="0"/>
                  <a:t>Symbol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endParaRPr lang="en-US" b="1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Midpoint</a:t>
                </a:r>
              </a:p>
              <a:p>
                <a:pPr lvl="1"/>
                <a:r>
                  <a:rPr lang="en-US" dirty="0" smtClean="0"/>
                  <a:t>Point that divides a segment into two congruent segments.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Segment Bisector</a:t>
                </a:r>
              </a:p>
              <a:p>
                <a:pPr lvl="1"/>
                <a:r>
                  <a:rPr lang="en-US" dirty="0" smtClean="0"/>
                  <a:t>Point, line, ray or other segment that intersects a segment at its midpoint.</a:t>
                </a:r>
              </a:p>
              <a:p>
                <a:pPr lvl="1"/>
                <a:r>
                  <a:rPr lang="en-US" dirty="0" smtClean="0"/>
                  <a:t>Divides segment into two equal length segments.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399"/>
                <a:ext cx="7620000" cy="5791201"/>
              </a:xfrm>
              <a:blipFill rotWithShape="1">
                <a:blip r:embed="rId2"/>
                <a:stretch>
                  <a:fillRect t="-947" b="-1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57872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92"/>
            <a:ext cx="7620000" cy="1143000"/>
          </a:xfrm>
        </p:spPr>
        <p:txBody>
          <a:bodyPr/>
          <a:lstStyle/>
          <a:p>
            <a:r>
              <a:rPr lang="en-US" sz="2600" dirty="0" smtClean="0"/>
              <a:t>Example 3:         is a segment bisector of        . </a:t>
            </a:r>
            <a:br>
              <a:rPr lang="en-US" sz="2600" dirty="0" smtClean="0"/>
            </a:br>
            <a:r>
              <a:rPr lang="en-US" sz="2600" dirty="0" smtClean="0"/>
              <a:t>What are  </a:t>
            </a:r>
            <a:endParaRPr lang="en-US" sz="2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629" y="1032653"/>
            <a:ext cx="3799354" cy="2519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830388" y="248262"/>
            <a:ext cx="4241800" cy="839542"/>
            <a:chOff x="1830388" y="248262"/>
            <a:chExt cx="4241800" cy="839542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/>
            </p:nvPr>
          </p:nvGraphicFramePr>
          <p:xfrm>
            <a:off x="2016737" y="248262"/>
            <a:ext cx="492002" cy="395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2" name="Equation" r:id="rId4" imgW="266400" imgH="215640" progId="Equation.DSMT4">
                    <p:embed/>
                  </p:oleObj>
                </mc:Choice>
                <mc:Fallback>
                  <p:oleObj name="Equation" r:id="rId4" imgW="266400" imgH="215640" progId="Equation.DSMT4">
                    <p:embed/>
                    <p:pic>
                      <p:nvPicPr>
                        <p:cNvPr id="4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737" y="248262"/>
                          <a:ext cx="492002" cy="395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5603875" y="259862"/>
            <a:ext cx="468313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3" name="Equation" r:id="rId6" imgW="253800" imgH="203040" progId="Equation.DSMT4">
                    <p:embed/>
                  </p:oleObj>
                </mc:Choice>
                <mc:Fallback>
                  <p:oleObj name="Equation" r:id="rId6" imgW="253800" imgH="203040" progId="Equation.DSMT4">
                    <p:embed/>
                    <p:pic>
                      <p:nvPicPr>
                        <p:cNvPr id="6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03875" y="259862"/>
                          <a:ext cx="468313" cy="371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1830388" y="714742"/>
            <a:ext cx="1965325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4" name="Equation" r:id="rId8" imgW="1066680" imgH="203040" progId="Equation.DSMT4">
                    <p:embed/>
                  </p:oleObj>
                </mc:Choice>
                <mc:Fallback>
                  <p:oleObj name="Equation" r:id="rId8" imgW="1066680" imgH="203040" progId="Equation.DSMT4">
                    <p:embed/>
                    <p:pic>
                      <p:nvPicPr>
                        <p:cNvPr id="7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0388" y="714742"/>
                          <a:ext cx="1965325" cy="3730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4640263" y="1961661"/>
          <a:ext cx="78898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406080" imgH="177480" progId="Equation.DSMT4">
                  <p:embed/>
                </p:oleObj>
              </mc:Choice>
              <mc:Fallback>
                <p:oleObj name="Equation" r:id="rId10" imgW="406080" imgH="177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263" y="1961661"/>
                        <a:ext cx="788987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6411180" y="1961052"/>
          <a:ext cx="7397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2" imgW="380880" imgH="177480" progId="Equation.DSMT4">
                  <p:embed/>
                </p:oleObj>
              </mc:Choice>
              <mc:Fallback>
                <p:oleObj name="Equation" r:id="rId12" imgW="380880" imgH="177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180" y="1961052"/>
                        <a:ext cx="7397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Callout 8"/>
          <p:cNvSpPr/>
          <p:nvPr/>
        </p:nvSpPr>
        <p:spPr>
          <a:xfrm>
            <a:off x="199291" y="1477109"/>
            <a:ext cx="1289539" cy="89095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do you know?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1911472" y="1744541"/>
          <a:ext cx="11223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4" imgW="609480" imgH="177480" progId="Equation.DSMT4">
                  <p:embed/>
                </p:oleObj>
              </mc:Choice>
              <mc:Fallback>
                <p:oleObj name="Equation" r:id="rId14" imgW="609480" imgH="1774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472" y="1744541"/>
                        <a:ext cx="11223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ight Arrow Callout 16"/>
          <p:cNvSpPr/>
          <p:nvPr/>
        </p:nvSpPr>
        <p:spPr>
          <a:xfrm>
            <a:off x="199291" y="2602525"/>
            <a:ext cx="1570893" cy="1617784"/>
          </a:xfrm>
          <a:prstGeom prst="rightArrowCallout">
            <a:avLst>
              <a:gd name="adj1" fmla="val 17537"/>
              <a:gd name="adj2" fmla="val 17537"/>
              <a:gd name="adj3" fmla="val 19776"/>
              <a:gd name="adj4" fmla="val 652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do you use what you know?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1911472" y="3216154"/>
          <a:ext cx="1727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6" imgW="888840" imgH="177480" progId="Equation.DSMT4">
                  <p:embed/>
                </p:oleObj>
              </mc:Choice>
              <mc:Fallback>
                <p:oleObj name="Equation" r:id="rId16" imgW="888840" imgH="1774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472" y="3216154"/>
                        <a:ext cx="1727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ight Arrow Callout 18"/>
          <p:cNvSpPr/>
          <p:nvPr/>
        </p:nvSpPr>
        <p:spPr>
          <a:xfrm>
            <a:off x="175847" y="4454771"/>
            <a:ext cx="1312984" cy="550983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Solve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1911472" y="4517415"/>
          <a:ext cx="1727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8" imgW="888840" imgH="177480" progId="Equation.DSMT4">
                  <p:embed/>
                </p:oleObj>
              </mc:Choice>
              <mc:Fallback>
                <p:oleObj name="Equation" r:id="rId18" imgW="888840" imgH="17748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472" y="4517415"/>
                        <a:ext cx="1727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2309079" y="4922106"/>
          <a:ext cx="838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19" imgW="431640" imgH="177480" progId="Equation.DSMT4">
                  <p:embed/>
                </p:oleObj>
              </mc:Choice>
              <mc:Fallback>
                <p:oleObj name="Equation" r:id="rId19" imgW="431640" imgH="1774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079" y="4922106"/>
                        <a:ext cx="838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2455130" y="5326796"/>
          <a:ext cx="63976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21" imgW="330120" imgH="177480" progId="Equation.DSMT4">
                  <p:embed/>
                </p:oleObj>
              </mc:Choice>
              <mc:Fallback>
                <p:oleObj name="Equation" r:id="rId21" imgW="330120" imgH="177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130" y="5326796"/>
                        <a:ext cx="63976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ight Arrow Callout 24"/>
          <p:cNvSpPr/>
          <p:nvPr/>
        </p:nvSpPr>
        <p:spPr>
          <a:xfrm>
            <a:off x="3950678" y="4384434"/>
            <a:ext cx="1488830" cy="55098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7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Substitute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5556739" y="4475163"/>
          <a:ext cx="4445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23" imgW="241200" imgH="177480" progId="Equation.DSMT4">
                  <p:embed/>
                </p:oleObj>
              </mc:Choice>
              <mc:Fallback>
                <p:oleObj name="Equation" r:id="rId23" imgW="241200" imgH="17748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739" y="4475163"/>
                        <a:ext cx="4445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5556739" y="5021263"/>
          <a:ext cx="4222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25" imgW="228600" imgH="177480" progId="Equation.DSMT4">
                  <p:embed/>
                </p:oleObj>
              </mc:Choice>
              <mc:Fallback>
                <p:oleObj name="Equation" r:id="rId25" imgW="228600" imgH="17748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739" y="5021263"/>
                        <a:ext cx="4222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/>
          </p:nvPr>
        </p:nvGraphicFramePr>
        <p:xfrm>
          <a:off x="5556739" y="5553075"/>
          <a:ext cx="46831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27" imgW="253800" imgH="164880" progId="Equation.DSMT4">
                  <p:embed/>
                </p:oleObj>
              </mc:Choice>
              <mc:Fallback>
                <p:oleObj name="Equation" r:id="rId27" imgW="253800" imgH="16488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739" y="5553075"/>
                        <a:ext cx="468313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/>
          </p:nvPr>
        </p:nvGraphicFramePr>
        <p:xfrm>
          <a:off x="7058269" y="4452694"/>
          <a:ext cx="44450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29" imgW="241200" imgH="164880" progId="Equation.DSMT4">
                  <p:embed/>
                </p:oleObj>
              </mc:Choice>
              <mc:Fallback>
                <p:oleObj name="Equation" r:id="rId29" imgW="241200" imgH="16488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269" y="4452694"/>
                        <a:ext cx="444500" cy="3032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/>
          </p:nvPr>
        </p:nvGraphicFramePr>
        <p:xfrm>
          <a:off x="7034457" y="4997206"/>
          <a:ext cx="444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31" imgW="241200" imgH="164880" progId="Equation.DSMT4">
                  <p:embed/>
                </p:oleObj>
              </mc:Choice>
              <mc:Fallback>
                <p:oleObj name="Equation" r:id="rId31" imgW="241200" imgH="164880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4457" y="4997206"/>
                        <a:ext cx="444500" cy="304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/>
          </p:nvPr>
        </p:nvGraphicFramePr>
        <p:xfrm>
          <a:off x="6847986" y="5530241"/>
          <a:ext cx="42068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33" imgW="228600" imgH="177480" progId="Equation.DSMT4">
                  <p:embed/>
                </p:oleObj>
              </mc:Choice>
              <mc:Fallback>
                <p:oleObj name="Equation" r:id="rId33" imgW="228600" imgH="17748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7986" y="5530241"/>
                        <a:ext cx="420688" cy="3270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/>
          </p:nvPr>
        </p:nvGraphicFramePr>
        <p:xfrm>
          <a:off x="5991592" y="4452938"/>
          <a:ext cx="1100137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5" imgW="596880" imgH="203040" progId="Equation.DSMT4">
                  <p:embed/>
                </p:oleObj>
              </mc:Choice>
              <mc:Fallback>
                <p:oleObj name="Equation" r:id="rId35" imgW="596880" imgH="20304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592" y="4452938"/>
                        <a:ext cx="1100137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/>
          </p:nvPr>
        </p:nvGraphicFramePr>
        <p:xfrm>
          <a:off x="5991592" y="4997450"/>
          <a:ext cx="10525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37" imgW="571320" imgH="203040" progId="Equation.DSMT4">
                  <p:embed/>
                </p:oleObj>
              </mc:Choice>
              <mc:Fallback>
                <p:oleObj name="Equation" r:id="rId37" imgW="571320" imgH="203040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592" y="4997450"/>
                        <a:ext cx="105251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/>
          </p:nvPr>
        </p:nvGraphicFramePr>
        <p:xfrm>
          <a:off x="5991592" y="5542147"/>
          <a:ext cx="841375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39" imgW="457200" imgH="164880" progId="Equation.DSMT4">
                  <p:embed/>
                </p:oleObj>
              </mc:Choice>
              <mc:Fallback>
                <p:oleObj name="Equation" r:id="rId39" imgW="457200" imgH="164880" progId="Equation.DSMT4">
                  <p:embed/>
                  <p:pic>
                    <p:nvPicPr>
                      <p:cNvPr id="3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592" y="5542147"/>
                        <a:ext cx="841375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07537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9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7620000" cy="1143000"/>
          </a:xfrm>
        </p:spPr>
        <p:txBody>
          <a:bodyPr/>
          <a:lstStyle/>
          <a:p>
            <a:r>
              <a:rPr lang="en-US" sz="2400" dirty="0" smtClean="0"/>
              <a:t>Homework: p. 24 #’s </a:t>
            </a:r>
            <a:r>
              <a:rPr lang="en-US" sz="2400" dirty="0" smtClean="0"/>
              <a:t>10, 12, 14, 16</a:t>
            </a:r>
            <a:r>
              <a:rPr lang="en-US" sz="2400" dirty="0" smtClean="0"/>
              <a:t>, </a:t>
            </a:r>
            <a:r>
              <a:rPr lang="en-US" sz="2400" dirty="0" smtClean="0"/>
              <a:t>19, 20, 27-29</a:t>
            </a:r>
            <a:r>
              <a:rPr lang="en-US" sz="2400" dirty="0" smtClean="0"/>
              <a:t>, 39, 43, </a:t>
            </a:r>
            <a:r>
              <a:rPr lang="en-US" sz="2400" dirty="0" smtClean="0"/>
              <a:t>48-52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03126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620000" cy="616316"/>
          </a:xfrm>
        </p:spPr>
        <p:txBody>
          <a:bodyPr/>
          <a:lstStyle/>
          <a:p>
            <a:r>
              <a:rPr lang="en-US" dirty="0" smtClean="0"/>
              <a:t>Undefined Terms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997648"/>
              </p:ext>
            </p:extLst>
          </p:nvPr>
        </p:nvGraphicFramePr>
        <p:xfrm>
          <a:off x="211016" y="773720"/>
          <a:ext cx="8030306" cy="6048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9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5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621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Term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Description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Name 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Diagram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4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74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0309" y="1664675"/>
            <a:ext cx="914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Point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410309" y="2637691"/>
            <a:ext cx="914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Line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375137" y="5251937"/>
            <a:ext cx="914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Plane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1441938" y="1664675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Indicates 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1938" y="2110152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Has no size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74124" y="1664675"/>
            <a:ext cx="1781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One </a:t>
            </a:r>
            <a:r>
              <a:rPr lang="en-US" sz="2200" u="sng" dirty="0" smtClean="0">
                <a:solidFill>
                  <a:srgbClr val="FF0000"/>
                </a:solidFill>
              </a:rPr>
              <a:t>capital </a:t>
            </a:r>
            <a:r>
              <a:rPr lang="en-US" sz="2200" dirty="0" smtClean="0">
                <a:solidFill>
                  <a:srgbClr val="FF0000"/>
                </a:solidFill>
              </a:rPr>
              <a:t>letter</a:t>
            </a:r>
            <a:endParaRPr lang="en-US" sz="2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973" y="1780933"/>
            <a:ext cx="535720" cy="706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477107" y="2637691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Straight path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77107" y="3017209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Extends in opposite directions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7107" y="3735281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Has no thickness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77107" y="4114799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Infinitely many points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74123" y="2637691"/>
            <a:ext cx="20515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Any two points:</a:t>
            </a:r>
            <a:endParaRPr lang="en-US" sz="2200" dirty="0">
              <a:solidFill>
                <a:srgbClr val="FF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393944"/>
              </p:ext>
            </p:extLst>
          </p:nvPr>
        </p:nvGraphicFramePr>
        <p:xfrm>
          <a:off x="4011244" y="3130427"/>
          <a:ext cx="547016" cy="43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4" imgW="253800" imgH="203040" progId="Equation.DSMT4">
                  <p:embed/>
                </p:oleObj>
              </mc:Choice>
              <mc:Fallback>
                <p:oleObj name="Equation" r:id="rId4" imgW="253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11244" y="3130427"/>
                        <a:ext cx="547016" cy="437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435718"/>
              </p:ext>
            </p:extLst>
          </p:nvPr>
        </p:nvGraphicFramePr>
        <p:xfrm>
          <a:off x="5212616" y="3130427"/>
          <a:ext cx="519969" cy="438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6" imgW="241200" imgH="203040" progId="Equation.DSMT4">
                  <p:embed/>
                </p:oleObj>
              </mc:Choice>
              <mc:Fallback>
                <p:oleObj name="Equation" r:id="rId6" imgW="241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12616" y="3130427"/>
                        <a:ext cx="519969" cy="438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592361" y="3130427"/>
            <a:ext cx="586155" cy="445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or</a:t>
            </a:r>
            <a:endParaRPr lang="en-US" sz="22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974124" y="3962398"/>
            <a:ext cx="1899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One </a:t>
            </a:r>
            <a:r>
              <a:rPr lang="en-US" sz="2200" u="sng" dirty="0" smtClean="0">
                <a:solidFill>
                  <a:srgbClr val="FF0000"/>
                </a:solidFill>
              </a:rPr>
              <a:t>lowercase </a:t>
            </a:r>
            <a:r>
              <a:rPr lang="en-US" sz="2200" dirty="0" smtClean="0">
                <a:solidFill>
                  <a:srgbClr val="FF0000"/>
                </a:solidFill>
              </a:rPr>
              <a:t>letter: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50268" y="4267564"/>
            <a:ext cx="800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rush Script Std" pitchFamily="66" charset="0"/>
              </a:rPr>
              <a:t>l</a:t>
            </a:r>
            <a:endParaRPr lang="en-US" sz="3600" dirty="0">
              <a:latin typeface="Brush Script Std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591" y="3012831"/>
            <a:ext cx="2168558" cy="139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1441938" y="5838089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Has no thickness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41938" y="6260120"/>
            <a:ext cx="2508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Infinitely many lines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41938" y="5052645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Flat surface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441938" y="5439507"/>
            <a:ext cx="2625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Extends without end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74124" y="5017475"/>
            <a:ext cx="1899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One </a:t>
            </a:r>
            <a:r>
              <a:rPr lang="en-US" sz="2200" u="sng" dirty="0" smtClean="0">
                <a:solidFill>
                  <a:srgbClr val="FF0000"/>
                </a:solidFill>
              </a:rPr>
              <a:t>uppercase </a:t>
            </a:r>
            <a:r>
              <a:rPr lang="en-US" sz="2200" dirty="0" smtClean="0">
                <a:solidFill>
                  <a:srgbClr val="FF0000"/>
                </a:solidFill>
              </a:rPr>
              <a:t>letter: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26822" y="5392979"/>
            <a:ext cx="800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3974123" y="5791199"/>
            <a:ext cx="21570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Three points not on same line: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26822" y="6334780"/>
            <a:ext cx="800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ABC</a:t>
            </a:r>
            <a:endParaRPr lang="en-US" sz="28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194" y="5146429"/>
            <a:ext cx="2294914" cy="1332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1025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4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4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4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4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4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4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4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4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4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4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4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4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4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4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4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4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4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4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4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4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4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4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4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4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4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4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4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4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4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4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4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4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4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4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4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4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4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4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4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4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4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4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4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4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4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4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4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4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4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4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4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4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4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400" decel="100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400" decel="100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400" decel="100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00" decel="100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22" grpId="0"/>
      <p:bldP spid="23" grpId="0"/>
      <p:bldP spid="25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77" y="791306"/>
            <a:ext cx="7620000" cy="59846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Collinear:</a:t>
            </a:r>
          </a:p>
          <a:p>
            <a:pPr lvl="1"/>
            <a:r>
              <a:rPr lang="en-US" dirty="0" smtClean="0"/>
              <a:t>Two or more points that lie on the same line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Coplanar:</a:t>
            </a:r>
          </a:p>
          <a:p>
            <a:pPr lvl="1"/>
            <a:r>
              <a:rPr lang="en-US" dirty="0" smtClean="0"/>
              <a:t>Three or more points that lie on the same plane</a:t>
            </a:r>
          </a:p>
          <a:p>
            <a:pPr lvl="1"/>
            <a:r>
              <a:rPr lang="en-US" dirty="0" smtClean="0"/>
              <a:t>Lines on the same plane are coplanar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Space:</a:t>
            </a:r>
          </a:p>
          <a:p>
            <a:pPr lvl="1"/>
            <a:r>
              <a:rPr lang="en-US" dirty="0" smtClean="0"/>
              <a:t>Set of all points in </a:t>
            </a:r>
            <a:r>
              <a:rPr lang="en-US" b="1" i="1" dirty="0" smtClean="0"/>
              <a:t>three dimensions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110155" y="2063261"/>
            <a:ext cx="4091353" cy="0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515"/>
            <a:ext cx="7620000" cy="733547"/>
          </a:xfrm>
        </p:spPr>
        <p:txBody>
          <a:bodyPr/>
          <a:lstStyle/>
          <a:p>
            <a:r>
              <a:rPr lang="en-US" dirty="0" smtClean="0"/>
              <a:t>Types of Points</a:t>
            </a:r>
            <a:endParaRPr lang="en-US" dirty="0"/>
          </a:p>
        </p:txBody>
      </p:sp>
      <p:sp>
        <p:nvSpPr>
          <p:cNvPr id="6" name="Parallelogram 5"/>
          <p:cNvSpPr/>
          <p:nvPr/>
        </p:nvSpPr>
        <p:spPr>
          <a:xfrm>
            <a:off x="2555631" y="4079629"/>
            <a:ext cx="3810000" cy="1488833"/>
          </a:xfrm>
          <a:prstGeom prst="parallelogram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3275313" y="4255477"/>
            <a:ext cx="1899416" cy="1414583"/>
            <a:chOff x="2396083" y="5240216"/>
            <a:chExt cx="1899416" cy="1414583"/>
          </a:xfrm>
        </p:grpSpPr>
        <p:sp>
          <p:nvSpPr>
            <p:cNvPr id="5" name="TextBox 4"/>
            <p:cNvSpPr txBox="1"/>
            <p:nvPr/>
          </p:nvSpPr>
          <p:spPr>
            <a:xfrm>
              <a:off x="3818206" y="5606700"/>
              <a:ext cx="2966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671147" y="5240216"/>
              <a:ext cx="107223" cy="113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25821" y="5298832"/>
              <a:ext cx="428395" cy="462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A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96083" y="6193134"/>
              <a:ext cx="487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B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07990" y="6075902"/>
              <a:ext cx="487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3972409" y="5580185"/>
              <a:ext cx="107223" cy="113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436684" y="6131170"/>
              <a:ext cx="107223" cy="113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890346" y="6049108"/>
              <a:ext cx="107223" cy="113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V="1">
            <a:off x="2754922" y="5040924"/>
            <a:ext cx="3118339" cy="211014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012830" y="4149969"/>
            <a:ext cx="2872154" cy="750276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2643051" y="2022230"/>
            <a:ext cx="2925411" cy="561869"/>
            <a:chOff x="2643051" y="2022230"/>
            <a:chExt cx="2925411" cy="561869"/>
          </a:xfrm>
        </p:grpSpPr>
        <p:sp>
          <p:nvSpPr>
            <p:cNvPr id="28" name="Oval 27"/>
            <p:cNvSpPr/>
            <p:nvPr/>
          </p:nvSpPr>
          <p:spPr>
            <a:xfrm>
              <a:off x="2764932" y="2022230"/>
              <a:ext cx="107223" cy="113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43051" y="2121877"/>
              <a:ext cx="428395" cy="462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A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73190" y="2121877"/>
              <a:ext cx="487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B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3972407" y="2022230"/>
              <a:ext cx="107223" cy="113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261947" y="2022230"/>
              <a:ext cx="107223" cy="113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140067" y="2121877"/>
              <a:ext cx="428395" cy="462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C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26788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5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4463" y="3024553"/>
            <a:ext cx="794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US" sz="2400" dirty="0" smtClean="0"/>
              <a:t>What are two other ways name	   ?</a:t>
            </a:r>
          </a:p>
          <a:p>
            <a:pPr marL="342900" indent="-342900">
              <a:buFont typeface="+mj-lt"/>
              <a:buAutoNum type="alphaLcPeriod"/>
            </a:pPr>
            <a:endParaRPr lang="en-US" sz="2400" dirty="0" smtClean="0"/>
          </a:p>
          <a:p>
            <a:pPr marL="342900" indent="-342900">
              <a:buFont typeface="+mj-lt"/>
              <a:buAutoNum type="alphaLcPeriod"/>
            </a:pPr>
            <a:r>
              <a:rPr lang="en-US" sz="2400" dirty="0" smtClean="0"/>
              <a:t>What are two ways to name plane Q?</a:t>
            </a:r>
          </a:p>
          <a:p>
            <a:pPr marL="342900" indent="-342900">
              <a:buFont typeface="+mj-lt"/>
              <a:buAutoNum type="alphaLcPeriod"/>
            </a:pPr>
            <a:endParaRPr lang="en-US" sz="2400" dirty="0" smtClean="0"/>
          </a:p>
          <a:p>
            <a:pPr marL="342900" indent="-342900">
              <a:buFont typeface="+mj-lt"/>
              <a:buAutoNum type="alphaLcPeriod"/>
            </a:pPr>
            <a:r>
              <a:rPr lang="en-US" sz="2400" dirty="0" smtClean="0"/>
              <a:t>What are the names of three collinear points?</a:t>
            </a:r>
          </a:p>
          <a:p>
            <a:pPr marL="342900" indent="-342900">
              <a:buFont typeface="+mj-lt"/>
              <a:buAutoNum type="alphaLcPeriod"/>
            </a:pPr>
            <a:endParaRPr lang="en-US" sz="2400" dirty="0" smtClean="0"/>
          </a:p>
          <a:p>
            <a:pPr marL="342900" indent="-342900">
              <a:buFont typeface="+mj-lt"/>
              <a:buAutoNum type="alphaLcPeriod"/>
            </a:pPr>
            <a:r>
              <a:rPr lang="en-US" sz="2400" dirty="0" smtClean="0"/>
              <a:t>What are the names of four coplanar points?</a:t>
            </a:r>
            <a:endParaRPr lang="en-US" sz="2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2599436" y="3388212"/>
            <a:ext cx="1667764" cy="461665"/>
            <a:chOff x="2599436" y="3388212"/>
            <a:chExt cx="1667764" cy="461665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3043490"/>
                </p:ext>
              </p:extLst>
            </p:nvPr>
          </p:nvGraphicFramePr>
          <p:xfrm>
            <a:off x="3756025" y="3388212"/>
            <a:ext cx="443888" cy="3748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4" name="Equation" r:id="rId3" imgW="241200" imgH="203040" progId="Equation.DSMT4">
                    <p:embed/>
                  </p:oleObj>
                </mc:Choice>
                <mc:Fallback>
                  <p:oleObj name="Equation" r:id="rId3" imgW="2412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6025" y="3388212"/>
                          <a:ext cx="443888" cy="3748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2599436" y="3388212"/>
              <a:ext cx="16677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line</a:t>
              </a:r>
              <a:r>
                <a:rPr lang="en-US" sz="2400" dirty="0" smtClean="0">
                  <a:solidFill>
                    <a:srgbClr val="FF0000"/>
                  </a:solidFill>
                  <a:latin typeface="Brush Script Std" pitchFamily="66" charset="0"/>
                </a:rPr>
                <a:t> l</a:t>
              </a:r>
              <a:r>
                <a:rPr lang="en-US" sz="2400" dirty="0" smtClean="0">
                  <a:solidFill>
                    <a:srgbClr val="FF0000"/>
                  </a:solidFill>
                </a:rPr>
                <a:t> or</a:t>
              </a:r>
              <a:endParaRPr lang="en-US" sz="2400" dirty="0">
                <a:solidFill>
                  <a:srgbClr val="FF0000"/>
                </a:solidFill>
                <a:latin typeface="Brush Script Std" pitchFamily="66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6" y="180854"/>
            <a:ext cx="2063262" cy="534254"/>
          </a:xfrm>
        </p:spPr>
        <p:txBody>
          <a:bodyPr/>
          <a:lstStyle/>
          <a:p>
            <a:r>
              <a:rPr lang="en-US" sz="2800" dirty="0" smtClean="0"/>
              <a:t>Example 1:</a:t>
            </a:r>
            <a:endParaRPr lang="en-US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039" y="137257"/>
            <a:ext cx="4702899" cy="2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223307"/>
              </p:ext>
            </p:extLst>
          </p:nvPr>
        </p:nvGraphicFramePr>
        <p:xfrm>
          <a:off x="4562596" y="2966425"/>
          <a:ext cx="569235" cy="45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6" imgW="253800" imgH="203040" progId="Equation.DSMT4">
                  <p:embed/>
                </p:oleObj>
              </mc:Choice>
              <mc:Fallback>
                <p:oleObj name="Equation" r:id="rId6" imgW="25380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596" y="2966425"/>
                        <a:ext cx="569235" cy="45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75436" y="4126767"/>
            <a:ext cx="1667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plane </a:t>
            </a:r>
            <a:r>
              <a:rPr lang="en-US" sz="2400" i="1" dirty="0" smtClean="0">
                <a:solidFill>
                  <a:srgbClr val="FF0000"/>
                </a:solidFill>
              </a:rPr>
              <a:t>AEC</a:t>
            </a:r>
            <a:endParaRPr lang="en-US" sz="2400" i="1" dirty="0">
              <a:solidFill>
                <a:srgbClr val="FF0000"/>
              </a:solidFill>
              <a:latin typeface="Brush Script Std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08328" y="4126767"/>
            <a:ext cx="1667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plane </a:t>
            </a:r>
            <a:r>
              <a:rPr lang="en-US" sz="2400" i="1" dirty="0" smtClean="0">
                <a:solidFill>
                  <a:srgbClr val="FF0000"/>
                </a:solidFill>
              </a:rPr>
              <a:t>ADC</a:t>
            </a:r>
            <a:endParaRPr lang="en-US" sz="2400" i="1" dirty="0">
              <a:solidFill>
                <a:srgbClr val="FF0000"/>
              </a:solidFill>
              <a:latin typeface="Brush Script Std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5435" y="4888767"/>
            <a:ext cx="1855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points </a:t>
            </a:r>
            <a:r>
              <a:rPr lang="en-US" sz="2400" i="1" dirty="0" smtClean="0">
                <a:solidFill>
                  <a:srgbClr val="FF0000"/>
                </a:solidFill>
              </a:rPr>
              <a:t>A, E, D</a:t>
            </a:r>
            <a:endParaRPr lang="en-US" sz="2400" i="1" dirty="0">
              <a:solidFill>
                <a:srgbClr val="FF0000"/>
              </a:solidFill>
              <a:latin typeface="Brush Script Std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08327" y="4888767"/>
            <a:ext cx="2019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points </a:t>
            </a:r>
            <a:r>
              <a:rPr lang="en-US" sz="2400" i="1" dirty="0" smtClean="0">
                <a:solidFill>
                  <a:srgbClr val="FF0000"/>
                </a:solidFill>
              </a:rPr>
              <a:t>A, F, B</a:t>
            </a:r>
            <a:endParaRPr lang="en-US" sz="2400" i="1" dirty="0">
              <a:solidFill>
                <a:srgbClr val="FF0000"/>
              </a:solidFill>
              <a:latin typeface="Brush Script Std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5435" y="5721105"/>
            <a:ext cx="1855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points </a:t>
            </a:r>
            <a:r>
              <a:rPr lang="en-US" sz="2400" i="1" dirty="0" smtClean="0">
                <a:solidFill>
                  <a:srgbClr val="FF0000"/>
                </a:solidFill>
              </a:rPr>
              <a:t>A, E, C</a:t>
            </a:r>
            <a:endParaRPr lang="en-US" sz="2400" i="1" dirty="0">
              <a:solidFill>
                <a:srgbClr val="FF0000"/>
              </a:solidFill>
              <a:latin typeface="Brush Script Std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08327" y="5721105"/>
            <a:ext cx="2019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points </a:t>
            </a:r>
            <a:r>
              <a:rPr lang="en-US" sz="2400" i="1" dirty="0" smtClean="0">
                <a:solidFill>
                  <a:srgbClr val="FF0000"/>
                </a:solidFill>
              </a:rPr>
              <a:t>A, E, B</a:t>
            </a:r>
            <a:endParaRPr lang="en-US" sz="2400" i="1" dirty="0">
              <a:solidFill>
                <a:srgbClr val="FF0000"/>
              </a:solidFill>
              <a:latin typeface="Brush Script Std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8954" y="6342185"/>
            <a:ext cx="304800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Complete Got It? #1 p.12</a:t>
            </a:r>
            <a:endParaRPr lang="en-US" sz="20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3540369" y="6295659"/>
            <a:ext cx="3903784" cy="444500"/>
            <a:chOff x="2965938" y="6295659"/>
            <a:chExt cx="3903784" cy="444500"/>
          </a:xfrm>
        </p:grpSpPr>
        <p:sp>
          <p:nvSpPr>
            <p:cNvPr id="22" name="TextBox 21"/>
            <p:cNvSpPr txBox="1"/>
            <p:nvPr/>
          </p:nvSpPr>
          <p:spPr>
            <a:xfrm>
              <a:off x="2965938" y="6317854"/>
              <a:ext cx="39037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                  b. plane </a:t>
              </a:r>
              <a:r>
                <a:rPr lang="en-US" sz="2000" i="1" dirty="0" smtClean="0">
                  <a:solidFill>
                    <a:srgbClr val="FF0000"/>
                  </a:solidFill>
                </a:rPr>
                <a:t>RVS    </a:t>
              </a:r>
              <a:r>
                <a:rPr lang="en-US" sz="2000" dirty="0" smtClean="0">
                  <a:solidFill>
                    <a:srgbClr val="FF0000"/>
                  </a:solidFill>
                </a:rPr>
                <a:t>c</a:t>
              </a:r>
              <a:r>
                <a:rPr lang="en-US" sz="2000" dirty="0">
                  <a:solidFill>
                    <a:srgbClr val="FF0000"/>
                  </a:solidFill>
                </a:rPr>
                <a:t>. N, Q, </a:t>
              </a:r>
              <a:r>
                <a:rPr lang="en-US" sz="2000" dirty="0" smtClean="0">
                  <a:solidFill>
                    <a:srgbClr val="FF0000"/>
                  </a:solidFill>
                </a:rPr>
                <a:t>T</a:t>
              </a:r>
              <a:endParaRPr lang="en-US" sz="2000" i="1" dirty="0">
                <a:solidFill>
                  <a:srgbClr val="FF0000"/>
                </a:solidFill>
                <a:latin typeface="Brush Script Std" pitchFamily="66" charset="0"/>
              </a:endParaRPr>
            </a:p>
          </p:txBody>
        </p:sp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7706363"/>
                </p:ext>
              </p:extLst>
            </p:nvPr>
          </p:nvGraphicFramePr>
          <p:xfrm>
            <a:off x="3136534" y="6295659"/>
            <a:ext cx="747712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6" name="Equation" r:id="rId8" imgW="406080" imgH="241200" progId="Equation.DSMT4">
                    <p:embed/>
                  </p:oleObj>
                </mc:Choice>
                <mc:Fallback>
                  <p:oleObj name="Equation" r:id="rId8" imgW="4060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6534" y="6295659"/>
                          <a:ext cx="747712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232364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19" grpId="0"/>
      <p:bldP spid="20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620000" cy="616316"/>
          </a:xfrm>
        </p:spPr>
        <p:txBody>
          <a:bodyPr/>
          <a:lstStyle/>
          <a:p>
            <a:r>
              <a:rPr lang="en-US" dirty="0" smtClean="0"/>
              <a:t>Defined Terms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305021"/>
              </p:ext>
            </p:extLst>
          </p:nvPr>
        </p:nvGraphicFramePr>
        <p:xfrm>
          <a:off x="211016" y="773720"/>
          <a:ext cx="8113145" cy="5845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9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621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Term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Description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Name 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Diagram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2738" y="1664675"/>
            <a:ext cx="12660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Segment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222738" y="2895598"/>
            <a:ext cx="914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Ray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222738" y="4806460"/>
            <a:ext cx="1230924" cy="773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Opposite Ray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1441938" y="1664675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Part of a line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1938" y="2110152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Two endpoints and all points between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7107" y="2895598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Part of a line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77107" y="3275116"/>
            <a:ext cx="243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One endpoint and all points on the line on one side of endpoint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15508" y="2895598"/>
            <a:ext cx="20515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Endpoint and any point on the ray:</a:t>
            </a:r>
            <a:endParaRPr lang="en-US" sz="2200" dirty="0">
              <a:solidFill>
                <a:srgbClr val="FF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747038"/>
              </p:ext>
            </p:extLst>
          </p:nvPr>
        </p:nvGraphicFramePr>
        <p:xfrm>
          <a:off x="4609122" y="3751750"/>
          <a:ext cx="547016" cy="43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Equation" r:id="rId3" imgW="253800" imgH="203040" progId="Equation.DSMT4">
                  <p:embed/>
                </p:oleObj>
              </mc:Choice>
              <mc:Fallback>
                <p:oleObj name="Equation" r:id="rId3" imgW="253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09122" y="3751750"/>
                        <a:ext cx="547016" cy="437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441938" y="5591904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Form a line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41938" y="4806460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Two rays that share the same endpoint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15508" y="1664675"/>
            <a:ext cx="20515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Two endpoints:</a:t>
            </a:r>
            <a:endParaRPr lang="en-US" sz="2200" dirty="0">
              <a:solidFill>
                <a:srgbClr val="FF0000"/>
              </a:solidFill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692287"/>
              </p:ext>
            </p:extLst>
          </p:nvPr>
        </p:nvGraphicFramePr>
        <p:xfrm>
          <a:off x="3952629" y="2180858"/>
          <a:ext cx="547016" cy="43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Equation" r:id="rId5" imgW="253800" imgH="203040" progId="Equation.DSMT4">
                  <p:embed/>
                </p:oleObj>
              </mc:Choice>
              <mc:Fallback>
                <p:oleObj name="Equation" r:id="rId5" imgW="253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2629" y="2180858"/>
                        <a:ext cx="547016" cy="437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243951"/>
              </p:ext>
            </p:extLst>
          </p:nvPr>
        </p:nvGraphicFramePr>
        <p:xfrm>
          <a:off x="5154001" y="2180858"/>
          <a:ext cx="519969" cy="438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Equation" r:id="rId7" imgW="241200" imgH="203040" progId="Equation.DSMT4">
                  <p:embed/>
                </p:oleObj>
              </mc:Choice>
              <mc:Fallback>
                <p:oleObj name="Equation" r:id="rId7" imgW="241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54001" y="2180858"/>
                        <a:ext cx="519969" cy="438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584957" y="2180858"/>
            <a:ext cx="483732" cy="445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or</a:t>
            </a:r>
            <a:endParaRPr lang="en-US" sz="2200" i="1" dirty="0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114" y="1664675"/>
            <a:ext cx="2062015" cy="66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989" y="3153508"/>
            <a:ext cx="2186720" cy="645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3915508" y="4771291"/>
            <a:ext cx="21218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Shared endpoint and any other point on each ray:</a:t>
            </a:r>
            <a:endParaRPr lang="en-US" sz="2200" dirty="0">
              <a:solidFill>
                <a:srgbClr val="FF0000"/>
              </a:solidFill>
            </a:endParaRP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031912"/>
              </p:ext>
            </p:extLst>
          </p:nvPr>
        </p:nvGraphicFramePr>
        <p:xfrm>
          <a:off x="4598011" y="6082934"/>
          <a:ext cx="52070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Equation" r:id="rId11" imgW="241200" imgH="215640" progId="Equation.DSMT4">
                  <p:embed/>
                </p:oleObj>
              </mc:Choice>
              <mc:Fallback>
                <p:oleObj name="Equation" r:id="rId11" imgW="2412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98011" y="6082934"/>
                        <a:ext cx="520700" cy="46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948767"/>
              </p:ext>
            </p:extLst>
          </p:nvPr>
        </p:nvGraphicFramePr>
        <p:xfrm>
          <a:off x="5336565" y="6082934"/>
          <a:ext cx="52070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quation" r:id="rId13" imgW="241200" imgH="215640" progId="Equation.DSMT4">
                  <p:embed/>
                </p:oleObj>
              </mc:Choice>
              <mc:Fallback>
                <p:oleObj name="Equation" r:id="rId13" imgW="2412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36565" y="6082934"/>
                        <a:ext cx="520700" cy="46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21480">
            <a:off x="5814482" y="5273183"/>
            <a:ext cx="2711830" cy="59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61259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4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4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4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400" decel="100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decel="100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decel="100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decel="100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4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4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4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4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4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400" decel="100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400" decel="100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00" decel="100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400" decel="100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4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4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4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4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4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4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4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4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4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4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4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4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4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4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4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400" decel="100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400" decel="100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400" decel="100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400" decel="100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5" grpId="0"/>
      <p:bldP spid="18" grpId="0"/>
      <p:bldP spid="29" grpId="0"/>
      <p:bldP spid="32" grpId="0"/>
      <p:bldP spid="31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6" y="180854"/>
            <a:ext cx="2063262" cy="534254"/>
          </a:xfrm>
        </p:spPr>
        <p:txBody>
          <a:bodyPr/>
          <a:lstStyle/>
          <a:p>
            <a:r>
              <a:rPr lang="en-US" sz="2800" dirty="0" smtClean="0"/>
              <a:t>Example 2: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34463" y="3247291"/>
            <a:ext cx="7948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US" sz="2400" dirty="0" smtClean="0"/>
              <a:t>What are the names of the segments in the figure?</a:t>
            </a:r>
          </a:p>
          <a:p>
            <a:pPr marL="342900" indent="-342900">
              <a:buFont typeface="+mj-lt"/>
              <a:buAutoNum type="alphaLcPeriod"/>
            </a:pPr>
            <a:endParaRPr lang="en-US" sz="2400" dirty="0" smtClean="0"/>
          </a:p>
          <a:p>
            <a:pPr marL="342900" indent="-342900">
              <a:buFont typeface="+mj-lt"/>
              <a:buAutoNum type="alphaLcPeriod"/>
            </a:pPr>
            <a:r>
              <a:rPr lang="en-US" sz="2400" dirty="0" smtClean="0"/>
              <a:t>What are the names of the rays in the figure?</a:t>
            </a:r>
          </a:p>
          <a:p>
            <a:pPr marL="342900" indent="-342900">
              <a:buFont typeface="+mj-lt"/>
              <a:buAutoNum type="alphaLcPeriod"/>
            </a:pPr>
            <a:endParaRPr lang="en-US" sz="2400" dirty="0" smtClean="0"/>
          </a:p>
          <a:p>
            <a:pPr marL="342900" indent="-342900">
              <a:buFont typeface="+mj-lt"/>
              <a:buAutoNum type="alphaLcPeriod"/>
            </a:pPr>
            <a:r>
              <a:rPr lang="en-US" sz="2400" dirty="0" smtClean="0"/>
              <a:t>Which of the rays in part(b) are opposite rays?</a:t>
            </a:r>
          </a:p>
          <a:p>
            <a:pPr marL="342900" indent="-342900">
              <a:buFont typeface="+mj-lt"/>
              <a:buAutoNum type="alphaLcPeriod"/>
            </a:pPr>
            <a:endParaRPr lang="en-US" sz="24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120171"/>
              </p:ext>
            </p:extLst>
          </p:nvPr>
        </p:nvGraphicFramePr>
        <p:xfrm>
          <a:off x="2811462" y="3647098"/>
          <a:ext cx="163353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3" imgW="888840" imgH="241200" progId="Equation.DSMT4">
                  <p:embed/>
                </p:oleObj>
              </mc:Choice>
              <mc:Fallback>
                <p:oleObj name="Equation" r:id="rId3" imgW="888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462" y="3647098"/>
                        <a:ext cx="163353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93" y="219752"/>
            <a:ext cx="3962400" cy="2819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388481"/>
              </p:ext>
            </p:extLst>
          </p:nvPr>
        </p:nvGraphicFramePr>
        <p:xfrm>
          <a:off x="2041525" y="4338638"/>
          <a:ext cx="31734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6" imgW="1726920" imgH="241200" progId="Equation.DSMT4">
                  <p:embed/>
                </p:oleObj>
              </mc:Choice>
              <mc:Fallback>
                <p:oleObj name="Equation" r:id="rId6" imgW="17269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4338638"/>
                        <a:ext cx="3173413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706681"/>
              </p:ext>
            </p:extLst>
          </p:nvPr>
        </p:nvGraphicFramePr>
        <p:xfrm>
          <a:off x="2869406" y="5172075"/>
          <a:ext cx="15176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8" imgW="825480" imgH="215640" progId="Equation.DSMT4">
                  <p:embed/>
                </p:oleObj>
              </mc:Choice>
              <mc:Fallback>
                <p:oleObj name="Equation" r:id="rId8" imgW="8254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9406" y="5172075"/>
                        <a:ext cx="151765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28954" y="6013939"/>
            <a:ext cx="304800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Complete Got It? #2 p.13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1043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 descr="09-30-~1 (4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6524" y="4867117"/>
            <a:ext cx="2905861" cy="199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31" y="98793"/>
            <a:ext cx="7620000" cy="733546"/>
          </a:xfrm>
        </p:spPr>
        <p:txBody>
          <a:bodyPr/>
          <a:lstStyle/>
          <a:p>
            <a:r>
              <a:rPr lang="en-US" dirty="0" smtClean="0"/>
              <a:t>Postulates       </a:t>
            </a:r>
            <a:r>
              <a:rPr lang="en-US" sz="2400" b="1" i="1" dirty="0" smtClean="0"/>
              <a:t>(statements assumed to be true)</a:t>
            </a:r>
            <a:endParaRPr lang="en-US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5228492"/>
          </a:xfrm>
        </p:spPr>
        <p:txBody>
          <a:bodyPr>
            <a:normAutofit/>
          </a:bodyPr>
          <a:lstStyle/>
          <a:p>
            <a:r>
              <a:rPr lang="en-US" dirty="0" smtClean="0"/>
              <a:t>Postulate 1-1</a:t>
            </a:r>
          </a:p>
          <a:p>
            <a:pPr lvl="1"/>
            <a:r>
              <a:rPr lang="en-US" dirty="0" smtClean="0"/>
              <a:t>Through any two points there is </a:t>
            </a:r>
            <a:r>
              <a:rPr lang="en-US" b="1" i="1" dirty="0" smtClean="0"/>
              <a:t>exactly</a:t>
            </a:r>
            <a:r>
              <a:rPr lang="en-US" dirty="0" smtClean="0"/>
              <a:t> one </a:t>
            </a:r>
            <a:r>
              <a:rPr lang="en-US" dirty="0" smtClean="0">
                <a:solidFill>
                  <a:srgbClr val="FFC000"/>
                </a:solidFill>
                <a:latin typeface="Arial Black" pitchFamily="34" charset="0"/>
              </a:rPr>
              <a:t>line</a:t>
            </a:r>
            <a:r>
              <a:rPr lang="en-US" dirty="0" smtClean="0"/>
              <a:t>.</a:t>
            </a:r>
            <a:endParaRPr lang="en-US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lvl="1"/>
            <a:endParaRPr lang="en-US" dirty="0"/>
          </a:p>
          <a:p>
            <a:r>
              <a:rPr lang="en-US" dirty="0" smtClean="0"/>
              <a:t>Postulate 1-2</a:t>
            </a:r>
          </a:p>
          <a:p>
            <a:pPr lvl="1"/>
            <a:r>
              <a:rPr lang="en-US" dirty="0" smtClean="0"/>
              <a:t>If two distinct lines intersect, then they intersect in </a:t>
            </a:r>
            <a:r>
              <a:rPr lang="en-US" b="1" i="1" dirty="0" smtClean="0"/>
              <a:t>exactly</a:t>
            </a:r>
            <a:r>
              <a:rPr lang="en-US" dirty="0" smtClean="0"/>
              <a:t> one </a:t>
            </a:r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point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Postulate 1-3</a:t>
            </a:r>
          </a:p>
          <a:p>
            <a:pPr lvl="1"/>
            <a:r>
              <a:rPr lang="en-US" dirty="0" smtClean="0"/>
              <a:t>If two distinct planes intersect, then they intersect in </a:t>
            </a:r>
            <a:r>
              <a:rPr lang="en-US" b="1" i="1" dirty="0" smtClean="0"/>
              <a:t>exactly</a:t>
            </a:r>
            <a:r>
              <a:rPr lang="en-US" dirty="0" smtClean="0"/>
              <a:t> one </a:t>
            </a:r>
            <a:r>
              <a:rPr lang="en-US" dirty="0" smtClean="0">
                <a:solidFill>
                  <a:srgbClr val="FFC000"/>
                </a:solidFill>
                <a:latin typeface="Arial Black" pitchFamily="34" charset="0"/>
              </a:rPr>
              <a:t>line</a:t>
            </a:r>
            <a:r>
              <a:rPr lang="en-US" dirty="0" smtClean="0"/>
              <a:t>.</a:t>
            </a:r>
            <a:endParaRPr lang="en-US" dirty="0">
              <a:solidFill>
                <a:srgbClr val="FFC000"/>
              </a:solidFill>
              <a:latin typeface="Arial Black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43753" y="1863968"/>
            <a:ext cx="3001108" cy="0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4882158" y="1822937"/>
            <a:ext cx="1717648" cy="561869"/>
            <a:chOff x="3088528" y="2291861"/>
            <a:chExt cx="1717648" cy="561869"/>
          </a:xfrm>
        </p:grpSpPr>
        <p:sp>
          <p:nvSpPr>
            <p:cNvPr id="6" name="Oval 5"/>
            <p:cNvSpPr/>
            <p:nvPr/>
          </p:nvSpPr>
          <p:spPr>
            <a:xfrm>
              <a:off x="3210409" y="2291861"/>
              <a:ext cx="107223" cy="113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88528" y="2391508"/>
              <a:ext cx="428395" cy="462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A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18667" y="2391508"/>
              <a:ext cx="487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B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417884" y="2291861"/>
              <a:ext cx="107223" cy="113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853353" y="3259014"/>
            <a:ext cx="2637693" cy="1071266"/>
            <a:chOff x="4314092" y="4185138"/>
            <a:chExt cx="2637693" cy="1071266"/>
          </a:xfrm>
        </p:grpSpPr>
        <p:sp>
          <p:nvSpPr>
            <p:cNvPr id="15" name="TextBox 14"/>
            <p:cNvSpPr txBox="1"/>
            <p:nvPr/>
          </p:nvSpPr>
          <p:spPr>
            <a:xfrm>
              <a:off x="4495296" y="4267200"/>
              <a:ext cx="428395" cy="462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A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4314092" y="4185138"/>
              <a:ext cx="2637693" cy="832339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4699239" y="4284784"/>
              <a:ext cx="107223" cy="113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35743" y="4794739"/>
              <a:ext cx="487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B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363914" y="4800600"/>
              <a:ext cx="107223" cy="113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169876" y="3176953"/>
            <a:ext cx="2133314" cy="1271114"/>
            <a:chOff x="4630615" y="4103077"/>
            <a:chExt cx="2133314" cy="1271114"/>
          </a:xfrm>
        </p:grpSpPr>
        <p:sp>
          <p:nvSpPr>
            <p:cNvPr id="20" name="TextBox 19"/>
            <p:cNvSpPr txBox="1"/>
            <p:nvPr/>
          </p:nvSpPr>
          <p:spPr>
            <a:xfrm>
              <a:off x="4835266" y="4911969"/>
              <a:ext cx="428395" cy="462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C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4630615" y="4103077"/>
              <a:ext cx="2110154" cy="1031631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4992316" y="4894384"/>
              <a:ext cx="107223" cy="113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76420" y="4208585"/>
              <a:ext cx="487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D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246683" y="4261337"/>
              <a:ext cx="107223" cy="113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995067" y="3640014"/>
            <a:ext cx="487509" cy="502696"/>
            <a:chOff x="5455806" y="4566138"/>
            <a:chExt cx="487509" cy="502696"/>
          </a:xfrm>
        </p:grpSpPr>
        <p:sp>
          <p:nvSpPr>
            <p:cNvPr id="26" name="TextBox 25"/>
            <p:cNvSpPr txBox="1"/>
            <p:nvPr/>
          </p:nvSpPr>
          <p:spPr>
            <a:xfrm>
              <a:off x="5455806" y="4607169"/>
              <a:ext cx="487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G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5637085" y="4566138"/>
              <a:ext cx="107223" cy="11318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9" name="Straight Arrow Connector 38"/>
          <p:cNvCxnSpPr/>
          <p:nvPr/>
        </p:nvCxnSpPr>
        <p:spPr>
          <a:xfrm flipH="1">
            <a:off x="4994032" y="5076092"/>
            <a:ext cx="1148860" cy="1547446"/>
          </a:xfrm>
          <a:prstGeom prst="straightConnector1">
            <a:avLst/>
          </a:prstGeom>
          <a:ln w="41275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2964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5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39" y="204300"/>
            <a:ext cx="1828800" cy="557700"/>
          </a:xfrm>
        </p:spPr>
        <p:txBody>
          <a:bodyPr/>
          <a:lstStyle/>
          <a:p>
            <a:r>
              <a:rPr lang="en-US" sz="2800" dirty="0" smtClean="0"/>
              <a:t>Example 3: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724" y="285628"/>
            <a:ext cx="4227695" cy="2961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234462" y="3317631"/>
            <a:ext cx="7737230" cy="2331771"/>
            <a:chOff x="234462" y="3434862"/>
            <a:chExt cx="7737230" cy="2331771"/>
          </a:xfrm>
        </p:grpSpPr>
        <p:sp>
          <p:nvSpPr>
            <p:cNvPr id="6" name="TextBox 5"/>
            <p:cNvSpPr txBox="1"/>
            <p:nvPr/>
          </p:nvSpPr>
          <p:spPr>
            <a:xfrm>
              <a:off x="234462" y="3458309"/>
              <a:ext cx="773723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lphaLcPeriod"/>
              </a:pPr>
              <a:r>
                <a:rPr lang="en-US" sz="2400" dirty="0" smtClean="0"/>
                <a:t>What is the intersection of        and       ?  </a:t>
              </a:r>
            </a:p>
            <a:p>
              <a:pPr marL="342900" indent="-342900">
                <a:buFont typeface="+mj-lt"/>
                <a:buAutoNum type="alphaLcPeriod"/>
              </a:pPr>
              <a:endParaRPr lang="en-US" sz="2400" dirty="0"/>
            </a:p>
            <a:p>
              <a:pPr marL="342900" indent="-342900">
                <a:buFont typeface="+mj-lt"/>
                <a:buAutoNum type="alphaLcPeriod"/>
              </a:pPr>
              <a:r>
                <a:rPr lang="en-US" sz="2400" dirty="0"/>
                <a:t>What is the intersection of </a:t>
              </a:r>
              <a:r>
                <a:rPr lang="en-US" sz="2400" dirty="0" smtClean="0"/>
                <a:t>plane ABCD and       ?</a:t>
              </a:r>
            </a:p>
            <a:p>
              <a:pPr marL="342900" indent="-342900">
                <a:buFont typeface="+mj-lt"/>
                <a:buAutoNum type="alphaLcPeriod"/>
              </a:pPr>
              <a:endParaRPr lang="en-US" sz="2400" dirty="0"/>
            </a:p>
            <a:p>
              <a:pPr marL="342900" indent="-342900">
                <a:buFont typeface="+mj-lt"/>
                <a:buAutoNum type="alphaLcPeriod"/>
              </a:pPr>
              <a:r>
                <a:rPr lang="en-US" sz="2400" dirty="0" smtClean="0"/>
                <a:t>What is the intersection of plane ABGH and plane DCHG?</a:t>
              </a:r>
            </a:p>
            <a:p>
              <a:pPr marL="342900" indent="-342900">
                <a:buFont typeface="+mj-lt"/>
                <a:buAutoNum type="alphaLcPeriod"/>
              </a:pPr>
              <a:endParaRPr lang="en-US" sz="2400" dirty="0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4319175"/>
                </p:ext>
              </p:extLst>
            </p:nvPr>
          </p:nvGraphicFramePr>
          <p:xfrm>
            <a:off x="3969727" y="3434862"/>
            <a:ext cx="521331" cy="4220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5" name="Equation" r:id="rId4" imgW="266400" imgH="215640" progId="Equation.DSMT4">
                    <p:embed/>
                  </p:oleObj>
                </mc:Choice>
                <mc:Fallback>
                  <p:oleObj name="Equation" r:id="rId4" imgW="266400" imgH="215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969727" y="3434862"/>
                          <a:ext cx="521331" cy="42203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7424280"/>
                </p:ext>
              </p:extLst>
            </p:nvPr>
          </p:nvGraphicFramePr>
          <p:xfrm>
            <a:off x="4977912" y="3434862"/>
            <a:ext cx="521331" cy="4220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6" name="Equation" r:id="rId6" imgW="266400" imgH="215640" progId="Equation.DSMT4">
                    <p:embed/>
                  </p:oleObj>
                </mc:Choice>
                <mc:Fallback>
                  <p:oleObj name="Equation" r:id="rId6" imgW="266400" imgH="215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977912" y="3434862"/>
                          <a:ext cx="521331" cy="42203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0761126"/>
                </p:ext>
              </p:extLst>
            </p:nvPr>
          </p:nvGraphicFramePr>
          <p:xfrm>
            <a:off x="5986096" y="4161693"/>
            <a:ext cx="521331" cy="4220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7" name="Equation" r:id="rId8" imgW="266400" imgH="215640" progId="Equation.DSMT4">
                    <p:embed/>
                  </p:oleObj>
                </mc:Choice>
                <mc:Fallback>
                  <p:oleObj name="Equation" r:id="rId8" imgW="266400" imgH="215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986096" y="4161693"/>
                          <a:ext cx="521331" cy="42203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83" y="1043965"/>
            <a:ext cx="3993817" cy="142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0" y="3727938"/>
            <a:ext cx="539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G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12831" y="4443046"/>
            <a:ext cx="539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038" y="1032242"/>
            <a:ext cx="3993817" cy="142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3704492" y="2250831"/>
            <a:ext cx="3798277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994299"/>
              </p:ext>
            </p:extLst>
          </p:nvPr>
        </p:nvGraphicFramePr>
        <p:xfrm>
          <a:off x="3981084" y="5180989"/>
          <a:ext cx="5461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12" imgW="279360" imgH="215640" progId="Equation.DSMT4">
                  <p:embed/>
                </p:oleObj>
              </mc:Choice>
              <mc:Fallback>
                <p:oleObj name="Equation" r:id="rId12" imgW="2793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981084" y="5180989"/>
                        <a:ext cx="546100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5846" y="5756032"/>
            <a:ext cx="304800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Complete Got It? #3 p.14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270738" y="5731701"/>
            <a:ext cx="5099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a. plane BFE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b. Two planes intersect in one line, so you need two common points to name the common line.</a:t>
            </a:r>
            <a:endParaRPr lang="en-US" sz="2000" i="1" dirty="0">
              <a:solidFill>
                <a:srgbClr val="FF0000"/>
              </a:solidFill>
              <a:latin typeface="Brush Script Std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7746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20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Postulate 1-4</a:t>
            </a:r>
          </a:p>
          <a:p>
            <a:pPr lvl="1"/>
            <a:r>
              <a:rPr lang="en-US" dirty="0" smtClean="0"/>
              <a:t>Through any three </a:t>
            </a:r>
            <a:r>
              <a:rPr lang="en-US" b="1" i="1" dirty="0" err="1" smtClean="0"/>
              <a:t>noncollinear</a:t>
            </a:r>
            <a:r>
              <a:rPr lang="en-US" dirty="0" smtClean="0"/>
              <a:t> points there is </a:t>
            </a:r>
            <a:r>
              <a:rPr lang="en-US" b="1" i="1" dirty="0" smtClean="0"/>
              <a:t>exactly</a:t>
            </a:r>
            <a:r>
              <a:rPr lang="en-US" dirty="0" smtClean="0"/>
              <a:t> one </a:t>
            </a: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plane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2461847" y="3434860"/>
            <a:ext cx="3810000" cy="1488833"/>
          </a:xfrm>
          <a:prstGeom prst="parallelogram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181529" y="3610708"/>
            <a:ext cx="1899416" cy="1414583"/>
            <a:chOff x="2396083" y="5240216"/>
            <a:chExt cx="1899416" cy="1414583"/>
          </a:xfrm>
        </p:grpSpPr>
        <p:sp>
          <p:nvSpPr>
            <p:cNvPr id="6" name="TextBox 5"/>
            <p:cNvSpPr txBox="1"/>
            <p:nvPr/>
          </p:nvSpPr>
          <p:spPr>
            <a:xfrm>
              <a:off x="3818206" y="5606700"/>
              <a:ext cx="2966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671147" y="5240216"/>
              <a:ext cx="107223" cy="113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25821" y="5298832"/>
              <a:ext cx="428395" cy="462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A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96083" y="6193134"/>
              <a:ext cx="487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B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07990" y="6075902"/>
              <a:ext cx="487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972409" y="5580185"/>
              <a:ext cx="107223" cy="113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436684" y="6131170"/>
              <a:ext cx="107223" cy="113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890346" y="6049108"/>
              <a:ext cx="107223" cy="113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82129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288</TotalTime>
  <Words>738</Words>
  <Application>Microsoft Office PowerPoint</Application>
  <PresentationFormat>On-screen Show (4:3)</PresentationFormat>
  <Paragraphs>180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Arial Rounded MT Bold</vt:lpstr>
      <vt:lpstr>Brush Script Std</vt:lpstr>
      <vt:lpstr>Calibri</vt:lpstr>
      <vt:lpstr>Cambria</vt:lpstr>
      <vt:lpstr>Cambria Math</vt:lpstr>
      <vt:lpstr>Adjacency</vt:lpstr>
      <vt:lpstr>Equation</vt:lpstr>
      <vt:lpstr>1-2: Points, Lines and Planes</vt:lpstr>
      <vt:lpstr>Undefined Terms</vt:lpstr>
      <vt:lpstr>Types of Points</vt:lpstr>
      <vt:lpstr>Example 1:</vt:lpstr>
      <vt:lpstr>Defined Terms</vt:lpstr>
      <vt:lpstr>Example 2:</vt:lpstr>
      <vt:lpstr>Postulates       (statements assumed to be true)</vt:lpstr>
      <vt:lpstr>Example 3:</vt:lpstr>
      <vt:lpstr>Postulate</vt:lpstr>
      <vt:lpstr>Example 4: Each surface of the box represents part of a plane</vt:lpstr>
      <vt:lpstr>Classwork: P. 16-17, #’s 8-22 even, 40-45 </vt:lpstr>
      <vt:lpstr>1-3: Measuring Segments</vt:lpstr>
      <vt:lpstr>Ruler Postulate</vt:lpstr>
      <vt:lpstr>Distance Formula (on a number line)</vt:lpstr>
      <vt:lpstr>PowerPoint Presentation</vt:lpstr>
      <vt:lpstr>Vocabulary</vt:lpstr>
      <vt:lpstr>Example 3:         is a segment bisector of        .  What are  </vt:lpstr>
      <vt:lpstr>Homework: p. 24 #’s 10, 12, 14, 16, 19, 20, 27-29, 39, 43, 48-52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Schuetz, Michael</cp:lastModifiedBy>
  <cp:revision>37</cp:revision>
  <dcterms:created xsi:type="dcterms:W3CDTF">2012-08-23T00:23:46Z</dcterms:created>
  <dcterms:modified xsi:type="dcterms:W3CDTF">2017-08-24T14:01:45Z</dcterms:modified>
</cp:coreProperties>
</file>