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1" r:id="rId4"/>
    <p:sldId id="280" r:id="rId5"/>
    <p:sldId id="265" r:id="rId6"/>
    <p:sldId id="264" r:id="rId7"/>
    <p:sldId id="269" r:id="rId8"/>
    <p:sldId id="281" r:id="rId9"/>
    <p:sldId id="270" r:id="rId10"/>
    <p:sldId id="268" r:id="rId11"/>
    <p:sldId id="283" r:id="rId12"/>
    <p:sldId id="284" r:id="rId13"/>
    <p:sldId id="285" r:id="rId14"/>
    <p:sldId id="272" r:id="rId15"/>
    <p:sldId id="271" r:id="rId16"/>
    <p:sldId id="273" r:id="rId17"/>
    <p:sldId id="274" r:id="rId18"/>
    <p:sldId id="275" r:id="rId19"/>
    <p:sldId id="282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8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3.wmf"/><Relationship Id="rId5" Type="http://schemas.openxmlformats.org/officeDocument/2006/relationships/image" Target="../media/image6.wmf"/><Relationship Id="rId10" Type="http://schemas.openxmlformats.org/officeDocument/2006/relationships/image" Target="../media/image12.wmf"/><Relationship Id="rId4" Type="http://schemas.openxmlformats.org/officeDocument/2006/relationships/image" Target="../media/image5.wmf"/><Relationship Id="rId9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5C6FF-2BBD-4528-80A5-9350270A7B25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24E8-8BD4-419F-95B9-7D965706E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459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C5C64F-D36F-480D-8A8B-F5BAC744FD1F}" type="datetimeFigureOut">
              <a:rPr lang="en-US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959EF58-155B-42F7-92E1-AFE160FE6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721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124DFF-85DA-4D0B-A6A1-C4255DB04AAB}" type="datetime1">
              <a:rPr lang="en-US" smtClean="0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93B29-C2FD-45F7-AE9B-AC8A95F6BB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91E4EF-B209-478B-827F-E36B892DDCAB}" type="datetime1">
              <a:rPr lang="en-US" smtClean="0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5E0FD-E17E-439E-BC94-1C372A1023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DF2BE5-F3D9-45A9-8C03-141A1220F5CF}" type="datetime1">
              <a:rPr lang="en-US" smtClean="0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712CE-0A67-4DC7-BC2A-32D571B453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6263" indent="-274320">
              <a:buFont typeface="Arial" pitchFamily="34" charset="0"/>
              <a:buChar char="•"/>
              <a:defRPr/>
            </a:lvl2pPr>
            <a:lvl3pPr marL="855663" indent="-228600">
              <a:buFont typeface="Wingdings" pitchFamily="2" charset="2"/>
              <a:buChar char="Ø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BB89DA-10AF-4017-A692-F1664950D00B}" type="datetime1">
              <a:rPr lang="en-US" smtClean="0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8F65A-3C0F-463B-A1A1-3B42EBD312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54873-D8ED-46D9-B8E0-14A8D8889672}" type="datetime1">
              <a:rPr lang="en-US" smtClean="0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80BD2-2FE8-41A8-97C1-F1CEF3C850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F57BD7-3574-4FFD-8E44-FFBEE0AB7BA0}" type="datetime1">
              <a:rPr lang="en-US" smtClean="0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2704B-2629-4686-A8AC-D055CA9A99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F1F1D7-5662-4C50-845F-E8220214ABCE}" type="datetime1">
              <a:rPr lang="en-US" smtClean="0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EFC49-7989-448C-A03B-14B4F7741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B6D7EF-FBE5-4307-ACBA-3C5AA696E0AC}" type="datetime1">
              <a:rPr lang="en-US" smtClean="0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AA651-53BB-4447-883E-D0800A1BC3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CF75BE-3C24-400F-B78B-ACBE28398A85}" type="datetime1">
              <a:rPr lang="en-US" smtClean="0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03D3-B1FA-4F0F-B82E-59261D8BC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162B12-030F-40A4-B229-E2A75DBA4B95}" type="datetime1">
              <a:rPr lang="en-US" smtClean="0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C67C2-966F-4F0F-9B63-E406065201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979002-F866-458F-8CE3-DC73E702CE2D}" type="datetime1">
              <a:rPr lang="en-US" smtClean="0"/>
              <a:pPr>
                <a:defRPr/>
              </a:pPr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D288B-0EBC-41D8-A1BF-C070ECD4D7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599"/>
            <a:ext cx="8695944" cy="145082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5915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D50209-49B7-41AC-8938-A445B80C10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4466"/>
            <a:ext cx="8688889" cy="450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Ø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4: More on Two-Variable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Refers to the reversal of the direction of a comparison or an association when data from several groups are combined to form a single group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principle behind this reversal is that of weighted averages.  Using a higher weight in one category for one group while the second group uses a second category to be its higher weight.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9A2B5-DD28-4FE3-9978-68C25B5A18A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Simpson’s Paradox</a:t>
            </a:r>
            <a:r>
              <a:rPr lang="en-US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Wabash Tech has two professional schools, business and law.  Here are two-way tables of applicants to both schools, categorized by gender and admission decision.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816293" lvl="1" indent="-514350">
              <a:buFont typeface="+mj-lt"/>
              <a:buAutoNum type="alphaUcPeriod"/>
            </a:pPr>
            <a:r>
              <a:rPr lang="en-US" dirty="0" smtClean="0"/>
              <a:t>Combine the data to make a single two-way table of gender by admission decision.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8F65A-3C0F-463B-A1A1-3B42EBD312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Example of Simpson’s Paradox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0234" y="3785729"/>
          <a:ext cx="8543533" cy="1158240"/>
        </p:xfrm>
        <a:graphic>
          <a:graphicData uri="http://schemas.openxmlformats.org/drawingml/2006/table">
            <a:tbl>
              <a:tblPr/>
              <a:tblGrid>
                <a:gridCol w="1220367"/>
                <a:gridCol w="1220367"/>
                <a:gridCol w="1220367"/>
                <a:gridCol w="1220367"/>
                <a:gridCol w="1220367"/>
                <a:gridCol w="1220367"/>
                <a:gridCol w="1221331"/>
              </a:tblGrid>
              <a:tr h="21632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Business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Law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Admit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Deny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Admit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Deny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Male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480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120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Male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Female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Female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824466"/>
            <a:ext cx="8688889" cy="475695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816293" lvl="1" indent="-514350">
              <a:buFont typeface="+mj-lt"/>
              <a:buAutoNum type="alphaUcPeriod" startAt="2"/>
            </a:pPr>
            <a:r>
              <a:rPr lang="en-US" dirty="0" smtClean="0"/>
              <a:t>What percent of males are admitted?  What percent of females are admitted?  Which percent is </a:t>
            </a:r>
            <a:r>
              <a:rPr lang="en-US" dirty="0" smtClean="0"/>
              <a:t>higher?</a:t>
            </a:r>
          </a:p>
          <a:p>
            <a:pPr marL="816293" lvl="1" indent="-514350">
              <a:buFont typeface="+mj-lt"/>
              <a:buAutoNum type="alphaUcPeriod" startAt="2"/>
            </a:pPr>
            <a:r>
              <a:rPr lang="en-US" dirty="0" smtClean="0"/>
              <a:t>Now compute the percent males and females admitted by each of the separate schools.  Which percents are higher?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345564" y="2998329"/>
          <a:ext cx="3798113" cy="1178560"/>
        </p:xfrm>
        <a:graphic>
          <a:graphicData uri="http://schemas.openxmlformats.org/drawingml/2006/table">
            <a:tbl>
              <a:tblPr/>
              <a:tblGrid>
                <a:gridCol w="1265704"/>
                <a:gridCol w="1265704"/>
                <a:gridCol w="1266705"/>
              </a:tblGrid>
              <a:tr h="29464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Times New Roman"/>
                          <a:ea typeface="Times New Roman"/>
                        </a:rPr>
                        <a:t>Combined</a:t>
                      </a:r>
                      <a:endParaRPr lang="en-US" sz="1900" dirty="0">
                        <a:latin typeface="Times New Roman"/>
                        <a:ea typeface="Times New Roman"/>
                      </a:endParaRPr>
                    </a:p>
                  </a:txBody>
                  <a:tcPr marL="108060" marR="10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8060" marR="10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Admit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8060" marR="10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Deny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8060" marR="10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Male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8060" marR="10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Times New Roman"/>
                        <a:ea typeface="Times New Roman"/>
                      </a:endParaRPr>
                    </a:p>
                  </a:txBody>
                  <a:tcPr marL="108060" marR="10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Times New Roman"/>
                        <a:ea typeface="Times New Roman"/>
                      </a:endParaRPr>
                    </a:p>
                  </a:txBody>
                  <a:tcPr marL="108060" marR="10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Female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8060" marR="10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108060" marR="10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108060" marR="10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8F65A-3C0F-463B-A1A1-3B42EBD312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7656" y="1697285"/>
          <a:ext cx="7850344" cy="1158240"/>
        </p:xfrm>
        <a:graphic>
          <a:graphicData uri="http://schemas.openxmlformats.org/drawingml/2006/table">
            <a:tbl>
              <a:tblPr/>
              <a:tblGrid>
                <a:gridCol w="1220367"/>
                <a:gridCol w="1132288"/>
                <a:gridCol w="1117600"/>
                <a:gridCol w="1072445"/>
                <a:gridCol w="1106311"/>
                <a:gridCol w="1117600"/>
                <a:gridCol w="1083733"/>
              </a:tblGrid>
              <a:tr h="21632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Times New Roman"/>
                          <a:ea typeface="Times New Roman"/>
                        </a:rPr>
                        <a:t>Business</a:t>
                      </a:r>
                      <a:endParaRPr lang="en-US" sz="1900" dirty="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Law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Admit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Deny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Admit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Deny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Male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Times New Roman"/>
                        </a:rPr>
                        <a:t>480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120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Male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Times New Roman"/>
                          <a:ea typeface="Times New Roman"/>
                        </a:rPr>
                        <a:t>Female</a:t>
                      </a:r>
                      <a:endParaRPr lang="en-US" sz="1900" dirty="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Times New Roman"/>
                          <a:ea typeface="Times New Roman"/>
                        </a:rPr>
                        <a:t>Female</a:t>
                      </a:r>
                      <a:endParaRPr lang="en-US" sz="1900">
                        <a:latin typeface="Times New Roman"/>
                        <a:ea typeface="Times New Roman"/>
                      </a:endParaRP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109696" marR="10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05953" y="3556000"/>
            <a:ext cx="654755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05953" y="3849511"/>
            <a:ext cx="654755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5153" y="3556000"/>
            <a:ext cx="65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5153" y="3849511"/>
            <a:ext cx="654755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89508" y="3556000"/>
            <a:ext cx="65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89508" y="3273778"/>
            <a:ext cx="10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89508" y="3849511"/>
            <a:ext cx="65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93067" y="2223911"/>
            <a:ext cx="65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93067" y="1941689"/>
            <a:ext cx="10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93067" y="2517422"/>
            <a:ext cx="65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90%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61868" y="2223911"/>
            <a:ext cx="65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61869" y="1941689"/>
            <a:ext cx="98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84446" y="2517422"/>
            <a:ext cx="65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6293" lvl="1" indent="-514350">
              <a:buFont typeface="+mj-lt"/>
              <a:buAutoNum type="alphaUcPeriod" startAt="4"/>
            </a:pPr>
            <a:r>
              <a:rPr lang="en-US" dirty="0" smtClean="0"/>
              <a:t>Why is this occurring</a:t>
            </a:r>
            <a:r>
              <a:rPr lang="en-US" dirty="0" smtClean="0"/>
              <a:t>?  Explain how it can happen that Wabash appears to favor males when each school individually favors females.</a:t>
            </a:r>
          </a:p>
          <a:p>
            <a:pPr marL="463550" indent="-463550"/>
            <a:r>
              <a:rPr lang="en-US" sz="2400" dirty="0" err="1" smtClean="0"/>
              <a:t>Ans</a:t>
            </a:r>
            <a:r>
              <a:rPr lang="en-US" sz="2400" dirty="0" smtClean="0"/>
              <a:t>:  The business school accepts a higher percentage of students all together than the law school does.  So when 86% of the males applied to the business school while only 40% of the females applied to the business school, more males got into Wabash university all together.  This gives the appearance that Wabash favors males.  This </a:t>
            </a:r>
            <a:r>
              <a:rPr lang="en-US" sz="2400" dirty="0" smtClean="0"/>
              <a:t>reversal of the direction of </a:t>
            </a:r>
            <a:r>
              <a:rPr lang="en-US" sz="2400" dirty="0" smtClean="0"/>
              <a:t>an </a:t>
            </a:r>
            <a:r>
              <a:rPr lang="en-US" sz="2400" dirty="0" smtClean="0"/>
              <a:t>association when data from several groups are combined to form a single </a:t>
            </a:r>
            <a:r>
              <a:rPr lang="en-US" sz="2400" dirty="0" smtClean="0"/>
              <a:t>group is know as Simpson’s Paradox.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8F65A-3C0F-463B-A1A1-3B42EBD312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Homework:  #’s </a:t>
            </a:r>
            <a:r>
              <a:rPr lang="en-US" dirty="0" smtClean="0"/>
              <a:t>55, 59, 61, 62,  </a:t>
            </a:r>
            <a:endParaRPr lang="en-US" dirty="0" smtClean="0"/>
          </a:p>
          <a:p>
            <a:pPr eaLnBrk="1" hangingPunct="1"/>
            <a:endParaRPr lang="en-US" dirty="0"/>
          </a:p>
          <a:p>
            <a:r>
              <a:rPr lang="en-US" dirty="0"/>
              <a:t>Any questions on pg. </a:t>
            </a:r>
            <a:r>
              <a:rPr lang="en-US" dirty="0" smtClean="0"/>
              <a:t>29</a:t>
            </a:r>
            <a:r>
              <a:rPr lang="en-US" dirty="0" smtClean="0"/>
              <a:t>-32 </a:t>
            </a:r>
            <a:r>
              <a:rPr lang="en-US" dirty="0"/>
              <a:t>in additional notes packet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C20BC-EF7E-41FF-94E9-9E2A9B8B5E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4.3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7EFD6-5336-407C-9195-1379F57A19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3782"/>
            <a:ext cx="91440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8194"/>
            <a:ext cx="9144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309D0-7E0F-4908-ADB7-EB2C8445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0"/>
          <a:stretch>
            <a:fillRect/>
          </a:stretch>
        </p:blipFill>
        <p:spPr bwMode="auto">
          <a:xfrm>
            <a:off x="0" y="1580444"/>
            <a:ext cx="9144000" cy="504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3B0A5-BCA7-452D-BF6D-4725DF81B1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5599"/>
            <a:ext cx="91440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160BA-AEB0-4AB0-9DD8-C154A53108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5328"/>
            <a:ext cx="9144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160BA-AEB0-4AB0-9DD8-C154A53108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Correlation and Regression </a:t>
            </a:r>
          </a:p>
          <a:p>
            <a:pPr lvl="1">
              <a:defRPr/>
            </a:pPr>
            <a:r>
              <a:rPr lang="en-US" dirty="0"/>
              <a:t>D</a:t>
            </a:r>
            <a:r>
              <a:rPr lang="en-US" dirty="0" smtClean="0"/>
              <a:t>escribe only linear relationships</a:t>
            </a:r>
          </a:p>
          <a:p>
            <a:pPr lvl="1">
              <a:defRPr/>
            </a:pPr>
            <a:r>
              <a:rPr lang="en-US" dirty="0"/>
              <a:t>A</a:t>
            </a:r>
            <a:r>
              <a:rPr lang="en-US" dirty="0" smtClean="0"/>
              <a:t>re not resistant  </a:t>
            </a:r>
          </a:p>
          <a:p>
            <a:pPr lvl="2">
              <a:defRPr/>
            </a:pPr>
            <a:r>
              <a:rPr lang="en-US" dirty="0" smtClean="0"/>
              <a:t>One influential observation or incorrectly entered data point can greatly change these measures.</a:t>
            </a:r>
          </a:p>
          <a:p>
            <a:pPr>
              <a:defRPr/>
            </a:pPr>
            <a:r>
              <a:rPr lang="en-US" b="1" dirty="0" smtClean="0"/>
              <a:t>Extrapolation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Use </a:t>
            </a:r>
            <a:r>
              <a:rPr lang="en-US" dirty="0"/>
              <a:t>of a regression line for prediction far outside the </a:t>
            </a:r>
            <a:r>
              <a:rPr lang="en-US" dirty="0" smtClean="0"/>
              <a:t>domain</a:t>
            </a:r>
          </a:p>
          <a:p>
            <a:pPr lvl="1">
              <a:defRPr/>
            </a:pPr>
            <a:r>
              <a:rPr lang="en-US" dirty="0"/>
              <a:t>Such predictions are not </a:t>
            </a:r>
            <a:r>
              <a:rPr lang="en-US" dirty="0" smtClean="0"/>
              <a:t>generally accurate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5EA2-359D-4208-ADCD-5492CC2121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4.2:  Cautions about Correlation &amp;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Homework:  #’s </a:t>
            </a:r>
            <a:r>
              <a:rPr lang="en-US" dirty="0" smtClean="0"/>
              <a:t>79, </a:t>
            </a:r>
            <a:r>
              <a:rPr lang="en-US" dirty="0" smtClean="0"/>
              <a:t>81, 83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Any questions on pg. </a:t>
            </a:r>
            <a:r>
              <a:rPr lang="en-US" dirty="0" smtClean="0"/>
              <a:t>33-36 </a:t>
            </a:r>
            <a:r>
              <a:rPr lang="en-US" dirty="0" smtClean="0"/>
              <a:t>in additional notes packet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4C2B2-354B-4711-AE52-F1185A67222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4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704109"/>
            <a:ext cx="8688889" cy="476596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Lurking Variable</a:t>
            </a:r>
            <a:endParaRPr lang="en-US" dirty="0" smtClean="0"/>
          </a:p>
          <a:p>
            <a:pPr lvl="1"/>
            <a:r>
              <a:rPr lang="en-US" dirty="0" smtClean="0"/>
              <a:t>Variable not among the explanatory or response variables</a:t>
            </a:r>
          </a:p>
          <a:p>
            <a:pPr lvl="1"/>
            <a:r>
              <a:rPr lang="en-US" dirty="0" smtClean="0"/>
              <a:t>May influence the interpretation of relationships among those variables.</a:t>
            </a:r>
          </a:p>
          <a:p>
            <a:r>
              <a:rPr lang="en-US" b="1" dirty="0" smtClean="0"/>
              <a:t>Confounding Variable</a:t>
            </a:r>
            <a:endParaRPr lang="en-US" dirty="0" smtClean="0"/>
          </a:p>
          <a:p>
            <a:pPr lvl="1"/>
            <a:r>
              <a:rPr lang="en-US" dirty="0"/>
              <a:t>Two variables are confounded when their effects on a response variable cannot be distinguished from each </a:t>
            </a:r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be either explanatory variables or lurking variables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EBE5-F903-43F9-995F-7E19999D27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Cautions about Correlation &amp; </a:t>
            </a:r>
            <a:r>
              <a:rPr lang="en-US" dirty="0" smtClean="0"/>
              <a:t>Regression </a:t>
            </a:r>
            <a:r>
              <a:rPr lang="en-US" sz="2600" i="1" dirty="0" smtClean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607129"/>
            <a:ext cx="8688889" cy="5153891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Studies Using Averaged Data</a:t>
            </a:r>
            <a:endParaRPr lang="en-US" dirty="0" smtClean="0"/>
          </a:p>
          <a:p>
            <a:pPr lvl="1"/>
            <a:r>
              <a:rPr lang="en-US" dirty="0" smtClean="0"/>
              <a:t>Resist </a:t>
            </a:r>
            <a:r>
              <a:rPr lang="en-US" sz="2200" i="1" dirty="0" smtClean="0"/>
              <a:t>(don’t)</a:t>
            </a:r>
            <a:r>
              <a:rPr lang="en-US" dirty="0" smtClean="0"/>
              <a:t> applying results to individuals</a:t>
            </a:r>
          </a:p>
          <a:p>
            <a:pPr lvl="2"/>
            <a:r>
              <a:rPr lang="en-US" dirty="0" smtClean="0"/>
              <a:t>Correlations usually too high when applied to individuals</a:t>
            </a:r>
          </a:p>
          <a:p>
            <a:r>
              <a:rPr lang="en-US" b="1" dirty="0" smtClean="0"/>
              <a:t>Causation </a:t>
            </a:r>
            <a:r>
              <a:rPr lang="en-US" sz="2200" b="1" dirty="0" smtClean="0"/>
              <a:t>(cause &amp; effect)</a:t>
            </a:r>
            <a:endParaRPr lang="en-US" sz="2200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a very strong association between two variables is </a:t>
            </a:r>
            <a:r>
              <a:rPr lang="en-US" i="1" u="sng" dirty="0"/>
              <a:t>not</a:t>
            </a:r>
            <a:r>
              <a:rPr lang="en-US" dirty="0"/>
              <a:t> by itself good evidence that there is a cause-and-effect link </a:t>
            </a:r>
            <a:endParaRPr lang="en-US" dirty="0" smtClean="0"/>
          </a:p>
          <a:p>
            <a:pPr lvl="2"/>
            <a:r>
              <a:rPr lang="en-US" dirty="0"/>
              <a:t>High correlation </a:t>
            </a:r>
            <a:r>
              <a:rPr lang="en-US" i="1" u="sng" dirty="0" smtClean="0"/>
              <a:t>DOES NOT</a:t>
            </a:r>
            <a:r>
              <a:rPr lang="en-US" dirty="0" smtClean="0"/>
              <a:t> </a:t>
            </a:r>
            <a:r>
              <a:rPr lang="en-US" dirty="0"/>
              <a:t>imply causation</a:t>
            </a:r>
            <a:endParaRPr lang="en-US" dirty="0" smtClean="0"/>
          </a:p>
          <a:p>
            <a:pPr lvl="1"/>
            <a:r>
              <a:rPr lang="en-US" dirty="0" smtClean="0"/>
              <a:t>Establishing Causation</a:t>
            </a:r>
          </a:p>
          <a:p>
            <a:pPr lvl="2"/>
            <a:r>
              <a:rPr lang="en-US" dirty="0" smtClean="0"/>
              <a:t>Conduct a carefully designed experiment</a:t>
            </a:r>
          </a:p>
          <a:p>
            <a:pPr lvl="2"/>
            <a:r>
              <a:rPr lang="en-US" dirty="0" smtClean="0"/>
              <a:t>Control effects of possible lurking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1EBE5-F903-43F9-995F-7E19999D27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6508"/>
          </a:xfrm>
        </p:spPr>
        <p:txBody>
          <a:bodyPr/>
          <a:lstStyle/>
          <a:p>
            <a:r>
              <a:rPr lang="en-US" dirty="0"/>
              <a:t>Cautions about Correlation &amp; </a:t>
            </a:r>
            <a:r>
              <a:rPr lang="en-US" dirty="0" smtClean="0"/>
              <a:t>Regression </a:t>
            </a:r>
            <a:r>
              <a:rPr lang="en-US" sz="2600" i="1" dirty="0" smtClean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xmlns="" val="29447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Homework:  #’s </a:t>
            </a:r>
            <a:r>
              <a:rPr lang="en-US" dirty="0" smtClean="0"/>
              <a:t>27, 28, 33, 36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Any questions on pg. </a:t>
            </a:r>
            <a:r>
              <a:rPr lang="en-US" dirty="0" smtClean="0"/>
              <a:t>25-28 </a:t>
            </a:r>
            <a:r>
              <a:rPr lang="en-US" dirty="0" smtClean="0"/>
              <a:t>in additional notes packet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ED39B-D840-4013-A3C1-BCD3DD6526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4.2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9771"/>
            <a:ext cx="8688889" cy="315445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Categorical Variables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Use counts or percentages that fall into various categories</a:t>
            </a:r>
          </a:p>
          <a:p>
            <a:pPr lvl="1">
              <a:defRPr/>
            </a:pPr>
            <a:r>
              <a:rPr lang="en-US" dirty="0" smtClean="0"/>
              <a:t>Organized into two-way tables</a:t>
            </a:r>
          </a:p>
          <a:p>
            <a:pPr lvl="2">
              <a:defRPr/>
            </a:pPr>
            <a:r>
              <a:rPr lang="en-US" dirty="0" smtClean="0"/>
              <a:t>Two-way tables describe two categorical variables</a:t>
            </a:r>
          </a:p>
          <a:p>
            <a:pPr lvl="2">
              <a:defRPr/>
            </a:pPr>
            <a:r>
              <a:rPr lang="en-US" dirty="0" smtClean="0"/>
              <a:t>Rows make up one variable; columns make up the other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68836" y="5181600"/>
            <a:ext cx="1496291" cy="9005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24545" y="6082145"/>
            <a:ext cx="4544291" cy="4294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pPr>
              <a:defRPr/>
            </a:pPr>
            <a:fld id="{F003938B-2635-4124-9A6E-06C5F65784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Section 4.3:  Relations in Categorical Data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293530"/>
              </p:ext>
            </p:extLst>
          </p:nvPr>
        </p:nvGraphicFramePr>
        <p:xfrm>
          <a:off x="658092" y="4477796"/>
          <a:ext cx="7827817" cy="2019986"/>
        </p:xfrm>
        <a:graphic>
          <a:graphicData uri="http://schemas.openxmlformats.org/drawingml/2006/table">
            <a:tbl>
              <a:tblPr/>
              <a:tblGrid>
                <a:gridCol w="546264"/>
                <a:gridCol w="1225137"/>
                <a:gridCol w="1225137"/>
                <a:gridCol w="1225137"/>
                <a:gridCol w="1225137"/>
                <a:gridCol w="870860"/>
                <a:gridCol w="1510145"/>
              </a:tblGrid>
              <a:tr h="2955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One Variable with its categories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564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Second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variable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Cat 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Cat 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Cat 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Cat 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Cat 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1-1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000" baseline="-25000"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1-4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Marginal Distributions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Cat 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000" baseline="-25000">
                          <a:latin typeface="Times New Roman"/>
                          <a:ea typeface="Calibri"/>
                          <a:cs typeface="Times New Roman"/>
                        </a:rPr>
                        <a:t>2-1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2-2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2-3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000" baseline="-25000" dirty="0">
                          <a:latin typeface="Times New Roman"/>
                          <a:ea typeface="Calibri"/>
                          <a:cs typeface="Times New Roman"/>
                        </a:rPr>
                        <a:t>2-4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Marginal Distributions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60977" y="5215464"/>
            <a:ext cx="45042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Conditional Distributions will be created by taking these values and dividing by either one of the Marginal Distributions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53"/>
          <a:stretch>
            <a:fillRect/>
          </a:stretch>
        </p:blipFill>
        <p:spPr bwMode="auto">
          <a:xfrm>
            <a:off x="0" y="22578"/>
            <a:ext cx="9144000" cy="272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C69C3-7B9D-4354-8B06-6E8923B396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5273852" y="3535363"/>
          <a:ext cx="612775" cy="317500"/>
        </p:xfrm>
        <a:graphic>
          <a:graphicData uri="http://schemas.openxmlformats.org/presentationml/2006/ole">
            <p:oleObj spid="_x0000_s28673" name="Equation" r:id="rId4" imgW="342720" imgH="177480" progId="Equation.DSMT4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696177" y="3908682"/>
          <a:ext cx="1540530" cy="673722"/>
        </p:xfrm>
        <a:graphic>
          <a:graphicData uri="http://schemas.openxmlformats.org/presentationml/2006/ole">
            <p:oleObj spid="_x0000_s28676" name="Equation" r:id="rId5" imgW="901309" imgH="393529" progId="Equation.DSMT4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645378" y="2714214"/>
          <a:ext cx="481189" cy="260408"/>
        </p:xfrm>
        <a:graphic>
          <a:graphicData uri="http://schemas.openxmlformats.org/presentationml/2006/ole">
            <p:oleObj spid="_x0000_s28677" name="Equation" r:id="rId6" imgW="329914" imgH="177646" progId="Equation.DSMT4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6112931" y="2714214"/>
          <a:ext cx="520816" cy="260408"/>
        </p:xfrm>
        <a:graphic>
          <a:graphicData uri="http://schemas.openxmlformats.org/presentationml/2006/ole">
            <p:oleObj spid="_x0000_s28678" name="Equation" r:id="rId7" imgW="355138" imgH="177569" progId="Equation.DSMT4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7454893" y="2714214"/>
          <a:ext cx="481189" cy="260408"/>
        </p:xfrm>
        <a:graphic>
          <a:graphicData uri="http://schemas.openxmlformats.org/presentationml/2006/ole">
            <p:oleObj spid="_x0000_s28679" name="Equation" r:id="rId8" imgW="329914" imgH="177646" progId="Equation.DSMT4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4612923" y="3058525"/>
          <a:ext cx="651020" cy="260408"/>
        </p:xfrm>
        <a:graphic>
          <a:graphicData uri="http://schemas.openxmlformats.org/presentationml/2006/ole">
            <p:oleObj spid="_x0000_s28680" name="Equation" r:id="rId9" imgW="444114" imgH="177646" progId="Equation.DSMT4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6005689" y="3058525"/>
          <a:ext cx="651020" cy="260408"/>
        </p:xfrm>
        <a:graphic>
          <a:graphicData uri="http://schemas.openxmlformats.org/presentationml/2006/ole">
            <p:oleObj spid="_x0000_s28681" name="Equation" r:id="rId10" imgW="444114" imgH="177646" progId="Equation.DSMT4">
              <p:embed/>
            </p:oleObj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7380111" y="3058525"/>
          <a:ext cx="634037" cy="260408"/>
        </p:xfrm>
        <a:graphic>
          <a:graphicData uri="http://schemas.openxmlformats.org/presentationml/2006/ole">
            <p:oleObj spid="_x0000_s28682" name="Equation" r:id="rId11" imgW="431425" imgH="177646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2888" y="3499553"/>
            <a:ext cx="510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How many students do these data describe?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2888" y="4063996"/>
            <a:ext cx="480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 What percent of these students smoke?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2887" y="4673597"/>
            <a:ext cx="886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(c) Give the marginal distribution of parents’ smoking behavior, both in counts and in percents.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53"/>
          <a:stretch>
            <a:fillRect/>
          </a:stretch>
        </p:blipFill>
        <p:spPr bwMode="auto">
          <a:xfrm>
            <a:off x="0" y="22578"/>
            <a:ext cx="9144000" cy="272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C69C3-7B9D-4354-8B06-6E8923B396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5273852" y="3535363"/>
          <a:ext cx="612775" cy="317500"/>
        </p:xfrm>
        <a:graphic>
          <a:graphicData uri="http://schemas.openxmlformats.org/presentationml/2006/ole">
            <p:oleObj spid="_x0000_s36866" name="Equation" r:id="rId4" imgW="342720" imgH="177480" progId="Equation.DSMT4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696177" y="3908682"/>
          <a:ext cx="1540530" cy="673722"/>
        </p:xfrm>
        <a:graphic>
          <a:graphicData uri="http://schemas.openxmlformats.org/presentationml/2006/ole">
            <p:oleObj spid="_x0000_s36867" name="Equation" r:id="rId5" imgW="901309" imgH="393529" progId="Equation.DSMT4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645378" y="2714214"/>
          <a:ext cx="481189" cy="260408"/>
        </p:xfrm>
        <a:graphic>
          <a:graphicData uri="http://schemas.openxmlformats.org/presentationml/2006/ole">
            <p:oleObj spid="_x0000_s36868" name="Equation" r:id="rId6" imgW="329914" imgH="177646" progId="Equation.DSMT4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6112931" y="2714214"/>
          <a:ext cx="520816" cy="260408"/>
        </p:xfrm>
        <a:graphic>
          <a:graphicData uri="http://schemas.openxmlformats.org/presentationml/2006/ole">
            <p:oleObj spid="_x0000_s36869" name="Equation" r:id="rId7" imgW="355138" imgH="177569" progId="Equation.DSMT4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7454893" y="2714214"/>
          <a:ext cx="481189" cy="260408"/>
        </p:xfrm>
        <a:graphic>
          <a:graphicData uri="http://schemas.openxmlformats.org/presentationml/2006/ole">
            <p:oleObj spid="_x0000_s36870" name="Equation" r:id="rId8" imgW="329914" imgH="177646" progId="Equation.DSMT4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4612923" y="3058525"/>
          <a:ext cx="651020" cy="260408"/>
        </p:xfrm>
        <a:graphic>
          <a:graphicData uri="http://schemas.openxmlformats.org/presentationml/2006/ole">
            <p:oleObj spid="_x0000_s36871" name="Equation" r:id="rId9" imgW="444114" imgH="177646" progId="Equation.DSMT4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6005689" y="3058525"/>
          <a:ext cx="651020" cy="260408"/>
        </p:xfrm>
        <a:graphic>
          <a:graphicData uri="http://schemas.openxmlformats.org/presentationml/2006/ole">
            <p:oleObj spid="_x0000_s36872" name="Equation" r:id="rId10" imgW="444114" imgH="177646" progId="Equation.DSMT4">
              <p:embed/>
            </p:oleObj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7380111" y="3058525"/>
          <a:ext cx="634037" cy="260408"/>
        </p:xfrm>
        <a:graphic>
          <a:graphicData uri="http://schemas.openxmlformats.org/presentationml/2006/ole">
            <p:oleObj spid="_x0000_s36873" name="Equation" r:id="rId11" imgW="431425" imgH="177646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2888" y="3499553"/>
            <a:ext cx="510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How many students do these data describe?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2888" y="4063996"/>
            <a:ext cx="480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 What percent of these students smoke?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2887" y="4673597"/>
            <a:ext cx="886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(c) Give the marginal distribution of parents’ smoking behavior, both in counts and in percents.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2887" y="5384797"/>
            <a:ext cx="886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(d) Give the conditional distribution of </a:t>
            </a:r>
            <a:r>
              <a:rPr lang="en-US" dirty="0" smtClean="0"/>
              <a:t>parents’ smoking behavior </a:t>
            </a:r>
            <a:r>
              <a:rPr lang="en-US" dirty="0" smtClean="0"/>
              <a:t>given the student does not smoke.</a:t>
            </a:r>
            <a:endParaRPr lang="en-US" dirty="0"/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2144713" y="5849938"/>
          <a:ext cx="1563687" cy="674687"/>
        </p:xfrm>
        <a:graphic>
          <a:graphicData uri="http://schemas.openxmlformats.org/presentationml/2006/ole">
            <p:oleObj spid="_x0000_s36874" name="Equation" r:id="rId12" imgW="914400" imgH="393480" progId="Equation.DSMT4">
              <p:embed/>
            </p:oleObj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3950935" y="5849938"/>
          <a:ext cx="1563687" cy="674687"/>
        </p:xfrm>
        <a:graphic>
          <a:graphicData uri="http://schemas.openxmlformats.org/presentationml/2006/ole">
            <p:oleObj spid="_x0000_s36875" name="Equation" r:id="rId13" imgW="914400" imgH="393480" progId="Equation.DSMT4">
              <p:embed/>
            </p:oleObj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5768975" y="5849938"/>
          <a:ext cx="1541463" cy="674687"/>
        </p:xfrm>
        <a:graphic>
          <a:graphicData uri="http://schemas.openxmlformats.org/presentationml/2006/ole">
            <p:oleObj spid="_x0000_s36876" name="Equation" r:id="rId14" imgW="901440" imgH="39348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83290" y="1873956"/>
            <a:ext cx="1038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26.7%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37958" y="1873956"/>
            <a:ext cx="1038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41.7%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49069" y="1873956"/>
            <a:ext cx="1038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31.6%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4803F-056B-4363-AC36-F0A59C3BA5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3467" y="482882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Cold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Did not hatch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675467" y="5249333"/>
            <a:ext cx="3905957" cy="680311"/>
            <a:chOff x="2675467" y="5249333"/>
            <a:chExt cx="3905957" cy="680311"/>
          </a:xfrm>
        </p:grpSpPr>
        <p:sp>
          <p:nvSpPr>
            <p:cNvPr id="5" name="TextBox 4"/>
            <p:cNvSpPr txBox="1"/>
            <p:nvPr/>
          </p:nvSpPr>
          <p:spPr>
            <a:xfrm>
              <a:off x="2675467" y="5249333"/>
              <a:ext cx="857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64%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75467" y="5621867"/>
              <a:ext cx="857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36%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10757" y="5249333"/>
              <a:ext cx="857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68%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0757" y="5621867"/>
              <a:ext cx="857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32%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3469" y="5249333"/>
              <a:ext cx="857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72%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3469" y="5621867"/>
              <a:ext cx="857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28%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1697</TotalTime>
  <Words>826</Words>
  <Application>Microsoft Office PowerPoint</Application>
  <PresentationFormat>On-screen Show (4:3)</PresentationFormat>
  <Paragraphs>189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Waveform</vt:lpstr>
      <vt:lpstr>MathType 6.0 Equation</vt:lpstr>
      <vt:lpstr>Equation</vt:lpstr>
      <vt:lpstr>Chapter 4: More on Two-Variable Data</vt:lpstr>
      <vt:lpstr>4.2:  Cautions about Correlation &amp; Regression</vt:lpstr>
      <vt:lpstr>Cautions about Correlation &amp; Regression cont.</vt:lpstr>
      <vt:lpstr>Cautions about Correlation &amp; Regression cont.</vt:lpstr>
      <vt:lpstr>Section 4.2 Complete</vt:lpstr>
      <vt:lpstr>Section 4.3:  Relations in Categorical Data</vt:lpstr>
      <vt:lpstr>Slide 7</vt:lpstr>
      <vt:lpstr>Slide 8</vt:lpstr>
      <vt:lpstr>Slide 9</vt:lpstr>
      <vt:lpstr>Simpson’s Paradox:</vt:lpstr>
      <vt:lpstr>An Example of Simpson’s Paradox</vt:lpstr>
      <vt:lpstr>Cont.</vt:lpstr>
      <vt:lpstr>Cont.</vt:lpstr>
      <vt:lpstr>Section 4.3 Complete</vt:lpstr>
      <vt:lpstr>Chapter Review</vt:lpstr>
      <vt:lpstr>Slide 16</vt:lpstr>
      <vt:lpstr>Slide 17</vt:lpstr>
      <vt:lpstr>Slide 18</vt:lpstr>
      <vt:lpstr>Slide 19</vt:lpstr>
      <vt:lpstr>Chapter 4 Complete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More on Two-Variable Data</dc:title>
  <dc:creator>NHVRHSD</dc:creator>
  <cp:lastModifiedBy>Michael</cp:lastModifiedBy>
  <cp:revision>24</cp:revision>
  <dcterms:created xsi:type="dcterms:W3CDTF">2008-09-29T00:26:59Z</dcterms:created>
  <dcterms:modified xsi:type="dcterms:W3CDTF">2013-09-15T22:08:13Z</dcterms:modified>
</cp:coreProperties>
</file>