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62"/>
  </p:notesMasterIdLst>
  <p:sldIdLst>
    <p:sldId id="256" r:id="rId2"/>
    <p:sldId id="257" r:id="rId3"/>
    <p:sldId id="258" r:id="rId4"/>
    <p:sldId id="259" r:id="rId5"/>
    <p:sldId id="262" r:id="rId6"/>
    <p:sldId id="267" r:id="rId7"/>
    <p:sldId id="268" r:id="rId8"/>
    <p:sldId id="263" r:id="rId9"/>
    <p:sldId id="327" r:id="rId10"/>
    <p:sldId id="269" r:id="rId11"/>
    <p:sldId id="276" r:id="rId12"/>
    <p:sldId id="277" r:id="rId13"/>
    <p:sldId id="278" r:id="rId14"/>
    <p:sldId id="280" r:id="rId15"/>
    <p:sldId id="282" r:id="rId16"/>
    <p:sldId id="283" r:id="rId17"/>
    <p:sldId id="288" r:id="rId18"/>
    <p:sldId id="331" r:id="rId19"/>
    <p:sldId id="332" r:id="rId20"/>
    <p:sldId id="330" r:id="rId21"/>
    <p:sldId id="290" r:id="rId22"/>
    <p:sldId id="291" r:id="rId23"/>
    <p:sldId id="293" r:id="rId24"/>
    <p:sldId id="298" r:id="rId25"/>
    <p:sldId id="294" r:id="rId26"/>
    <p:sldId id="295" r:id="rId27"/>
    <p:sldId id="333" r:id="rId28"/>
    <p:sldId id="334" r:id="rId29"/>
    <p:sldId id="336" r:id="rId30"/>
    <p:sldId id="337" r:id="rId31"/>
    <p:sldId id="338" r:id="rId32"/>
    <p:sldId id="339" r:id="rId33"/>
    <p:sldId id="297" r:id="rId34"/>
    <p:sldId id="300" r:id="rId35"/>
    <p:sldId id="303" r:id="rId36"/>
    <p:sldId id="329" r:id="rId37"/>
    <p:sldId id="304" r:id="rId38"/>
    <p:sldId id="340" r:id="rId39"/>
    <p:sldId id="342" r:id="rId40"/>
    <p:sldId id="343" r:id="rId41"/>
    <p:sldId id="307" r:id="rId42"/>
    <p:sldId id="341" r:id="rId43"/>
    <p:sldId id="312" r:id="rId44"/>
    <p:sldId id="311" r:id="rId45"/>
    <p:sldId id="317" r:id="rId46"/>
    <p:sldId id="320" r:id="rId47"/>
    <p:sldId id="345" r:id="rId48"/>
    <p:sldId id="346" r:id="rId49"/>
    <p:sldId id="347" r:id="rId50"/>
    <p:sldId id="348" r:id="rId51"/>
    <p:sldId id="349" r:id="rId52"/>
    <p:sldId id="350" r:id="rId53"/>
    <p:sldId id="351" r:id="rId54"/>
    <p:sldId id="352" r:id="rId55"/>
    <p:sldId id="321" r:id="rId56"/>
    <p:sldId id="322" r:id="rId57"/>
    <p:sldId id="323" r:id="rId58"/>
    <p:sldId id="324" r:id="rId59"/>
    <p:sldId id="325" r:id="rId60"/>
    <p:sldId id="326" r:id="rId6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882"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30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image" Target="../media/image15.wmf"/><Relationship Id="rId7" Type="http://schemas.openxmlformats.org/officeDocument/2006/relationships/image" Target="../media/image27.wmf"/><Relationship Id="rId2" Type="http://schemas.openxmlformats.org/officeDocument/2006/relationships/image" Target="../media/image14.wmf"/><Relationship Id="rId1" Type="http://schemas.openxmlformats.org/officeDocument/2006/relationships/image" Target="../media/image23.wmf"/><Relationship Id="rId6" Type="http://schemas.openxmlformats.org/officeDocument/2006/relationships/image" Target="../media/image26.wmf"/><Relationship Id="rId5" Type="http://schemas.openxmlformats.org/officeDocument/2006/relationships/image" Target="../media/image25.wmf"/><Relationship Id="rId4"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16CE9921-451F-4F05-81CC-A3B039C07B26}" type="datetimeFigureOut">
              <a:rPr lang="en-US"/>
              <a:pPr>
                <a:defRPr/>
              </a:pPr>
              <a:t>9/14/2013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5CCB32E3-5612-4862-BE6E-6ACFC6618B6D}" type="slidenum">
              <a:rPr lang="en-US"/>
              <a:pPr>
                <a:defRPr/>
              </a:pPr>
              <a:t>‹#›</a:t>
            </a:fld>
            <a:endParaRPr lang="en-US"/>
          </a:p>
        </p:txBody>
      </p:sp>
    </p:spTree>
    <p:extLst>
      <p:ext uri="{BB962C8B-B14F-4D97-AF65-F5344CB8AC3E}">
        <p14:creationId xmlns="" xmlns:p14="http://schemas.microsoft.com/office/powerpoint/2010/main" val="7888004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a:xfrm>
            <a:off x="3581400" y="6305550"/>
            <a:ext cx="2133600" cy="476250"/>
          </a:xfrm>
          <a:prstGeom prst="rect">
            <a:avLst/>
          </a:prstGeom>
        </p:spPr>
        <p:txBody>
          <a:bodyPr/>
          <a:lstStyle>
            <a:extLst/>
          </a:lstStyle>
          <a:p>
            <a:pPr>
              <a:defRPr/>
            </a:pPr>
            <a:fld id="{D005F9CD-6EE3-4B3B-894B-E633A56DB8A9}" type="datetime1">
              <a:rPr lang="en-US" smtClean="0"/>
              <a:pPr>
                <a:defRPr/>
              </a:pPr>
              <a:t>9/14/2013</a:t>
            </a:fld>
            <a:endParaRPr lang="en-US"/>
          </a:p>
        </p:txBody>
      </p:sp>
      <p:sp>
        <p:nvSpPr>
          <p:cNvPr id="20" name="Footer Placeholder 19"/>
          <p:cNvSpPr>
            <a:spLocks noGrp="1"/>
          </p:cNvSpPr>
          <p:nvPr>
            <p:ph type="ftr" sz="quarter" idx="11"/>
          </p:nvPr>
        </p:nvSpPr>
        <p:spPr>
          <a:xfrm>
            <a:off x="5715000" y="6305550"/>
            <a:ext cx="2895600" cy="476250"/>
          </a:xfrm>
          <a:prstGeom prst="rect">
            <a:avLst/>
          </a:prstGeom>
        </p:spPr>
        <p:txBody>
          <a:bodyPr/>
          <a:lstStyle>
            <a:extLst/>
          </a:lstStyle>
          <a:p>
            <a:pPr>
              <a:defRPr/>
            </a:pPr>
            <a:endParaRPr lang="en-US"/>
          </a:p>
        </p:txBody>
      </p:sp>
      <p:sp>
        <p:nvSpPr>
          <p:cNvPr id="10" name="Slide Number Placeholder 9"/>
          <p:cNvSpPr>
            <a:spLocks noGrp="1"/>
          </p:cNvSpPr>
          <p:nvPr>
            <p:ph type="sldNum" sz="quarter" idx="12"/>
          </p:nvPr>
        </p:nvSpPr>
        <p:spPr/>
        <p:txBody>
          <a:bodyPr/>
          <a:lstStyle>
            <a:extLst/>
          </a:lstStyle>
          <a:p>
            <a:pPr>
              <a:defRPr/>
            </a:pPr>
            <a:fld id="{2D0164D9-5029-4DC0-8B3B-28704D780279}" type="slidenum">
              <a:rPr lang="en-US" smtClean="0"/>
              <a:pPr>
                <a:defRPr/>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3581400" y="6305550"/>
            <a:ext cx="2133600" cy="476250"/>
          </a:xfrm>
          <a:prstGeom prst="rect">
            <a:avLst/>
          </a:prstGeom>
        </p:spPr>
        <p:txBody>
          <a:bodyPr/>
          <a:lstStyle>
            <a:extLst/>
          </a:lstStyle>
          <a:p>
            <a:pPr>
              <a:defRPr/>
            </a:pPr>
            <a:fld id="{5086482C-08C7-43D8-A5D6-C2588046283B}" type="datetime1">
              <a:rPr lang="en-US" smtClean="0"/>
              <a:pPr>
                <a:defRPr/>
              </a:pPr>
              <a:t>9/14/2013</a:t>
            </a:fld>
            <a:endParaRPr lang="en-US"/>
          </a:p>
        </p:txBody>
      </p:sp>
      <p:sp>
        <p:nvSpPr>
          <p:cNvPr id="5" name="Footer Placeholder 4"/>
          <p:cNvSpPr>
            <a:spLocks noGrp="1"/>
          </p:cNvSpPr>
          <p:nvPr>
            <p:ph type="ftr" sz="quarter" idx="11"/>
          </p:nvPr>
        </p:nvSpPr>
        <p:spPr>
          <a:xfrm>
            <a:off x="5715000" y="6305550"/>
            <a:ext cx="2895600" cy="476250"/>
          </a:xfrm>
          <a:prstGeom prst="rect">
            <a:avLst/>
          </a:prstGeom>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29C24693-EAAD-4247-8328-00CA35FFF9CF}"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3581400" y="6305550"/>
            <a:ext cx="2133600" cy="476250"/>
          </a:xfrm>
          <a:prstGeom prst="rect">
            <a:avLst/>
          </a:prstGeom>
        </p:spPr>
        <p:txBody>
          <a:bodyPr/>
          <a:lstStyle>
            <a:extLst/>
          </a:lstStyle>
          <a:p>
            <a:pPr>
              <a:defRPr/>
            </a:pPr>
            <a:fld id="{8FFE197A-60AD-450B-AC94-B105CB9827E5}" type="datetime1">
              <a:rPr lang="en-US" smtClean="0"/>
              <a:pPr>
                <a:defRPr/>
              </a:pPr>
              <a:t>9/14/2013</a:t>
            </a:fld>
            <a:endParaRPr lang="en-US"/>
          </a:p>
        </p:txBody>
      </p:sp>
      <p:sp>
        <p:nvSpPr>
          <p:cNvPr id="5" name="Footer Placeholder 4"/>
          <p:cNvSpPr>
            <a:spLocks noGrp="1"/>
          </p:cNvSpPr>
          <p:nvPr>
            <p:ph type="ftr" sz="quarter" idx="11"/>
          </p:nvPr>
        </p:nvSpPr>
        <p:spPr>
          <a:xfrm>
            <a:off x="5715000" y="6305550"/>
            <a:ext cx="2895600" cy="476250"/>
          </a:xfrm>
          <a:prstGeom prst="rect">
            <a:avLst/>
          </a:prstGeom>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0C5E0812-B5F0-4A39-9575-B1B949DCD797}"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3581400" y="6305550"/>
            <a:ext cx="2133600" cy="476250"/>
          </a:xfrm>
          <a:prstGeom prst="rect">
            <a:avLst/>
          </a:prstGeom>
        </p:spPr>
        <p:txBody>
          <a:bodyPr/>
          <a:lstStyle>
            <a:extLst/>
          </a:lstStyle>
          <a:p>
            <a:pPr>
              <a:defRPr/>
            </a:pPr>
            <a:fld id="{FC2FCA3C-D061-462C-A31E-D5661BB4B3FE}" type="datetime1">
              <a:rPr lang="en-US" smtClean="0"/>
              <a:pPr>
                <a:defRPr/>
              </a:pPr>
              <a:t>9/14/2013</a:t>
            </a:fld>
            <a:endParaRPr lang="en-US"/>
          </a:p>
        </p:txBody>
      </p:sp>
      <p:sp>
        <p:nvSpPr>
          <p:cNvPr id="5" name="Footer Placeholder 4"/>
          <p:cNvSpPr>
            <a:spLocks noGrp="1"/>
          </p:cNvSpPr>
          <p:nvPr>
            <p:ph type="ftr" sz="quarter" idx="11"/>
          </p:nvPr>
        </p:nvSpPr>
        <p:spPr>
          <a:xfrm>
            <a:off x="5715000" y="6305550"/>
            <a:ext cx="2895600" cy="476250"/>
          </a:xfrm>
          <a:prstGeom prst="rect">
            <a:avLst/>
          </a:prstGeom>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571C9DAA-D4FF-4099-BD93-12444126DD83}"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3581400" y="6305550"/>
            <a:ext cx="2133600" cy="476250"/>
          </a:xfrm>
          <a:prstGeom prst="rect">
            <a:avLst/>
          </a:prstGeom>
        </p:spPr>
        <p:txBody>
          <a:bodyPr/>
          <a:lstStyle>
            <a:extLst/>
          </a:lstStyle>
          <a:p>
            <a:pPr>
              <a:defRPr/>
            </a:pPr>
            <a:fld id="{8DD8D696-20D5-4914-A251-C49DC905EDC8}" type="datetime1">
              <a:rPr lang="en-US" smtClean="0"/>
              <a:pPr>
                <a:defRPr/>
              </a:pPr>
              <a:t>9/14/2013</a:t>
            </a:fld>
            <a:endParaRPr lang="en-US"/>
          </a:p>
        </p:txBody>
      </p:sp>
      <p:sp>
        <p:nvSpPr>
          <p:cNvPr id="5" name="Footer Placeholder 4"/>
          <p:cNvSpPr>
            <a:spLocks noGrp="1"/>
          </p:cNvSpPr>
          <p:nvPr>
            <p:ph type="ftr" sz="quarter" idx="11"/>
          </p:nvPr>
        </p:nvSpPr>
        <p:spPr>
          <a:xfrm>
            <a:off x="5715000" y="6305550"/>
            <a:ext cx="2895600" cy="476250"/>
          </a:xfrm>
          <a:prstGeom prst="rect">
            <a:avLst/>
          </a:prstGeom>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A1FF5E51-1173-459E-9E7E-025AC8F83984}" type="slidenum">
              <a:rPr lang="en-US" smtClean="0"/>
              <a:pPr>
                <a:defRPr/>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3581400" y="6305550"/>
            <a:ext cx="2133600" cy="476250"/>
          </a:xfrm>
          <a:prstGeom prst="rect">
            <a:avLst/>
          </a:prstGeom>
        </p:spPr>
        <p:txBody>
          <a:bodyPr/>
          <a:lstStyle>
            <a:extLst/>
          </a:lstStyle>
          <a:p>
            <a:pPr>
              <a:defRPr/>
            </a:pPr>
            <a:fld id="{2C7AC0FF-0B00-445C-8073-E40008FBFDAA}" type="datetime1">
              <a:rPr lang="en-US" smtClean="0"/>
              <a:pPr>
                <a:defRPr/>
              </a:pPr>
              <a:t>9/14/2013</a:t>
            </a:fld>
            <a:endParaRPr lang="en-US"/>
          </a:p>
        </p:txBody>
      </p:sp>
      <p:sp>
        <p:nvSpPr>
          <p:cNvPr id="6" name="Footer Placeholder 5"/>
          <p:cNvSpPr>
            <a:spLocks noGrp="1"/>
          </p:cNvSpPr>
          <p:nvPr>
            <p:ph type="ftr" sz="quarter" idx="11"/>
          </p:nvPr>
        </p:nvSpPr>
        <p:spPr>
          <a:xfrm>
            <a:off x="5715000" y="6305550"/>
            <a:ext cx="2895600" cy="476250"/>
          </a:xfrm>
          <a:prstGeom prst="rect">
            <a:avLst/>
          </a:prstGeom>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B1CD8AFD-E9FB-4E14-AE83-607B84AE67A9}"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3581400" y="6305550"/>
            <a:ext cx="2133600" cy="476250"/>
          </a:xfrm>
          <a:prstGeom prst="rect">
            <a:avLst/>
          </a:prstGeom>
        </p:spPr>
        <p:txBody>
          <a:bodyPr/>
          <a:lstStyle>
            <a:extLst/>
          </a:lstStyle>
          <a:p>
            <a:pPr>
              <a:defRPr/>
            </a:pPr>
            <a:fld id="{2A72A777-0179-4AB6-BADC-D8FA8F2AA9D9}" type="datetime1">
              <a:rPr lang="en-US" smtClean="0"/>
              <a:pPr>
                <a:defRPr/>
              </a:pPr>
              <a:t>9/14/2013</a:t>
            </a:fld>
            <a:endParaRPr lang="en-US"/>
          </a:p>
        </p:txBody>
      </p:sp>
      <p:sp>
        <p:nvSpPr>
          <p:cNvPr id="8" name="Footer Placeholder 7"/>
          <p:cNvSpPr>
            <a:spLocks noGrp="1"/>
          </p:cNvSpPr>
          <p:nvPr>
            <p:ph type="ftr" sz="quarter" idx="11"/>
          </p:nvPr>
        </p:nvSpPr>
        <p:spPr>
          <a:xfrm>
            <a:off x="5715000" y="6305550"/>
            <a:ext cx="2895600" cy="476250"/>
          </a:xfrm>
          <a:prstGeom prst="rect">
            <a:avLst/>
          </a:prstGeom>
        </p:spPr>
        <p:txBody>
          <a:bodyPr/>
          <a:lstStyle>
            <a:extLst/>
          </a:lstStyle>
          <a:p>
            <a:pPr>
              <a:defRPr/>
            </a:pPr>
            <a:endParaRPr lang="en-US"/>
          </a:p>
        </p:txBody>
      </p:sp>
      <p:sp>
        <p:nvSpPr>
          <p:cNvPr id="9" name="Slide Number Placeholder 8"/>
          <p:cNvSpPr>
            <a:spLocks noGrp="1"/>
          </p:cNvSpPr>
          <p:nvPr>
            <p:ph type="sldNum" sz="quarter" idx="12"/>
          </p:nvPr>
        </p:nvSpPr>
        <p:spPr/>
        <p:txBody>
          <a:bodyPr/>
          <a:lstStyle>
            <a:extLst/>
          </a:lstStyle>
          <a:p>
            <a:pPr>
              <a:defRPr/>
            </a:pPr>
            <a:fld id="{AAA6DF1B-4F30-40D9-9C8D-D62F86EAC98F}"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a:xfrm>
            <a:off x="3581400" y="6305550"/>
            <a:ext cx="2133600" cy="476250"/>
          </a:xfrm>
          <a:prstGeom prst="rect">
            <a:avLst/>
          </a:prstGeom>
        </p:spPr>
        <p:txBody>
          <a:bodyPr/>
          <a:lstStyle>
            <a:extLst/>
          </a:lstStyle>
          <a:p>
            <a:pPr>
              <a:defRPr/>
            </a:pPr>
            <a:fld id="{D655C18C-1E8A-463B-AF5E-B910427DAACE}" type="datetime1">
              <a:rPr lang="en-US" smtClean="0"/>
              <a:pPr>
                <a:defRPr/>
              </a:pPr>
              <a:t>9/14/2013</a:t>
            </a:fld>
            <a:endParaRPr lang="en-US"/>
          </a:p>
        </p:txBody>
      </p:sp>
      <p:sp>
        <p:nvSpPr>
          <p:cNvPr id="4" name="Footer Placeholder 3"/>
          <p:cNvSpPr>
            <a:spLocks noGrp="1"/>
          </p:cNvSpPr>
          <p:nvPr>
            <p:ph type="ftr" sz="quarter" idx="11"/>
          </p:nvPr>
        </p:nvSpPr>
        <p:spPr>
          <a:xfrm>
            <a:off x="5715000" y="6305550"/>
            <a:ext cx="2895600" cy="476250"/>
          </a:xfrm>
          <a:prstGeom prst="rect">
            <a:avLst/>
          </a:prstGeom>
        </p:spPr>
        <p:txBody>
          <a:bodyPr/>
          <a:lstStyle>
            <a:extLst/>
          </a:lstStyle>
          <a:p>
            <a:pPr>
              <a:defRPr/>
            </a:pPr>
            <a:endParaRPr lang="en-US"/>
          </a:p>
        </p:txBody>
      </p:sp>
      <p:sp>
        <p:nvSpPr>
          <p:cNvPr id="5" name="Slide Number Placeholder 4"/>
          <p:cNvSpPr>
            <a:spLocks noGrp="1"/>
          </p:cNvSpPr>
          <p:nvPr>
            <p:ph type="sldNum" sz="quarter" idx="12"/>
          </p:nvPr>
        </p:nvSpPr>
        <p:spPr/>
        <p:txBody>
          <a:bodyPr/>
          <a:lstStyle>
            <a:extLst/>
          </a:lstStyle>
          <a:p>
            <a:pPr>
              <a:defRPr/>
            </a:pPr>
            <a:fld id="{31F19F16-729A-4DA6-9B7A-2AA8E450C2FA}"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a:xfrm>
            <a:off x="3581400" y="6305550"/>
            <a:ext cx="2133600" cy="476250"/>
          </a:xfrm>
          <a:prstGeom prst="rect">
            <a:avLst/>
          </a:prstGeom>
        </p:spPr>
        <p:txBody>
          <a:bodyPr/>
          <a:lstStyle>
            <a:extLst/>
          </a:lstStyle>
          <a:p>
            <a:pPr>
              <a:defRPr/>
            </a:pPr>
            <a:fld id="{CA462D3A-8712-435D-82E5-BDA7C5AEBB57}" type="datetime1">
              <a:rPr lang="en-US" smtClean="0"/>
              <a:pPr>
                <a:defRPr/>
              </a:pPr>
              <a:t>9/14/2013</a:t>
            </a:fld>
            <a:endParaRPr lang="en-US"/>
          </a:p>
        </p:txBody>
      </p:sp>
      <p:sp>
        <p:nvSpPr>
          <p:cNvPr id="3" name="Footer Placeholder 2"/>
          <p:cNvSpPr>
            <a:spLocks noGrp="1"/>
          </p:cNvSpPr>
          <p:nvPr>
            <p:ph type="ftr" sz="quarter" idx="11"/>
          </p:nvPr>
        </p:nvSpPr>
        <p:spPr>
          <a:xfrm>
            <a:off x="5715000" y="6305550"/>
            <a:ext cx="2895600" cy="476250"/>
          </a:xfrm>
          <a:prstGeom prst="rect">
            <a:avLst/>
          </a:prstGeom>
        </p:spPr>
        <p:txBody>
          <a:bodyPr/>
          <a:lstStyle>
            <a:extLst/>
          </a:lstStyle>
          <a:p>
            <a:pPr>
              <a:defRPr/>
            </a:pPr>
            <a:endParaRPr lang="en-US"/>
          </a:p>
        </p:txBody>
      </p:sp>
      <p:sp>
        <p:nvSpPr>
          <p:cNvPr id="4" name="Slide Number Placeholder 3"/>
          <p:cNvSpPr>
            <a:spLocks noGrp="1"/>
          </p:cNvSpPr>
          <p:nvPr>
            <p:ph type="sldNum" sz="quarter" idx="12"/>
          </p:nvPr>
        </p:nvSpPr>
        <p:spPr/>
        <p:txBody>
          <a:bodyPr/>
          <a:lstStyle>
            <a:extLst/>
          </a:lstStyle>
          <a:p>
            <a:pPr>
              <a:defRPr/>
            </a:pPr>
            <a:fld id="{897E50EC-DD37-40CD-8796-02868F930DCE}" type="slidenum">
              <a:rPr lang="en-US" smtClean="0"/>
              <a:pPr>
                <a:defRPr/>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3581400" y="6305550"/>
            <a:ext cx="2133600" cy="476250"/>
          </a:xfrm>
          <a:prstGeom prst="rect">
            <a:avLst/>
          </a:prstGeom>
        </p:spPr>
        <p:txBody>
          <a:bodyPr/>
          <a:lstStyle>
            <a:extLst/>
          </a:lstStyle>
          <a:p>
            <a:pPr>
              <a:defRPr/>
            </a:pPr>
            <a:fld id="{12D3196C-BFEF-456D-961F-430D052FF585}" type="datetime1">
              <a:rPr lang="en-US" smtClean="0"/>
              <a:pPr>
                <a:defRPr/>
              </a:pPr>
              <a:t>9/14/2013</a:t>
            </a:fld>
            <a:endParaRPr lang="en-US"/>
          </a:p>
        </p:txBody>
      </p:sp>
      <p:sp>
        <p:nvSpPr>
          <p:cNvPr id="6" name="Footer Placeholder 5"/>
          <p:cNvSpPr>
            <a:spLocks noGrp="1"/>
          </p:cNvSpPr>
          <p:nvPr>
            <p:ph type="ftr" sz="quarter" idx="11"/>
          </p:nvPr>
        </p:nvSpPr>
        <p:spPr>
          <a:xfrm>
            <a:off x="5715000" y="6305550"/>
            <a:ext cx="2895600" cy="476250"/>
          </a:xfrm>
          <a:prstGeom prst="rect">
            <a:avLst/>
          </a:prstGeom>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93BBB224-D3C2-48B8-AD6D-6C50EA02949B}"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a:xfrm>
            <a:off x="3581400" y="6305550"/>
            <a:ext cx="2133600" cy="476250"/>
          </a:xfrm>
          <a:prstGeom prst="rect">
            <a:avLst/>
          </a:prstGeom>
        </p:spPr>
        <p:txBody>
          <a:bodyPr/>
          <a:lstStyle>
            <a:extLst/>
          </a:lstStyle>
          <a:p>
            <a:pPr>
              <a:defRPr/>
            </a:pPr>
            <a:fld id="{40FDD2A0-B91F-47FF-BE96-8BB7E002128C}" type="datetime1">
              <a:rPr lang="en-US" smtClean="0"/>
              <a:pPr>
                <a:defRPr/>
              </a:pPr>
              <a:t>9/14/2013</a:t>
            </a:fld>
            <a:endParaRPr lang="en-US"/>
          </a:p>
        </p:txBody>
      </p:sp>
      <p:sp>
        <p:nvSpPr>
          <p:cNvPr id="6" name="Footer Placeholder 5"/>
          <p:cNvSpPr>
            <a:spLocks noGrp="1"/>
          </p:cNvSpPr>
          <p:nvPr>
            <p:ph type="ftr" sz="quarter" idx="11"/>
          </p:nvPr>
        </p:nvSpPr>
        <p:spPr>
          <a:xfrm>
            <a:off x="5715000" y="6305550"/>
            <a:ext cx="2895600" cy="476250"/>
          </a:xfrm>
          <a:prstGeom prst="rect">
            <a:avLst/>
          </a:prstGeom>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00DD2DCC-9D35-42E0-B8B3-2043A00233A1}" type="slidenum">
              <a:rPr lang="en-US" smtClean="0"/>
              <a:pPr>
                <a:defRPr/>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990600" y="21102"/>
            <a:ext cx="8153400" cy="851095"/>
          </a:xfrm>
          <a:prstGeom prst="rect">
            <a:avLst/>
          </a:prstGeom>
        </p:spPr>
        <p:txBody>
          <a:bodyPr anchor="ctr">
            <a:normAutofit/>
          </a:bodyPr>
          <a:lstStyle>
            <a:extLst/>
          </a:lstStyle>
          <a:p>
            <a:r>
              <a:rPr kumimoji="0" lang="en-US" dirty="0" smtClean="0"/>
              <a:t>Click to edit Master title style</a:t>
            </a:r>
            <a:endParaRPr kumimoji="0" lang="en-US" dirty="0"/>
          </a:p>
        </p:txBody>
      </p:sp>
      <p:sp>
        <p:nvSpPr>
          <p:cNvPr id="9" name="Text Placeholder 8"/>
          <p:cNvSpPr>
            <a:spLocks noGrp="1"/>
          </p:cNvSpPr>
          <p:nvPr>
            <p:ph type="body" idx="1"/>
          </p:nvPr>
        </p:nvSpPr>
        <p:spPr>
          <a:xfrm>
            <a:off x="990600" y="872197"/>
            <a:ext cx="8153400" cy="5985803"/>
          </a:xfrm>
          <a:prstGeom prst="rect">
            <a:avLst/>
          </a:prstGeom>
        </p:spPr>
        <p:txBody>
          <a:bodyPr>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2" name="Slide Number Placeholder 21"/>
          <p:cNvSpPr>
            <a:spLocks noGrp="1"/>
          </p:cNvSpPr>
          <p:nvPr>
            <p:ph type="sldNum" sz="quarter" idx="4"/>
          </p:nvPr>
        </p:nvSpPr>
        <p:spPr>
          <a:xfrm>
            <a:off x="8382000" y="6305550"/>
            <a:ext cx="688848" cy="552450"/>
          </a:xfrm>
          <a:prstGeom prst="rect">
            <a:avLst/>
          </a:prstGeom>
        </p:spPr>
        <p:txBody>
          <a:bodyPr anchor="b"/>
          <a:lstStyle>
            <a:lvl1pPr algn="ctr" eaLnBrk="1" latinLnBrk="0" hangingPunct="1">
              <a:defRPr kumimoji="0" sz="1800">
                <a:solidFill>
                  <a:schemeClr val="bg2">
                    <a:shade val="50000"/>
                    <a:satMod val="200000"/>
                  </a:schemeClr>
                </a:solidFill>
                <a:effectLst/>
              </a:defRPr>
            </a:lvl1pPr>
            <a:extLst/>
          </a:lstStyle>
          <a:p>
            <a:pPr>
              <a:defRPr/>
            </a:pPr>
            <a:fld id="{DB443B2D-526A-4A66-9F10-530A299EF920}" type="slidenum">
              <a:rPr lang="en-US" smtClean="0"/>
              <a:pPr>
                <a:defRPr/>
              </a:pPr>
              <a:t>‹#›</a:t>
            </a:fld>
            <a:endParaRPr lang="en-US" dirty="0"/>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rtl="0" eaLnBrk="1" latinLnBrk="0" hangingPunct="1">
        <a:spcBef>
          <a:spcPct val="0"/>
        </a:spcBef>
        <a:buNone/>
        <a:defRPr kumimoji="0" sz="36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28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6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image" Target="../media/image29.png"/><Relationship Id="rId7" Type="http://schemas.openxmlformats.org/officeDocument/2006/relationships/oleObject" Target="../embeddings/oleObject7.bin"/><Relationship Id="rId12"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6.bin"/><Relationship Id="rId11" Type="http://schemas.openxmlformats.org/officeDocument/2006/relationships/oleObject" Target="../embeddings/oleObject11.bin"/><Relationship Id="rId5" Type="http://schemas.openxmlformats.org/officeDocument/2006/relationships/oleObject" Target="../embeddings/oleObject5.bin"/><Relationship Id="rId10" Type="http://schemas.openxmlformats.org/officeDocument/2006/relationships/oleObject" Target="../embeddings/oleObject10.bin"/><Relationship Id="rId4" Type="http://schemas.openxmlformats.org/officeDocument/2006/relationships/image" Target="../media/image30.png"/><Relationship Id="rId9" Type="http://schemas.openxmlformats.org/officeDocument/2006/relationships/oleObject" Target="../embeddings/oleObject9.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oleObject" Target="../embeddings/oleObject15.bin"/><Relationship Id="rId4" Type="http://schemas.openxmlformats.org/officeDocument/2006/relationships/oleObject" Target="../embeddings/oleObject14.bin"/></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16.bin"/></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6.xml"/><Relationship Id="rId1" Type="http://schemas.openxmlformats.org/officeDocument/2006/relationships/vmlDrawing" Target="../drawings/vmlDrawing8.vml"/><Relationship Id="rId5" Type="http://schemas.openxmlformats.org/officeDocument/2006/relationships/oleObject" Target="../embeddings/oleObject19.bin"/><Relationship Id="rId4" Type="http://schemas.openxmlformats.org/officeDocument/2006/relationships/oleObject" Target="../embeddings/oleObject18.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p:txBody>
          <a:bodyPr/>
          <a:lstStyle/>
          <a:p>
            <a:pPr eaLnBrk="1" hangingPunct="1"/>
            <a:r>
              <a:rPr lang="en-US" smtClean="0"/>
              <a:t>Chapter 3:  Examining Relationships</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3211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764EA1CA-8A36-4AE4-A1D5-8BA1E4A495DF}" type="slidenum">
              <a:rPr lang="en-US" smtClean="0"/>
              <a:pPr>
                <a:defRPr/>
              </a:pPr>
              <a:t>10</a:t>
            </a:fld>
            <a:endParaRPr lang="en-US"/>
          </a:p>
        </p:txBody>
      </p:sp>
      <p:sp>
        <p:nvSpPr>
          <p:cNvPr id="4" name="TextBox 3"/>
          <p:cNvSpPr txBox="1"/>
          <p:nvPr/>
        </p:nvSpPr>
        <p:spPr>
          <a:xfrm>
            <a:off x="1016001" y="3465688"/>
            <a:ext cx="4921955" cy="1200329"/>
          </a:xfrm>
          <a:prstGeom prst="rect">
            <a:avLst/>
          </a:prstGeom>
          <a:noFill/>
        </p:spPr>
        <p:txBody>
          <a:bodyPr wrap="square" rtlCol="0">
            <a:spAutoFit/>
          </a:bodyPr>
          <a:lstStyle/>
          <a:p>
            <a:pPr marL="342900" indent="-342900">
              <a:buFont typeface="+mj-lt"/>
              <a:buAutoNum type="alphaUcPeriod"/>
            </a:pPr>
            <a:r>
              <a:rPr lang="en-US" dirty="0" smtClean="0">
                <a:latin typeface="+mn-lt"/>
              </a:rPr>
              <a:t>The direction of the relationship is positive, because the trend shows that as powerboat registrations increased there were more deaths to manatees.</a:t>
            </a:r>
            <a:endParaRPr lang="en-US" dirty="0">
              <a:latin typeface="+mn-lt"/>
            </a:endParaRPr>
          </a:p>
        </p:txBody>
      </p:sp>
      <p:sp>
        <p:nvSpPr>
          <p:cNvPr id="5" name="TextBox 4"/>
          <p:cNvSpPr txBox="1"/>
          <p:nvPr/>
        </p:nvSpPr>
        <p:spPr>
          <a:xfrm>
            <a:off x="1016001" y="4880254"/>
            <a:ext cx="4921955" cy="369332"/>
          </a:xfrm>
          <a:prstGeom prst="rect">
            <a:avLst/>
          </a:prstGeom>
          <a:noFill/>
        </p:spPr>
        <p:txBody>
          <a:bodyPr wrap="square" rtlCol="0">
            <a:spAutoFit/>
          </a:bodyPr>
          <a:lstStyle/>
          <a:p>
            <a:pPr marL="342900" indent="-342900">
              <a:buFont typeface="+mj-lt"/>
              <a:buAutoNum type="alphaUcPeriod" startAt="2"/>
            </a:pPr>
            <a:r>
              <a:rPr lang="en-US" dirty="0" smtClean="0">
                <a:latin typeface="+mn-lt"/>
              </a:rPr>
              <a:t>The form of the relationship looks to be linear.</a:t>
            </a:r>
            <a:endParaRPr lang="en-US" dirty="0">
              <a:latin typeface="+mn-lt"/>
            </a:endParaRPr>
          </a:p>
        </p:txBody>
      </p:sp>
      <p:sp>
        <p:nvSpPr>
          <p:cNvPr id="6" name="TextBox 5"/>
          <p:cNvSpPr txBox="1"/>
          <p:nvPr/>
        </p:nvSpPr>
        <p:spPr>
          <a:xfrm>
            <a:off x="1016001" y="5463822"/>
            <a:ext cx="4921955" cy="923330"/>
          </a:xfrm>
          <a:prstGeom prst="rect">
            <a:avLst/>
          </a:prstGeom>
          <a:noFill/>
        </p:spPr>
        <p:txBody>
          <a:bodyPr wrap="square" rtlCol="0">
            <a:spAutoFit/>
          </a:bodyPr>
          <a:lstStyle/>
          <a:p>
            <a:pPr marL="342900" indent="-342900">
              <a:buFont typeface="+mj-lt"/>
              <a:buAutoNum type="alphaUcPeriod" startAt="3"/>
            </a:pPr>
            <a:r>
              <a:rPr lang="en-US" dirty="0" smtClean="0">
                <a:latin typeface="+mn-lt"/>
              </a:rPr>
              <a:t>The strength of the relationship looks strong, because there aren’t to many points that deviate away from the occurring trend.</a:t>
            </a:r>
            <a:endParaRPr lang="en-US"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p:cNvSpPr>
            <a:spLocks noGrp="1"/>
          </p:cNvSpPr>
          <p:nvPr>
            <p:ph type="title"/>
          </p:nvPr>
        </p:nvSpPr>
        <p:spPr/>
        <p:txBody>
          <a:bodyPr/>
          <a:lstStyle/>
          <a:p>
            <a:pPr eaLnBrk="1" hangingPunct="1"/>
            <a:r>
              <a:rPr lang="en-US" dirty="0" smtClean="0"/>
              <a:t>Section 3.1 Complete</a:t>
            </a:r>
          </a:p>
        </p:txBody>
      </p:sp>
      <p:sp>
        <p:nvSpPr>
          <p:cNvPr id="24579" name="Content Placeholder 3"/>
          <p:cNvSpPr>
            <a:spLocks noGrp="1"/>
          </p:cNvSpPr>
          <p:nvPr>
            <p:ph idx="1"/>
          </p:nvPr>
        </p:nvSpPr>
        <p:spPr/>
        <p:txBody>
          <a:bodyPr/>
          <a:lstStyle/>
          <a:p>
            <a:pPr eaLnBrk="1" hangingPunct="1"/>
            <a:endParaRPr lang="en-US" dirty="0" smtClean="0"/>
          </a:p>
          <a:p>
            <a:pPr eaLnBrk="1" hangingPunct="1"/>
            <a:endParaRPr lang="en-US" dirty="0" smtClean="0"/>
          </a:p>
          <a:p>
            <a:pPr eaLnBrk="1" hangingPunct="1"/>
            <a:r>
              <a:rPr lang="en-US" dirty="0" smtClean="0"/>
              <a:t>Homework:  #’s 2, 3, 12, 15, 16, 23</a:t>
            </a:r>
          </a:p>
          <a:p>
            <a:pPr eaLnBrk="1" hangingPunct="1">
              <a:buNone/>
            </a:pPr>
            <a:endParaRPr lang="en-US" dirty="0" smtClean="0"/>
          </a:p>
          <a:p>
            <a:pPr eaLnBrk="1" hangingPunct="1"/>
            <a:r>
              <a:rPr lang="en-US" dirty="0" smtClean="0"/>
              <a:t>Any questions on pg. 1-4 in additional notes packet</a:t>
            </a:r>
          </a:p>
          <a:p>
            <a:pPr eaLnBrk="1" hangingPunct="1"/>
            <a:endParaRPr lang="en-US" dirty="0" smtClean="0"/>
          </a:p>
        </p:txBody>
      </p:sp>
      <p:sp>
        <p:nvSpPr>
          <p:cNvPr id="4" name="Slide Number Placeholder 3"/>
          <p:cNvSpPr>
            <a:spLocks noGrp="1"/>
          </p:cNvSpPr>
          <p:nvPr>
            <p:ph type="sldNum" sz="quarter" idx="12"/>
          </p:nvPr>
        </p:nvSpPr>
        <p:spPr/>
        <p:txBody>
          <a:bodyPr/>
          <a:lstStyle/>
          <a:p>
            <a:pPr>
              <a:defRPr/>
            </a:pPr>
            <a:fld id="{E0A3CB77-7350-4EC2-958D-1C488B01DDBF}"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a:lstStyle/>
          <a:p>
            <a:pPr eaLnBrk="1" hangingPunct="1"/>
            <a:r>
              <a:rPr lang="en-US" dirty="0" smtClean="0"/>
              <a:t>3.2:  Correlation</a:t>
            </a:r>
          </a:p>
        </p:txBody>
      </p:sp>
      <p:sp>
        <p:nvSpPr>
          <p:cNvPr id="3" name="Content Placeholder 2"/>
          <p:cNvSpPr>
            <a:spLocks noGrp="1"/>
          </p:cNvSpPr>
          <p:nvPr>
            <p:ph idx="1"/>
          </p:nvPr>
        </p:nvSpPr>
        <p:spPr>
          <a:xfrm>
            <a:off x="990600" y="872197"/>
            <a:ext cx="8153400" cy="5376203"/>
          </a:xfrm>
        </p:spPr>
        <p:txBody>
          <a:bodyPr rtlCol="0">
            <a:normAutofit/>
          </a:bodyPr>
          <a:lstStyle/>
          <a:p>
            <a:pPr>
              <a:defRPr/>
            </a:pPr>
            <a:r>
              <a:rPr lang="en-US" dirty="0" smtClean="0"/>
              <a:t>Measures the direction and strength of a linear relationship between two variables. </a:t>
            </a:r>
          </a:p>
          <a:p>
            <a:pPr>
              <a:defRPr/>
            </a:pPr>
            <a:r>
              <a:rPr lang="en-US" dirty="0" smtClean="0"/>
              <a:t>Usually written as r.</a:t>
            </a:r>
          </a:p>
          <a:p>
            <a:pPr>
              <a:defRPr/>
            </a:pPr>
            <a:endParaRPr lang="en-US" dirty="0" smtClean="0"/>
          </a:p>
          <a:p>
            <a:pPr>
              <a:defRPr/>
            </a:pPr>
            <a:endParaRPr lang="en-US" dirty="0" smtClean="0"/>
          </a:p>
          <a:p>
            <a:pPr>
              <a:defRPr/>
            </a:pPr>
            <a:endParaRPr lang="en-US" dirty="0" smtClean="0"/>
          </a:p>
          <a:p>
            <a:pPr>
              <a:defRPr/>
            </a:pPr>
            <a:r>
              <a:rPr lang="en-US" dirty="0" smtClean="0"/>
              <a:t>The formula is a little complex and most of the time we will use our calculators.</a:t>
            </a:r>
          </a:p>
        </p:txBody>
      </p:sp>
      <p:sp>
        <p:nvSpPr>
          <p:cNvPr id="6" name="Slide Number Placeholder 5"/>
          <p:cNvSpPr>
            <a:spLocks noGrp="1"/>
          </p:cNvSpPr>
          <p:nvPr>
            <p:ph type="sldNum" sz="quarter" idx="12"/>
          </p:nvPr>
        </p:nvSpPr>
        <p:spPr/>
        <p:txBody>
          <a:bodyPr/>
          <a:lstStyle/>
          <a:p>
            <a:pPr>
              <a:defRPr/>
            </a:pPr>
            <a:fld id="{E78B79A7-5305-45FD-886A-EF1DC905336C}" type="slidenum">
              <a:rPr lang="en-US" smtClean="0"/>
              <a:pPr>
                <a:defRPr/>
              </a:pPr>
              <a:t>12</a:t>
            </a:fld>
            <a:endParaRPr lang="en-US"/>
          </a:p>
        </p:txBody>
      </p:sp>
      <p:sp>
        <p:nvSpPr>
          <p:cNvPr id="1029" name="Rectangle 2"/>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en-US">
              <a:latin typeface="Calibri" pitchFamily="34" charset="0"/>
            </a:endParaRPr>
          </a:p>
        </p:txBody>
      </p:sp>
      <p:graphicFrame>
        <p:nvGraphicFramePr>
          <p:cNvPr id="1026" name="Object 1"/>
          <p:cNvGraphicFramePr>
            <a:graphicFrameLocks noChangeAspect="1"/>
          </p:cNvGraphicFramePr>
          <p:nvPr>
            <p:extLst>
              <p:ext uri="{D42A27DB-BD31-4B8C-83A1-F6EECF244321}">
                <p14:modId xmlns="" xmlns:p14="http://schemas.microsoft.com/office/powerpoint/2010/main" val="241829033"/>
              </p:ext>
            </p:extLst>
          </p:nvPr>
        </p:nvGraphicFramePr>
        <p:xfrm>
          <a:off x="2362200" y="2438400"/>
          <a:ext cx="4308475" cy="1219200"/>
        </p:xfrm>
        <a:graphic>
          <a:graphicData uri="http://schemas.openxmlformats.org/presentationml/2006/ole">
            <p:oleObj spid="_x0000_s1053" name="Equation" r:id="rId3" imgW="1790700" imgH="50800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left)">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dirty="0" smtClean="0"/>
              <a:t>Facts about correlation:</a:t>
            </a:r>
          </a:p>
        </p:txBody>
      </p:sp>
      <p:sp>
        <p:nvSpPr>
          <p:cNvPr id="3" name="Content Placeholder 2"/>
          <p:cNvSpPr>
            <a:spLocks noGrp="1"/>
          </p:cNvSpPr>
          <p:nvPr>
            <p:ph idx="1"/>
          </p:nvPr>
        </p:nvSpPr>
        <p:spPr/>
        <p:txBody>
          <a:bodyPr rtlCol="0">
            <a:normAutofit/>
          </a:bodyPr>
          <a:lstStyle/>
          <a:p>
            <a:pPr>
              <a:defRPr/>
            </a:pPr>
            <a:r>
              <a:rPr lang="en-US" dirty="0" smtClean="0"/>
              <a:t>Makes no distinction between </a:t>
            </a:r>
            <a:r>
              <a:rPr lang="en-US" i="1" dirty="0" smtClean="0"/>
              <a:t>explanatory</a:t>
            </a:r>
            <a:r>
              <a:rPr lang="en-US" dirty="0" smtClean="0"/>
              <a:t> and </a:t>
            </a:r>
            <a:r>
              <a:rPr lang="en-US" i="1" dirty="0" smtClean="0"/>
              <a:t>response</a:t>
            </a:r>
            <a:r>
              <a:rPr lang="en-US" dirty="0" smtClean="0"/>
              <a:t> variables</a:t>
            </a:r>
          </a:p>
          <a:p>
            <a:pPr>
              <a:defRPr/>
            </a:pPr>
            <a:r>
              <a:rPr lang="en-US" dirty="0" smtClean="0"/>
              <a:t>Requires that both variables be quantitative</a:t>
            </a:r>
          </a:p>
          <a:p>
            <a:pPr lvl="1">
              <a:defRPr/>
            </a:pPr>
            <a:r>
              <a:rPr lang="en-US" dirty="0" smtClean="0"/>
              <a:t> The correlation between the incomes of a group of people and what city they live in cannot be calculated because city is a categorical variable.</a:t>
            </a:r>
          </a:p>
          <a:p>
            <a:pPr>
              <a:defRPr/>
            </a:pPr>
            <a:r>
              <a:rPr lang="en-US" b="1" i="1" dirty="0" smtClean="0"/>
              <a:t>r</a:t>
            </a:r>
            <a:r>
              <a:rPr lang="en-US" dirty="0" smtClean="0"/>
              <a:t> </a:t>
            </a:r>
            <a:r>
              <a:rPr lang="en-US" dirty="0"/>
              <a:t>does not change when we change the units of measurement of x, y, or </a:t>
            </a:r>
            <a:r>
              <a:rPr lang="en-US" dirty="0" smtClean="0"/>
              <a:t>both</a:t>
            </a:r>
            <a:endParaRPr lang="en-US" dirty="0"/>
          </a:p>
          <a:p>
            <a:pPr lvl="1">
              <a:defRPr/>
            </a:pPr>
            <a:r>
              <a:rPr lang="en-US" b="1" i="1" dirty="0" smtClean="0"/>
              <a:t>r</a:t>
            </a:r>
            <a:r>
              <a:rPr lang="en-US" dirty="0" smtClean="0"/>
              <a:t> has </a:t>
            </a:r>
            <a:r>
              <a:rPr lang="en-US" dirty="0"/>
              <a:t>no unit of measurement; </a:t>
            </a:r>
            <a:r>
              <a:rPr lang="en-US" dirty="0" smtClean="0"/>
              <a:t> it </a:t>
            </a:r>
            <a:r>
              <a:rPr lang="en-US" dirty="0"/>
              <a:t>is just a </a:t>
            </a:r>
            <a:r>
              <a:rPr lang="en-US" dirty="0" smtClean="0"/>
              <a:t>number.</a:t>
            </a:r>
          </a:p>
          <a:p>
            <a:pPr>
              <a:defRPr/>
            </a:pPr>
            <a:r>
              <a:rPr lang="en-US" dirty="0" smtClean="0"/>
              <a:t>Positive </a:t>
            </a:r>
            <a:r>
              <a:rPr lang="en-US" b="1" i="1" dirty="0"/>
              <a:t>r</a:t>
            </a:r>
            <a:r>
              <a:rPr lang="en-US" dirty="0"/>
              <a:t> indicates </a:t>
            </a:r>
            <a:r>
              <a:rPr lang="en-US" i="1" dirty="0"/>
              <a:t>positive</a:t>
            </a:r>
            <a:r>
              <a:rPr lang="en-US" dirty="0"/>
              <a:t> </a:t>
            </a:r>
            <a:r>
              <a:rPr lang="en-US" dirty="0" smtClean="0"/>
              <a:t>association</a:t>
            </a:r>
          </a:p>
          <a:p>
            <a:pPr>
              <a:defRPr/>
            </a:pPr>
            <a:r>
              <a:rPr lang="en-US" dirty="0" smtClean="0"/>
              <a:t>Negative </a:t>
            </a:r>
            <a:r>
              <a:rPr lang="en-US" b="1" i="1" dirty="0"/>
              <a:t>r</a:t>
            </a:r>
            <a:r>
              <a:rPr lang="en-US" dirty="0"/>
              <a:t> indicates </a:t>
            </a:r>
            <a:r>
              <a:rPr lang="en-US" i="1" dirty="0"/>
              <a:t>negative</a:t>
            </a:r>
            <a:r>
              <a:rPr lang="en-US" dirty="0"/>
              <a:t> association.</a:t>
            </a:r>
          </a:p>
          <a:p>
            <a:pPr marL="82296" indent="0">
              <a:buNone/>
              <a:defRPr/>
            </a:pPr>
            <a:endParaRPr lang="en-US" dirty="0" smtClean="0"/>
          </a:p>
        </p:txBody>
      </p:sp>
      <p:sp>
        <p:nvSpPr>
          <p:cNvPr id="4" name="Slide Number Placeholder 3"/>
          <p:cNvSpPr>
            <a:spLocks noGrp="1"/>
          </p:cNvSpPr>
          <p:nvPr>
            <p:ph type="sldNum" sz="quarter" idx="12"/>
          </p:nvPr>
        </p:nvSpPr>
        <p:spPr/>
        <p:txBody>
          <a:bodyPr/>
          <a:lstStyle/>
          <a:p>
            <a:pPr>
              <a:defRPr/>
            </a:pPr>
            <a:fld id="{1AB70B83-EB1F-4FD2-B8A6-1932A5C8479B}" type="slidenum">
              <a:rPr lang="en-US" smtClean="0"/>
              <a:pPr>
                <a:defRPr/>
              </a:pPr>
              <a:t>13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dirty="0"/>
              <a:t>Facts about correlation:</a:t>
            </a:r>
            <a:endParaRPr lang="en-US" dirty="0" smtClean="0"/>
          </a:p>
        </p:txBody>
      </p:sp>
      <p:sp>
        <p:nvSpPr>
          <p:cNvPr id="3" name="Content Placeholder 2"/>
          <p:cNvSpPr>
            <a:spLocks noGrp="1"/>
          </p:cNvSpPr>
          <p:nvPr>
            <p:ph idx="1"/>
          </p:nvPr>
        </p:nvSpPr>
        <p:spPr/>
        <p:txBody>
          <a:bodyPr rtlCol="0">
            <a:normAutofit/>
          </a:bodyPr>
          <a:lstStyle/>
          <a:p>
            <a:pPr>
              <a:defRPr/>
            </a:pPr>
            <a:r>
              <a:rPr lang="en-US" b="1" i="1" dirty="0" smtClean="0"/>
              <a:t>r</a:t>
            </a:r>
            <a:r>
              <a:rPr lang="en-US" dirty="0" smtClean="0"/>
              <a:t> is always a number between -1 and 1</a:t>
            </a:r>
          </a:p>
          <a:p>
            <a:pPr lvl="1">
              <a:defRPr/>
            </a:pPr>
            <a:r>
              <a:rPr lang="en-US" dirty="0" smtClean="0"/>
              <a:t> Values near 0 indicate a very weak linear relationship</a:t>
            </a:r>
          </a:p>
          <a:p>
            <a:pPr lvl="2">
              <a:defRPr/>
            </a:pPr>
            <a:r>
              <a:rPr lang="en-US" dirty="0" smtClean="0"/>
              <a:t>The strength increases as </a:t>
            </a:r>
            <a:r>
              <a:rPr lang="en-US" b="1" i="1" dirty="0" smtClean="0"/>
              <a:t>r</a:t>
            </a:r>
            <a:r>
              <a:rPr lang="en-US" dirty="0" smtClean="0"/>
              <a:t> moves toward -1 or 1.  </a:t>
            </a:r>
          </a:p>
          <a:p>
            <a:pPr>
              <a:defRPr/>
            </a:pPr>
            <a:r>
              <a:rPr lang="en-US" dirty="0" smtClean="0"/>
              <a:t>Measures the strength of only a linear relationship</a:t>
            </a:r>
          </a:p>
          <a:p>
            <a:pPr lvl="1">
              <a:defRPr/>
            </a:pPr>
            <a:r>
              <a:rPr lang="en-US" b="1" u="sng" dirty="0" smtClean="0"/>
              <a:t>Does not</a:t>
            </a:r>
            <a:r>
              <a:rPr lang="en-US" dirty="0" smtClean="0"/>
              <a:t> describe curved relationships</a:t>
            </a:r>
          </a:p>
          <a:p>
            <a:pPr>
              <a:defRPr/>
            </a:pPr>
            <a:r>
              <a:rPr lang="en-US" b="1" i="1" dirty="0" smtClean="0"/>
              <a:t>r</a:t>
            </a:r>
            <a:r>
              <a:rPr lang="en-US" dirty="0" smtClean="0"/>
              <a:t> </a:t>
            </a:r>
            <a:r>
              <a:rPr lang="en-US" dirty="0"/>
              <a:t>is not </a:t>
            </a:r>
            <a:r>
              <a:rPr lang="en-US" dirty="0" smtClean="0"/>
              <a:t>a resistant measurement</a:t>
            </a:r>
          </a:p>
          <a:p>
            <a:pPr lvl="1">
              <a:defRPr/>
            </a:pPr>
            <a:r>
              <a:rPr lang="en-US" dirty="0" smtClean="0"/>
              <a:t>Use </a:t>
            </a:r>
            <a:r>
              <a:rPr lang="en-US" b="1" i="1" dirty="0"/>
              <a:t>r</a:t>
            </a:r>
            <a:r>
              <a:rPr lang="en-US" dirty="0"/>
              <a:t> with caution when </a:t>
            </a:r>
            <a:r>
              <a:rPr lang="en-US" dirty="0" smtClean="0"/>
              <a:t>there are outliers</a:t>
            </a:r>
          </a:p>
          <a:p>
            <a:pPr>
              <a:defRPr/>
            </a:pPr>
            <a:r>
              <a:rPr lang="en-US" b="1" i="1" dirty="0" smtClean="0"/>
              <a:t>r</a:t>
            </a:r>
            <a:r>
              <a:rPr lang="en-US" dirty="0" smtClean="0"/>
              <a:t> </a:t>
            </a:r>
            <a:r>
              <a:rPr lang="en-US" dirty="0"/>
              <a:t>is not a complete description of two-variable </a:t>
            </a:r>
            <a:r>
              <a:rPr lang="en-US" dirty="0" smtClean="0"/>
              <a:t>data</a:t>
            </a:r>
          </a:p>
          <a:p>
            <a:pPr lvl="1">
              <a:defRPr/>
            </a:pPr>
            <a:r>
              <a:rPr lang="en-US" dirty="0" smtClean="0"/>
              <a:t>Need </a:t>
            </a:r>
            <a:r>
              <a:rPr lang="en-US" dirty="0"/>
              <a:t>to use the </a:t>
            </a:r>
            <a:r>
              <a:rPr lang="en-US" b="1" u="sng" dirty="0"/>
              <a:t>means</a:t>
            </a:r>
            <a:r>
              <a:rPr lang="en-US" dirty="0"/>
              <a:t> and </a:t>
            </a:r>
            <a:r>
              <a:rPr lang="en-US" b="1" u="sng" dirty="0"/>
              <a:t>standard deviations</a:t>
            </a:r>
            <a:r>
              <a:rPr lang="en-US" dirty="0"/>
              <a:t> of </a:t>
            </a:r>
            <a:r>
              <a:rPr lang="en-US" u="sng" dirty="0" smtClean="0"/>
              <a:t>BOTH</a:t>
            </a:r>
            <a:r>
              <a:rPr lang="en-US" dirty="0" smtClean="0"/>
              <a:t> </a:t>
            </a:r>
            <a:r>
              <a:rPr lang="en-US" dirty="0"/>
              <a:t>x and y along with the correlation when describing the data. </a:t>
            </a:r>
          </a:p>
        </p:txBody>
      </p:sp>
      <p:sp>
        <p:nvSpPr>
          <p:cNvPr id="4" name="Slide Number Placeholder 3"/>
          <p:cNvSpPr>
            <a:spLocks noGrp="1"/>
          </p:cNvSpPr>
          <p:nvPr>
            <p:ph type="sldNum" sz="quarter" idx="12"/>
          </p:nvPr>
        </p:nvSpPr>
        <p:spPr/>
        <p:txBody>
          <a:bodyPr/>
          <a:lstStyle/>
          <a:p>
            <a:pPr>
              <a:defRPr/>
            </a:pPr>
            <a:fld id="{2028A5B2-9480-45F5-BB1C-973387A081C6}" type="slidenum">
              <a:rPr lang="en-US" smtClean="0"/>
              <a:pPr>
                <a:defRPr/>
              </a:pPr>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Placeholder 5"/>
          <p:cNvSpPr>
            <a:spLocks noGrp="1"/>
          </p:cNvSpPr>
          <p:nvPr>
            <p:ph type="body" idx="2"/>
          </p:nvPr>
        </p:nvSpPr>
        <p:spPr>
          <a:xfrm>
            <a:off x="0" y="1373511"/>
            <a:ext cx="3505200" cy="1828800"/>
          </a:xfrm>
        </p:spPr>
        <p:txBody>
          <a:bodyPr>
            <a:noAutofit/>
          </a:bodyPr>
          <a:lstStyle/>
          <a:p>
            <a:pPr eaLnBrk="1" hangingPunct="1"/>
            <a:r>
              <a:rPr lang="en-US" sz="2400" dirty="0" smtClean="0"/>
              <a:t>Correlation measures how closely related the data is to a linear approximation.  The slope of the correlation gives the sign of the value.</a:t>
            </a:r>
          </a:p>
        </p:txBody>
      </p:sp>
      <p:sp>
        <p:nvSpPr>
          <p:cNvPr id="5" name="Slide Number Placeholder 4"/>
          <p:cNvSpPr>
            <a:spLocks noGrp="1"/>
          </p:cNvSpPr>
          <p:nvPr>
            <p:ph type="sldNum" sz="quarter" idx="12"/>
          </p:nvPr>
        </p:nvSpPr>
        <p:spPr/>
        <p:txBody>
          <a:bodyPr/>
          <a:lstStyle/>
          <a:p>
            <a:pPr>
              <a:defRPr/>
            </a:pPr>
            <a:fld id="{0AE9FC11-6E17-4009-97EB-2D043AB28703}" type="slidenum">
              <a:rPr lang="en-US" smtClean="0"/>
              <a:pPr>
                <a:defRPr/>
              </a:pPr>
              <a:t>15</a:t>
            </a:fld>
            <a:endParaRPr lang="en-US"/>
          </a:p>
        </p:txBody>
      </p:sp>
      <p:pic>
        <p:nvPicPr>
          <p:cNvPr id="2970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733800" y="0"/>
            <a:ext cx="5410200" cy="6772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2"/>
          <p:cNvSpPr txBox="1"/>
          <p:nvPr/>
        </p:nvSpPr>
        <p:spPr>
          <a:xfrm>
            <a:off x="152400" y="20782"/>
            <a:ext cx="3810000" cy="1200329"/>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latin typeface="+mj-lt"/>
              </a:rPr>
              <a:t>Correlation Charts</a:t>
            </a:r>
            <a:endParaRPr lang="en-US" sz="3600" b="1" dirty="0">
              <a:effectLst>
                <a:outerShdw blurRad="38100" dist="38100" dir="2700000" algn="tl">
                  <a:srgbClr val="000000">
                    <a:alpha val="43137"/>
                  </a:srgbClr>
                </a:outerShdw>
              </a:effectLst>
              <a:latin typeface="+mj-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r="1061" b="30550"/>
          <a:stretch/>
        </p:blipFill>
        <p:spPr bwMode="auto">
          <a:xfrm>
            <a:off x="0" y="1"/>
            <a:ext cx="9047018" cy="2667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7F4E8F00-FAF6-4F0C-94E6-ECAF74C7E443}" type="slidenum">
              <a:rPr lang="en-US" smtClean="0"/>
              <a:pPr>
                <a:defRPr/>
              </a:pPr>
              <a:t>16</a:t>
            </a:fld>
            <a:endParaRPr lang="en-US"/>
          </a:p>
        </p:txBody>
      </p:sp>
      <p:pic>
        <p:nvPicPr>
          <p:cNvPr id="5"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9944" t="8743" r="4400" b="14005"/>
          <a:stretch/>
        </p:blipFill>
        <p:spPr bwMode="auto">
          <a:xfrm>
            <a:off x="2" y="3011879"/>
            <a:ext cx="4523507" cy="34651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11681" t="3395" r="7344" b="12706"/>
          <a:stretch/>
        </p:blipFill>
        <p:spPr bwMode="auto">
          <a:xfrm>
            <a:off x="4523510" y="3011879"/>
            <a:ext cx="4641271" cy="34651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Calculator Problem</a:t>
            </a:r>
            <a:endParaRPr lang="en-US" dirty="0"/>
          </a:p>
        </p:txBody>
      </p:sp>
      <p:sp>
        <p:nvSpPr>
          <p:cNvPr id="6" name="Content Placeholder 5"/>
          <p:cNvSpPr>
            <a:spLocks noGrp="1"/>
          </p:cNvSpPr>
          <p:nvPr>
            <p:ph idx="1"/>
          </p:nvPr>
        </p:nvSpPr>
        <p:spPr/>
        <p:txBody>
          <a:bodyPr/>
          <a:lstStyle/>
          <a:p>
            <a:r>
              <a:rPr lang="en-US" dirty="0" smtClean="0"/>
              <a:t>Take yesterday's example of Manatee deaths and put the data into your calculator’s lists</a:t>
            </a:r>
          </a:p>
          <a:p>
            <a:pPr lvl="1"/>
            <a:r>
              <a:rPr lang="en-US" dirty="0" smtClean="0"/>
              <a:t>List</a:t>
            </a:r>
            <a:r>
              <a:rPr lang="en-US" baseline="-25000" dirty="0" smtClean="0"/>
              <a:t>1 </a:t>
            </a:r>
            <a:r>
              <a:rPr lang="en-US" dirty="0" smtClean="0"/>
              <a:t>– Powerboat registration (explanatory)</a:t>
            </a:r>
          </a:p>
          <a:p>
            <a:pPr lvl="1"/>
            <a:r>
              <a:rPr lang="en-US" dirty="0" smtClean="0"/>
              <a:t>List</a:t>
            </a:r>
            <a:r>
              <a:rPr lang="en-US" baseline="-25000" dirty="0" smtClean="0"/>
              <a:t>2 </a:t>
            </a:r>
            <a:r>
              <a:rPr lang="en-US" dirty="0" smtClean="0"/>
              <a:t>– Manatees killed (response)</a:t>
            </a:r>
            <a:endParaRPr lang="en-US" dirty="0"/>
          </a:p>
        </p:txBody>
      </p:sp>
      <p:sp>
        <p:nvSpPr>
          <p:cNvPr id="3" name="Slide Number Placeholder 2"/>
          <p:cNvSpPr>
            <a:spLocks noGrp="1"/>
          </p:cNvSpPr>
          <p:nvPr>
            <p:ph type="sldNum" sz="quarter" idx="12"/>
          </p:nvPr>
        </p:nvSpPr>
        <p:spPr/>
        <p:txBody>
          <a:bodyPr/>
          <a:lstStyle/>
          <a:p>
            <a:pPr>
              <a:defRPr/>
            </a:pPr>
            <a:fld id="{F9C67F65-F516-4C7F-8B07-DE44607797DB}" type="slidenum">
              <a:rPr lang="en-US" smtClean="0"/>
              <a:pPr>
                <a:defRPr/>
              </a:pPr>
              <a:t>17</a:t>
            </a:fld>
            <a:endParaRPr lang="en-US"/>
          </a:p>
        </p:txBody>
      </p:sp>
      <p:pic>
        <p:nvPicPr>
          <p:cNvPr id="5"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l="1481" t="20614" r="1852" b="30241"/>
          <a:stretch>
            <a:fillRect/>
          </a:stretch>
        </p:blipFill>
        <p:spPr bwMode="auto">
          <a:xfrm>
            <a:off x="152400" y="2822218"/>
            <a:ext cx="8839200" cy="33640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a </a:t>
            </a:r>
            <a:r>
              <a:rPr lang="en-US" dirty="0" err="1" smtClean="0"/>
              <a:t>Scatterplot</a:t>
            </a:r>
            <a:endParaRPr lang="en-US" dirty="0"/>
          </a:p>
        </p:txBody>
      </p:sp>
      <p:sp>
        <p:nvSpPr>
          <p:cNvPr id="6" name="Content Placeholder 5"/>
          <p:cNvSpPr>
            <a:spLocks noGrp="1"/>
          </p:cNvSpPr>
          <p:nvPr>
            <p:ph idx="1"/>
          </p:nvPr>
        </p:nvSpPr>
        <p:spPr/>
        <p:txBody>
          <a:bodyPr/>
          <a:lstStyle/>
          <a:p>
            <a:r>
              <a:rPr lang="en-US" dirty="0" smtClean="0"/>
              <a:t>Use 2</a:t>
            </a:r>
            <a:r>
              <a:rPr lang="en-US" baseline="30000" dirty="0" smtClean="0"/>
              <a:t>nd</a:t>
            </a:r>
            <a:r>
              <a:rPr lang="en-US" dirty="0" smtClean="0"/>
              <a:t>  Y=</a:t>
            </a:r>
          </a:p>
          <a:p>
            <a:pPr lvl="1"/>
            <a:r>
              <a:rPr lang="en-US" dirty="0" smtClean="0"/>
              <a:t>Turn plot 1 on</a:t>
            </a:r>
          </a:p>
          <a:p>
            <a:pPr lvl="1"/>
            <a:r>
              <a:rPr lang="en-US" dirty="0" smtClean="0"/>
              <a:t>The first type of graph is a </a:t>
            </a:r>
            <a:r>
              <a:rPr lang="en-US" dirty="0" err="1" smtClean="0"/>
              <a:t>scatterplot</a:t>
            </a:r>
            <a:endParaRPr lang="en-US" dirty="0" smtClean="0"/>
          </a:p>
          <a:p>
            <a:pPr lvl="1"/>
            <a:r>
              <a:rPr lang="en-US" dirty="0" err="1" smtClean="0"/>
              <a:t>Xlist</a:t>
            </a:r>
            <a:r>
              <a:rPr lang="en-US" dirty="0" smtClean="0"/>
              <a:t> = L</a:t>
            </a:r>
            <a:r>
              <a:rPr lang="en-US" baseline="-25000" dirty="0" smtClean="0"/>
              <a:t>1 </a:t>
            </a:r>
            <a:r>
              <a:rPr lang="en-US" dirty="0" smtClean="0"/>
              <a:t>  </a:t>
            </a:r>
          </a:p>
          <a:p>
            <a:pPr lvl="1"/>
            <a:r>
              <a:rPr lang="en-US" dirty="0" err="1" smtClean="0"/>
              <a:t>Ylist</a:t>
            </a:r>
            <a:r>
              <a:rPr lang="en-US" dirty="0" smtClean="0"/>
              <a:t> = L</a:t>
            </a:r>
            <a:r>
              <a:rPr lang="en-US" baseline="-25000" dirty="0" smtClean="0"/>
              <a:t>2</a:t>
            </a:r>
            <a:r>
              <a:rPr lang="en-US" dirty="0" smtClean="0"/>
              <a:t>  </a:t>
            </a:r>
          </a:p>
          <a:p>
            <a:pPr lvl="1"/>
            <a:r>
              <a:rPr lang="en-US" dirty="0" smtClean="0"/>
              <a:t>Press the zoom key then number 9</a:t>
            </a:r>
            <a:endParaRPr lang="en-US" dirty="0"/>
          </a:p>
        </p:txBody>
      </p:sp>
      <p:sp>
        <p:nvSpPr>
          <p:cNvPr id="3" name="Slide Number Placeholder 2"/>
          <p:cNvSpPr>
            <a:spLocks noGrp="1"/>
          </p:cNvSpPr>
          <p:nvPr>
            <p:ph type="sldNum" sz="quarter" idx="12"/>
          </p:nvPr>
        </p:nvSpPr>
        <p:spPr/>
        <p:txBody>
          <a:bodyPr/>
          <a:lstStyle/>
          <a:p>
            <a:pPr>
              <a:defRPr/>
            </a:pPr>
            <a:fld id="{F9C67F65-F516-4C7F-8B07-DE44607797DB}" type="slidenum">
              <a:rPr lang="en-US" smtClean="0"/>
              <a:pPr>
                <a:defRPr/>
              </a:pPr>
              <a:t>18</a:t>
            </a:fld>
            <a:endParaRPr lang="en-US"/>
          </a:p>
        </p:txBody>
      </p:sp>
      <p:pic>
        <p:nvPicPr>
          <p:cNvPr id="46082" name="Picture 2"/>
          <p:cNvPicPr>
            <a:picLocks noChangeAspect="1" noChangeArrowheads="1"/>
          </p:cNvPicPr>
          <p:nvPr/>
        </p:nvPicPr>
        <p:blipFill>
          <a:blip r:embed="rId2" cstate="print"/>
          <a:srcRect/>
          <a:stretch>
            <a:fillRect/>
          </a:stretch>
        </p:blipFill>
        <p:spPr bwMode="auto">
          <a:xfrm>
            <a:off x="1716793" y="3743231"/>
            <a:ext cx="3780895" cy="305832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wipe(left)">
                                      <p:cBhvr>
                                        <p:cTn id="7" dur="500"/>
                                        <p:tgtEl>
                                          <p:spTgt spid="46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 the Correlation</a:t>
            </a:r>
            <a:endParaRPr lang="en-US" dirty="0"/>
          </a:p>
        </p:txBody>
      </p:sp>
      <p:sp>
        <p:nvSpPr>
          <p:cNvPr id="6" name="Content Placeholder 5"/>
          <p:cNvSpPr>
            <a:spLocks noGrp="1"/>
          </p:cNvSpPr>
          <p:nvPr>
            <p:ph idx="1"/>
          </p:nvPr>
        </p:nvSpPr>
        <p:spPr/>
        <p:txBody>
          <a:bodyPr/>
          <a:lstStyle/>
          <a:p>
            <a:r>
              <a:rPr lang="en-US" dirty="0" smtClean="0"/>
              <a:t>Press 2</a:t>
            </a:r>
            <a:r>
              <a:rPr lang="en-US" baseline="30000" dirty="0" smtClean="0"/>
              <a:t>nd</a:t>
            </a:r>
            <a:r>
              <a:rPr lang="en-US" dirty="0" smtClean="0"/>
              <a:t> 0</a:t>
            </a:r>
          </a:p>
          <a:p>
            <a:pPr lvl="1"/>
            <a:r>
              <a:rPr lang="en-US" dirty="0" smtClean="0"/>
              <a:t>Brings up catalog</a:t>
            </a:r>
          </a:p>
          <a:p>
            <a:pPr lvl="2"/>
            <a:r>
              <a:rPr lang="en-US" dirty="0" smtClean="0"/>
              <a:t>Find </a:t>
            </a:r>
            <a:r>
              <a:rPr lang="en-US" dirty="0" err="1" smtClean="0"/>
              <a:t>DiagnosticOn</a:t>
            </a:r>
            <a:r>
              <a:rPr lang="en-US" dirty="0" smtClean="0"/>
              <a:t> and press enter twice</a:t>
            </a:r>
          </a:p>
          <a:p>
            <a:r>
              <a:rPr lang="en-US" dirty="0" smtClean="0"/>
              <a:t>Press the STAT key</a:t>
            </a:r>
          </a:p>
          <a:p>
            <a:pPr lvl="1"/>
            <a:r>
              <a:rPr lang="en-US" dirty="0" smtClean="0"/>
              <a:t>Scroll over to CALC</a:t>
            </a:r>
          </a:p>
          <a:p>
            <a:pPr lvl="1"/>
            <a:r>
              <a:rPr lang="en-US" dirty="0" smtClean="0"/>
              <a:t>Use either option 4 or 8</a:t>
            </a:r>
          </a:p>
        </p:txBody>
      </p:sp>
      <p:sp>
        <p:nvSpPr>
          <p:cNvPr id="3" name="Slide Number Placeholder 2"/>
          <p:cNvSpPr>
            <a:spLocks noGrp="1"/>
          </p:cNvSpPr>
          <p:nvPr>
            <p:ph type="sldNum" sz="quarter" idx="12"/>
          </p:nvPr>
        </p:nvSpPr>
        <p:spPr/>
        <p:txBody>
          <a:bodyPr/>
          <a:lstStyle/>
          <a:p>
            <a:pPr>
              <a:defRPr/>
            </a:pPr>
            <a:fld id="{F9C67F65-F516-4C7F-8B07-DE44607797DB}" type="slidenum">
              <a:rPr lang="en-US" smtClean="0"/>
              <a:pPr>
                <a:defRPr/>
              </a:pPr>
              <a:t>19</a:t>
            </a:fld>
            <a:endParaRPr lang="en-US"/>
          </a:p>
        </p:txBody>
      </p:sp>
      <p:pic>
        <p:nvPicPr>
          <p:cNvPr id="47106" name="Picture 2"/>
          <p:cNvPicPr>
            <a:picLocks noChangeAspect="1" noChangeArrowheads="1"/>
          </p:cNvPicPr>
          <p:nvPr/>
        </p:nvPicPr>
        <p:blipFill>
          <a:blip r:embed="rId2" cstate="print"/>
          <a:srcRect/>
          <a:stretch>
            <a:fillRect/>
          </a:stretch>
        </p:blipFill>
        <p:spPr bwMode="auto">
          <a:xfrm>
            <a:off x="1703741" y="3741033"/>
            <a:ext cx="3692348" cy="299692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wipe(left)">
                                      <p:cBhvr>
                                        <p:cTn id="7" dur="500"/>
                                        <p:tgtEl>
                                          <p:spTgt spid="47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p:txBody>
          <a:bodyPr/>
          <a:lstStyle/>
          <a:p>
            <a:pPr algn="l" eaLnBrk="1" hangingPunct="1"/>
            <a:r>
              <a:rPr lang="en-US" smtClean="0"/>
              <a:t>Intro:</a:t>
            </a:r>
          </a:p>
        </p:txBody>
      </p:sp>
      <p:sp>
        <p:nvSpPr>
          <p:cNvPr id="5" name="Content Placeholder 4"/>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US" dirty="0" smtClean="0"/>
              <a:t>This section is going to focus on relationships among several variables for the same group of individuals.  In these relationships, does one variable cause the other variable to change?</a:t>
            </a:r>
          </a:p>
          <a:p>
            <a:pPr>
              <a:buFont typeface="Arial" pitchFamily="34" charset="0"/>
              <a:buChar char="•"/>
              <a:defRPr/>
            </a:pPr>
            <a:r>
              <a:rPr lang="en-US" b="1" dirty="0" smtClean="0"/>
              <a:t>Explanatory Variable</a:t>
            </a:r>
            <a:r>
              <a:rPr lang="en-US" dirty="0" smtClean="0"/>
              <a:t>: </a:t>
            </a:r>
          </a:p>
          <a:p>
            <a:pPr lvl="1">
              <a:buFont typeface="Arial" pitchFamily="34" charset="0"/>
              <a:buChar char="•"/>
              <a:defRPr/>
            </a:pPr>
            <a:r>
              <a:rPr lang="en-US" dirty="0" smtClean="0"/>
              <a:t>Attempts </a:t>
            </a:r>
            <a:r>
              <a:rPr lang="en-US" dirty="0"/>
              <a:t>to explain the observed </a:t>
            </a:r>
            <a:r>
              <a:rPr lang="en-US" dirty="0" smtClean="0"/>
              <a:t>outcomes</a:t>
            </a:r>
          </a:p>
          <a:p>
            <a:pPr lvl="1">
              <a:buFont typeface="Arial" pitchFamily="34" charset="0"/>
              <a:buChar char="•"/>
              <a:defRPr/>
            </a:pPr>
            <a:r>
              <a:rPr lang="en-US" dirty="0" smtClean="0"/>
              <a:t>Independent variable</a:t>
            </a:r>
          </a:p>
          <a:p>
            <a:pPr>
              <a:buFont typeface="Arial" pitchFamily="34" charset="0"/>
              <a:buChar char="•"/>
              <a:defRPr/>
            </a:pPr>
            <a:r>
              <a:rPr lang="en-US" b="1" dirty="0" smtClean="0"/>
              <a:t>Response Variable</a:t>
            </a:r>
            <a:r>
              <a:rPr lang="en-US" dirty="0" smtClean="0"/>
              <a:t>:</a:t>
            </a:r>
          </a:p>
          <a:p>
            <a:pPr lvl="1">
              <a:buFont typeface="Arial" pitchFamily="34" charset="0"/>
              <a:buChar char="•"/>
              <a:defRPr/>
            </a:pPr>
            <a:r>
              <a:rPr lang="en-US" dirty="0"/>
              <a:t>M</a:t>
            </a:r>
            <a:r>
              <a:rPr lang="en-US" dirty="0" smtClean="0"/>
              <a:t>easures an outcome of a study</a:t>
            </a:r>
          </a:p>
          <a:p>
            <a:pPr lvl="1">
              <a:buFont typeface="Arial" pitchFamily="34" charset="0"/>
              <a:buChar char="•"/>
              <a:defRPr/>
            </a:pPr>
            <a:r>
              <a:rPr lang="en-US" dirty="0" smtClean="0"/>
              <a:t>Dependent variable</a:t>
            </a:r>
          </a:p>
        </p:txBody>
      </p:sp>
      <p:sp>
        <p:nvSpPr>
          <p:cNvPr id="4" name="Slide Number Placeholder 3"/>
          <p:cNvSpPr>
            <a:spLocks noGrp="1"/>
          </p:cNvSpPr>
          <p:nvPr>
            <p:ph type="sldNum" sz="quarter" idx="12"/>
          </p:nvPr>
        </p:nvSpPr>
        <p:spPr/>
        <p:txBody>
          <a:bodyPr/>
          <a:lstStyle/>
          <a:p>
            <a:pPr>
              <a:defRPr/>
            </a:pPr>
            <a:fld id="{B36D5BD3-3664-40FA-97CE-6F460E010592}" type="slidenum">
              <a:rPr lang="en-US" smtClean="0"/>
              <a:pPr>
                <a:defRPr/>
              </a:pPr>
              <a:t>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left)">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wipe(left)">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wipe(left)">
                                      <p:cBhvr>
                                        <p:cTn id="17" dur="500"/>
                                        <p:tgtEl>
                                          <p:spTgt spid="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t="3175" r="1975" b="32124"/>
          <a:stretch>
            <a:fillRect/>
          </a:stretch>
        </p:blipFill>
        <p:spPr bwMode="auto">
          <a:xfrm>
            <a:off x="90311" y="722488"/>
            <a:ext cx="8963378" cy="24158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Calculator Problem</a:t>
            </a:r>
            <a:endParaRPr lang="en-US" dirty="0"/>
          </a:p>
        </p:txBody>
      </p:sp>
      <p:sp>
        <p:nvSpPr>
          <p:cNvPr id="6" name="Content Placeholder 5"/>
          <p:cNvSpPr>
            <a:spLocks noGrp="1"/>
          </p:cNvSpPr>
          <p:nvPr>
            <p:ph idx="1"/>
          </p:nvPr>
        </p:nvSpPr>
        <p:spPr>
          <a:xfrm>
            <a:off x="990600" y="3104443"/>
            <a:ext cx="8153400" cy="3618089"/>
          </a:xfrm>
        </p:spPr>
        <p:txBody>
          <a:bodyPr/>
          <a:lstStyle/>
          <a:p>
            <a:r>
              <a:rPr lang="en-US" dirty="0" smtClean="0"/>
              <a:t>Make a </a:t>
            </a:r>
            <a:r>
              <a:rPr lang="en-US" dirty="0" err="1" smtClean="0"/>
              <a:t>scatterplot</a:t>
            </a:r>
            <a:r>
              <a:rPr lang="en-US" dirty="0" smtClean="0"/>
              <a:t> on your calculator.</a:t>
            </a:r>
          </a:p>
          <a:p>
            <a:r>
              <a:rPr lang="en-US" dirty="0" smtClean="0"/>
              <a:t>Does there appear to be a strong relationship between speed and MPG?</a:t>
            </a:r>
          </a:p>
          <a:p>
            <a:r>
              <a:rPr lang="en-US" dirty="0" smtClean="0"/>
              <a:t>Calculate </a:t>
            </a:r>
            <a:r>
              <a:rPr lang="en-US" b="1" i="1" dirty="0" smtClean="0"/>
              <a:t>r</a:t>
            </a:r>
            <a:r>
              <a:rPr lang="en-US" dirty="0" smtClean="0"/>
              <a:t>.</a:t>
            </a:r>
          </a:p>
          <a:p>
            <a:r>
              <a:rPr lang="en-US" dirty="0" smtClean="0"/>
              <a:t>Why is </a:t>
            </a:r>
            <a:r>
              <a:rPr lang="en-US" b="1" i="1" dirty="0" smtClean="0"/>
              <a:t>r</a:t>
            </a:r>
            <a:r>
              <a:rPr lang="en-US" dirty="0" smtClean="0"/>
              <a:t> = 0, when there is a strong relationship?</a:t>
            </a:r>
          </a:p>
          <a:p>
            <a:pPr lvl="1">
              <a:defRPr/>
            </a:pPr>
            <a:r>
              <a:rPr lang="en-US" b="1" i="1" dirty="0" smtClean="0">
                <a:solidFill>
                  <a:srgbClr val="FF0000"/>
                </a:solidFill>
              </a:rPr>
              <a:t>r </a:t>
            </a:r>
            <a:r>
              <a:rPr lang="en-US" dirty="0" smtClean="0">
                <a:solidFill>
                  <a:srgbClr val="FF0000"/>
                </a:solidFill>
              </a:rPr>
              <a:t>only measures the strength of a </a:t>
            </a:r>
            <a:r>
              <a:rPr lang="en-US" b="1" dirty="0" smtClean="0">
                <a:solidFill>
                  <a:srgbClr val="FF0000"/>
                </a:solidFill>
              </a:rPr>
              <a:t>linear</a:t>
            </a:r>
            <a:r>
              <a:rPr lang="en-US" dirty="0" smtClean="0">
                <a:solidFill>
                  <a:srgbClr val="FF0000"/>
                </a:solidFill>
              </a:rPr>
              <a:t> relationship</a:t>
            </a:r>
          </a:p>
        </p:txBody>
      </p:sp>
      <p:sp>
        <p:nvSpPr>
          <p:cNvPr id="3" name="Slide Number Placeholder 2"/>
          <p:cNvSpPr>
            <a:spLocks noGrp="1"/>
          </p:cNvSpPr>
          <p:nvPr>
            <p:ph type="sldNum" sz="quarter" idx="12"/>
          </p:nvPr>
        </p:nvSpPr>
        <p:spPr/>
        <p:txBody>
          <a:bodyPr/>
          <a:lstStyle/>
          <a:p>
            <a:pPr>
              <a:defRPr/>
            </a:pPr>
            <a:fld id="{F9C67F65-F516-4C7F-8B07-DE44607797DB}" type="slidenum">
              <a:rPr lang="en-US" smtClean="0"/>
              <a:pPr>
                <a:defRPr/>
              </a:pPr>
              <a:t>20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2"/>
          <p:cNvSpPr>
            <a:spLocks noGrp="1"/>
          </p:cNvSpPr>
          <p:nvPr>
            <p:ph type="title"/>
          </p:nvPr>
        </p:nvSpPr>
        <p:spPr/>
        <p:txBody>
          <a:bodyPr/>
          <a:lstStyle/>
          <a:p>
            <a:pPr eaLnBrk="1" hangingPunct="1"/>
            <a:r>
              <a:rPr lang="en-US" dirty="0" smtClean="0"/>
              <a:t>Section 3.2 Complete</a:t>
            </a:r>
          </a:p>
        </p:txBody>
      </p:sp>
      <p:sp>
        <p:nvSpPr>
          <p:cNvPr id="35843" name="Content Placeholder 3"/>
          <p:cNvSpPr>
            <a:spLocks noGrp="1"/>
          </p:cNvSpPr>
          <p:nvPr>
            <p:ph idx="1"/>
          </p:nvPr>
        </p:nvSpPr>
        <p:spPr/>
        <p:txBody>
          <a:bodyPr/>
          <a:lstStyle/>
          <a:p>
            <a:pPr eaLnBrk="1" hangingPunct="1"/>
            <a:endParaRPr lang="en-US" dirty="0" smtClean="0"/>
          </a:p>
          <a:p>
            <a:pPr eaLnBrk="1" hangingPunct="1"/>
            <a:endParaRPr lang="en-US" dirty="0" smtClean="0"/>
          </a:p>
          <a:p>
            <a:pPr eaLnBrk="1" hangingPunct="1"/>
            <a:r>
              <a:rPr lang="en-US" dirty="0" smtClean="0"/>
              <a:t>Homework:  #’s 26, 27, 30, 33, 37</a:t>
            </a:r>
          </a:p>
          <a:p>
            <a:pPr eaLnBrk="1" hangingPunct="1"/>
            <a:endParaRPr lang="en-US" dirty="0" smtClean="0"/>
          </a:p>
          <a:p>
            <a:pPr eaLnBrk="1" hangingPunct="1"/>
            <a:r>
              <a:rPr lang="en-US" dirty="0" smtClean="0"/>
              <a:t>Any questions on pg. 5-8 in additional notes packet</a:t>
            </a:r>
          </a:p>
          <a:p>
            <a:pPr eaLnBrk="1" hangingPunct="1"/>
            <a:endParaRPr lang="en-US" dirty="0" smtClean="0"/>
          </a:p>
        </p:txBody>
      </p:sp>
      <p:sp>
        <p:nvSpPr>
          <p:cNvPr id="4" name="Slide Number Placeholder 3"/>
          <p:cNvSpPr>
            <a:spLocks noGrp="1"/>
          </p:cNvSpPr>
          <p:nvPr>
            <p:ph type="sldNum" sz="quarter" idx="12"/>
          </p:nvPr>
        </p:nvSpPr>
        <p:spPr/>
        <p:txBody>
          <a:bodyPr/>
          <a:lstStyle/>
          <a:p>
            <a:pPr>
              <a:defRPr/>
            </a:pPr>
            <a:fld id="{FD6ACDC5-5E40-4196-B299-D0D408CC9FA8}" type="slidenum">
              <a:rPr lang="en-US" smtClean="0"/>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3.3:  Least-Squares Regression</a:t>
            </a:r>
          </a:p>
        </p:txBody>
      </p:sp>
      <p:sp>
        <p:nvSpPr>
          <p:cNvPr id="36867" name="Content Placeholder 2"/>
          <p:cNvSpPr>
            <a:spLocks noGrp="1"/>
          </p:cNvSpPr>
          <p:nvPr>
            <p:ph idx="1"/>
          </p:nvPr>
        </p:nvSpPr>
        <p:spPr/>
        <p:txBody>
          <a:bodyPr/>
          <a:lstStyle/>
          <a:p>
            <a:pPr eaLnBrk="1" hangingPunct="1"/>
            <a:r>
              <a:rPr lang="en-US" dirty="0" smtClean="0"/>
              <a:t>Correlation measures the strength and direction of the linear relationship</a:t>
            </a:r>
          </a:p>
          <a:p>
            <a:pPr eaLnBrk="1" hangingPunct="1"/>
            <a:r>
              <a:rPr lang="en-US" b="1" dirty="0" smtClean="0"/>
              <a:t>Least-squares regression</a:t>
            </a:r>
          </a:p>
          <a:p>
            <a:pPr lvl="1"/>
            <a:r>
              <a:rPr lang="en-US" dirty="0" smtClean="0"/>
              <a:t>Method for finding a line that summarizes that relationship in a specific setting.</a:t>
            </a:r>
          </a:p>
          <a:p>
            <a:pPr lvl="1"/>
            <a:r>
              <a:rPr lang="en-US" dirty="0" smtClean="0"/>
              <a:t>Describes </a:t>
            </a:r>
            <a:r>
              <a:rPr lang="en-US" dirty="0"/>
              <a:t>how a response variable </a:t>
            </a:r>
            <a:r>
              <a:rPr lang="en-US" b="1" i="1" dirty="0" smtClean="0"/>
              <a:t>y</a:t>
            </a:r>
            <a:r>
              <a:rPr lang="en-US" dirty="0" smtClean="0"/>
              <a:t> changes </a:t>
            </a:r>
            <a:r>
              <a:rPr lang="en-US" dirty="0"/>
              <a:t>as an explanatory variable </a:t>
            </a:r>
            <a:r>
              <a:rPr lang="en-US" b="1" i="1" dirty="0"/>
              <a:t>x</a:t>
            </a:r>
            <a:r>
              <a:rPr lang="en-US" dirty="0"/>
              <a:t> </a:t>
            </a:r>
            <a:r>
              <a:rPr lang="en-US" dirty="0" smtClean="0"/>
              <a:t>changes</a:t>
            </a:r>
          </a:p>
          <a:p>
            <a:pPr lvl="1"/>
            <a:r>
              <a:rPr lang="en-US" dirty="0" smtClean="0"/>
              <a:t>Used </a:t>
            </a:r>
            <a:r>
              <a:rPr lang="en-US" dirty="0"/>
              <a:t>to predict the value of </a:t>
            </a:r>
            <a:r>
              <a:rPr lang="en-US" b="1" i="1" dirty="0"/>
              <a:t>y</a:t>
            </a:r>
            <a:r>
              <a:rPr lang="en-US" dirty="0"/>
              <a:t> for a given value of </a:t>
            </a:r>
            <a:r>
              <a:rPr lang="en-US" b="1" i="1" dirty="0" smtClean="0"/>
              <a:t>x</a:t>
            </a:r>
          </a:p>
          <a:p>
            <a:pPr lvl="1"/>
            <a:r>
              <a:rPr lang="en-US" dirty="0" smtClean="0"/>
              <a:t>Unlike </a:t>
            </a:r>
            <a:r>
              <a:rPr lang="en-US" dirty="0"/>
              <a:t>correlation, requires </a:t>
            </a:r>
            <a:r>
              <a:rPr lang="en-US" dirty="0" smtClean="0"/>
              <a:t>an </a:t>
            </a:r>
            <a:r>
              <a:rPr lang="en-US" i="1" dirty="0"/>
              <a:t>explanatory</a:t>
            </a:r>
            <a:r>
              <a:rPr lang="en-US" dirty="0"/>
              <a:t> and </a:t>
            </a:r>
            <a:r>
              <a:rPr lang="en-US" i="1" dirty="0"/>
              <a:t>response</a:t>
            </a:r>
            <a:r>
              <a:rPr lang="en-US" dirty="0"/>
              <a:t> variable</a:t>
            </a:r>
            <a:r>
              <a:rPr lang="en-US" dirty="0" smtClean="0"/>
              <a:t>.</a:t>
            </a:r>
            <a:endParaRPr lang="en-US" dirty="0"/>
          </a:p>
        </p:txBody>
      </p:sp>
      <p:sp>
        <p:nvSpPr>
          <p:cNvPr id="4" name="Slide Number Placeholder 3"/>
          <p:cNvSpPr>
            <a:spLocks noGrp="1"/>
          </p:cNvSpPr>
          <p:nvPr>
            <p:ph type="sldNum" sz="quarter" idx="12"/>
          </p:nvPr>
        </p:nvSpPr>
        <p:spPr/>
        <p:txBody>
          <a:bodyPr/>
          <a:lstStyle/>
          <a:p>
            <a:pPr>
              <a:defRPr/>
            </a:pPr>
            <a:fld id="{1F674905-2809-4858-AE49-480D61BFC2F0}" type="slidenum">
              <a:rPr lang="en-US" smtClean="0"/>
              <a:pPr>
                <a:defRPr/>
              </a:pPr>
              <a:t>22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wipe(left)">
                                      <p:cBhvr>
                                        <p:cTn id="7" dur="500"/>
                                        <p:tgtEl>
                                          <p:spTgt spid="36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6867">
                                            <p:txEl>
                                              <p:pRg st="1" end="1"/>
                                            </p:txEl>
                                          </p:spTgt>
                                        </p:tgtEl>
                                        <p:attrNameLst>
                                          <p:attrName>style.visibility</p:attrName>
                                        </p:attrNameLst>
                                      </p:cBhvr>
                                      <p:to>
                                        <p:strVal val="visible"/>
                                      </p:to>
                                    </p:set>
                                    <p:animEffect transition="in" filter="wipe(left)">
                                      <p:cBhvr>
                                        <p:cTn id="12" dur="500"/>
                                        <p:tgtEl>
                                          <p:spTgt spid="368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6867">
                                            <p:txEl>
                                              <p:pRg st="2" end="2"/>
                                            </p:txEl>
                                          </p:spTgt>
                                        </p:tgtEl>
                                        <p:attrNameLst>
                                          <p:attrName>style.visibility</p:attrName>
                                        </p:attrNameLst>
                                      </p:cBhvr>
                                      <p:to>
                                        <p:strVal val="visible"/>
                                      </p:to>
                                    </p:set>
                                    <p:animEffect transition="in" filter="wipe(left)">
                                      <p:cBhvr>
                                        <p:cTn id="17" dur="500"/>
                                        <p:tgtEl>
                                          <p:spTgt spid="368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6867">
                                            <p:txEl>
                                              <p:pRg st="3" end="3"/>
                                            </p:txEl>
                                          </p:spTgt>
                                        </p:tgtEl>
                                        <p:attrNameLst>
                                          <p:attrName>style.visibility</p:attrName>
                                        </p:attrNameLst>
                                      </p:cBhvr>
                                      <p:to>
                                        <p:strVal val="visible"/>
                                      </p:to>
                                    </p:set>
                                    <p:animEffect transition="in" filter="wipe(left)">
                                      <p:cBhvr>
                                        <p:cTn id="22" dur="500"/>
                                        <p:tgtEl>
                                          <p:spTgt spid="368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6867">
                                            <p:txEl>
                                              <p:pRg st="4" end="4"/>
                                            </p:txEl>
                                          </p:spTgt>
                                        </p:tgtEl>
                                        <p:attrNameLst>
                                          <p:attrName>style.visibility</p:attrName>
                                        </p:attrNameLst>
                                      </p:cBhvr>
                                      <p:to>
                                        <p:strVal val="visible"/>
                                      </p:to>
                                    </p:set>
                                    <p:animEffect transition="in" filter="wipe(left)">
                                      <p:cBhvr>
                                        <p:cTn id="27" dur="500"/>
                                        <p:tgtEl>
                                          <p:spTgt spid="3686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6867">
                                            <p:txEl>
                                              <p:pRg st="5" end="5"/>
                                            </p:txEl>
                                          </p:spTgt>
                                        </p:tgtEl>
                                        <p:attrNameLst>
                                          <p:attrName>style.visibility</p:attrName>
                                        </p:attrNameLst>
                                      </p:cBhvr>
                                      <p:to>
                                        <p:strVal val="visible"/>
                                      </p:to>
                                    </p:set>
                                    <p:animEffect transition="in" filter="wipe(left)">
                                      <p:cBhvr>
                                        <p:cTn id="32" dur="500"/>
                                        <p:tgtEl>
                                          <p:spTgt spid="368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Title 1"/>
          <p:cNvSpPr>
            <a:spLocks noGrp="1"/>
          </p:cNvSpPr>
          <p:nvPr>
            <p:ph type="title"/>
          </p:nvPr>
        </p:nvSpPr>
        <p:spPr>
          <a:xfrm>
            <a:off x="990600" y="274638"/>
            <a:ext cx="7162800" cy="868362"/>
          </a:xfrm>
        </p:spPr>
        <p:txBody>
          <a:bodyPr/>
          <a:lstStyle/>
          <a:p>
            <a:pPr eaLnBrk="1" hangingPunct="1"/>
            <a:r>
              <a:rPr lang="en-US" sz="3600" dirty="0" smtClean="0"/>
              <a:t>Least-squares regression line (LSRL).</a:t>
            </a:r>
          </a:p>
        </p:txBody>
      </p:sp>
      <mc:AlternateContent xmlns:mc="http://schemas.openxmlformats.org/markup-compatibility/2006">
        <mc:Choice xmlns="" xmlns:a14="http://schemas.microsoft.com/office/drawing/2010/main" Requires="a14">
          <p:sp>
            <p:nvSpPr>
              <p:cNvPr id="2056" name="Content Placeholder 2"/>
              <p:cNvSpPr>
                <a:spLocks noGrp="1"/>
              </p:cNvSpPr>
              <p:nvPr>
                <p:ph idx="1"/>
              </p:nvPr>
            </p:nvSpPr>
            <p:spPr>
              <a:xfrm>
                <a:off x="914400" y="1143000"/>
                <a:ext cx="8077200" cy="5486399"/>
              </a:xfrm>
            </p:spPr>
            <p:txBody>
              <a:bodyPr>
                <a:normAutofit/>
              </a:bodyPr>
              <a:lstStyle/>
              <a:p>
                <a:pPr eaLnBrk="1" hangingPunct="1"/>
                <a:r>
                  <a:rPr lang="en-US" dirty="0" smtClean="0"/>
                  <a:t>The equation is </a:t>
                </a:r>
                <a14:m>
                  <m:oMath xmlns:m="http://schemas.openxmlformats.org/officeDocument/2006/math">
                    <m:acc>
                      <m:accPr>
                        <m:chr m:val="̂"/>
                        <m:ctrlPr>
                          <a:rPr lang="en-US" i="1" smtClean="0">
                            <a:latin typeface="Cambria Math"/>
                          </a:rPr>
                        </m:ctrlPr>
                      </m:accPr>
                      <m:e>
                        <m:r>
                          <a:rPr lang="en-US" b="0" i="1" smtClean="0">
                            <a:latin typeface="Cambria Math"/>
                          </a:rPr>
                          <m:t>𝑦</m:t>
                        </m:r>
                      </m:e>
                    </m:acc>
                    <m:r>
                      <a:rPr lang="en-US" b="0" i="1" smtClean="0">
                        <a:latin typeface="Cambria Math"/>
                      </a:rPr>
                      <m:t>=</m:t>
                    </m:r>
                    <m:r>
                      <a:rPr lang="en-US" b="0" i="1" smtClean="0">
                        <a:latin typeface="Cambria Math"/>
                      </a:rPr>
                      <m:t>𝑎</m:t>
                    </m:r>
                    <m:r>
                      <a:rPr lang="en-US" b="0" i="1" smtClean="0">
                        <a:latin typeface="Cambria Math"/>
                      </a:rPr>
                      <m:t>+</m:t>
                    </m:r>
                    <m:r>
                      <a:rPr lang="en-US" b="0" i="1" smtClean="0">
                        <a:latin typeface="Cambria Math"/>
                      </a:rPr>
                      <m:t>𝑏𝑥</m:t>
                    </m:r>
                  </m:oMath>
                </a14:m>
                <a:r>
                  <a:rPr lang="en-US" dirty="0" smtClean="0"/>
                  <a:t>  </a:t>
                </a:r>
              </a:p>
              <a:p>
                <a:pPr eaLnBrk="1" hangingPunct="1"/>
                <a:endParaRPr lang="en-US" dirty="0" smtClean="0"/>
              </a:p>
              <a:p>
                <a:pPr eaLnBrk="1" hangingPunct="1"/>
                <a14:m>
                  <m:oMath xmlns:m="http://schemas.openxmlformats.org/officeDocument/2006/math">
                    <m:acc>
                      <m:accPr>
                        <m:chr m:val="̂"/>
                        <m:ctrlPr>
                          <a:rPr lang="en-US" i="1" smtClean="0">
                            <a:latin typeface="Cambria Math"/>
                          </a:rPr>
                        </m:ctrlPr>
                      </m:accPr>
                      <m:e>
                        <m:r>
                          <a:rPr lang="en-US" b="0" i="1" smtClean="0">
                            <a:latin typeface="Cambria Math"/>
                          </a:rPr>
                          <m:t>𝑦</m:t>
                        </m:r>
                      </m:e>
                    </m:acc>
                    <m:r>
                      <a:rPr lang="en-US" b="0" i="1" smtClean="0">
                        <a:latin typeface="Cambria Math"/>
                      </a:rPr>
                      <m:t> </m:t>
                    </m:r>
                  </m:oMath>
                </a14:m>
                <a:r>
                  <a:rPr lang="en-US" dirty="0" smtClean="0"/>
                  <a:t>is used because the equation is a prediction</a:t>
                </a:r>
              </a:p>
              <a:p>
                <a:pPr eaLnBrk="1" hangingPunct="1"/>
                <a:r>
                  <a:rPr lang="en-US" dirty="0" smtClean="0"/>
                  <a:t> The slope is </a:t>
                </a:r>
                <a:r>
                  <a:rPr lang="en-US" b="1" i="1" dirty="0" smtClean="0"/>
                  <a:t>b</a:t>
                </a:r>
                <a:r>
                  <a:rPr lang="en-US" dirty="0" smtClean="0"/>
                  <a:t> and the </a:t>
                </a:r>
                <a:r>
                  <a:rPr lang="en-US" i="1" dirty="0" smtClean="0"/>
                  <a:t>y-</a:t>
                </a:r>
                <a:r>
                  <a:rPr lang="en-US" dirty="0" smtClean="0"/>
                  <a:t>intercept is </a:t>
                </a:r>
                <a:r>
                  <a:rPr lang="en-US" b="1" i="1" dirty="0" smtClean="0"/>
                  <a:t>a</a:t>
                </a:r>
                <a:endParaRPr lang="en-US" dirty="0" smtClean="0"/>
              </a:p>
              <a:p>
                <a:pPr eaLnBrk="1" hangingPunct="1">
                  <a:buFont typeface="Arial" charset="0"/>
                  <a:buNone/>
                </a:pPr>
                <a:r>
                  <a:rPr lang="en-US" dirty="0" smtClean="0"/>
                  <a:t> </a:t>
                </a:r>
              </a:p>
              <a:p>
                <a:pPr eaLnBrk="1" hangingPunct="1">
                  <a:buFont typeface="Arial" charset="0"/>
                  <a:buNone/>
                </a:pPr>
                <a:endParaRPr lang="en-US" dirty="0" smtClean="0"/>
              </a:p>
              <a:p>
                <a:pPr eaLnBrk="1" hangingPunct="1"/>
                <a:r>
                  <a:rPr lang="en-US" dirty="0" smtClean="0"/>
                  <a:t>Every least-squares regression line passes through the point </a:t>
                </a:r>
                <a14:m>
                  <m:oMath xmlns:m="http://schemas.openxmlformats.org/officeDocument/2006/math">
                    <m:d>
                      <m:dPr>
                        <m:ctrlPr>
                          <a:rPr lang="en-US" i="1" smtClean="0">
                            <a:latin typeface="Cambria Math"/>
                          </a:rPr>
                        </m:ctrlPr>
                      </m:dPr>
                      <m:e>
                        <m:acc>
                          <m:accPr>
                            <m:chr m:val="̅"/>
                            <m:ctrlPr>
                              <a:rPr lang="en-US" i="1" smtClean="0">
                                <a:latin typeface="Cambria Math"/>
                              </a:rPr>
                            </m:ctrlPr>
                          </m:accPr>
                          <m:e>
                            <m:r>
                              <a:rPr lang="en-US" b="0" i="1" smtClean="0">
                                <a:latin typeface="Cambria Math"/>
                              </a:rPr>
                              <m:t>𝑥</m:t>
                            </m:r>
                          </m:e>
                        </m:acc>
                        <m:r>
                          <a:rPr lang="en-US" b="0" i="1" smtClean="0">
                            <a:latin typeface="Cambria Math"/>
                          </a:rPr>
                          <m:t>,</m:t>
                        </m:r>
                        <m:acc>
                          <m:accPr>
                            <m:chr m:val="̅"/>
                            <m:ctrlPr>
                              <a:rPr lang="en-US" b="0" i="1" smtClean="0">
                                <a:latin typeface="Cambria Math"/>
                              </a:rPr>
                            </m:ctrlPr>
                          </m:accPr>
                          <m:e>
                            <m:r>
                              <a:rPr lang="en-US" b="0" i="1" smtClean="0">
                                <a:latin typeface="Cambria Math"/>
                              </a:rPr>
                              <m:t>𝑦</m:t>
                            </m:r>
                          </m:e>
                        </m:acc>
                      </m:e>
                    </m:d>
                  </m:oMath>
                </a14:m>
                <a:r>
                  <a:rPr lang="en-US" dirty="0" smtClean="0"/>
                  <a:t>          </a:t>
                </a:r>
              </a:p>
            </p:txBody>
          </p:sp>
        </mc:Choice>
        <mc:Fallback>
          <p:sp>
            <p:nvSpPr>
              <p:cNvPr id="2056" name="Content Placeholder 2"/>
              <p:cNvSpPr>
                <a:spLocks noGrp="1" noRot="1" noChangeAspect="1" noMove="1" noResize="1" noEditPoints="1" noAdjustHandles="1" noChangeArrowheads="1" noChangeShapeType="1" noTextEdit="1"/>
              </p:cNvSpPr>
              <p:nvPr>
                <p:ph idx="1"/>
              </p:nvPr>
            </p:nvSpPr>
            <p:spPr>
              <a:xfrm>
                <a:off x="914400" y="1143000"/>
                <a:ext cx="8077200" cy="5486399"/>
              </a:xfrm>
              <a:blipFill rotWithShape="1">
                <a:blip r:embed="rId3" cstate="print"/>
                <a:stretch>
                  <a:fillRect t="-1112"/>
                </a:stretch>
              </a:blipFill>
            </p:spPr>
            <p:txBody>
              <a:bodyPr/>
              <a:lstStyle/>
              <a:p>
                <a:r>
                  <a:rPr lang="en-US">
                    <a:noFill/>
                  </a:rPr>
                  <a:t> </a:t>
                </a:r>
              </a:p>
            </p:txBody>
          </p:sp>
        </mc:Fallback>
      </mc:AlternateContent>
      <p:sp>
        <p:nvSpPr>
          <p:cNvPr id="14" name="Slide Number Placeholder 13"/>
          <p:cNvSpPr>
            <a:spLocks noGrp="1"/>
          </p:cNvSpPr>
          <p:nvPr>
            <p:ph type="sldNum" sz="quarter" idx="12"/>
          </p:nvPr>
        </p:nvSpPr>
        <p:spPr/>
        <p:txBody>
          <a:bodyPr/>
          <a:lstStyle/>
          <a:p>
            <a:pPr>
              <a:defRPr/>
            </a:pPr>
            <a:fld id="{5E7C32DD-AA30-40A9-9265-4512D02E2A19}" type="slidenum">
              <a:rPr lang="en-US" smtClean="0"/>
              <a:pPr>
                <a:defRPr/>
              </a:pPr>
              <a:t>23</a:t>
            </a:fld>
            <a:endParaRPr lang="en-US"/>
          </a:p>
        </p:txBody>
      </p:sp>
      <p:sp>
        <p:nvSpPr>
          <p:cNvPr id="2057" name="Rectangle 2"/>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en-US">
              <a:latin typeface="Calibri" pitchFamily="34" charset="0"/>
            </a:endParaRPr>
          </a:p>
        </p:txBody>
      </p:sp>
      <p:sp>
        <p:nvSpPr>
          <p:cNvPr id="2058" name="Rectangle 4"/>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en-US">
              <a:latin typeface="Calibri" pitchFamily="34" charset="0"/>
            </a:endParaRPr>
          </a:p>
        </p:txBody>
      </p:sp>
      <p:graphicFrame>
        <p:nvGraphicFramePr>
          <p:cNvPr id="2051" name="Object 3"/>
          <p:cNvGraphicFramePr>
            <a:graphicFrameLocks noChangeAspect="1"/>
          </p:cNvGraphicFramePr>
          <p:nvPr>
            <p:extLst>
              <p:ext uri="{D42A27DB-BD31-4B8C-83A1-F6EECF244321}">
                <p14:modId xmlns="" xmlns:p14="http://schemas.microsoft.com/office/powerpoint/2010/main" val="3404132524"/>
              </p:ext>
            </p:extLst>
          </p:nvPr>
        </p:nvGraphicFramePr>
        <p:xfrm>
          <a:off x="2362200" y="3124200"/>
          <a:ext cx="1295400" cy="1130300"/>
        </p:xfrm>
        <a:graphic>
          <a:graphicData uri="http://schemas.openxmlformats.org/presentationml/2006/ole">
            <p:oleObj spid="_x0000_s2160" name="Equation" r:id="rId4" imgW="520700" imgH="457200" progId="Equation.DSMT4">
              <p:embed/>
            </p:oleObj>
          </a:graphicData>
        </a:graphic>
      </p:graphicFrame>
      <p:sp>
        <p:nvSpPr>
          <p:cNvPr id="2059" name="Rectangle 6"/>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en-US">
              <a:latin typeface="Calibri" pitchFamily="34" charset="0"/>
            </a:endParaRPr>
          </a:p>
        </p:txBody>
      </p:sp>
      <p:graphicFrame>
        <p:nvGraphicFramePr>
          <p:cNvPr id="2052" name="Object 5"/>
          <p:cNvGraphicFramePr>
            <a:graphicFrameLocks noChangeAspect="1"/>
          </p:cNvGraphicFramePr>
          <p:nvPr>
            <p:extLst>
              <p:ext uri="{D42A27DB-BD31-4B8C-83A1-F6EECF244321}">
                <p14:modId xmlns="" xmlns:p14="http://schemas.microsoft.com/office/powerpoint/2010/main" val="2061020120"/>
              </p:ext>
            </p:extLst>
          </p:nvPr>
        </p:nvGraphicFramePr>
        <p:xfrm>
          <a:off x="5043054" y="3303155"/>
          <a:ext cx="1981200" cy="717550"/>
        </p:xfrm>
        <a:graphic>
          <a:graphicData uri="http://schemas.openxmlformats.org/presentationml/2006/ole">
            <p:oleObj spid="_x0000_s2161" name="Equation" r:id="rId5" imgW="660113" imgH="241195" progId="Equation.DSMT4">
              <p:embed/>
            </p:oleObj>
          </a:graphicData>
        </a:graphic>
      </p:graphicFrame>
      <p:sp>
        <p:nvSpPr>
          <p:cNvPr id="2060" name="Rectangle 8"/>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en-US">
              <a:latin typeface="Calibri" pitchFamily="34" charset="0"/>
            </a:endParaRPr>
          </a:p>
        </p:txBody>
      </p:sp>
      <p:sp>
        <p:nvSpPr>
          <p:cNvPr id="2061" name="Rectangle 10"/>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en-US">
              <a:latin typeface="Calibr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Facts about least-squares regression.</a:t>
            </a:r>
          </a:p>
        </p:txBody>
      </p:sp>
      <mc:AlternateContent xmlns:mc="http://schemas.openxmlformats.org/markup-compatibility/2006">
        <mc:Choice xmlns="" xmlns:a14="http://schemas.microsoft.com/office/drawing/2010/main" Requires="a14">
          <p:sp>
            <p:nvSpPr>
              <p:cNvPr id="3" name="Content Placeholder 2"/>
              <p:cNvSpPr>
                <a:spLocks noGrp="1"/>
              </p:cNvSpPr>
              <p:nvPr>
                <p:ph idx="1"/>
              </p:nvPr>
            </p:nvSpPr>
            <p:spPr/>
            <p:txBody>
              <a:bodyPr rtlCol="0">
                <a:normAutofit/>
              </a:bodyPr>
              <a:lstStyle/>
              <a:p>
                <a:pPr marL="596646" indent="-514350">
                  <a:buFont typeface="+mj-lt"/>
                  <a:buAutoNum type="arabicPeriod"/>
                  <a:defRPr/>
                </a:pPr>
                <a:r>
                  <a:rPr lang="en-US" dirty="0" smtClean="0"/>
                  <a:t>Distinction between explanatory and response variables is essential</a:t>
                </a:r>
              </a:p>
              <a:p>
                <a:pPr marL="870966" lvl="1" indent="-514350">
                  <a:buFont typeface="+mj-lt"/>
                  <a:buAutoNum type="alphaLcPeriod"/>
                  <a:defRPr/>
                </a:pPr>
                <a:r>
                  <a:rPr lang="en-US" dirty="0"/>
                  <a:t>If we reversed the roles of the two variables, we get a different </a:t>
                </a:r>
                <a:r>
                  <a:rPr lang="en-US" dirty="0" smtClean="0"/>
                  <a:t>LSRL</a:t>
                </a:r>
              </a:p>
              <a:p>
                <a:pPr marL="596646" indent="-514350">
                  <a:buFont typeface="+mj-lt"/>
                  <a:buAutoNum type="arabicPeriod"/>
                  <a:defRPr/>
                </a:pPr>
                <a:r>
                  <a:rPr lang="en-US" dirty="0" smtClean="0"/>
                  <a:t>LSRL is calculated by minimizing the sum of the squares of </a:t>
                </a:r>
                <a14:m>
                  <m:oMath xmlns:m="http://schemas.openxmlformats.org/officeDocument/2006/math">
                    <m:r>
                      <a:rPr lang="en-US" b="0" i="1" smtClean="0">
                        <a:latin typeface="Cambria Math"/>
                      </a:rPr>
                      <m:t>𝑦</m:t>
                    </m:r>
                    <m:r>
                      <a:rPr lang="en-US" b="0" i="1" smtClean="0">
                        <a:latin typeface="Cambria Math"/>
                      </a:rPr>
                      <m:t>−</m:t>
                    </m:r>
                    <m:acc>
                      <m:accPr>
                        <m:chr m:val="̂"/>
                        <m:ctrlPr>
                          <a:rPr lang="en-US" b="0" i="1" smtClean="0">
                            <a:latin typeface="Cambria Math"/>
                          </a:rPr>
                        </m:ctrlPr>
                      </m:accPr>
                      <m:e>
                        <m:r>
                          <a:rPr lang="en-US" b="0" i="1" smtClean="0">
                            <a:latin typeface="Cambria Math"/>
                          </a:rPr>
                          <m:t>𝑦</m:t>
                        </m:r>
                      </m:e>
                    </m:acc>
                  </m:oMath>
                </a14:m>
                <a:r>
                  <a:rPr lang="en-US" dirty="0" smtClean="0"/>
                  <a:t> </a:t>
                </a:r>
              </a:p>
              <a:p>
                <a:pPr marL="596646" indent="-514350">
                  <a:buFont typeface="+mj-lt"/>
                  <a:buAutoNum type="arabicPeriod"/>
                  <a:defRPr/>
                </a:pPr>
                <a:r>
                  <a:rPr lang="en-US" dirty="0" smtClean="0"/>
                  <a:t>There is a close connection between correlation and the slope of the regression line</a:t>
                </a:r>
              </a:p>
              <a:p>
                <a:pPr marL="870966" lvl="1" indent="-514350">
                  <a:buFont typeface="+mj-lt"/>
                  <a:buAutoNum type="alphaLcPeriod"/>
                  <a:defRPr/>
                </a:pPr>
                <a:r>
                  <a:rPr lang="en-US" dirty="0" smtClean="0"/>
                  <a:t>As </a:t>
                </a:r>
                <a:r>
                  <a:rPr lang="en-US" b="1" i="1" dirty="0" smtClean="0"/>
                  <a:t>r</a:t>
                </a:r>
                <a:r>
                  <a:rPr lang="en-US" dirty="0" smtClean="0"/>
                  <a:t> gets closer to 0, </a:t>
                </a:r>
                <a14:m>
                  <m:oMath xmlns:m="http://schemas.openxmlformats.org/officeDocument/2006/math">
                    <m:acc>
                      <m:accPr>
                        <m:chr m:val="̂"/>
                        <m:ctrlPr>
                          <a:rPr lang="en-US" i="1" smtClean="0">
                            <a:latin typeface="Cambria Math"/>
                          </a:rPr>
                        </m:ctrlPr>
                      </m:accPr>
                      <m:e>
                        <m:r>
                          <a:rPr lang="en-US" b="0" i="1" smtClean="0">
                            <a:latin typeface="Cambria Math"/>
                          </a:rPr>
                          <m:t>𝑦</m:t>
                        </m:r>
                      </m:e>
                    </m:acc>
                  </m:oMath>
                </a14:m>
                <a:r>
                  <a:rPr lang="en-US" dirty="0" smtClean="0"/>
                  <a:t> moves less in response to changes in </a:t>
                </a:r>
                <a:r>
                  <a:rPr lang="en-US" i="1" dirty="0" smtClean="0"/>
                  <a:t>x</a:t>
                </a:r>
                <a:r>
                  <a:rPr lang="en-US" dirty="0" smtClean="0"/>
                  <a:t>.</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cstate="print"/>
                <a:stretch>
                  <a:fillRect t="-1018" r="-673"/>
                </a:stretch>
              </a:blipFill>
            </p:spPr>
            <p:txBody>
              <a:bodyPr/>
              <a:lstStyle/>
              <a:p>
                <a:r>
                  <a:rPr lang="en-US">
                    <a:noFill/>
                  </a:rPr>
                  <a:t> </a:t>
                </a:r>
              </a:p>
            </p:txBody>
          </p:sp>
        </mc:Fallback>
      </mc:AlternateContent>
      <p:sp>
        <p:nvSpPr>
          <p:cNvPr id="6" name="Slide Number Placeholder 5"/>
          <p:cNvSpPr>
            <a:spLocks noGrp="1"/>
          </p:cNvSpPr>
          <p:nvPr>
            <p:ph type="sldNum" sz="quarter" idx="12"/>
          </p:nvPr>
        </p:nvSpPr>
        <p:spPr/>
        <p:txBody>
          <a:bodyPr/>
          <a:lstStyle/>
          <a:p>
            <a:pPr>
              <a:defRPr/>
            </a:pPr>
            <a:fld id="{91A5F29A-2EC7-482B-B940-925912E188F4}" type="slidenum">
              <a:rPr lang="en-US" smtClean="0"/>
              <a:pPr>
                <a:defRPr/>
              </a:pPr>
              <a:t>24</a:t>
            </a:fld>
            <a:endParaRPr lang="en-US"/>
          </a:p>
        </p:txBody>
      </p:sp>
      <p:sp>
        <p:nvSpPr>
          <p:cNvPr id="4101" name="Rectangle 2"/>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en-US">
              <a:latin typeface="Calibri" pitchFamily="34" charset="0"/>
            </a:endParaRPr>
          </a:p>
        </p:txBody>
      </p:sp>
      <p:graphicFrame>
        <p:nvGraphicFramePr>
          <p:cNvPr id="4" name="Object 3"/>
          <p:cNvGraphicFramePr>
            <a:graphicFrameLocks noChangeAspect="1"/>
          </p:cNvGraphicFramePr>
          <p:nvPr>
            <p:extLst>
              <p:ext uri="{D42A27DB-BD31-4B8C-83A1-F6EECF244321}">
                <p14:modId xmlns="" xmlns:p14="http://schemas.microsoft.com/office/powerpoint/2010/main" val="366705291"/>
              </p:ext>
            </p:extLst>
          </p:nvPr>
        </p:nvGraphicFramePr>
        <p:xfrm>
          <a:off x="4246418" y="5396346"/>
          <a:ext cx="1295400" cy="1130300"/>
        </p:xfrm>
        <a:graphic>
          <a:graphicData uri="http://schemas.openxmlformats.org/presentationml/2006/ole">
            <p:oleObj spid="_x0000_s4126" name="Equation" r:id="rId4" imgW="520700" imgH="45720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arn(inVertic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itle 1"/>
          <p:cNvSpPr>
            <a:spLocks noGrp="1"/>
          </p:cNvSpPr>
          <p:nvPr>
            <p:ph type="title"/>
          </p:nvPr>
        </p:nvSpPr>
        <p:spPr/>
        <p:txBody>
          <a:bodyPr/>
          <a:lstStyle/>
          <a:p>
            <a:pPr eaLnBrk="1" hangingPunct="1"/>
            <a:r>
              <a:rPr lang="en-US" dirty="0" smtClean="0"/>
              <a:t>Interpretation of LSRL</a:t>
            </a:r>
          </a:p>
        </p:txBody>
      </p:sp>
      <mc:AlternateContent xmlns:mc="http://schemas.openxmlformats.org/markup-compatibility/2006">
        <mc:Choice xmlns="" xmlns:a14="http://schemas.microsoft.com/office/drawing/2010/main" Requires="a14">
          <p:sp>
            <p:nvSpPr>
              <p:cNvPr id="3077" name="Content Placeholder 2"/>
              <p:cNvSpPr>
                <a:spLocks noGrp="1"/>
              </p:cNvSpPr>
              <p:nvPr>
                <p:ph idx="1"/>
              </p:nvPr>
            </p:nvSpPr>
            <p:spPr>
              <a:xfrm>
                <a:off x="990600" y="1122218"/>
                <a:ext cx="8153400" cy="5735782"/>
              </a:xfrm>
            </p:spPr>
            <p:txBody>
              <a:bodyPr/>
              <a:lstStyle/>
              <a:p>
                <a:pPr eaLnBrk="1" hangingPunct="1"/>
                <a:r>
                  <a:rPr lang="en-US" dirty="0" smtClean="0"/>
                  <a:t>Slope</a:t>
                </a:r>
              </a:p>
              <a:p>
                <a:pPr lvl="1"/>
                <a:r>
                  <a:rPr lang="en-US" dirty="0" smtClean="0"/>
                  <a:t>For every unit increase in </a:t>
                </a:r>
                <a:r>
                  <a:rPr lang="en-US" i="1" dirty="0" smtClean="0"/>
                  <a:t>x</a:t>
                </a:r>
                <a:r>
                  <a:rPr lang="en-US" dirty="0" smtClean="0"/>
                  <a:t>, there is </a:t>
                </a:r>
                <a:r>
                  <a:rPr lang="en-US" b="1" i="1" u="sng" dirty="0" smtClean="0"/>
                  <a:t>on average</a:t>
                </a:r>
                <a:r>
                  <a:rPr lang="en-US" dirty="0" smtClean="0"/>
                  <a:t> a change of </a:t>
                </a:r>
                <a:r>
                  <a:rPr lang="en-US" b="1" i="1" dirty="0" smtClean="0"/>
                  <a:t>b</a:t>
                </a:r>
                <a:r>
                  <a:rPr lang="en-US" dirty="0" smtClean="0"/>
                  <a:t> units in </a:t>
                </a:r>
                <a14:m>
                  <m:oMath xmlns:m="http://schemas.openxmlformats.org/officeDocument/2006/math">
                    <m:acc>
                      <m:accPr>
                        <m:chr m:val="̂"/>
                        <m:ctrlPr>
                          <a:rPr lang="en-US" i="1" smtClean="0">
                            <a:latin typeface="Cambria Math"/>
                          </a:rPr>
                        </m:ctrlPr>
                      </m:accPr>
                      <m:e>
                        <m:r>
                          <a:rPr lang="en-US" b="0" i="1" smtClean="0">
                            <a:latin typeface="Cambria Math"/>
                          </a:rPr>
                          <m:t>𝑦</m:t>
                        </m:r>
                      </m:e>
                    </m:acc>
                  </m:oMath>
                </a14:m>
                <a:endParaRPr lang="en-US" dirty="0" smtClean="0"/>
              </a:p>
              <a:p>
                <a:pPr eaLnBrk="1" hangingPunct="1"/>
                <a:endParaRPr lang="en-US" i="1" dirty="0" smtClean="0"/>
              </a:p>
              <a:p>
                <a:pPr eaLnBrk="1" hangingPunct="1"/>
                <a:r>
                  <a:rPr lang="en-US" i="1" dirty="0" smtClean="0"/>
                  <a:t>y</a:t>
                </a:r>
                <a:r>
                  <a:rPr lang="en-US" dirty="0" smtClean="0"/>
                  <a:t>-intercept </a:t>
                </a:r>
              </a:p>
              <a:p>
                <a:pPr lvl="1"/>
                <a:r>
                  <a:rPr lang="en-US" dirty="0" smtClean="0"/>
                  <a:t>Value of </a:t>
                </a:r>
                <a14:m>
                  <m:oMath xmlns:m="http://schemas.openxmlformats.org/officeDocument/2006/math">
                    <m:acc>
                      <m:accPr>
                        <m:chr m:val="̂"/>
                        <m:ctrlPr>
                          <a:rPr lang="en-US" i="1">
                            <a:latin typeface="Cambria Math"/>
                          </a:rPr>
                        </m:ctrlPr>
                      </m:accPr>
                      <m:e>
                        <m:r>
                          <a:rPr lang="en-US" i="1">
                            <a:latin typeface="Cambria Math"/>
                          </a:rPr>
                          <m:t>𝑦</m:t>
                        </m:r>
                      </m:e>
                    </m:acc>
                  </m:oMath>
                </a14:m>
                <a:r>
                  <a:rPr lang="en-US" dirty="0" smtClean="0"/>
                  <a:t> when </a:t>
                </a:r>
                <a:r>
                  <a:rPr lang="en-US" i="1" dirty="0" smtClean="0"/>
                  <a:t>x</a:t>
                </a:r>
                <a:r>
                  <a:rPr lang="en-US" dirty="0" smtClean="0"/>
                  <a:t> = 0</a:t>
                </a:r>
                <a:endParaRPr lang="en-US" dirty="0"/>
              </a:p>
              <a:p>
                <a:pPr lvl="1"/>
                <a:r>
                  <a:rPr lang="en-US" dirty="0" smtClean="0"/>
                  <a:t>Only meaningful when </a:t>
                </a:r>
                <a:r>
                  <a:rPr lang="en-US" i="1" dirty="0" smtClean="0"/>
                  <a:t>x</a:t>
                </a:r>
                <a:r>
                  <a:rPr lang="en-US" dirty="0" smtClean="0"/>
                  <a:t> can actually take values close to zero.</a:t>
                </a:r>
              </a:p>
            </p:txBody>
          </p:sp>
        </mc:Choice>
        <mc:Fallback>
          <p:sp>
            <p:nvSpPr>
              <p:cNvPr id="3077" name="Content Placeholder 2"/>
              <p:cNvSpPr>
                <a:spLocks noGrp="1" noRot="1" noChangeAspect="1" noMove="1" noResize="1" noEditPoints="1" noAdjustHandles="1" noChangeArrowheads="1" noChangeShapeType="1" noTextEdit="1"/>
              </p:cNvSpPr>
              <p:nvPr>
                <p:ph idx="1"/>
              </p:nvPr>
            </p:nvSpPr>
            <p:spPr>
              <a:xfrm>
                <a:off x="990600" y="1122218"/>
                <a:ext cx="8153400" cy="5735782"/>
              </a:xfrm>
              <a:blipFill rotWithShape="1">
                <a:blip r:embed="rId2" cstate="print"/>
                <a:stretch>
                  <a:fillRect t="-1063" r="-524"/>
                </a:stretch>
              </a:blipFill>
            </p:spPr>
            <p:txBody>
              <a:bodyPr/>
              <a:lstStyle/>
              <a:p>
                <a:r>
                  <a:rPr lang="en-US">
                    <a:noFill/>
                  </a:rPr>
                  <a:t> </a:t>
                </a:r>
              </a:p>
            </p:txBody>
          </p:sp>
        </mc:Fallback>
      </mc:AlternateContent>
      <p:sp>
        <p:nvSpPr>
          <p:cNvPr id="7" name="Slide Number Placeholder 6"/>
          <p:cNvSpPr>
            <a:spLocks noGrp="1"/>
          </p:cNvSpPr>
          <p:nvPr>
            <p:ph type="sldNum" sz="quarter" idx="12"/>
          </p:nvPr>
        </p:nvSpPr>
        <p:spPr/>
        <p:txBody>
          <a:bodyPr/>
          <a:lstStyle/>
          <a:p>
            <a:pPr>
              <a:defRPr/>
            </a:pPr>
            <a:fld id="{DE69D9BB-A3E3-406F-B888-F88054B5DD41}" type="slidenum">
              <a:rPr lang="en-US" smtClean="0"/>
              <a:pPr>
                <a:defRPr/>
              </a:pPr>
              <a:t>25</a:t>
            </a:fld>
            <a:endParaRPr lang="en-US"/>
          </a:p>
        </p:txBody>
      </p:sp>
      <p:sp>
        <p:nvSpPr>
          <p:cNvPr id="3078" name="Rectangle 2"/>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en-US">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77">
                                            <p:txEl>
                                              <p:pRg st="1" end="1"/>
                                            </p:txEl>
                                          </p:spTgt>
                                        </p:tgtEl>
                                        <p:attrNameLst>
                                          <p:attrName>style.visibility</p:attrName>
                                        </p:attrNameLst>
                                      </p:cBhvr>
                                      <p:to>
                                        <p:strVal val="visible"/>
                                      </p:to>
                                    </p:set>
                                    <p:animEffect transition="in" filter="wipe(left)">
                                      <p:cBhvr>
                                        <p:cTn id="7" dur="500"/>
                                        <p:tgtEl>
                                          <p:spTgt spid="307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077">
                                            <p:txEl>
                                              <p:pRg st="4" end="4"/>
                                            </p:txEl>
                                          </p:spTgt>
                                        </p:tgtEl>
                                        <p:attrNameLst>
                                          <p:attrName>style.visibility</p:attrName>
                                        </p:attrNameLst>
                                      </p:cBhvr>
                                      <p:to>
                                        <p:strVal val="visible"/>
                                      </p:to>
                                    </p:set>
                                    <p:animEffect transition="in" filter="wipe(left)">
                                      <p:cBhvr>
                                        <p:cTn id="12" dur="500"/>
                                        <p:tgtEl>
                                          <p:spTgt spid="3077">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077">
                                            <p:txEl>
                                              <p:pRg st="5" end="5"/>
                                            </p:txEl>
                                          </p:spTgt>
                                        </p:tgtEl>
                                        <p:attrNameLst>
                                          <p:attrName>style.visibility</p:attrName>
                                        </p:attrNameLst>
                                      </p:cBhvr>
                                      <p:to>
                                        <p:strVal val="visible"/>
                                      </p:to>
                                    </p:set>
                                    <p:animEffect transition="in" filter="wipe(left)">
                                      <p:cBhvr>
                                        <p:cTn id="17" dur="500"/>
                                        <p:tgtEl>
                                          <p:spTgt spid="307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b="71761"/>
          <a:stretch>
            <a:fillRect/>
          </a:stretch>
        </p:blipFill>
        <p:spPr bwMode="auto">
          <a:xfrm>
            <a:off x="0" y="0"/>
            <a:ext cx="9144000" cy="13659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90CE8F4B-C61E-4ACE-AA76-63D419284AAF}" type="slidenum">
              <a:rPr lang="en-US" smtClean="0"/>
              <a:pPr>
                <a:defRPr/>
              </a:pPr>
              <a:t>26</a:t>
            </a:fld>
            <a:endParaRPr lang="en-US"/>
          </a:p>
        </p:txBody>
      </p:sp>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t="54144" b="31853"/>
          <a:stretch>
            <a:fillRect/>
          </a:stretch>
        </p:blipFill>
        <p:spPr bwMode="auto">
          <a:xfrm>
            <a:off x="0" y="1704618"/>
            <a:ext cx="9144000" cy="677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t="31507" b="61025"/>
          <a:stretch>
            <a:fillRect/>
          </a:stretch>
        </p:blipFill>
        <p:spPr bwMode="auto">
          <a:xfrm>
            <a:off x="0" y="1343378"/>
            <a:ext cx="9144000" cy="3612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5"/>
          <p:cNvSpPr txBox="1"/>
          <p:nvPr/>
        </p:nvSpPr>
        <p:spPr>
          <a:xfrm>
            <a:off x="1016001" y="2415822"/>
            <a:ext cx="2212621" cy="1200329"/>
          </a:xfrm>
          <a:prstGeom prst="rect">
            <a:avLst/>
          </a:prstGeom>
          <a:noFill/>
        </p:spPr>
        <p:txBody>
          <a:bodyPr wrap="square" rtlCol="0">
            <a:spAutoFit/>
          </a:bodyPr>
          <a:lstStyle/>
          <a:p>
            <a:pPr marL="342900" indent="-342900">
              <a:buFont typeface="+mj-lt"/>
              <a:buAutoNum type="alphaUcPeriod"/>
            </a:pPr>
            <a:r>
              <a:rPr lang="en-US" dirty="0" smtClean="0">
                <a:latin typeface="+mn-lt"/>
              </a:rPr>
              <a:t>y=5.43-.0053x</a:t>
            </a:r>
          </a:p>
          <a:p>
            <a:pPr marL="342900" indent="-342900"/>
            <a:r>
              <a:rPr lang="en-US" dirty="0" smtClean="0">
                <a:latin typeface="+mn-lt"/>
              </a:rPr>
              <a:t>	Window</a:t>
            </a:r>
          </a:p>
          <a:p>
            <a:pPr marL="342900" indent="-4763"/>
            <a:r>
              <a:rPr lang="en-US" dirty="0" smtClean="0">
                <a:latin typeface="+mn-lt"/>
              </a:rPr>
              <a:t>0 &lt; X &lt; 151</a:t>
            </a:r>
          </a:p>
          <a:p>
            <a:pPr marL="342900" indent="-4763"/>
            <a:r>
              <a:rPr lang="en-US" dirty="0" smtClean="0">
                <a:latin typeface="+mn-lt"/>
              </a:rPr>
              <a:t>0 &lt; Y &lt; 7</a:t>
            </a:r>
            <a:endParaRPr lang="en-US" dirty="0">
              <a:latin typeface="+mn-lt"/>
            </a:endParaRPr>
          </a:p>
        </p:txBody>
      </p:sp>
      <p:pic>
        <p:nvPicPr>
          <p:cNvPr id="44033" name="Picture 1"/>
          <p:cNvPicPr>
            <a:picLocks noChangeAspect="1" noChangeArrowheads="1"/>
          </p:cNvPicPr>
          <p:nvPr/>
        </p:nvPicPr>
        <p:blipFill>
          <a:blip r:embed="rId3" cstate="print"/>
          <a:srcRect/>
          <a:stretch>
            <a:fillRect/>
          </a:stretch>
        </p:blipFill>
        <p:spPr bwMode="auto">
          <a:xfrm>
            <a:off x="1016001" y="3711574"/>
            <a:ext cx="3300161" cy="2666648"/>
          </a:xfrm>
          <a:prstGeom prst="rect">
            <a:avLst/>
          </a:prstGeom>
          <a:noFill/>
          <a:ln w="9525">
            <a:noFill/>
            <a:miter lim="800000"/>
            <a:headEnd/>
            <a:tailEnd/>
          </a:ln>
        </p:spPr>
      </p:pic>
      <p:sp>
        <p:nvSpPr>
          <p:cNvPr id="8" name="TextBox 7"/>
          <p:cNvSpPr txBox="1"/>
          <p:nvPr/>
        </p:nvSpPr>
        <p:spPr>
          <a:xfrm>
            <a:off x="4583290" y="2415822"/>
            <a:ext cx="2980266" cy="1200329"/>
          </a:xfrm>
          <a:prstGeom prst="rect">
            <a:avLst/>
          </a:prstGeom>
          <a:noFill/>
        </p:spPr>
        <p:txBody>
          <a:bodyPr wrap="square" rtlCol="0">
            <a:spAutoFit/>
          </a:bodyPr>
          <a:lstStyle/>
          <a:p>
            <a:r>
              <a:rPr lang="en-US" dirty="0" smtClean="0">
                <a:latin typeface="+mn-lt"/>
              </a:rPr>
              <a:t>By looking at the equation or the graph, the association between time and pH is negative.</a:t>
            </a:r>
          </a:p>
        </p:txBody>
      </p:sp>
      <p:sp>
        <p:nvSpPr>
          <p:cNvPr id="9" name="TextBox 8"/>
          <p:cNvSpPr txBox="1"/>
          <p:nvPr/>
        </p:nvSpPr>
        <p:spPr>
          <a:xfrm>
            <a:off x="4583290" y="3928533"/>
            <a:ext cx="2980266" cy="2031325"/>
          </a:xfrm>
          <a:prstGeom prst="rect">
            <a:avLst/>
          </a:prstGeom>
          <a:noFill/>
        </p:spPr>
        <p:txBody>
          <a:bodyPr wrap="square" rtlCol="0">
            <a:spAutoFit/>
          </a:bodyPr>
          <a:lstStyle/>
          <a:p>
            <a:r>
              <a:rPr lang="en-US" dirty="0" smtClean="0">
                <a:latin typeface="+mn-lt"/>
              </a:rPr>
              <a:t>This means that there is an inverse relationship between weeks and pH levels.  As more weeks go by the pH level of the rain gets lower, meaning the rain is becoming more acidic.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44033"/>
                                        </p:tgtEl>
                                        <p:attrNameLst>
                                          <p:attrName>style.visibility</p:attrName>
                                        </p:attrNameLst>
                                      </p:cBhvr>
                                      <p:to>
                                        <p:strVal val="visible"/>
                                      </p:to>
                                    </p:set>
                                    <p:animEffect transition="in" filter="wipe(left)">
                                      <p:cBhvr>
                                        <p:cTn id="10" dur="500"/>
                                        <p:tgtEl>
                                          <p:spTgt spid="4403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b="71761"/>
          <a:stretch>
            <a:fillRect/>
          </a:stretch>
        </p:blipFill>
        <p:spPr bwMode="auto">
          <a:xfrm>
            <a:off x="0" y="0"/>
            <a:ext cx="9144000" cy="13659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90CE8F4B-C61E-4ACE-AA76-63D419284AAF}" type="slidenum">
              <a:rPr lang="en-US" smtClean="0"/>
              <a:pPr>
                <a:defRPr/>
              </a:pPr>
              <a:t>27</a:t>
            </a:fld>
            <a:endParaRPr lang="en-US"/>
          </a:p>
        </p:txBody>
      </p:sp>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t="68380" b="16917"/>
          <a:stretch>
            <a:fillRect/>
          </a:stretch>
        </p:blipFill>
        <p:spPr bwMode="auto">
          <a:xfrm>
            <a:off x="0" y="1693332"/>
            <a:ext cx="9144000" cy="7112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t="31507" b="61025"/>
          <a:stretch>
            <a:fillRect/>
          </a:stretch>
        </p:blipFill>
        <p:spPr bwMode="auto">
          <a:xfrm>
            <a:off x="0" y="1343378"/>
            <a:ext cx="9144000" cy="3612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1" name="Group 10"/>
          <p:cNvGrpSpPr/>
          <p:nvPr/>
        </p:nvGrpSpPr>
        <p:grpSpPr>
          <a:xfrm>
            <a:off x="1016001" y="2528711"/>
            <a:ext cx="3577182" cy="3194755"/>
            <a:chOff x="1016001" y="2528711"/>
            <a:chExt cx="3577182" cy="3194755"/>
          </a:xfrm>
        </p:grpSpPr>
        <p:sp>
          <p:nvSpPr>
            <p:cNvPr id="6" name="TextBox 5"/>
            <p:cNvSpPr txBox="1"/>
            <p:nvPr/>
          </p:nvSpPr>
          <p:spPr>
            <a:xfrm>
              <a:off x="1016001" y="2528711"/>
              <a:ext cx="2212621" cy="369332"/>
            </a:xfrm>
            <a:prstGeom prst="rect">
              <a:avLst/>
            </a:prstGeom>
            <a:noFill/>
          </p:spPr>
          <p:txBody>
            <a:bodyPr wrap="square" rtlCol="0">
              <a:spAutoFit/>
            </a:bodyPr>
            <a:lstStyle/>
            <a:p>
              <a:pPr marL="342900" indent="-342900">
                <a:buFont typeface="+mj-lt"/>
                <a:buAutoNum type="alphaUcPeriod" startAt="2"/>
              </a:pPr>
              <a:r>
                <a:rPr lang="en-US" dirty="0" smtClean="0">
                  <a:latin typeface="+mn-lt"/>
                </a:rPr>
                <a:t>x = 1, y = 5.4247</a:t>
              </a:r>
              <a:endParaRPr lang="en-US" dirty="0">
                <a:latin typeface="+mn-lt"/>
              </a:endParaRPr>
            </a:p>
          </p:txBody>
        </p:sp>
        <p:pic>
          <p:nvPicPr>
            <p:cNvPr id="48130" name="Picture 2"/>
            <p:cNvPicPr>
              <a:picLocks noChangeAspect="1" noChangeArrowheads="1"/>
            </p:cNvPicPr>
            <p:nvPr/>
          </p:nvPicPr>
          <p:blipFill>
            <a:blip r:embed="rId3" cstate="print"/>
            <a:srcRect/>
            <a:stretch>
              <a:fillRect/>
            </a:stretch>
          </p:blipFill>
          <p:spPr bwMode="auto">
            <a:xfrm>
              <a:off x="1094141" y="2899127"/>
              <a:ext cx="3499042" cy="2824339"/>
            </a:xfrm>
            <a:prstGeom prst="rect">
              <a:avLst/>
            </a:prstGeom>
            <a:noFill/>
            <a:ln w="9525">
              <a:noFill/>
              <a:miter lim="800000"/>
              <a:headEnd/>
              <a:tailEnd/>
            </a:ln>
          </p:spPr>
        </p:pic>
      </p:grpSp>
      <p:grpSp>
        <p:nvGrpSpPr>
          <p:cNvPr id="12" name="Group 11"/>
          <p:cNvGrpSpPr/>
          <p:nvPr/>
        </p:nvGrpSpPr>
        <p:grpSpPr>
          <a:xfrm>
            <a:off x="4899379" y="2528711"/>
            <a:ext cx="3504922" cy="3194755"/>
            <a:chOff x="4899379" y="2528711"/>
            <a:chExt cx="3504922" cy="3194755"/>
          </a:xfrm>
        </p:grpSpPr>
        <p:sp>
          <p:nvSpPr>
            <p:cNvPr id="9" name="TextBox 8"/>
            <p:cNvSpPr txBox="1"/>
            <p:nvPr/>
          </p:nvSpPr>
          <p:spPr>
            <a:xfrm>
              <a:off x="4899379" y="2528711"/>
              <a:ext cx="2212621" cy="369332"/>
            </a:xfrm>
            <a:prstGeom prst="rect">
              <a:avLst/>
            </a:prstGeom>
            <a:noFill/>
          </p:spPr>
          <p:txBody>
            <a:bodyPr wrap="square" rtlCol="0">
              <a:spAutoFit/>
            </a:bodyPr>
            <a:lstStyle/>
            <a:p>
              <a:pPr marL="342900" indent="-342900"/>
              <a:r>
                <a:rPr lang="en-US" dirty="0" smtClean="0">
                  <a:latin typeface="+mn-lt"/>
                </a:rPr>
                <a:t>x = 150, y = 4.635</a:t>
              </a:r>
              <a:endParaRPr lang="en-US" dirty="0">
                <a:latin typeface="+mn-lt"/>
              </a:endParaRPr>
            </a:p>
          </p:txBody>
        </p:sp>
        <p:pic>
          <p:nvPicPr>
            <p:cNvPr id="48131" name="Picture 3"/>
            <p:cNvPicPr>
              <a:picLocks noChangeAspect="1" noChangeArrowheads="1"/>
            </p:cNvPicPr>
            <p:nvPr/>
          </p:nvPicPr>
          <p:blipFill>
            <a:blip r:embed="rId4" cstate="print"/>
            <a:srcRect/>
            <a:stretch>
              <a:fillRect/>
            </a:stretch>
          </p:blipFill>
          <p:spPr bwMode="auto">
            <a:xfrm>
              <a:off x="4951414" y="2901244"/>
              <a:ext cx="3452887" cy="2822222"/>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b="71761"/>
          <a:stretch>
            <a:fillRect/>
          </a:stretch>
        </p:blipFill>
        <p:spPr bwMode="auto">
          <a:xfrm>
            <a:off x="0" y="0"/>
            <a:ext cx="9144000" cy="13659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90CE8F4B-C61E-4ACE-AA76-63D419284AAF}" type="slidenum">
              <a:rPr lang="en-US" smtClean="0"/>
              <a:pPr>
                <a:defRPr/>
              </a:pPr>
              <a:t>28</a:t>
            </a:fld>
            <a:endParaRPr lang="en-US"/>
          </a:p>
        </p:txBody>
      </p:sp>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t="82617"/>
          <a:stretch>
            <a:fillRect/>
          </a:stretch>
        </p:blipFill>
        <p:spPr bwMode="auto">
          <a:xfrm>
            <a:off x="0" y="1693334"/>
            <a:ext cx="9144000" cy="8408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t="31507" b="61025"/>
          <a:stretch>
            <a:fillRect/>
          </a:stretch>
        </p:blipFill>
        <p:spPr bwMode="auto">
          <a:xfrm>
            <a:off x="0" y="1343378"/>
            <a:ext cx="9144000" cy="3612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5"/>
          <p:cNvSpPr txBox="1"/>
          <p:nvPr/>
        </p:nvSpPr>
        <p:spPr>
          <a:xfrm>
            <a:off x="1016001" y="2686755"/>
            <a:ext cx="6265332" cy="923330"/>
          </a:xfrm>
          <a:prstGeom prst="rect">
            <a:avLst/>
          </a:prstGeom>
          <a:noFill/>
        </p:spPr>
        <p:txBody>
          <a:bodyPr wrap="square" rtlCol="0">
            <a:spAutoFit/>
          </a:bodyPr>
          <a:lstStyle/>
          <a:p>
            <a:pPr marL="342900" indent="-342900">
              <a:buFont typeface="+mj-lt"/>
              <a:buAutoNum type="alphaUcPeriod" startAt="3"/>
            </a:pPr>
            <a:r>
              <a:rPr lang="en-US" dirty="0" smtClean="0">
                <a:latin typeface="+mn-lt"/>
              </a:rPr>
              <a:t>The slope of the regression line is -.0053.  This means that with the passing of each week, </a:t>
            </a:r>
            <a:r>
              <a:rPr lang="en-US" b="1" dirty="0" smtClean="0">
                <a:latin typeface="+mn-lt"/>
              </a:rPr>
              <a:t>on average</a:t>
            </a:r>
            <a:r>
              <a:rPr lang="en-US" dirty="0" smtClean="0">
                <a:latin typeface="+mn-lt"/>
              </a:rPr>
              <a:t>, the pH level of rain in the Colorado wilderness decreases by .0053.</a:t>
            </a:r>
            <a:endParaRPr lang="en-US"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1286"/>
            <a:ext cx="9144000" cy="2463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3011"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t="44277" b="35876"/>
          <a:stretch>
            <a:fillRect/>
          </a:stretch>
        </p:blipFill>
        <p:spPr bwMode="auto">
          <a:xfrm>
            <a:off x="0" y="3194754"/>
            <a:ext cx="9144000" cy="7337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6F6904F7-12E8-4C85-ACDE-DEEEDA887B24}" type="slidenum">
              <a:rPr lang="en-US" smtClean="0"/>
              <a:pPr>
                <a:defRPr/>
              </a:pPr>
              <a:t>29</a:t>
            </a:fld>
            <a:endParaRPr lang="en-US"/>
          </a:p>
        </p:txBody>
      </p:sp>
      <p:pic>
        <p:nvPicPr>
          <p:cNvPr id="5"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t="1837" b="76790"/>
          <a:stretch>
            <a:fillRect/>
          </a:stretch>
        </p:blipFill>
        <p:spPr bwMode="auto">
          <a:xfrm>
            <a:off x="0" y="2393242"/>
            <a:ext cx="9144000" cy="7902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51202" name="Object 1"/>
          <p:cNvGraphicFramePr>
            <a:graphicFrameLocks noChangeAspect="1"/>
          </p:cNvGraphicFramePr>
          <p:nvPr/>
        </p:nvGraphicFramePr>
        <p:xfrm>
          <a:off x="1078090" y="4007555"/>
          <a:ext cx="1337913" cy="530752"/>
        </p:xfrm>
        <a:graphic>
          <a:graphicData uri="http://schemas.openxmlformats.org/presentationml/2006/ole">
            <p:oleObj spid="_x0000_s51226" name="Equation" r:id="rId5" imgW="647419" imgH="253890" progId="Equation.DSMT4">
              <p:embed/>
            </p:oleObj>
          </a:graphicData>
        </a:graphic>
      </p:graphicFrame>
      <p:graphicFrame>
        <p:nvGraphicFramePr>
          <p:cNvPr id="51203" name="Object 3"/>
          <p:cNvGraphicFramePr>
            <a:graphicFrameLocks noChangeAspect="1"/>
          </p:cNvGraphicFramePr>
          <p:nvPr/>
        </p:nvGraphicFramePr>
        <p:xfrm>
          <a:off x="1078090" y="4643579"/>
          <a:ext cx="1061156" cy="925910"/>
        </p:xfrm>
        <a:graphic>
          <a:graphicData uri="http://schemas.openxmlformats.org/presentationml/2006/ole">
            <p:oleObj spid="_x0000_s51227" name="Equation" r:id="rId6" imgW="520700" imgH="457200" progId="Equation.DSMT4">
              <p:embed/>
            </p:oleObj>
          </a:graphicData>
        </a:graphic>
      </p:graphicFrame>
      <p:graphicFrame>
        <p:nvGraphicFramePr>
          <p:cNvPr id="51204" name="Object 5"/>
          <p:cNvGraphicFramePr>
            <a:graphicFrameLocks noChangeAspect="1"/>
          </p:cNvGraphicFramePr>
          <p:nvPr/>
        </p:nvGraphicFramePr>
        <p:xfrm>
          <a:off x="1078090" y="5674761"/>
          <a:ext cx="1484489" cy="537651"/>
        </p:xfrm>
        <a:graphic>
          <a:graphicData uri="http://schemas.openxmlformats.org/presentationml/2006/ole">
            <p:oleObj spid="_x0000_s51228" name="Equation" r:id="rId7" imgW="660113" imgH="241195" progId="Equation.DSMT4">
              <p:embed/>
            </p:oleObj>
          </a:graphicData>
        </a:graphic>
      </p:graphicFrame>
      <p:graphicFrame>
        <p:nvGraphicFramePr>
          <p:cNvPr id="9" name="Object 3"/>
          <p:cNvGraphicFramePr>
            <a:graphicFrameLocks noChangeAspect="1"/>
          </p:cNvGraphicFramePr>
          <p:nvPr>
            <p:extLst>
              <p:ext uri="{D42A27DB-BD31-4B8C-83A1-F6EECF244321}">
                <p14:modId xmlns="" xmlns:p14="http://schemas.microsoft.com/office/powerpoint/2010/main" val="522427881"/>
              </p:ext>
            </p:extLst>
          </p:nvPr>
        </p:nvGraphicFramePr>
        <p:xfrm>
          <a:off x="3219627" y="3936997"/>
          <a:ext cx="1555573" cy="676277"/>
        </p:xfrm>
        <a:graphic>
          <a:graphicData uri="http://schemas.openxmlformats.org/presentationml/2006/ole">
            <p:oleObj spid="_x0000_s51229" name="Equation" r:id="rId8" imgW="901309" imgH="393529" progId="Equation.DSMT4">
              <p:embed/>
            </p:oleObj>
          </a:graphicData>
        </a:graphic>
      </p:graphicFrame>
      <p:graphicFrame>
        <p:nvGraphicFramePr>
          <p:cNvPr id="10" name="Object 3"/>
          <p:cNvGraphicFramePr>
            <a:graphicFrameLocks noChangeAspect="1"/>
          </p:cNvGraphicFramePr>
          <p:nvPr>
            <p:extLst>
              <p:ext uri="{D42A27DB-BD31-4B8C-83A1-F6EECF244321}">
                <p14:modId xmlns="" xmlns:p14="http://schemas.microsoft.com/office/powerpoint/2010/main" val="491536079"/>
              </p:ext>
            </p:extLst>
          </p:nvPr>
        </p:nvGraphicFramePr>
        <p:xfrm>
          <a:off x="3219627" y="4731809"/>
          <a:ext cx="1160463" cy="304800"/>
        </p:xfrm>
        <a:graphic>
          <a:graphicData uri="http://schemas.openxmlformats.org/presentationml/2006/ole">
            <p:oleObj spid="_x0000_s51230" name="Equation" r:id="rId9" imgW="672516" imgH="177646" progId="Equation.DSMT4">
              <p:embed/>
            </p:oleObj>
          </a:graphicData>
        </a:graphic>
      </p:graphicFrame>
      <p:graphicFrame>
        <p:nvGraphicFramePr>
          <p:cNvPr id="13" name="Object 1"/>
          <p:cNvGraphicFramePr>
            <a:graphicFrameLocks noChangeAspect="1"/>
          </p:cNvGraphicFramePr>
          <p:nvPr/>
        </p:nvGraphicFramePr>
        <p:xfrm>
          <a:off x="3629849" y="5375275"/>
          <a:ext cx="2396712" cy="483658"/>
        </p:xfrm>
        <a:graphic>
          <a:graphicData uri="http://schemas.openxmlformats.org/presentationml/2006/ole">
            <p:oleObj spid="_x0000_s51231" name="Equation" r:id="rId10" imgW="1269449" imgH="253890" progId="Equation.DSMT4">
              <p:embed/>
            </p:oleObj>
          </a:graphicData>
        </a:graphic>
      </p:graphicFrame>
      <p:graphicFrame>
        <p:nvGraphicFramePr>
          <p:cNvPr id="14" name="Object 3"/>
          <p:cNvGraphicFramePr>
            <a:graphicFrameLocks noChangeAspect="1"/>
          </p:cNvGraphicFramePr>
          <p:nvPr>
            <p:extLst>
              <p:ext uri="{D42A27DB-BD31-4B8C-83A1-F6EECF244321}">
                <p14:modId xmlns="" xmlns:p14="http://schemas.microsoft.com/office/powerpoint/2010/main" val="3088508667"/>
              </p:ext>
            </p:extLst>
          </p:nvPr>
        </p:nvGraphicFramePr>
        <p:xfrm>
          <a:off x="5398080" y="4100513"/>
          <a:ext cx="2474913" cy="349250"/>
        </p:xfrm>
        <a:graphic>
          <a:graphicData uri="http://schemas.openxmlformats.org/presentationml/2006/ole">
            <p:oleObj spid="_x0000_s51232" name="Equation" r:id="rId11" imgW="1434960" imgH="203040" progId="Equation.DSMT4">
              <p:embed/>
            </p:oleObj>
          </a:graphicData>
        </a:graphic>
      </p:graphicFrame>
      <p:graphicFrame>
        <p:nvGraphicFramePr>
          <p:cNvPr id="15" name="Object 3"/>
          <p:cNvGraphicFramePr>
            <a:graphicFrameLocks noChangeAspect="1"/>
          </p:cNvGraphicFramePr>
          <p:nvPr>
            <p:extLst>
              <p:ext uri="{D42A27DB-BD31-4B8C-83A1-F6EECF244321}">
                <p14:modId xmlns="" xmlns:p14="http://schemas.microsoft.com/office/powerpoint/2010/main" val="1838700272"/>
              </p:ext>
            </p:extLst>
          </p:nvPr>
        </p:nvGraphicFramePr>
        <p:xfrm>
          <a:off x="5398080" y="4732338"/>
          <a:ext cx="1182688" cy="304800"/>
        </p:xfrm>
        <a:graphic>
          <a:graphicData uri="http://schemas.openxmlformats.org/presentationml/2006/ole">
            <p:oleObj spid="_x0000_s51233" name="Equation" r:id="rId12" imgW="685800" imgH="17748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wipe(left)">
                                      <p:cBhvr>
                                        <p:cTn id="7" dur="500"/>
                                        <p:tgtEl>
                                          <p:spTgt spid="51202"/>
                                        </p:tgtEl>
                                      </p:cBhvr>
                                    </p:animEffect>
                                  </p:childTnLst>
                                </p:cTn>
                              </p:par>
                              <p:par>
                                <p:cTn id="8" presetID="22" presetClass="entr" presetSubtype="8" fill="hold" nodeType="withEffect">
                                  <p:stCondLst>
                                    <p:cond delay="0"/>
                                  </p:stCondLst>
                                  <p:childTnLst>
                                    <p:set>
                                      <p:cBhvr>
                                        <p:cTn id="9" dur="1" fill="hold">
                                          <p:stCondLst>
                                            <p:cond delay="0"/>
                                          </p:stCondLst>
                                        </p:cTn>
                                        <p:tgtEl>
                                          <p:spTgt spid="51203"/>
                                        </p:tgtEl>
                                        <p:attrNameLst>
                                          <p:attrName>style.visibility</p:attrName>
                                        </p:attrNameLst>
                                      </p:cBhvr>
                                      <p:to>
                                        <p:strVal val="visible"/>
                                      </p:to>
                                    </p:set>
                                    <p:animEffect transition="in" filter="wipe(left)">
                                      <p:cBhvr>
                                        <p:cTn id="10" dur="500"/>
                                        <p:tgtEl>
                                          <p:spTgt spid="51203"/>
                                        </p:tgtEl>
                                      </p:cBhvr>
                                    </p:animEffect>
                                  </p:childTnLst>
                                </p:cTn>
                              </p:par>
                              <p:par>
                                <p:cTn id="11" presetID="22" presetClass="entr" presetSubtype="8" fill="hold" nodeType="withEffect">
                                  <p:stCondLst>
                                    <p:cond delay="0"/>
                                  </p:stCondLst>
                                  <p:childTnLst>
                                    <p:set>
                                      <p:cBhvr>
                                        <p:cTn id="12" dur="1" fill="hold">
                                          <p:stCondLst>
                                            <p:cond delay="0"/>
                                          </p:stCondLst>
                                        </p:cTn>
                                        <p:tgtEl>
                                          <p:spTgt spid="51204"/>
                                        </p:tgtEl>
                                        <p:attrNameLst>
                                          <p:attrName>style.visibility</p:attrName>
                                        </p:attrNameLst>
                                      </p:cBhvr>
                                      <p:to>
                                        <p:strVal val="visible"/>
                                      </p:to>
                                    </p:set>
                                    <p:animEffect transition="in" filter="wipe(left)">
                                      <p:cBhvr>
                                        <p:cTn id="13" dur="500"/>
                                        <p:tgtEl>
                                          <p:spTgt spid="5120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left)">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990600" y="152400"/>
            <a:ext cx="8153400" cy="851095"/>
          </a:xfrm>
        </p:spPr>
        <p:txBody>
          <a:bodyPr>
            <a:normAutofit/>
          </a:bodyPr>
          <a:lstStyle/>
          <a:p>
            <a:r>
              <a:rPr lang="en-US" dirty="0"/>
              <a:t>Principles </a:t>
            </a:r>
            <a:r>
              <a:rPr lang="en-US" dirty="0" smtClean="0"/>
              <a:t>That Guide Examination </a:t>
            </a:r>
            <a:r>
              <a:rPr lang="en-US" dirty="0"/>
              <a:t>of </a:t>
            </a:r>
            <a:r>
              <a:rPr lang="en-US" dirty="0" smtClean="0"/>
              <a:t>Data</a:t>
            </a:r>
          </a:p>
        </p:txBody>
      </p:sp>
      <p:sp>
        <p:nvSpPr>
          <p:cNvPr id="4" name="Content Placeholder 3"/>
          <p:cNvSpPr>
            <a:spLocks noGrp="1"/>
          </p:cNvSpPr>
          <p:nvPr>
            <p:ph idx="1"/>
          </p:nvPr>
        </p:nvSpPr>
        <p:spPr>
          <a:xfrm>
            <a:off x="990600" y="1447800"/>
            <a:ext cx="8153400" cy="5410200"/>
          </a:xfrm>
        </p:spPr>
        <p:txBody>
          <a:bodyPr rtlCol="0">
            <a:normAutofit/>
          </a:bodyPr>
          <a:lstStyle/>
          <a:p>
            <a:pPr>
              <a:buFont typeface="Arial" pitchFamily="34" charset="0"/>
              <a:buChar char="•"/>
              <a:defRPr/>
            </a:pPr>
            <a:r>
              <a:rPr lang="en-US" dirty="0" smtClean="0"/>
              <a:t>Same as one-variable </a:t>
            </a:r>
            <a:r>
              <a:rPr lang="en-US" dirty="0"/>
              <a:t>methods from C</a:t>
            </a:r>
            <a:r>
              <a:rPr lang="en-US" dirty="0" smtClean="0"/>
              <a:t>h</a:t>
            </a:r>
            <a:r>
              <a:rPr lang="en-US" dirty="0"/>
              <a:t>.</a:t>
            </a:r>
            <a:r>
              <a:rPr lang="en-US" dirty="0" smtClean="0"/>
              <a:t> </a:t>
            </a:r>
            <a:r>
              <a:rPr lang="en-US" dirty="0"/>
              <a:t>1 and </a:t>
            </a:r>
            <a:r>
              <a:rPr lang="en-US" dirty="0" smtClean="0"/>
              <a:t>2</a:t>
            </a:r>
          </a:p>
          <a:p>
            <a:pPr>
              <a:buFont typeface="Arial" pitchFamily="34" charset="0"/>
              <a:buChar char="•"/>
              <a:defRPr/>
            </a:pPr>
            <a:endParaRPr lang="en-US" dirty="0" smtClean="0"/>
          </a:p>
          <a:p>
            <a:pPr marL="916686" lvl="1" indent="-514350">
              <a:buFont typeface="+mj-lt"/>
              <a:buAutoNum type="arabicPeriod"/>
              <a:defRPr/>
            </a:pPr>
            <a:r>
              <a:rPr lang="en-US" dirty="0" smtClean="0"/>
              <a:t>Plot the data, then add numerical summaries.</a:t>
            </a:r>
          </a:p>
          <a:p>
            <a:pPr marL="916686" lvl="1" indent="-514350">
              <a:buFont typeface="+mj-lt"/>
              <a:buAutoNum type="arabicPeriod"/>
              <a:defRPr/>
            </a:pPr>
            <a:endParaRPr lang="en-US" dirty="0" smtClean="0"/>
          </a:p>
          <a:p>
            <a:pPr marL="916686" lvl="1" indent="-514350">
              <a:buFont typeface="+mj-lt"/>
              <a:buAutoNum type="arabicPeriod"/>
              <a:defRPr/>
            </a:pPr>
            <a:r>
              <a:rPr lang="en-US" dirty="0" smtClean="0"/>
              <a:t>Look for overall patterns and deviation from those patterns.</a:t>
            </a:r>
          </a:p>
          <a:p>
            <a:pPr marL="916686" lvl="1" indent="-514350">
              <a:buFont typeface="+mj-lt"/>
              <a:buAutoNum type="arabicPeriod"/>
              <a:defRPr/>
            </a:pPr>
            <a:endParaRPr lang="en-US" dirty="0" smtClean="0"/>
          </a:p>
          <a:p>
            <a:pPr marL="916686" lvl="1" indent="-514350">
              <a:buFont typeface="+mj-lt"/>
              <a:buAutoNum type="arabicPeriod"/>
              <a:defRPr/>
            </a:pPr>
            <a:r>
              <a:rPr lang="en-US" dirty="0" smtClean="0"/>
              <a:t>When the overall pattern is quite regular, use a compact mathematical model to describe it.</a:t>
            </a:r>
          </a:p>
        </p:txBody>
      </p:sp>
      <p:sp>
        <p:nvSpPr>
          <p:cNvPr id="5" name="Slide Number Placeholder 4"/>
          <p:cNvSpPr>
            <a:spLocks noGrp="1"/>
          </p:cNvSpPr>
          <p:nvPr>
            <p:ph type="sldNum" sz="quarter" idx="12"/>
          </p:nvPr>
        </p:nvSpPr>
        <p:spPr/>
        <p:txBody>
          <a:bodyPr/>
          <a:lstStyle/>
          <a:p>
            <a:pPr>
              <a:defRPr/>
            </a:pPr>
            <a:fld id="{9E46F9A6-CF9A-45B5-9846-97290E89F810}" type="slidenum">
              <a:rPr lang="en-US" smtClean="0"/>
              <a:pPr>
                <a:defRPr/>
              </a:pPr>
              <a:t>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wipe(left)">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wipe(left)">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wipe(left)">
                                      <p:cBhvr>
                                        <p:cTn id="1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Calculator Problem Continued</a:t>
            </a:r>
            <a:endParaRPr lang="en-US" dirty="0"/>
          </a:p>
        </p:txBody>
      </p:sp>
      <p:sp>
        <p:nvSpPr>
          <p:cNvPr id="6" name="Content Placeholder 5"/>
          <p:cNvSpPr>
            <a:spLocks noGrp="1"/>
          </p:cNvSpPr>
          <p:nvPr>
            <p:ph idx="1"/>
          </p:nvPr>
        </p:nvSpPr>
        <p:spPr/>
        <p:txBody>
          <a:bodyPr/>
          <a:lstStyle/>
          <a:p>
            <a:r>
              <a:rPr lang="en-US" dirty="0" smtClean="0"/>
              <a:t>Take yesterday's example of Manatee deaths and put the data into your calculator’s lists</a:t>
            </a:r>
          </a:p>
          <a:p>
            <a:pPr lvl="1"/>
            <a:r>
              <a:rPr lang="en-US" dirty="0" smtClean="0"/>
              <a:t>List</a:t>
            </a:r>
            <a:r>
              <a:rPr lang="en-US" baseline="-25000" dirty="0" smtClean="0"/>
              <a:t>1 </a:t>
            </a:r>
            <a:r>
              <a:rPr lang="en-US" dirty="0" smtClean="0"/>
              <a:t>– Powerboat registration (explanatory)</a:t>
            </a:r>
          </a:p>
          <a:p>
            <a:pPr lvl="1"/>
            <a:r>
              <a:rPr lang="en-US" dirty="0" smtClean="0"/>
              <a:t>List</a:t>
            </a:r>
            <a:r>
              <a:rPr lang="en-US" baseline="-25000" dirty="0" smtClean="0"/>
              <a:t>2 </a:t>
            </a:r>
            <a:r>
              <a:rPr lang="en-US" dirty="0" smtClean="0"/>
              <a:t>– Manatees killed (response)</a:t>
            </a:r>
            <a:endParaRPr lang="en-US" dirty="0"/>
          </a:p>
        </p:txBody>
      </p:sp>
      <p:sp>
        <p:nvSpPr>
          <p:cNvPr id="3" name="Slide Number Placeholder 2"/>
          <p:cNvSpPr>
            <a:spLocks noGrp="1"/>
          </p:cNvSpPr>
          <p:nvPr>
            <p:ph type="sldNum" sz="quarter" idx="12"/>
          </p:nvPr>
        </p:nvSpPr>
        <p:spPr/>
        <p:txBody>
          <a:bodyPr/>
          <a:lstStyle/>
          <a:p>
            <a:pPr>
              <a:defRPr/>
            </a:pPr>
            <a:fld id="{F9C67F65-F516-4C7F-8B07-DE44607797DB}" type="slidenum">
              <a:rPr lang="en-US" smtClean="0"/>
              <a:pPr>
                <a:defRPr/>
              </a:pPr>
              <a:t>30</a:t>
            </a:fld>
            <a:endParaRPr lang="en-US"/>
          </a:p>
        </p:txBody>
      </p:sp>
      <p:pic>
        <p:nvPicPr>
          <p:cNvPr id="5"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l="1481" t="20614" r="1852" b="30241"/>
          <a:stretch>
            <a:fillRect/>
          </a:stretch>
        </p:blipFill>
        <p:spPr bwMode="auto">
          <a:xfrm>
            <a:off x="152400" y="2822218"/>
            <a:ext cx="8839200" cy="33640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1103"/>
            <a:ext cx="8153400" cy="1378720"/>
          </a:xfrm>
        </p:spPr>
        <p:txBody>
          <a:bodyPr/>
          <a:lstStyle/>
          <a:p>
            <a:r>
              <a:rPr lang="en-US" dirty="0" smtClean="0"/>
              <a:t>Find the LSRL and Overlay it on your </a:t>
            </a:r>
            <a:r>
              <a:rPr lang="en-US" dirty="0" err="1" smtClean="0"/>
              <a:t>Scatterplot</a:t>
            </a:r>
            <a:r>
              <a:rPr lang="en-US" dirty="0" smtClean="0"/>
              <a:t> </a:t>
            </a:r>
            <a:endParaRPr lang="en-US" dirty="0"/>
          </a:p>
        </p:txBody>
      </p:sp>
      <p:sp>
        <p:nvSpPr>
          <p:cNvPr id="6" name="Content Placeholder 5"/>
          <p:cNvSpPr>
            <a:spLocks noGrp="1"/>
          </p:cNvSpPr>
          <p:nvPr>
            <p:ph idx="1"/>
          </p:nvPr>
        </p:nvSpPr>
        <p:spPr>
          <a:xfrm>
            <a:off x="990600" y="1433690"/>
            <a:ext cx="8153400" cy="5413022"/>
          </a:xfrm>
        </p:spPr>
        <p:txBody>
          <a:bodyPr/>
          <a:lstStyle/>
          <a:p>
            <a:r>
              <a:rPr lang="en-US" dirty="0" smtClean="0"/>
              <a:t>Press the STAT key</a:t>
            </a:r>
          </a:p>
          <a:p>
            <a:pPr lvl="1"/>
            <a:r>
              <a:rPr lang="en-US" dirty="0" smtClean="0"/>
              <a:t>Scroll over to CALC</a:t>
            </a:r>
          </a:p>
          <a:p>
            <a:pPr lvl="1"/>
            <a:r>
              <a:rPr lang="en-US" dirty="0" smtClean="0"/>
              <a:t>Use either option 4 or 8</a:t>
            </a:r>
          </a:p>
          <a:p>
            <a:pPr lvl="1"/>
            <a:r>
              <a:rPr lang="en-US" dirty="0" smtClean="0"/>
              <a:t>After the command is on your home screen:</a:t>
            </a:r>
          </a:p>
          <a:p>
            <a:pPr lvl="2"/>
            <a:r>
              <a:rPr lang="en-US" dirty="0" smtClean="0"/>
              <a:t>Put the following L</a:t>
            </a:r>
            <a:r>
              <a:rPr lang="en-US" baseline="-25000" dirty="0" smtClean="0"/>
              <a:t>1</a:t>
            </a:r>
            <a:r>
              <a:rPr lang="en-US" dirty="0" smtClean="0"/>
              <a:t>, L</a:t>
            </a:r>
            <a:r>
              <a:rPr lang="en-US" baseline="-25000" dirty="0" smtClean="0"/>
              <a:t>2</a:t>
            </a:r>
            <a:r>
              <a:rPr lang="en-US" dirty="0" smtClean="0"/>
              <a:t>,  Y</a:t>
            </a:r>
            <a:r>
              <a:rPr lang="en-US" baseline="-25000" dirty="0" smtClean="0"/>
              <a:t>1</a:t>
            </a:r>
          </a:p>
          <a:p>
            <a:pPr lvl="2"/>
            <a:r>
              <a:rPr lang="en-US" dirty="0" smtClean="0"/>
              <a:t>To get Y</a:t>
            </a:r>
            <a:r>
              <a:rPr lang="en-US" baseline="-25000" dirty="0" smtClean="0"/>
              <a:t>1</a:t>
            </a:r>
            <a:r>
              <a:rPr lang="en-US" dirty="0" smtClean="0"/>
              <a:t>, press VARS, Y-VARS, Function</a:t>
            </a:r>
          </a:p>
        </p:txBody>
      </p:sp>
      <p:sp>
        <p:nvSpPr>
          <p:cNvPr id="3" name="Slide Number Placeholder 2"/>
          <p:cNvSpPr>
            <a:spLocks noGrp="1"/>
          </p:cNvSpPr>
          <p:nvPr>
            <p:ph type="sldNum" sz="quarter" idx="12"/>
          </p:nvPr>
        </p:nvSpPr>
        <p:spPr/>
        <p:txBody>
          <a:bodyPr/>
          <a:lstStyle/>
          <a:p>
            <a:pPr>
              <a:defRPr/>
            </a:pPr>
            <a:fld id="{F9C67F65-F516-4C7F-8B07-DE44607797DB}" type="slidenum">
              <a:rPr lang="en-US" smtClean="0"/>
              <a:pPr>
                <a:defRPr/>
              </a:pPr>
              <a:t>31</a:t>
            </a:fld>
            <a:endParaRPr lang="en-US"/>
          </a:p>
        </p:txBody>
      </p:sp>
      <p:pic>
        <p:nvPicPr>
          <p:cNvPr id="49154" name="Picture 2"/>
          <p:cNvPicPr>
            <a:picLocks noChangeAspect="1" noChangeArrowheads="1"/>
          </p:cNvPicPr>
          <p:nvPr/>
        </p:nvPicPr>
        <p:blipFill>
          <a:blip r:embed="rId2" cstate="print"/>
          <a:srcRect/>
          <a:stretch>
            <a:fillRect/>
          </a:stretch>
        </p:blipFill>
        <p:spPr bwMode="auto">
          <a:xfrm>
            <a:off x="629534" y="4324405"/>
            <a:ext cx="2716909" cy="2200573"/>
          </a:xfrm>
          <a:prstGeom prst="rect">
            <a:avLst/>
          </a:prstGeom>
          <a:noFill/>
          <a:ln w="9525">
            <a:noFill/>
            <a:miter lim="800000"/>
            <a:headEnd/>
            <a:tailEnd/>
          </a:ln>
        </p:spPr>
      </p:pic>
      <p:pic>
        <p:nvPicPr>
          <p:cNvPr id="49155" name="Picture 3"/>
          <p:cNvPicPr>
            <a:picLocks noChangeAspect="1" noChangeArrowheads="1"/>
          </p:cNvPicPr>
          <p:nvPr/>
        </p:nvPicPr>
        <p:blipFill>
          <a:blip r:embed="rId3" cstate="print"/>
          <a:srcRect/>
          <a:stretch>
            <a:fillRect/>
          </a:stretch>
        </p:blipFill>
        <p:spPr bwMode="auto">
          <a:xfrm>
            <a:off x="3540607" y="4310347"/>
            <a:ext cx="2680027" cy="2214631"/>
          </a:xfrm>
          <a:prstGeom prst="rect">
            <a:avLst/>
          </a:prstGeom>
          <a:noFill/>
          <a:ln w="9525">
            <a:noFill/>
            <a:miter lim="800000"/>
            <a:headEnd/>
            <a:tailEnd/>
          </a:ln>
        </p:spPr>
      </p:pic>
      <p:pic>
        <p:nvPicPr>
          <p:cNvPr id="49156" name="Picture 4"/>
          <p:cNvPicPr>
            <a:picLocks noChangeAspect="1" noChangeArrowheads="1"/>
          </p:cNvPicPr>
          <p:nvPr/>
        </p:nvPicPr>
        <p:blipFill>
          <a:blip r:embed="rId4" cstate="print"/>
          <a:srcRect/>
          <a:stretch>
            <a:fillRect/>
          </a:stretch>
        </p:blipFill>
        <p:spPr bwMode="auto">
          <a:xfrm>
            <a:off x="6414798" y="4336699"/>
            <a:ext cx="2729202" cy="218827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left)">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9154"/>
                                        </p:tgtEl>
                                        <p:attrNameLst>
                                          <p:attrName>style.visibility</p:attrName>
                                        </p:attrNameLst>
                                      </p:cBhvr>
                                      <p:to>
                                        <p:strVal val="visible"/>
                                      </p:to>
                                    </p:set>
                                    <p:animEffect transition="in" filter="wipe(left)">
                                      <p:cBhvr>
                                        <p:cTn id="37" dur="500"/>
                                        <p:tgtEl>
                                          <p:spTgt spid="4915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9155"/>
                                        </p:tgtEl>
                                        <p:attrNameLst>
                                          <p:attrName>style.visibility</p:attrName>
                                        </p:attrNameLst>
                                      </p:cBhvr>
                                      <p:to>
                                        <p:strVal val="visible"/>
                                      </p:to>
                                    </p:set>
                                    <p:animEffect transition="in" filter="wipe(left)">
                                      <p:cBhvr>
                                        <p:cTn id="42" dur="500"/>
                                        <p:tgtEl>
                                          <p:spTgt spid="4915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9156"/>
                                        </p:tgtEl>
                                        <p:attrNameLst>
                                          <p:attrName>style.visibility</p:attrName>
                                        </p:attrNameLst>
                                      </p:cBhvr>
                                      <p:to>
                                        <p:strVal val="visible"/>
                                      </p:to>
                                    </p:set>
                                    <p:animEffect transition="in" filter="wipe(left)">
                                      <p:cBhvr>
                                        <p:cTn id="47" dur="500"/>
                                        <p:tgtEl>
                                          <p:spTgt spid="49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1103"/>
            <a:ext cx="8153400" cy="994897"/>
          </a:xfrm>
        </p:spPr>
        <p:txBody>
          <a:bodyPr/>
          <a:lstStyle/>
          <a:p>
            <a:r>
              <a:rPr lang="en-US" dirty="0" smtClean="0"/>
              <a:t>Use the LSRL to Predict</a:t>
            </a:r>
            <a:endParaRPr lang="en-US" dirty="0"/>
          </a:p>
        </p:txBody>
      </p:sp>
      <p:sp>
        <p:nvSpPr>
          <p:cNvPr id="6" name="Content Placeholder 5"/>
          <p:cNvSpPr>
            <a:spLocks noGrp="1"/>
          </p:cNvSpPr>
          <p:nvPr>
            <p:ph idx="1"/>
          </p:nvPr>
        </p:nvSpPr>
        <p:spPr>
          <a:xfrm>
            <a:off x="990600" y="1061156"/>
            <a:ext cx="8153400" cy="5785556"/>
          </a:xfrm>
        </p:spPr>
        <p:txBody>
          <a:bodyPr/>
          <a:lstStyle/>
          <a:p>
            <a:r>
              <a:rPr lang="en-US" dirty="0" smtClean="0"/>
              <a:t>With an equation stored on the calculator it makes it easy to calculate a value of y for any known x.</a:t>
            </a:r>
          </a:p>
          <a:p>
            <a:pPr lvl="1"/>
            <a:r>
              <a:rPr lang="en-US" dirty="0" smtClean="0"/>
              <a:t>Use the LSRL to predict the number of manatee deaths for a year that had 716,000 powerboat registrations.</a:t>
            </a:r>
          </a:p>
          <a:p>
            <a:pPr lvl="2"/>
            <a:r>
              <a:rPr lang="en-US" dirty="0" smtClean="0"/>
              <a:t>2</a:t>
            </a:r>
            <a:r>
              <a:rPr lang="en-US" baseline="30000" dirty="0" smtClean="0"/>
              <a:t>nd</a:t>
            </a:r>
            <a:r>
              <a:rPr lang="en-US" dirty="0" smtClean="0"/>
              <a:t> Trace, Value</a:t>
            </a:r>
          </a:p>
          <a:p>
            <a:pPr lvl="3"/>
            <a:r>
              <a:rPr lang="en-US" dirty="0" smtClean="0"/>
              <a:t>x = 716 (remember scale)</a:t>
            </a:r>
          </a:p>
        </p:txBody>
      </p:sp>
      <p:sp>
        <p:nvSpPr>
          <p:cNvPr id="3" name="Slide Number Placeholder 2"/>
          <p:cNvSpPr>
            <a:spLocks noGrp="1"/>
          </p:cNvSpPr>
          <p:nvPr>
            <p:ph type="sldNum" sz="quarter" idx="12"/>
          </p:nvPr>
        </p:nvSpPr>
        <p:spPr/>
        <p:txBody>
          <a:bodyPr/>
          <a:lstStyle/>
          <a:p>
            <a:pPr>
              <a:defRPr/>
            </a:pPr>
            <a:fld id="{F9C67F65-F516-4C7F-8B07-DE44607797DB}" type="slidenum">
              <a:rPr lang="en-US" smtClean="0"/>
              <a:pPr>
                <a:defRPr/>
              </a:pPr>
              <a:t>32</a:t>
            </a:fld>
            <a:endParaRPr lang="en-US"/>
          </a:p>
        </p:txBody>
      </p:sp>
      <p:pic>
        <p:nvPicPr>
          <p:cNvPr id="50178" name="Picture 2"/>
          <p:cNvPicPr>
            <a:picLocks noChangeAspect="1" noChangeArrowheads="1"/>
          </p:cNvPicPr>
          <p:nvPr/>
        </p:nvPicPr>
        <p:blipFill>
          <a:blip r:embed="rId2" cstate="print"/>
          <a:srcRect/>
          <a:stretch>
            <a:fillRect/>
          </a:stretch>
        </p:blipFill>
        <p:spPr bwMode="auto">
          <a:xfrm>
            <a:off x="1666345" y="4271957"/>
            <a:ext cx="2933205" cy="2370673"/>
          </a:xfrm>
          <a:prstGeom prst="rect">
            <a:avLst/>
          </a:prstGeom>
          <a:noFill/>
          <a:ln w="9525">
            <a:noFill/>
            <a:miter lim="800000"/>
            <a:headEnd/>
            <a:tailEnd/>
          </a:ln>
        </p:spPr>
      </p:pic>
      <p:pic>
        <p:nvPicPr>
          <p:cNvPr id="50179" name="Picture 3"/>
          <p:cNvPicPr>
            <a:picLocks noChangeAspect="1" noChangeArrowheads="1"/>
          </p:cNvPicPr>
          <p:nvPr/>
        </p:nvPicPr>
        <p:blipFill>
          <a:blip r:embed="rId3" cstate="print"/>
          <a:srcRect/>
          <a:stretch>
            <a:fillRect/>
          </a:stretch>
        </p:blipFill>
        <p:spPr bwMode="auto">
          <a:xfrm>
            <a:off x="5054777" y="4279295"/>
            <a:ext cx="2881313" cy="23598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smtClean="0"/>
              <a:t>The role of r</a:t>
            </a:r>
            <a:r>
              <a:rPr lang="en-US" baseline="30000" smtClean="0"/>
              <a:t>2</a:t>
            </a:r>
            <a:r>
              <a:rPr lang="en-US" smtClean="0"/>
              <a:t> in regression.</a:t>
            </a:r>
          </a:p>
        </p:txBody>
      </p:sp>
      <p:sp>
        <p:nvSpPr>
          <p:cNvPr id="40963" name="Content Placeholder 2"/>
          <p:cNvSpPr>
            <a:spLocks noGrp="1"/>
          </p:cNvSpPr>
          <p:nvPr>
            <p:ph idx="1"/>
          </p:nvPr>
        </p:nvSpPr>
        <p:spPr/>
        <p:txBody>
          <a:bodyPr/>
          <a:lstStyle/>
          <a:p>
            <a:pPr eaLnBrk="1" hangingPunct="1"/>
            <a:r>
              <a:rPr lang="en-US" b="1" dirty="0" smtClean="0"/>
              <a:t>Coefficient of determination</a:t>
            </a:r>
            <a:endParaRPr lang="en-US" dirty="0" smtClean="0"/>
          </a:p>
          <a:p>
            <a:pPr lvl="1"/>
            <a:r>
              <a:rPr lang="en-US" dirty="0" smtClean="0"/>
              <a:t>The fraction of the variation in the values of y that is explained by least-squares regression of y on x.</a:t>
            </a:r>
          </a:p>
          <a:p>
            <a:pPr lvl="1"/>
            <a:r>
              <a:rPr lang="en-US" dirty="0" smtClean="0"/>
              <a:t>Measurement of the contribution of x in predicting y.</a:t>
            </a:r>
          </a:p>
          <a:p>
            <a:pPr lvl="1"/>
            <a:r>
              <a:rPr lang="en-US" dirty="0" smtClean="0"/>
              <a:t>Equation is tedious</a:t>
            </a:r>
          </a:p>
          <a:p>
            <a:pPr lvl="1"/>
            <a:endParaRPr lang="en-US" dirty="0" smtClean="0"/>
          </a:p>
          <a:p>
            <a:pPr lvl="1"/>
            <a:endParaRPr lang="en-US" dirty="0" smtClean="0"/>
          </a:p>
          <a:p>
            <a:pPr lvl="1"/>
            <a:endParaRPr lang="en-US" dirty="0" smtClean="0"/>
          </a:p>
          <a:p>
            <a:pPr lvl="1"/>
            <a:r>
              <a:rPr lang="en-US" dirty="0" smtClean="0"/>
              <a:t>But it can be shown algebraically to be equal to the correlation coefficient squared (</a:t>
            </a:r>
            <a:r>
              <a:rPr lang="en-US" b="1" i="1" dirty="0" smtClean="0"/>
              <a:t>r</a:t>
            </a:r>
            <a:r>
              <a:rPr lang="en-US" b="1" i="1" baseline="30000" dirty="0" smtClean="0"/>
              <a:t>2</a:t>
            </a:r>
            <a:r>
              <a:rPr lang="en-US" dirty="0" smtClean="0"/>
              <a:t>)</a:t>
            </a:r>
          </a:p>
        </p:txBody>
      </p:sp>
      <p:sp>
        <p:nvSpPr>
          <p:cNvPr id="4" name="Slide Number Placeholder 3"/>
          <p:cNvSpPr>
            <a:spLocks noGrp="1"/>
          </p:cNvSpPr>
          <p:nvPr>
            <p:ph type="sldNum" sz="quarter" idx="12"/>
          </p:nvPr>
        </p:nvSpPr>
        <p:spPr/>
        <p:txBody>
          <a:bodyPr/>
          <a:lstStyle/>
          <a:p>
            <a:pPr>
              <a:defRPr/>
            </a:pPr>
            <a:fld id="{0558579B-3940-44D8-8D93-2D56788533AF}" type="slidenum">
              <a:rPr lang="en-US" smtClean="0"/>
              <a:pPr>
                <a:defRPr/>
              </a:pPr>
              <a:t>33</a:t>
            </a:fld>
            <a:endParaRPr lang="en-US"/>
          </a:p>
        </p:txBody>
      </p:sp>
      <p:graphicFrame>
        <p:nvGraphicFramePr>
          <p:cNvPr id="5" name="Object 4"/>
          <p:cNvGraphicFramePr>
            <a:graphicFrameLocks noChangeAspect="1"/>
          </p:cNvGraphicFramePr>
          <p:nvPr/>
        </p:nvGraphicFramePr>
        <p:xfrm>
          <a:off x="3046169" y="3249613"/>
          <a:ext cx="3051662" cy="1322387"/>
        </p:xfrm>
        <a:graphic>
          <a:graphicData uri="http://schemas.openxmlformats.org/presentationml/2006/ole">
            <p:oleObj spid="_x0000_s41988" name="Equation" r:id="rId3" imgW="1524000" imgH="66040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0963">
                                            <p:txEl>
                                              <p:pRg st="1" end="1"/>
                                            </p:txEl>
                                          </p:spTgt>
                                        </p:tgtEl>
                                        <p:attrNameLst>
                                          <p:attrName>style.visibility</p:attrName>
                                        </p:attrNameLst>
                                      </p:cBhvr>
                                      <p:to>
                                        <p:strVal val="visible"/>
                                      </p:to>
                                    </p:set>
                                    <p:animEffect transition="in" filter="wipe(left)">
                                      <p:cBhvr>
                                        <p:cTn id="7" dur="500"/>
                                        <p:tgtEl>
                                          <p:spTgt spid="4096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0963">
                                            <p:txEl>
                                              <p:pRg st="2" end="2"/>
                                            </p:txEl>
                                          </p:spTgt>
                                        </p:tgtEl>
                                        <p:attrNameLst>
                                          <p:attrName>style.visibility</p:attrName>
                                        </p:attrNameLst>
                                      </p:cBhvr>
                                      <p:to>
                                        <p:strVal val="visible"/>
                                      </p:to>
                                    </p:set>
                                    <p:animEffect transition="in" filter="wipe(left)">
                                      <p:cBhvr>
                                        <p:cTn id="12" dur="500"/>
                                        <p:tgtEl>
                                          <p:spTgt spid="4096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0963">
                                            <p:txEl>
                                              <p:pRg st="3" end="3"/>
                                            </p:txEl>
                                          </p:spTgt>
                                        </p:tgtEl>
                                        <p:attrNameLst>
                                          <p:attrName>style.visibility</p:attrName>
                                        </p:attrNameLst>
                                      </p:cBhvr>
                                      <p:to>
                                        <p:strVal val="visible"/>
                                      </p:to>
                                    </p:set>
                                    <p:animEffect transition="in" filter="wipe(left)">
                                      <p:cBhvr>
                                        <p:cTn id="17" dur="500"/>
                                        <p:tgtEl>
                                          <p:spTgt spid="4096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0963">
                                            <p:txEl>
                                              <p:pRg st="7" end="7"/>
                                            </p:txEl>
                                          </p:spTgt>
                                        </p:tgtEl>
                                        <p:attrNameLst>
                                          <p:attrName>style.visibility</p:attrName>
                                        </p:attrNameLst>
                                      </p:cBhvr>
                                      <p:to>
                                        <p:strVal val="visible"/>
                                      </p:to>
                                    </p:set>
                                    <p:animEffect transition="in" filter="wipe(left)">
                                      <p:cBhvr>
                                        <p:cTn id="22" dur="500"/>
                                        <p:tgtEl>
                                          <p:spTgt spid="4096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Example - Calculation</a:t>
            </a:r>
            <a:endParaRPr lang="en-US" dirty="0"/>
          </a:p>
        </p:txBody>
      </p:sp>
      <p:sp>
        <p:nvSpPr>
          <p:cNvPr id="6" name="Content Placeholder 5"/>
          <p:cNvSpPr>
            <a:spLocks noGrp="1"/>
          </p:cNvSpPr>
          <p:nvPr>
            <p:ph idx="1"/>
          </p:nvPr>
        </p:nvSpPr>
        <p:spPr>
          <a:xfrm>
            <a:off x="990600" y="2460978"/>
            <a:ext cx="8153400" cy="4397022"/>
          </a:xfrm>
        </p:spPr>
        <p:txBody>
          <a:bodyPr/>
          <a:lstStyle/>
          <a:p>
            <a:r>
              <a:rPr lang="en-US" dirty="0" smtClean="0"/>
              <a:t>The wording of this question gives the value of </a:t>
            </a:r>
            <a:r>
              <a:rPr lang="en-US" b="1" i="1" dirty="0" smtClean="0"/>
              <a:t>r</a:t>
            </a:r>
            <a:r>
              <a:rPr lang="en-US" b="1" i="1" baseline="30000" dirty="0" smtClean="0"/>
              <a:t>2</a:t>
            </a:r>
            <a:r>
              <a:rPr lang="en-US" dirty="0" smtClean="0"/>
              <a:t>.</a:t>
            </a:r>
          </a:p>
          <a:p>
            <a:pPr lvl="1"/>
            <a:r>
              <a:rPr lang="en-US" dirty="0" smtClean="0"/>
              <a:t>Take the square root</a:t>
            </a:r>
          </a:p>
          <a:p>
            <a:pPr lvl="1"/>
            <a:endParaRPr lang="en-US" dirty="0"/>
          </a:p>
        </p:txBody>
      </p:sp>
      <p:sp>
        <p:nvSpPr>
          <p:cNvPr id="3" name="Slide Number Placeholder 2"/>
          <p:cNvSpPr>
            <a:spLocks noGrp="1"/>
          </p:cNvSpPr>
          <p:nvPr>
            <p:ph type="sldNum" sz="quarter" idx="12"/>
          </p:nvPr>
        </p:nvSpPr>
        <p:spPr/>
        <p:txBody>
          <a:bodyPr/>
          <a:lstStyle/>
          <a:p>
            <a:pPr>
              <a:defRPr/>
            </a:pPr>
            <a:fld id="{66025F2C-B867-46CC-88A8-0CDDF755DA29}" type="slidenum">
              <a:rPr lang="en-US" smtClean="0"/>
              <a:pPr>
                <a:defRPr/>
              </a:pPr>
              <a:t>34</a:t>
            </a:fld>
            <a:endParaRPr lang="en-US"/>
          </a:p>
        </p:txBody>
      </p:sp>
      <p:pic>
        <p:nvPicPr>
          <p:cNvPr id="4198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61156" y="793045"/>
            <a:ext cx="8037688" cy="15196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7" name="Object 6"/>
          <p:cNvGraphicFramePr>
            <a:graphicFrameLocks noChangeAspect="1"/>
          </p:cNvGraphicFramePr>
          <p:nvPr/>
        </p:nvGraphicFramePr>
        <p:xfrm>
          <a:off x="1994606" y="3623556"/>
          <a:ext cx="626798" cy="417865"/>
        </p:xfrm>
        <a:graphic>
          <a:graphicData uri="http://schemas.openxmlformats.org/presentationml/2006/ole">
            <p:oleObj spid="_x0000_s40967" name="Equation" r:id="rId4" imgW="342751" imgH="228501" progId="Equation.DSMT4">
              <p:embed/>
            </p:oleObj>
          </a:graphicData>
        </a:graphic>
      </p:graphicFrame>
      <p:graphicFrame>
        <p:nvGraphicFramePr>
          <p:cNvPr id="8" name="Object 7"/>
          <p:cNvGraphicFramePr>
            <a:graphicFrameLocks noChangeAspect="1"/>
          </p:cNvGraphicFramePr>
          <p:nvPr/>
        </p:nvGraphicFramePr>
        <p:xfrm>
          <a:off x="1994606" y="4233863"/>
          <a:ext cx="487363" cy="323850"/>
        </p:xfrm>
        <a:graphic>
          <a:graphicData uri="http://schemas.openxmlformats.org/presentationml/2006/ole">
            <p:oleObj spid="_x0000_s40968" name="Equation" r:id="rId5" imgW="266353" imgH="177569"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Example – Sentence Structure</a:t>
            </a:r>
            <a:endParaRPr lang="en-US" dirty="0"/>
          </a:p>
        </p:txBody>
      </p:sp>
      <p:sp>
        <p:nvSpPr>
          <p:cNvPr id="6" name="Content Placeholder 5"/>
          <p:cNvSpPr>
            <a:spLocks noGrp="1"/>
          </p:cNvSpPr>
          <p:nvPr>
            <p:ph idx="1"/>
          </p:nvPr>
        </p:nvSpPr>
        <p:spPr>
          <a:xfrm>
            <a:off x="990600" y="872197"/>
            <a:ext cx="8153400" cy="5985803"/>
          </a:xfrm>
        </p:spPr>
        <p:txBody>
          <a:bodyPr/>
          <a:lstStyle/>
          <a:p>
            <a:r>
              <a:rPr lang="en-US" dirty="0" smtClean="0"/>
              <a:t>Data from problem # 44 shows:</a:t>
            </a:r>
          </a:p>
          <a:p>
            <a:pPr lvl="4"/>
            <a:r>
              <a:rPr lang="en-US" dirty="0" smtClean="0"/>
              <a:t>x = January stock change</a:t>
            </a:r>
          </a:p>
          <a:p>
            <a:pPr lvl="4"/>
            <a:r>
              <a:rPr lang="en-US" dirty="0" smtClean="0"/>
              <a:t>y = Entire year stock change</a:t>
            </a:r>
          </a:p>
          <a:p>
            <a:endParaRPr lang="en-US" dirty="0" smtClean="0"/>
          </a:p>
          <a:p>
            <a:endParaRPr lang="en-US" dirty="0" smtClean="0"/>
          </a:p>
          <a:p>
            <a:r>
              <a:rPr lang="en-US" dirty="0" smtClean="0"/>
              <a:t>What is the coefficient of determination and what does it mean in the context of this problem?</a:t>
            </a:r>
          </a:p>
          <a:p>
            <a:pPr lvl="1"/>
            <a:r>
              <a:rPr lang="en-US" b="1" i="1" dirty="0" smtClean="0"/>
              <a:t>r</a:t>
            </a:r>
            <a:r>
              <a:rPr lang="en-US" b="1" i="1" baseline="30000" dirty="0" smtClean="0"/>
              <a:t>2</a:t>
            </a:r>
            <a:r>
              <a:rPr lang="en-US" dirty="0" smtClean="0"/>
              <a:t> = .335</a:t>
            </a:r>
          </a:p>
          <a:p>
            <a:pPr lvl="2"/>
            <a:r>
              <a:rPr lang="en-US" dirty="0" smtClean="0"/>
              <a:t>This means that 33.5% of the variation in the change in stock index for the entire year can be explained by the least-squares regression of entire year stock change on January’s stock change. </a:t>
            </a:r>
            <a:endParaRPr lang="en-US" dirty="0"/>
          </a:p>
        </p:txBody>
      </p:sp>
      <p:sp>
        <p:nvSpPr>
          <p:cNvPr id="4" name="Slide Number Placeholder 3"/>
          <p:cNvSpPr>
            <a:spLocks noGrp="1"/>
          </p:cNvSpPr>
          <p:nvPr>
            <p:ph type="sldNum" sz="quarter" idx="12"/>
          </p:nvPr>
        </p:nvSpPr>
        <p:spPr/>
        <p:txBody>
          <a:bodyPr/>
          <a:lstStyle/>
          <a:p>
            <a:pPr>
              <a:defRPr/>
            </a:pPr>
            <a:fld id="{6F6904F7-12E8-4C85-ACDE-DEEEDA887B24}" type="slidenum">
              <a:rPr lang="en-US" smtClean="0"/>
              <a:pPr>
                <a:defRPr/>
              </a:pPr>
              <a:t>35</a:t>
            </a:fld>
            <a:endParaRPr lang="en-US"/>
          </a:p>
        </p:txBody>
      </p:sp>
      <p:pic>
        <p:nvPicPr>
          <p:cNvPr id="43011"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l="27531" r="23827" b="74958"/>
          <a:stretch>
            <a:fillRect/>
          </a:stretch>
        </p:blipFill>
        <p:spPr bwMode="auto">
          <a:xfrm>
            <a:off x="2517422" y="2189865"/>
            <a:ext cx="4447822" cy="9258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animEffect transition="in" filter="wipe(left)">
                                      <p:cBhvr>
                                        <p:cTn id="7" dur="500"/>
                                        <p:tgtEl>
                                          <p:spTgt spid="6">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7" end="7"/>
                                            </p:txEl>
                                          </p:spTgt>
                                        </p:tgtEl>
                                        <p:attrNameLst>
                                          <p:attrName>style.visibility</p:attrName>
                                        </p:attrNameLst>
                                      </p:cBhvr>
                                      <p:to>
                                        <p:strVal val="visible"/>
                                      </p:to>
                                    </p:set>
                                    <p:animEffect transition="in" filter="wipe(left)">
                                      <p:cBhvr>
                                        <p:cTn id="1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2"/>
          <p:cNvSpPr>
            <a:spLocks noGrp="1"/>
          </p:cNvSpPr>
          <p:nvPr>
            <p:ph type="title"/>
          </p:nvPr>
        </p:nvSpPr>
        <p:spPr/>
        <p:txBody>
          <a:bodyPr/>
          <a:lstStyle/>
          <a:p>
            <a:pPr eaLnBrk="1" hangingPunct="1"/>
            <a:r>
              <a:rPr lang="en-US" dirty="0" smtClean="0"/>
              <a:t>Section 3.3 Day 1</a:t>
            </a:r>
          </a:p>
        </p:txBody>
      </p:sp>
      <p:sp>
        <p:nvSpPr>
          <p:cNvPr id="35843" name="Content Placeholder 3"/>
          <p:cNvSpPr>
            <a:spLocks noGrp="1"/>
          </p:cNvSpPr>
          <p:nvPr>
            <p:ph idx="1"/>
          </p:nvPr>
        </p:nvSpPr>
        <p:spPr/>
        <p:txBody>
          <a:bodyPr/>
          <a:lstStyle/>
          <a:p>
            <a:pPr eaLnBrk="1" hangingPunct="1"/>
            <a:endParaRPr lang="en-US" dirty="0" smtClean="0"/>
          </a:p>
          <a:p>
            <a:pPr eaLnBrk="1" hangingPunct="1"/>
            <a:endParaRPr lang="en-US" dirty="0" smtClean="0"/>
          </a:p>
          <a:p>
            <a:pPr eaLnBrk="1" hangingPunct="1"/>
            <a:r>
              <a:rPr lang="en-US" dirty="0" smtClean="0"/>
              <a:t>Homework:  #’s 43, 45, 52a&amp;b, 54</a:t>
            </a:r>
          </a:p>
          <a:p>
            <a:pPr eaLnBrk="1" hangingPunct="1"/>
            <a:endParaRPr lang="en-US" dirty="0" smtClean="0"/>
          </a:p>
          <a:p>
            <a:pPr eaLnBrk="1" hangingPunct="1"/>
            <a:r>
              <a:rPr lang="en-US" dirty="0" smtClean="0"/>
              <a:t>Any questions on pg. 9-12 in additional notes packet</a:t>
            </a:r>
          </a:p>
          <a:p>
            <a:pPr eaLnBrk="1" hangingPunct="1"/>
            <a:endParaRPr lang="en-US" dirty="0" smtClean="0"/>
          </a:p>
        </p:txBody>
      </p:sp>
      <p:sp>
        <p:nvSpPr>
          <p:cNvPr id="4" name="Slide Number Placeholder 3"/>
          <p:cNvSpPr>
            <a:spLocks noGrp="1"/>
          </p:cNvSpPr>
          <p:nvPr>
            <p:ph type="sldNum" sz="quarter" idx="12"/>
          </p:nvPr>
        </p:nvSpPr>
        <p:spPr/>
        <p:txBody>
          <a:bodyPr/>
          <a:lstStyle/>
          <a:p>
            <a:pPr>
              <a:defRPr/>
            </a:pPr>
            <a:fld id="{FD6ACDC5-5E40-4196-B299-D0D408CC9FA8}" type="slidenum">
              <a:rPr lang="en-US" smtClean="0"/>
              <a:pPr>
                <a:defRPr/>
              </a:pPr>
              <a:t>36</a:t>
            </a:fld>
            <a:endParaRPr lang="en-US"/>
          </a:p>
        </p:txBody>
      </p:sp>
    </p:spTree>
    <p:extLst>
      <p:ext uri="{BB962C8B-B14F-4D97-AF65-F5344CB8AC3E}">
        <p14:creationId xmlns="" xmlns:p14="http://schemas.microsoft.com/office/powerpoint/2010/main" val="12416927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p:nvPr>
        </p:nvSpPr>
        <p:spPr/>
        <p:txBody>
          <a:bodyPr/>
          <a:lstStyle/>
          <a:p>
            <a:pPr lvl="0">
              <a:defRPr/>
            </a:pPr>
            <a:r>
              <a:rPr lang="en-US" dirty="0" smtClean="0"/>
              <a:t>3.3:  Least-Squares Regression – Day 2</a:t>
            </a:r>
          </a:p>
        </p:txBody>
      </p:sp>
      <mc:AlternateContent xmlns:mc="http://schemas.openxmlformats.org/markup-compatibility/2006">
        <mc:Choice xmlns="" xmlns:a14="http://schemas.microsoft.com/office/drawing/2010/main" Requires="a14">
          <p:sp>
            <p:nvSpPr>
              <p:cNvPr id="6148" name="Content Placeholder 2"/>
              <p:cNvSpPr>
                <a:spLocks noGrp="1"/>
              </p:cNvSpPr>
              <p:nvPr>
                <p:ph idx="1"/>
              </p:nvPr>
            </p:nvSpPr>
            <p:spPr/>
            <p:txBody>
              <a:bodyPr/>
              <a:lstStyle/>
              <a:p>
                <a:pPr eaLnBrk="1" hangingPunct="1"/>
                <a:r>
                  <a:rPr lang="en-US" b="1" dirty="0" smtClean="0"/>
                  <a:t>Residuals</a:t>
                </a:r>
              </a:p>
              <a:p>
                <a:pPr lvl="1"/>
                <a:r>
                  <a:rPr lang="en-US" dirty="0" smtClean="0"/>
                  <a:t>Deviations from the overall pattern</a:t>
                </a:r>
              </a:p>
              <a:p>
                <a:pPr lvl="2"/>
                <a:r>
                  <a:rPr lang="en-US" dirty="0" smtClean="0"/>
                  <a:t>Measured as vertical distances </a:t>
                </a:r>
              </a:p>
              <a:p>
                <a:pPr lvl="1"/>
                <a:r>
                  <a:rPr lang="en-US" dirty="0" smtClean="0"/>
                  <a:t>Difference between an observed value of the response variable and the value predicted by the regression line</a:t>
                </a:r>
              </a:p>
              <a:p>
                <a:pPr lvl="2"/>
                <a:r>
                  <a:rPr lang="en-US" dirty="0" smtClean="0"/>
                  <a:t>Observed y – predicted </a:t>
                </a:r>
                <a14:m>
                  <m:oMath xmlns:m="http://schemas.openxmlformats.org/officeDocument/2006/math">
                    <m:acc>
                      <m:accPr>
                        <m:chr m:val="̂"/>
                        <m:ctrlPr>
                          <a:rPr lang="en-US" b="0" i="1" smtClean="0">
                            <a:latin typeface="Cambria Math"/>
                          </a:rPr>
                        </m:ctrlPr>
                      </m:accPr>
                      <m:e>
                        <m:r>
                          <a:rPr lang="en-US" b="0" i="1" smtClean="0">
                            <a:latin typeface="Cambria Math"/>
                          </a:rPr>
                          <m:t>𝑦</m:t>
                        </m:r>
                      </m:e>
                    </m:acc>
                  </m:oMath>
                </a14:m>
                <a:endParaRPr lang="en-US" dirty="0" smtClean="0">
                  <a:solidFill>
                    <a:srgbClr val="00B050"/>
                  </a:solidFill>
                </a:endParaRPr>
              </a:p>
              <a:p>
                <a:pPr lvl="2"/>
                <a:endParaRPr lang="en-US" dirty="0" smtClean="0">
                  <a:solidFill>
                    <a:srgbClr val="00B050"/>
                  </a:solidFill>
                </a:endParaRPr>
              </a:p>
              <a:p>
                <a:pPr lvl="2"/>
                <a:endParaRPr lang="en-US" dirty="0" smtClean="0">
                  <a:solidFill>
                    <a:srgbClr val="00B050"/>
                  </a:solidFill>
                </a:endParaRPr>
              </a:p>
              <a:p>
                <a:pPr lvl="1"/>
                <a:r>
                  <a:rPr lang="en-US" dirty="0" smtClean="0"/>
                  <a:t>The sum of the least-squares residuals are always zero</a:t>
                </a:r>
              </a:p>
              <a:p>
                <a:pPr lvl="2"/>
                <a:endParaRPr lang="en-US" dirty="0" smtClean="0">
                  <a:solidFill>
                    <a:srgbClr val="00B050"/>
                  </a:solidFill>
                </a:endParaRPr>
              </a:p>
            </p:txBody>
          </p:sp>
        </mc:Choice>
        <mc:Fallback>
          <p:sp>
            <p:nvSpPr>
              <p:cNvPr id="6148" name="Content Placeholder 2"/>
              <p:cNvSpPr>
                <a:spLocks noGrp="1" noRot="1" noChangeAspect="1" noMove="1" noResize="1" noEditPoints="1" noAdjustHandles="1" noChangeArrowheads="1" noChangeShapeType="1" noTextEdit="1"/>
              </p:cNvSpPr>
              <p:nvPr>
                <p:ph idx="1"/>
              </p:nvPr>
            </p:nvSpPr>
            <p:spPr>
              <a:blipFill rotWithShape="1">
                <a:blip r:embed="rId3" cstate="print"/>
                <a:stretch>
                  <a:fillRect t="-1018" r="-2393"/>
                </a:stretch>
              </a:blipFill>
            </p:spPr>
            <p:txBody>
              <a:bodyPr/>
              <a:lstStyle/>
              <a:p>
                <a:r>
                  <a:rPr lang="en-US">
                    <a:noFill/>
                  </a:rPr>
                  <a:t> </a:t>
                </a:r>
              </a:p>
            </p:txBody>
          </p:sp>
        </mc:Fallback>
      </mc:AlternateContent>
      <p:sp>
        <p:nvSpPr>
          <p:cNvPr id="6" name="Slide Number Placeholder 5"/>
          <p:cNvSpPr>
            <a:spLocks noGrp="1"/>
          </p:cNvSpPr>
          <p:nvPr>
            <p:ph type="sldNum" sz="quarter" idx="12"/>
          </p:nvPr>
        </p:nvSpPr>
        <p:spPr/>
        <p:txBody>
          <a:bodyPr/>
          <a:lstStyle/>
          <a:p>
            <a:pPr>
              <a:defRPr/>
            </a:pPr>
            <a:fld id="{3EDB9D6C-8D4D-49A9-84FA-43F38882A47C}" type="slidenum">
              <a:rPr lang="en-US" smtClean="0"/>
              <a:pPr>
                <a:defRPr/>
              </a:pPr>
              <a:t>37</a:t>
            </a:fld>
            <a:endParaRPr lang="en-US"/>
          </a:p>
        </p:txBody>
      </p:sp>
      <p:sp>
        <p:nvSpPr>
          <p:cNvPr id="6149" name="Rectangle 2"/>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en-US">
              <a:latin typeface="Calibri" pitchFamily="34" charset="0"/>
            </a:endParaRPr>
          </a:p>
        </p:txBody>
      </p:sp>
      <p:graphicFrame>
        <p:nvGraphicFramePr>
          <p:cNvPr id="9" name="Object 8"/>
          <p:cNvGraphicFramePr>
            <a:graphicFrameLocks noChangeAspect="1"/>
          </p:cNvGraphicFramePr>
          <p:nvPr/>
        </p:nvGraphicFramePr>
        <p:xfrm>
          <a:off x="3243084" y="3702756"/>
          <a:ext cx="2657832" cy="664458"/>
        </p:xfrm>
        <a:graphic>
          <a:graphicData uri="http://schemas.openxmlformats.org/presentationml/2006/ole">
            <p:oleObj spid="_x0000_s6173" name="Equation" r:id="rId4" imgW="1015559" imgH="25389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48">
                                            <p:txEl>
                                              <p:pRg st="1" end="1"/>
                                            </p:txEl>
                                          </p:spTgt>
                                        </p:tgtEl>
                                        <p:attrNameLst>
                                          <p:attrName>style.visibility</p:attrName>
                                        </p:attrNameLst>
                                      </p:cBhvr>
                                      <p:to>
                                        <p:strVal val="visible"/>
                                      </p:to>
                                    </p:set>
                                    <p:animEffect transition="in" filter="wipe(left)">
                                      <p:cBhvr>
                                        <p:cTn id="7" dur="500"/>
                                        <p:tgtEl>
                                          <p:spTgt spid="614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148">
                                            <p:txEl>
                                              <p:pRg st="2" end="2"/>
                                            </p:txEl>
                                          </p:spTgt>
                                        </p:tgtEl>
                                        <p:attrNameLst>
                                          <p:attrName>style.visibility</p:attrName>
                                        </p:attrNameLst>
                                      </p:cBhvr>
                                      <p:to>
                                        <p:strVal val="visible"/>
                                      </p:to>
                                    </p:set>
                                    <p:animEffect transition="in" filter="wipe(left)">
                                      <p:cBhvr>
                                        <p:cTn id="12" dur="500"/>
                                        <p:tgtEl>
                                          <p:spTgt spid="614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148">
                                            <p:txEl>
                                              <p:pRg st="3" end="3"/>
                                            </p:txEl>
                                          </p:spTgt>
                                        </p:tgtEl>
                                        <p:attrNameLst>
                                          <p:attrName>style.visibility</p:attrName>
                                        </p:attrNameLst>
                                      </p:cBhvr>
                                      <p:to>
                                        <p:strVal val="visible"/>
                                      </p:to>
                                    </p:set>
                                    <p:animEffect transition="in" filter="wipe(left)">
                                      <p:cBhvr>
                                        <p:cTn id="17" dur="500"/>
                                        <p:tgtEl>
                                          <p:spTgt spid="614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148">
                                            <p:txEl>
                                              <p:pRg st="4" end="4"/>
                                            </p:txEl>
                                          </p:spTgt>
                                        </p:tgtEl>
                                        <p:attrNameLst>
                                          <p:attrName>style.visibility</p:attrName>
                                        </p:attrNameLst>
                                      </p:cBhvr>
                                      <p:to>
                                        <p:strVal val="visible"/>
                                      </p:to>
                                    </p:set>
                                    <p:animEffect transition="in" filter="wipe(left)">
                                      <p:cBhvr>
                                        <p:cTn id="22" dur="500"/>
                                        <p:tgtEl>
                                          <p:spTgt spid="6148">
                                            <p:txEl>
                                              <p:pRg st="4" end="4"/>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6148">
                                            <p:txEl>
                                              <p:pRg st="7" end="7"/>
                                            </p:txEl>
                                          </p:spTgt>
                                        </p:tgtEl>
                                        <p:attrNameLst>
                                          <p:attrName>style.visibility</p:attrName>
                                        </p:attrNameLst>
                                      </p:cBhvr>
                                      <p:to>
                                        <p:strVal val="visible"/>
                                      </p:to>
                                    </p:set>
                                    <p:animEffect transition="in" filter="wipe(left)">
                                      <p:cBhvr>
                                        <p:cTn id="30" dur="500"/>
                                        <p:tgtEl>
                                          <p:spTgt spid="614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 with Manatees</a:t>
            </a:r>
            <a:endParaRPr lang="en-US" dirty="0"/>
          </a:p>
        </p:txBody>
      </p:sp>
      <mc:AlternateContent xmlns:mc="http://schemas.openxmlformats.org/markup-compatibility/2006">
        <mc:Choice xmlns="" xmlns:a14="http://schemas.microsoft.com/office/drawing/2010/main" Requires="a14">
          <p:sp>
            <p:nvSpPr>
              <p:cNvPr id="3" name="Content Placeholder 2"/>
              <p:cNvSpPr>
                <a:spLocks noGrp="1"/>
              </p:cNvSpPr>
              <p:nvPr>
                <p:ph idx="1"/>
              </p:nvPr>
            </p:nvSpPr>
            <p:spPr/>
            <p:txBody>
              <a:bodyPr/>
              <a:lstStyle/>
              <a:p>
                <a:r>
                  <a:rPr lang="en-US" dirty="0" smtClean="0"/>
                  <a:t>Find the residual for the observed value of 447,000 powerboats</a:t>
                </a:r>
              </a:p>
              <a:p>
                <a:pPr lvl="1"/>
                <a:r>
                  <a:rPr lang="en-US" dirty="0" smtClean="0"/>
                  <a:t>From </a:t>
                </a:r>
                <a:r>
                  <a:rPr lang="en-US" dirty="0" smtClean="0"/>
                  <a:t>previous </a:t>
                </a:r>
                <a14:m>
                  <m:oMath xmlns:m="http://schemas.openxmlformats.org/officeDocument/2006/math">
                    <m:acc>
                      <m:accPr>
                        <m:chr m:val="̂"/>
                        <m:ctrlPr>
                          <a:rPr lang="en-US" i="1" smtClean="0">
                            <a:latin typeface="Cambria Math"/>
                          </a:rPr>
                        </m:ctrlPr>
                      </m:accPr>
                      <m:e>
                        <m:r>
                          <a:rPr lang="en-US" b="0" i="1" smtClean="0">
                            <a:latin typeface="Cambria Math"/>
                          </a:rPr>
                          <m:t>𝑦</m:t>
                        </m:r>
                      </m:e>
                    </m:acc>
                    <m:r>
                      <a:rPr lang="en-US" b="0" i="1" smtClean="0">
                        <a:latin typeface="Cambria Math"/>
                      </a:rPr>
                      <m:t>=−41.4304+.1249</m:t>
                    </m:r>
                    <m:r>
                      <a:rPr lang="en-US" b="0" i="1" smtClean="0">
                        <a:latin typeface="Cambria Math"/>
                      </a:rPr>
                      <m:t>𝑥</m:t>
                    </m:r>
                  </m:oMath>
                </a14:m>
                <a:endParaRPr lang="en-US" dirty="0" smtClean="0"/>
              </a:p>
              <a:p>
                <a:pPr lvl="1"/>
                <a:r>
                  <a:rPr lang="en-US" dirty="0" smtClean="0"/>
                  <a:t>Substitution of 447 </a:t>
                </a:r>
                <a:r>
                  <a:rPr lang="en-US" dirty="0" smtClean="0"/>
                  <a:t>gives </a:t>
                </a:r>
                <a14:m>
                  <m:oMath xmlns:m="http://schemas.openxmlformats.org/officeDocument/2006/math">
                    <m:acc>
                      <m:accPr>
                        <m:chr m:val="̂"/>
                        <m:ctrlPr>
                          <a:rPr lang="en-US" i="1">
                            <a:latin typeface="Cambria Math"/>
                          </a:rPr>
                        </m:ctrlPr>
                      </m:accPr>
                      <m:e>
                        <m:r>
                          <a:rPr lang="en-US" i="1">
                            <a:latin typeface="Cambria Math"/>
                          </a:rPr>
                          <m:t>𝑦</m:t>
                        </m:r>
                      </m:e>
                    </m:acc>
                    <m:r>
                      <a:rPr lang="en-US" i="1">
                        <a:latin typeface="Cambria Math"/>
                      </a:rPr>
                      <m:t>=</m:t>
                    </m:r>
                    <m:r>
                      <a:rPr lang="en-US" b="0" i="1" smtClean="0">
                        <a:latin typeface="Cambria Math"/>
                      </a:rPr>
                      <m:t>14.39</m:t>
                    </m:r>
                  </m:oMath>
                </a14:m>
                <a:endParaRPr lang="en-US" dirty="0" smtClean="0"/>
              </a:p>
              <a:p>
                <a:pPr lvl="1"/>
                <a:r>
                  <a:rPr lang="en-US" dirty="0" smtClean="0"/>
                  <a:t>Observed data at 447 is 13  </a:t>
                </a:r>
              </a:p>
              <a:p>
                <a:pPr lvl="1"/>
                <a14:m>
                  <m:oMath xmlns:m="http://schemas.openxmlformats.org/officeDocument/2006/math">
                    <m:r>
                      <a:rPr lang="en-US" b="0" i="1" smtClean="0">
                        <a:latin typeface="Cambria Math"/>
                      </a:rPr>
                      <m:t>𝑦</m:t>
                    </m:r>
                    <m:r>
                      <a:rPr lang="en-US" b="0" i="1" smtClean="0">
                        <a:latin typeface="Cambria Math"/>
                      </a:rPr>
                      <m:t>−</m:t>
                    </m:r>
                    <m:acc>
                      <m:accPr>
                        <m:chr m:val="̂"/>
                        <m:ctrlPr>
                          <a:rPr lang="en-US" i="1">
                            <a:latin typeface="Cambria Math"/>
                          </a:rPr>
                        </m:ctrlPr>
                      </m:accPr>
                      <m:e>
                        <m:r>
                          <a:rPr lang="en-US" i="1">
                            <a:latin typeface="Cambria Math"/>
                          </a:rPr>
                          <m:t>𝑦</m:t>
                        </m:r>
                      </m:e>
                    </m:acc>
                    <m:r>
                      <a:rPr lang="en-US" i="1">
                        <a:latin typeface="Cambria Math"/>
                      </a:rPr>
                      <m:t>=</m:t>
                    </m:r>
                    <m:r>
                      <a:rPr lang="en-US" b="0" i="1" smtClean="0">
                        <a:latin typeface="Cambria Math"/>
                      </a:rPr>
                      <m:t>13−14.39=−1.39</m:t>
                    </m:r>
                  </m:oMath>
                </a14:m>
                <a:r>
                  <a:rPr lang="en-US" dirty="0" smtClean="0"/>
                  <a:t> </a:t>
                </a:r>
                <a:endParaRPr lang="en-US" dirty="0" smtClean="0"/>
              </a:p>
              <a:p>
                <a:pPr lvl="1">
                  <a:buNone/>
                </a:pPr>
                <a:endParaRPr lang="en-US" dirty="0" smtClean="0"/>
              </a:p>
              <a:p>
                <a:pPr>
                  <a:buNone/>
                </a:pPr>
                <a:endParaRPr lang="en-US" dirty="0" smtClean="0"/>
              </a:p>
              <a:p>
                <a:endParaRPr lang="en-US" dirty="0" smtClean="0"/>
              </a:p>
              <a:p>
                <a:endParaRPr lang="en-US" dirty="0" smtClean="0"/>
              </a:p>
              <a:p>
                <a:endParaRPr lang="en-US" dirty="0" smtClean="0"/>
              </a:p>
              <a:p>
                <a:endParaRPr lang="en-US" dirty="0" smtClean="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cstate="print"/>
                <a:stretch>
                  <a:fillRect t="-101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571C9DAA-D4FF-4099-BD93-12444126DD83}" type="slidenum">
              <a:rPr lang="en-US" smtClean="0"/>
              <a:pPr>
                <a:defRPr/>
              </a:pPr>
              <a:t>38</a:t>
            </a:fld>
            <a:endParaRPr lang="en-US"/>
          </a:p>
        </p:txBody>
      </p:sp>
      <p:pic>
        <p:nvPicPr>
          <p:cNvPr id="9"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l="1481" t="20614" r="1852" b="30241"/>
          <a:stretch>
            <a:fillRect/>
          </a:stretch>
        </p:blipFill>
        <p:spPr bwMode="auto">
          <a:xfrm>
            <a:off x="733778" y="3936442"/>
            <a:ext cx="7676444" cy="29215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 all of the residuals at once</a:t>
            </a:r>
          </a:p>
        </p:txBody>
      </p:sp>
      <p:sp>
        <p:nvSpPr>
          <p:cNvPr id="3" name="Content Placeholder 2"/>
          <p:cNvSpPr>
            <a:spLocks noGrp="1"/>
          </p:cNvSpPr>
          <p:nvPr>
            <p:ph idx="1"/>
          </p:nvPr>
        </p:nvSpPr>
        <p:spPr>
          <a:xfrm>
            <a:off x="990600" y="872197"/>
            <a:ext cx="8153400" cy="3496603"/>
          </a:xfrm>
        </p:spPr>
        <p:txBody>
          <a:bodyPr/>
          <a:lstStyle/>
          <a:p>
            <a:r>
              <a:rPr lang="en-US" dirty="0" smtClean="0"/>
              <a:t>The calculator calculates the residuals for all points every time it runs a linear regression command</a:t>
            </a:r>
          </a:p>
          <a:p>
            <a:pPr lvl="1"/>
            <a:r>
              <a:rPr lang="en-US" dirty="0" smtClean="0"/>
              <a:t>To see this, press 2</a:t>
            </a:r>
            <a:r>
              <a:rPr lang="en-US" baseline="30000" dirty="0" smtClean="0"/>
              <a:t>nd</a:t>
            </a:r>
            <a:r>
              <a:rPr lang="en-US" dirty="0" smtClean="0"/>
              <a:t> STAT and under NAMES scroll down to RESID</a:t>
            </a:r>
          </a:p>
          <a:p>
            <a:pPr lvl="2"/>
            <a:r>
              <a:rPr lang="en-US" dirty="0" smtClean="0"/>
              <a:t>The residuals will be in the order of the data</a:t>
            </a:r>
          </a:p>
          <a:p>
            <a:r>
              <a:rPr lang="en-US" dirty="0" smtClean="0"/>
              <a:t>Can also set up your “screen of lists” to always have residuals showing</a:t>
            </a:r>
          </a:p>
        </p:txBody>
      </p:sp>
      <p:sp>
        <p:nvSpPr>
          <p:cNvPr id="4" name="Slide Number Placeholder 3"/>
          <p:cNvSpPr>
            <a:spLocks noGrp="1"/>
          </p:cNvSpPr>
          <p:nvPr>
            <p:ph type="sldNum" sz="quarter" idx="12"/>
          </p:nvPr>
        </p:nvSpPr>
        <p:spPr/>
        <p:txBody>
          <a:bodyPr/>
          <a:lstStyle/>
          <a:p>
            <a:pPr>
              <a:defRPr/>
            </a:pPr>
            <a:fld id="{571C9DAA-D4FF-4099-BD93-12444126DD83}" type="slidenum">
              <a:rPr lang="en-US" smtClean="0"/>
              <a:pPr>
                <a:defRPr/>
              </a:pPr>
              <a:t>39</a:t>
            </a:fld>
            <a:endParaRPr lang="en-US"/>
          </a:p>
        </p:txBody>
      </p:sp>
      <p:pic>
        <p:nvPicPr>
          <p:cNvPr id="64517" name="Picture 5"/>
          <p:cNvPicPr>
            <a:picLocks noChangeAspect="1" noChangeArrowheads="1"/>
          </p:cNvPicPr>
          <p:nvPr/>
        </p:nvPicPr>
        <p:blipFill>
          <a:blip r:embed="rId2" cstate="print"/>
          <a:srcRect/>
          <a:stretch>
            <a:fillRect/>
          </a:stretch>
        </p:blipFill>
        <p:spPr bwMode="auto">
          <a:xfrm>
            <a:off x="4246738" y="3635503"/>
            <a:ext cx="3982862" cy="322249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4517"/>
                                        </p:tgtEl>
                                        <p:attrNameLst>
                                          <p:attrName>style.visibility</p:attrName>
                                        </p:attrNameLst>
                                      </p:cBhvr>
                                      <p:to>
                                        <p:strVal val="visible"/>
                                      </p:to>
                                    </p:set>
                                    <p:animEffect transition="in" filter="wipe(down)">
                                      <p:cBhvr>
                                        <p:cTn id="27" dur="500"/>
                                        <p:tgtEl>
                                          <p:spTgt spid="64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5398"/>
            <a:ext cx="9144000" cy="820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29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798687"/>
            <a:ext cx="9144000" cy="3273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FABD3563-1B7A-45CD-88D3-034CE649384F}" type="slidenum">
              <a:rPr lang="en-US" smtClean="0"/>
              <a:pPr>
                <a:defRPr/>
              </a:pPr>
              <a:t>4</a:t>
            </a:fld>
            <a:endParaRPr lang="en-US"/>
          </a:p>
        </p:txBody>
      </p:sp>
      <p:sp>
        <p:nvSpPr>
          <p:cNvPr id="5" name="TextBox 4"/>
          <p:cNvSpPr txBox="1"/>
          <p:nvPr/>
        </p:nvSpPr>
        <p:spPr>
          <a:xfrm>
            <a:off x="1016001" y="4041419"/>
            <a:ext cx="3589867" cy="646331"/>
          </a:xfrm>
          <a:prstGeom prst="rect">
            <a:avLst/>
          </a:prstGeom>
          <a:noFill/>
        </p:spPr>
        <p:txBody>
          <a:bodyPr wrap="square" rtlCol="0">
            <a:spAutoFit/>
          </a:bodyPr>
          <a:lstStyle/>
          <a:p>
            <a:pPr marL="342900" indent="-342900">
              <a:buFont typeface="+mj-lt"/>
              <a:buAutoNum type="alphaUcPeriod"/>
            </a:pPr>
            <a:r>
              <a:rPr lang="en-US" dirty="0" smtClean="0">
                <a:latin typeface="+mn-lt"/>
              </a:rPr>
              <a:t>Explanatory – Time studying</a:t>
            </a:r>
          </a:p>
          <a:p>
            <a:pPr marL="342900" indent="-4763"/>
            <a:r>
              <a:rPr lang="en-US" dirty="0" smtClean="0">
                <a:latin typeface="+mn-lt"/>
              </a:rPr>
              <a:t>Response – Exam grade</a:t>
            </a:r>
            <a:endParaRPr lang="en-US" dirty="0">
              <a:latin typeface="+mn-lt"/>
            </a:endParaRPr>
          </a:p>
        </p:txBody>
      </p:sp>
      <p:sp>
        <p:nvSpPr>
          <p:cNvPr id="6" name="TextBox 5"/>
          <p:cNvSpPr txBox="1"/>
          <p:nvPr/>
        </p:nvSpPr>
        <p:spPr>
          <a:xfrm>
            <a:off x="1016001" y="4722481"/>
            <a:ext cx="3589867" cy="369332"/>
          </a:xfrm>
          <a:prstGeom prst="rect">
            <a:avLst/>
          </a:prstGeom>
          <a:noFill/>
        </p:spPr>
        <p:txBody>
          <a:bodyPr wrap="square" rtlCol="0">
            <a:spAutoFit/>
          </a:bodyPr>
          <a:lstStyle/>
          <a:p>
            <a:pPr marL="342900" indent="-342900">
              <a:buFont typeface="+mj-lt"/>
              <a:buAutoNum type="alphaUcPeriod" startAt="2"/>
            </a:pPr>
            <a:r>
              <a:rPr lang="en-US" dirty="0" smtClean="0">
                <a:latin typeface="+mn-lt"/>
              </a:rPr>
              <a:t>Explore the relationship</a:t>
            </a:r>
            <a:endParaRPr lang="en-US" dirty="0">
              <a:latin typeface="+mn-lt"/>
            </a:endParaRPr>
          </a:p>
        </p:txBody>
      </p:sp>
      <p:sp>
        <p:nvSpPr>
          <p:cNvPr id="7" name="TextBox 6"/>
          <p:cNvSpPr txBox="1"/>
          <p:nvPr/>
        </p:nvSpPr>
        <p:spPr>
          <a:xfrm>
            <a:off x="1016001" y="5126544"/>
            <a:ext cx="3589867" cy="646331"/>
          </a:xfrm>
          <a:prstGeom prst="rect">
            <a:avLst/>
          </a:prstGeom>
          <a:noFill/>
        </p:spPr>
        <p:txBody>
          <a:bodyPr wrap="square" rtlCol="0">
            <a:spAutoFit/>
          </a:bodyPr>
          <a:lstStyle/>
          <a:p>
            <a:pPr marL="342900" indent="-342900">
              <a:buFont typeface="+mj-lt"/>
              <a:buAutoNum type="alphaUcPeriod" startAt="3"/>
            </a:pPr>
            <a:r>
              <a:rPr lang="en-US" dirty="0" smtClean="0">
                <a:latin typeface="+mn-lt"/>
              </a:rPr>
              <a:t>Explanatory – Rainfall</a:t>
            </a:r>
          </a:p>
          <a:p>
            <a:pPr marL="342900" indent="-4763"/>
            <a:r>
              <a:rPr lang="en-US" dirty="0" smtClean="0">
                <a:latin typeface="+mn-lt"/>
              </a:rPr>
              <a:t>Response – Crop yield</a:t>
            </a:r>
            <a:endParaRPr lang="en-US" dirty="0">
              <a:latin typeface="+mn-lt"/>
            </a:endParaRPr>
          </a:p>
        </p:txBody>
      </p:sp>
      <p:sp>
        <p:nvSpPr>
          <p:cNvPr id="9" name="TextBox 8"/>
          <p:cNvSpPr txBox="1"/>
          <p:nvPr/>
        </p:nvSpPr>
        <p:spPr>
          <a:xfrm>
            <a:off x="1016001" y="5807606"/>
            <a:ext cx="3589867" cy="369332"/>
          </a:xfrm>
          <a:prstGeom prst="rect">
            <a:avLst/>
          </a:prstGeom>
          <a:noFill/>
        </p:spPr>
        <p:txBody>
          <a:bodyPr wrap="square" rtlCol="0">
            <a:spAutoFit/>
          </a:bodyPr>
          <a:lstStyle/>
          <a:p>
            <a:pPr marL="342900" indent="-342900">
              <a:buFont typeface="+mj-lt"/>
              <a:buAutoNum type="alphaUcPeriod" startAt="4"/>
            </a:pPr>
            <a:r>
              <a:rPr lang="en-US" dirty="0" smtClean="0">
                <a:latin typeface="+mn-lt"/>
              </a:rPr>
              <a:t>Explore the relationship</a:t>
            </a:r>
            <a:endParaRPr lang="en-US" dirty="0">
              <a:latin typeface="+mn-lt"/>
            </a:endParaRPr>
          </a:p>
        </p:txBody>
      </p:sp>
      <p:sp>
        <p:nvSpPr>
          <p:cNvPr id="10" name="TextBox 9"/>
          <p:cNvSpPr txBox="1"/>
          <p:nvPr/>
        </p:nvSpPr>
        <p:spPr>
          <a:xfrm>
            <a:off x="1016001" y="6211669"/>
            <a:ext cx="3589867" cy="646331"/>
          </a:xfrm>
          <a:prstGeom prst="rect">
            <a:avLst/>
          </a:prstGeom>
          <a:noFill/>
        </p:spPr>
        <p:txBody>
          <a:bodyPr wrap="square" rtlCol="0">
            <a:spAutoFit/>
          </a:bodyPr>
          <a:lstStyle/>
          <a:p>
            <a:pPr marL="342900" indent="-342900">
              <a:buFont typeface="+mj-lt"/>
              <a:buAutoNum type="alphaUcPeriod" startAt="5"/>
            </a:pPr>
            <a:r>
              <a:rPr lang="en-US" dirty="0" smtClean="0">
                <a:latin typeface="+mn-lt"/>
              </a:rPr>
              <a:t>Explanatory – Father’s class</a:t>
            </a:r>
          </a:p>
          <a:p>
            <a:pPr marL="342900" indent="-4763"/>
            <a:r>
              <a:rPr lang="en-US" dirty="0" smtClean="0">
                <a:latin typeface="+mn-lt"/>
              </a:rPr>
              <a:t>Response – Son’s class</a:t>
            </a:r>
            <a:endParaRPr lang="en-US"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do with all the residuals</a:t>
            </a:r>
            <a:endParaRPr lang="en-US" dirty="0"/>
          </a:p>
        </p:txBody>
      </p:sp>
      <p:sp>
        <p:nvSpPr>
          <p:cNvPr id="3" name="Content Placeholder 2"/>
          <p:cNvSpPr>
            <a:spLocks noGrp="1"/>
          </p:cNvSpPr>
          <p:nvPr>
            <p:ph idx="1"/>
          </p:nvPr>
        </p:nvSpPr>
        <p:spPr/>
        <p:txBody>
          <a:bodyPr/>
          <a:lstStyle/>
          <a:p>
            <a:r>
              <a:rPr lang="en-US" b="1" dirty="0" smtClean="0"/>
              <a:t>Residual Plot</a:t>
            </a:r>
          </a:p>
          <a:p>
            <a:pPr lvl="1"/>
            <a:r>
              <a:rPr lang="en-US" dirty="0" err="1" smtClean="0"/>
              <a:t>Scatterplot</a:t>
            </a:r>
            <a:r>
              <a:rPr lang="en-US" dirty="0" smtClean="0"/>
              <a:t> of the regression residuals against the explanatory variable</a:t>
            </a:r>
          </a:p>
          <a:p>
            <a:pPr lvl="2"/>
            <a:r>
              <a:rPr lang="en-US" dirty="0" smtClean="0"/>
              <a:t>Help to assess the fit of a regression line</a:t>
            </a:r>
          </a:p>
          <a:p>
            <a:pPr lvl="3"/>
            <a:r>
              <a:rPr lang="en-US" dirty="0" smtClean="0"/>
              <a:t>If the regression line captures the overall relationship between x and y, the residuals should have no systematic pattern</a:t>
            </a:r>
          </a:p>
          <a:p>
            <a:r>
              <a:rPr lang="en-US" dirty="0" smtClean="0"/>
              <a:t>Residual Plot for the Manatees</a:t>
            </a:r>
            <a:endParaRPr lang="en-US" dirty="0"/>
          </a:p>
        </p:txBody>
      </p:sp>
      <p:sp>
        <p:nvSpPr>
          <p:cNvPr id="4" name="Slide Number Placeholder 3"/>
          <p:cNvSpPr>
            <a:spLocks noGrp="1"/>
          </p:cNvSpPr>
          <p:nvPr>
            <p:ph type="sldNum" sz="quarter" idx="12"/>
          </p:nvPr>
        </p:nvSpPr>
        <p:spPr/>
        <p:txBody>
          <a:bodyPr/>
          <a:lstStyle/>
          <a:p>
            <a:pPr>
              <a:defRPr/>
            </a:pPr>
            <a:fld id="{571C9DAA-D4FF-4099-BD93-12444126DD83}" type="slidenum">
              <a:rPr lang="en-US" smtClean="0"/>
              <a:pPr>
                <a:defRPr/>
              </a:pPr>
              <a:t>40</a:t>
            </a:fld>
            <a:endParaRPr lang="en-US"/>
          </a:p>
        </p:txBody>
      </p:sp>
      <p:pic>
        <p:nvPicPr>
          <p:cNvPr id="66562" name="Picture 2"/>
          <p:cNvPicPr>
            <a:picLocks noChangeAspect="1" noChangeArrowheads="1"/>
          </p:cNvPicPr>
          <p:nvPr/>
        </p:nvPicPr>
        <p:blipFill>
          <a:blip r:embed="rId2" cstate="print"/>
          <a:srcRect t="13721"/>
          <a:stretch>
            <a:fillRect/>
          </a:stretch>
        </p:blipFill>
        <p:spPr bwMode="auto">
          <a:xfrm>
            <a:off x="1451858" y="3984978"/>
            <a:ext cx="6924497" cy="272626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6562"/>
                                        </p:tgtEl>
                                        <p:attrNameLst>
                                          <p:attrName>style.visibility</p:attrName>
                                        </p:attrNameLst>
                                      </p:cBhvr>
                                      <p:to>
                                        <p:strVal val="visible"/>
                                      </p:to>
                                    </p:set>
                                    <p:animEffect transition="in" filter="wipe(down)">
                                      <p:cBhvr>
                                        <p:cTn id="22" dur="500"/>
                                        <p:tgtEl>
                                          <p:spTgt spid="66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Good Fit</a:t>
            </a:r>
            <a:endParaRPr lang="en-US" dirty="0"/>
          </a:p>
        </p:txBody>
      </p:sp>
      <p:sp>
        <p:nvSpPr>
          <p:cNvPr id="9" name="Content Placeholder 8"/>
          <p:cNvSpPr>
            <a:spLocks noGrp="1"/>
          </p:cNvSpPr>
          <p:nvPr>
            <p:ph idx="1"/>
          </p:nvPr>
        </p:nvSpPr>
        <p:spPr/>
        <p:txBody>
          <a:bodyPr/>
          <a:lstStyle/>
          <a:p>
            <a:r>
              <a:rPr lang="en-US" dirty="0" smtClean="0"/>
              <a:t>Below is a residual plot that shows a linear model is a good fit to the original data</a:t>
            </a:r>
          </a:p>
          <a:p>
            <a:pPr lvl="1"/>
            <a:r>
              <a:rPr lang="en-US" b="1" dirty="0" smtClean="0"/>
              <a:t>Reason</a:t>
            </a:r>
          </a:p>
          <a:p>
            <a:pPr lvl="2"/>
            <a:r>
              <a:rPr lang="en-US" dirty="0" smtClean="0"/>
              <a:t>There is a uniform scatter of points</a:t>
            </a:r>
            <a:endParaRPr lang="en-US" dirty="0"/>
          </a:p>
        </p:txBody>
      </p:sp>
      <p:sp>
        <p:nvSpPr>
          <p:cNvPr id="3" name="Slide Number Placeholder 2"/>
          <p:cNvSpPr>
            <a:spLocks noGrp="1"/>
          </p:cNvSpPr>
          <p:nvPr>
            <p:ph type="sldNum" sz="quarter" idx="12"/>
          </p:nvPr>
        </p:nvSpPr>
        <p:spPr/>
        <p:txBody>
          <a:bodyPr/>
          <a:lstStyle/>
          <a:p>
            <a:pPr>
              <a:defRPr/>
            </a:pPr>
            <a:fld id="{90CC64CE-D901-4490-9EA9-B846E12103FB}" type="slidenum">
              <a:rPr lang="en-US" smtClean="0"/>
              <a:pPr>
                <a:defRPr/>
              </a:pPr>
              <a:t>41</a:t>
            </a:fld>
            <a:endParaRPr lang="en-US"/>
          </a:p>
        </p:txBody>
      </p:sp>
      <p:grpSp>
        <p:nvGrpSpPr>
          <p:cNvPr id="5" name="Group 4"/>
          <p:cNvGrpSpPr/>
          <p:nvPr/>
        </p:nvGrpSpPr>
        <p:grpSpPr>
          <a:xfrm>
            <a:off x="1382890" y="2977812"/>
            <a:ext cx="6378221" cy="2998653"/>
            <a:chOff x="993422" y="406399"/>
            <a:chExt cx="7405511" cy="3481622"/>
          </a:xfrm>
        </p:grpSpPr>
        <p:pic>
          <p:nvPicPr>
            <p:cNvPr id="4505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l="10864" t="6808" r="8395" b="28876"/>
            <a:stretch>
              <a:fillRect/>
            </a:stretch>
          </p:blipFill>
          <p:spPr bwMode="auto">
            <a:xfrm>
              <a:off x="993422" y="406399"/>
              <a:ext cx="7382934" cy="27996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t="77348" r="1852" b="3979"/>
            <a:stretch>
              <a:fillRect/>
            </a:stretch>
          </p:blipFill>
          <p:spPr bwMode="auto">
            <a:xfrm>
              <a:off x="993422" y="3217333"/>
              <a:ext cx="7405511" cy="670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wipe(left)">
                                      <p:cBhvr>
                                        <p:cTn id="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Poor Fit</a:t>
            </a:r>
            <a:endParaRPr lang="en-US" dirty="0"/>
          </a:p>
        </p:txBody>
      </p:sp>
      <p:sp>
        <p:nvSpPr>
          <p:cNvPr id="9" name="Content Placeholder 8"/>
          <p:cNvSpPr>
            <a:spLocks noGrp="1"/>
          </p:cNvSpPr>
          <p:nvPr>
            <p:ph idx="1"/>
          </p:nvPr>
        </p:nvSpPr>
        <p:spPr/>
        <p:txBody>
          <a:bodyPr/>
          <a:lstStyle/>
          <a:p>
            <a:r>
              <a:rPr lang="en-US" dirty="0" smtClean="0"/>
              <a:t>Below are two residual plots that show a linear model is not a good fit to the original data</a:t>
            </a:r>
          </a:p>
          <a:p>
            <a:pPr lvl="1"/>
            <a:r>
              <a:rPr lang="en-US" b="1" dirty="0" smtClean="0"/>
              <a:t>Reasons</a:t>
            </a:r>
          </a:p>
          <a:p>
            <a:pPr lvl="2"/>
            <a:r>
              <a:rPr lang="en-US" dirty="0" smtClean="0"/>
              <a:t>Curved pattern	</a:t>
            </a:r>
          </a:p>
          <a:p>
            <a:pPr lvl="2"/>
            <a:r>
              <a:rPr lang="en-US" dirty="0" smtClean="0"/>
              <a:t>Residuals get larger with larger values of x</a:t>
            </a:r>
            <a:endParaRPr lang="en-US" dirty="0"/>
          </a:p>
        </p:txBody>
      </p:sp>
      <p:sp>
        <p:nvSpPr>
          <p:cNvPr id="3" name="Slide Number Placeholder 2"/>
          <p:cNvSpPr>
            <a:spLocks noGrp="1"/>
          </p:cNvSpPr>
          <p:nvPr>
            <p:ph type="sldNum" sz="quarter" idx="12"/>
          </p:nvPr>
        </p:nvSpPr>
        <p:spPr/>
        <p:txBody>
          <a:bodyPr/>
          <a:lstStyle/>
          <a:p>
            <a:pPr>
              <a:defRPr/>
            </a:pPr>
            <a:fld id="{90CC64CE-D901-4490-9EA9-B846E12103FB}" type="slidenum">
              <a:rPr lang="en-US" smtClean="0"/>
              <a:pPr>
                <a:defRPr/>
              </a:pPr>
              <a:t>42</a:t>
            </a:fld>
            <a:endParaRPr lang="en-US"/>
          </a:p>
        </p:txBody>
      </p:sp>
      <p:grpSp>
        <p:nvGrpSpPr>
          <p:cNvPr id="16" name="Group 15"/>
          <p:cNvGrpSpPr/>
          <p:nvPr/>
        </p:nvGrpSpPr>
        <p:grpSpPr>
          <a:xfrm>
            <a:off x="553157" y="3255197"/>
            <a:ext cx="8037687" cy="3149599"/>
            <a:chOff x="508001" y="3029417"/>
            <a:chExt cx="8037687" cy="3149599"/>
          </a:xfrm>
        </p:grpSpPr>
        <p:grpSp>
          <p:nvGrpSpPr>
            <p:cNvPr id="10" name="Group 9"/>
            <p:cNvGrpSpPr/>
            <p:nvPr/>
          </p:nvGrpSpPr>
          <p:grpSpPr>
            <a:xfrm>
              <a:off x="4763911" y="3048313"/>
              <a:ext cx="3781777" cy="3111806"/>
              <a:chOff x="1817511" y="484299"/>
              <a:chExt cx="6412089" cy="3098081"/>
            </a:xfrm>
          </p:grpSpPr>
          <p:pic>
            <p:nvPicPr>
              <p:cNvPr id="11"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l="9988" t="26712" r="10247" b="22268"/>
              <a:stretch>
                <a:fillRect/>
              </a:stretch>
            </p:blipFill>
            <p:spPr bwMode="auto">
              <a:xfrm>
                <a:off x="1817511" y="484299"/>
                <a:ext cx="6400800" cy="23605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t="82367" r="10247"/>
              <a:stretch>
                <a:fillRect/>
              </a:stretch>
            </p:blipFill>
            <p:spPr bwMode="auto">
              <a:xfrm>
                <a:off x="1817511" y="2856089"/>
                <a:ext cx="6412089" cy="726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13" name="Group 12"/>
            <p:cNvGrpSpPr/>
            <p:nvPr/>
          </p:nvGrpSpPr>
          <p:grpSpPr>
            <a:xfrm>
              <a:off x="508001" y="3029417"/>
              <a:ext cx="4030131" cy="3149599"/>
              <a:chOff x="1286934" y="688623"/>
              <a:chExt cx="7270044" cy="3318933"/>
            </a:xfrm>
          </p:grpSpPr>
          <p:pic>
            <p:nvPicPr>
              <p:cNvPr id="1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l="9877" t="23063" r="10617" b="22671"/>
              <a:stretch>
                <a:fillRect/>
              </a:stretch>
            </p:blipFill>
            <p:spPr bwMode="auto">
              <a:xfrm>
                <a:off x="1286934" y="688623"/>
                <a:ext cx="7270044" cy="2709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l="988" t="82077" r="3210" b="2120"/>
              <a:stretch>
                <a:fillRect/>
              </a:stretch>
            </p:blipFill>
            <p:spPr bwMode="auto">
              <a:xfrm>
                <a:off x="1286934" y="3352799"/>
                <a:ext cx="7270044" cy="6547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wipe(left)">
                                      <p:cBhvr>
                                        <p:cTn id="7" dur="500"/>
                                        <p:tgtEl>
                                          <p:spTgt spid="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Effect transition="in" filter="wipe(left)">
                                      <p:cBhvr>
                                        <p:cTn id="1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US" smtClean="0"/>
              <a:t>Influential observations:</a:t>
            </a:r>
          </a:p>
        </p:txBody>
      </p:sp>
      <p:sp>
        <p:nvSpPr>
          <p:cNvPr id="3" name="Content Placeholder 2"/>
          <p:cNvSpPr>
            <a:spLocks noGrp="1"/>
          </p:cNvSpPr>
          <p:nvPr>
            <p:ph idx="1"/>
          </p:nvPr>
        </p:nvSpPr>
        <p:spPr/>
        <p:txBody>
          <a:bodyPr rtlCol="0">
            <a:normAutofit/>
          </a:bodyPr>
          <a:lstStyle/>
          <a:p>
            <a:pPr>
              <a:defRPr/>
            </a:pPr>
            <a:r>
              <a:rPr lang="en-US" b="1" dirty="0" smtClean="0"/>
              <a:t>Outlier</a:t>
            </a:r>
            <a:r>
              <a:rPr lang="en-US" dirty="0" smtClean="0"/>
              <a:t> </a:t>
            </a:r>
          </a:p>
          <a:p>
            <a:pPr lvl="1">
              <a:defRPr/>
            </a:pPr>
            <a:r>
              <a:rPr lang="en-US" dirty="0" smtClean="0"/>
              <a:t>An observation that lies outside the overall pattern in the y direction of the other observations.</a:t>
            </a:r>
          </a:p>
          <a:p>
            <a:pPr>
              <a:defRPr/>
            </a:pPr>
            <a:r>
              <a:rPr lang="en-US" b="1" dirty="0" smtClean="0"/>
              <a:t>Influential Point</a:t>
            </a:r>
          </a:p>
          <a:p>
            <a:pPr lvl="1">
              <a:defRPr/>
            </a:pPr>
            <a:r>
              <a:rPr lang="en-US" dirty="0" smtClean="0"/>
              <a:t>An observation is influential if removing it would markedly change the result of the LSRL </a:t>
            </a:r>
          </a:p>
          <a:p>
            <a:pPr lvl="1">
              <a:defRPr/>
            </a:pPr>
            <a:r>
              <a:rPr lang="en-US" dirty="0" smtClean="0"/>
              <a:t>Are outliers in the x direction of a </a:t>
            </a:r>
            <a:r>
              <a:rPr lang="en-US" dirty="0" err="1" smtClean="0"/>
              <a:t>scatterplot</a:t>
            </a:r>
            <a:r>
              <a:rPr lang="en-US" dirty="0" smtClean="0"/>
              <a:t> </a:t>
            </a:r>
          </a:p>
          <a:p>
            <a:pPr lvl="1">
              <a:defRPr/>
            </a:pPr>
            <a:r>
              <a:rPr lang="en-US" dirty="0" smtClean="0"/>
              <a:t>Have small residuals, because they pull the regression line toward themselves.  </a:t>
            </a:r>
          </a:p>
          <a:p>
            <a:pPr lvl="2">
              <a:defRPr/>
            </a:pPr>
            <a:r>
              <a:rPr lang="en-US" dirty="0" smtClean="0"/>
              <a:t>If you just look at residuals, you will miss influential points.  </a:t>
            </a:r>
          </a:p>
          <a:p>
            <a:pPr lvl="1">
              <a:defRPr/>
            </a:pPr>
            <a:r>
              <a:rPr lang="en-US" dirty="0" smtClean="0"/>
              <a:t>Can greatly change the interpretation of data.</a:t>
            </a:r>
          </a:p>
        </p:txBody>
      </p:sp>
      <p:sp>
        <p:nvSpPr>
          <p:cNvPr id="4" name="Slide Number Placeholder 3"/>
          <p:cNvSpPr>
            <a:spLocks noGrp="1"/>
          </p:cNvSpPr>
          <p:nvPr>
            <p:ph type="sldNum" sz="quarter" idx="12"/>
          </p:nvPr>
        </p:nvSpPr>
        <p:spPr/>
        <p:txBody>
          <a:bodyPr/>
          <a:lstStyle/>
          <a:p>
            <a:pPr>
              <a:defRPr/>
            </a:pPr>
            <a:fld id="{B7670892-2712-4262-91D2-D3A8A7EA20F6}" type="slidenum">
              <a:rPr lang="en-US" smtClean="0"/>
              <a:pPr>
                <a:defRPr/>
              </a:pPr>
              <a:t>43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left)">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left)">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Location of Influential observations </a:t>
            </a:r>
            <a:endParaRPr lang="en-US" dirty="0"/>
          </a:p>
        </p:txBody>
      </p:sp>
      <p:sp>
        <p:nvSpPr>
          <p:cNvPr id="6" name="Content Placeholder 5"/>
          <p:cNvSpPr>
            <a:spLocks noGrp="1"/>
          </p:cNvSpPr>
          <p:nvPr>
            <p:ph idx="1"/>
          </p:nvPr>
        </p:nvSpPr>
        <p:spPr>
          <a:xfrm>
            <a:off x="990601" y="1546578"/>
            <a:ext cx="2542822" cy="3838222"/>
          </a:xfrm>
        </p:spPr>
        <p:txBody>
          <a:bodyPr>
            <a:normAutofit/>
          </a:bodyPr>
          <a:lstStyle/>
          <a:p>
            <a:r>
              <a:rPr lang="en-US" dirty="0" smtClean="0"/>
              <a:t>Child 19</a:t>
            </a:r>
          </a:p>
          <a:p>
            <a:pPr lvl="1"/>
            <a:r>
              <a:rPr lang="en-US" dirty="0" smtClean="0"/>
              <a:t>Outlier</a:t>
            </a:r>
          </a:p>
          <a:p>
            <a:pPr lvl="1"/>
            <a:endParaRPr lang="en-US" dirty="0" smtClean="0"/>
          </a:p>
          <a:p>
            <a:pPr lvl="1">
              <a:buNone/>
            </a:pPr>
            <a:endParaRPr lang="en-US" dirty="0" smtClean="0"/>
          </a:p>
          <a:p>
            <a:r>
              <a:rPr lang="en-US" dirty="0" smtClean="0"/>
              <a:t>Child 18</a:t>
            </a:r>
          </a:p>
          <a:p>
            <a:pPr lvl="1"/>
            <a:r>
              <a:rPr lang="en-US" dirty="0" smtClean="0"/>
              <a:t>Influential Point</a:t>
            </a:r>
            <a:endParaRPr lang="en-US" dirty="0"/>
          </a:p>
        </p:txBody>
      </p:sp>
      <p:sp>
        <p:nvSpPr>
          <p:cNvPr id="3" name="Slide Number Placeholder 2"/>
          <p:cNvSpPr>
            <a:spLocks noGrp="1"/>
          </p:cNvSpPr>
          <p:nvPr>
            <p:ph type="sldNum" sz="quarter" idx="12"/>
          </p:nvPr>
        </p:nvSpPr>
        <p:spPr/>
        <p:txBody>
          <a:bodyPr/>
          <a:lstStyle/>
          <a:p>
            <a:pPr>
              <a:defRPr/>
            </a:pPr>
            <a:fld id="{261425A3-2488-44A0-BBF7-2101553D3552}" type="slidenum">
              <a:rPr lang="en-US" smtClean="0"/>
              <a:pPr>
                <a:defRPr/>
              </a:pPr>
              <a:t>44</a:t>
            </a:fld>
            <a:endParaRPr lang="en-US"/>
          </a:p>
        </p:txBody>
      </p:sp>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l="11022" t="3079" r="9376" b="19831"/>
          <a:stretch>
            <a:fillRect/>
          </a:stretch>
        </p:blipFill>
        <p:spPr bwMode="auto">
          <a:xfrm>
            <a:off x="3244810" y="1174903"/>
            <a:ext cx="5899190" cy="4446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5" end="5"/>
                                            </p:txEl>
                                          </p:spTgt>
                                        </p:tgtEl>
                                        <p:attrNameLst>
                                          <p:attrName>style.visibility</p:attrName>
                                        </p:attrNameLst>
                                      </p:cBhvr>
                                      <p:to>
                                        <p:strVal val="visible"/>
                                      </p:to>
                                    </p:set>
                                    <p:animEffect transition="in" filter="wipe(left)">
                                      <p:cBhvr>
                                        <p:cTn id="1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Manatee</a:t>
            </a:r>
            <a:endParaRPr lang="en-US" dirty="0"/>
          </a:p>
        </p:txBody>
      </p:sp>
      <p:sp>
        <p:nvSpPr>
          <p:cNvPr id="7" name="Content Placeholder 6"/>
          <p:cNvSpPr>
            <a:spLocks noGrp="1"/>
          </p:cNvSpPr>
          <p:nvPr>
            <p:ph idx="1"/>
          </p:nvPr>
        </p:nvSpPr>
        <p:spPr/>
        <p:txBody>
          <a:bodyPr/>
          <a:lstStyle/>
          <a:p>
            <a:r>
              <a:rPr lang="en-US" dirty="0" smtClean="0"/>
              <a:t>Add the point, (year 2013, boats 1220, manatees 65) to the data we have. </a:t>
            </a:r>
          </a:p>
          <a:p>
            <a:r>
              <a:rPr lang="en-US" dirty="0" smtClean="0"/>
              <a:t>Run a LSRL command and store the new line in L</a:t>
            </a:r>
            <a:r>
              <a:rPr lang="en-US" baseline="-25000" dirty="0" smtClean="0"/>
              <a:t>2</a:t>
            </a:r>
          </a:p>
          <a:p>
            <a:r>
              <a:rPr lang="en-US" dirty="0" smtClean="0"/>
              <a:t>Look how the point drastically changed the LSRL</a:t>
            </a:r>
          </a:p>
          <a:p>
            <a:pPr lvl="1"/>
            <a:r>
              <a:rPr lang="en-US" dirty="0" smtClean="0"/>
              <a:t>But it does not have the largest absolute residual</a:t>
            </a:r>
            <a:endParaRPr lang="en-US" dirty="0"/>
          </a:p>
        </p:txBody>
      </p:sp>
      <p:sp>
        <p:nvSpPr>
          <p:cNvPr id="4" name="Slide Number Placeholder 3"/>
          <p:cNvSpPr>
            <a:spLocks noGrp="1"/>
          </p:cNvSpPr>
          <p:nvPr>
            <p:ph type="sldNum" sz="quarter" idx="12"/>
          </p:nvPr>
        </p:nvSpPr>
        <p:spPr/>
        <p:txBody>
          <a:bodyPr/>
          <a:lstStyle/>
          <a:p>
            <a:pPr>
              <a:defRPr/>
            </a:pPr>
            <a:fld id="{9AFA8982-432D-45D3-9226-2440D937CC8A}" type="slidenum">
              <a:rPr lang="en-US" smtClean="0"/>
              <a:pPr>
                <a:defRPr/>
              </a:pPr>
              <a:t>45</a:t>
            </a:fld>
            <a:endParaRPr lang="en-US"/>
          </a:p>
        </p:txBody>
      </p:sp>
      <p:pic>
        <p:nvPicPr>
          <p:cNvPr id="65538" name="Picture 2"/>
          <p:cNvPicPr>
            <a:picLocks noChangeAspect="1" noChangeArrowheads="1"/>
          </p:cNvPicPr>
          <p:nvPr/>
        </p:nvPicPr>
        <p:blipFill>
          <a:blip r:embed="rId2" cstate="print"/>
          <a:srcRect/>
          <a:stretch>
            <a:fillRect/>
          </a:stretch>
        </p:blipFill>
        <p:spPr bwMode="auto">
          <a:xfrm>
            <a:off x="1356783" y="3704634"/>
            <a:ext cx="3329024" cy="2678351"/>
          </a:xfrm>
          <a:prstGeom prst="rect">
            <a:avLst/>
          </a:prstGeom>
          <a:noFill/>
          <a:ln w="9525">
            <a:noFill/>
            <a:miter lim="800000"/>
            <a:headEnd/>
            <a:tailEnd/>
          </a:ln>
        </p:spPr>
      </p:pic>
      <p:pic>
        <p:nvPicPr>
          <p:cNvPr id="65539" name="Picture 3"/>
          <p:cNvPicPr>
            <a:picLocks noChangeAspect="1" noChangeArrowheads="1"/>
          </p:cNvPicPr>
          <p:nvPr/>
        </p:nvPicPr>
        <p:blipFill>
          <a:blip r:embed="rId3" cstate="print"/>
          <a:srcRect t="3532"/>
          <a:stretch>
            <a:fillRect/>
          </a:stretch>
        </p:blipFill>
        <p:spPr bwMode="auto">
          <a:xfrm>
            <a:off x="5257977" y="3708136"/>
            <a:ext cx="3344156" cy="267134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500"/>
                                        <p:tgtEl>
                                          <p:spTgt spid="7">
                                            <p:txEl>
                                              <p:pRg st="2" end="2"/>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65538"/>
                                        </p:tgtEl>
                                        <p:attrNameLst>
                                          <p:attrName>style.visibility</p:attrName>
                                        </p:attrNameLst>
                                      </p:cBhvr>
                                      <p:to>
                                        <p:strVal val="visible"/>
                                      </p:to>
                                    </p:set>
                                    <p:animEffect transition="in" filter="wipe(left)">
                                      <p:cBhvr>
                                        <p:cTn id="15" dur="500"/>
                                        <p:tgtEl>
                                          <p:spTgt spid="6553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wipe(left)">
                                      <p:cBhvr>
                                        <p:cTn id="20" dur="500"/>
                                        <p:tgtEl>
                                          <p:spTgt spid="7">
                                            <p:txEl>
                                              <p:pRg st="3" end="3"/>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65539"/>
                                        </p:tgtEl>
                                        <p:attrNameLst>
                                          <p:attrName>style.visibility</p:attrName>
                                        </p:attrNameLst>
                                      </p:cBhvr>
                                      <p:to>
                                        <p:strVal val="visible"/>
                                      </p:to>
                                    </p:set>
                                    <p:animEffect transition="in" filter="wipe(left)">
                                      <p:cBhvr>
                                        <p:cTn id="23" dur="500"/>
                                        <p:tgtEl>
                                          <p:spTgt spid="65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2"/>
          <p:cNvSpPr>
            <a:spLocks noGrp="1"/>
          </p:cNvSpPr>
          <p:nvPr>
            <p:ph type="title"/>
          </p:nvPr>
        </p:nvSpPr>
        <p:spPr/>
        <p:txBody>
          <a:bodyPr/>
          <a:lstStyle/>
          <a:p>
            <a:pPr eaLnBrk="1" hangingPunct="1"/>
            <a:r>
              <a:rPr lang="en-US" dirty="0" smtClean="0"/>
              <a:t>Section 3.3 Day 2 Complete</a:t>
            </a:r>
          </a:p>
        </p:txBody>
      </p:sp>
      <p:sp>
        <p:nvSpPr>
          <p:cNvPr id="57347" name="Content Placeholder 3"/>
          <p:cNvSpPr>
            <a:spLocks noGrp="1"/>
          </p:cNvSpPr>
          <p:nvPr>
            <p:ph idx="1"/>
          </p:nvPr>
        </p:nvSpPr>
        <p:spPr/>
        <p:txBody>
          <a:bodyPr/>
          <a:lstStyle/>
          <a:p>
            <a:pPr eaLnBrk="1" hangingPunct="1"/>
            <a:endParaRPr lang="en-US" dirty="0" smtClean="0"/>
          </a:p>
          <a:p>
            <a:pPr eaLnBrk="1" hangingPunct="1"/>
            <a:endParaRPr lang="en-US" dirty="0" smtClean="0"/>
          </a:p>
          <a:p>
            <a:pPr marL="282575" indent="-282575" eaLnBrk="1" hangingPunct="1"/>
            <a:r>
              <a:rPr lang="en-US" dirty="0" smtClean="0"/>
              <a:t>Homework:  #’s 46, 47, 48, 51, 53, 55, 57</a:t>
            </a:r>
          </a:p>
          <a:p>
            <a:pPr marL="282575" indent="-282575">
              <a:buNone/>
            </a:pPr>
            <a:endParaRPr lang="en-US" dirty="0" smtClean="0"/>
          </a:p>
          <a:p>
            <a:pPr marL="282575" indent="-282575"/>
            <a:r>
              <a:rPr lang="en-US" dirty="0" smtClean="0"/>
              <a:t>Any questions on pg. 13-16 in additional notes packet</a:t>
            </a:r>
          </a:p>
          <a:p>
            <a:pPr eaLnBrk="1" hangingPunct="1">
              <a:buNone/>
            </a:pPr>
            <a:endParaRPr lang="en-US" dirty="0" smtClean="0"/>
          </a:p>
          <a:p>
            <a:pPr eaLnBrk="1" hangingPunct="1"/>
            <a:endParaRPr lang="en-US" dirty="0" smtClean="0"/>
          </a:p>
        </p:txBody>
      </p:sp>
      <p:sp>
        <p:nvSpPr>
          <p:cNvPr id="4" name="Slide Number Placeholder 3"/>
          <p:cNvSpPr>
            <a:spLocks noGrp="1"/>
          </p:cNvSpPr>
          <p:nvPr>
            <p:ph type="sldNum" sz="quarter" idx="12"/>
          </p:nvPr>
        </p:nvSpPr>
        <p:spPr/>
        <p:txBody>
          <a:bodyPr/>
          <a:lstStyle/>
          <a:p>
            <a:pPr>
              <a:defRPr/>
            </a:pPr>
            <a:fld id="{840F8E59-1CDA-4577-BAFB-9C10153E8642}" type="slidenum">
              <a:rPr lang="en-US" smtClean="0"/>
              <a:pPr>
                <a:defRPr/>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60450"/>
            <a:ext cx="7772400" cy="790621"/>
          </a:xfrm>
        </p:spPr>
        <p:txBody>
          <a:bodyPr/>
          <a:lstStyle/>
          <a:p>
            <a:r>
              <a:rPr lang="en-US" dirty="0" smtClean="0"/>
              <a:t>MINITAB printout</a:t>
            </a:r>
            <a:endParaRPr lang="en-US" dirty="0"/>
          </a:p>
        </p:txBody>
      </p:sp>
      <p:sp>
        <p:nvSpPr>
          <p:cNvPr id="3" name="Content Placeholder 2"/>
          <p:cNvSpPr>
            <a:spLocks noGrp="1"/>
          </p:cNvSpPr>
          <p:nvPr>
            <p:ph sz="quarter" idx="1"/>
          </p:nvPr>
        </p:nvSpPr>
        <p:spPr>
          <a:xfrm>
            <a:off x="914400" y="1097844"/>
            <a:ext cx="7772400" cy="2222863"/>
          </a:xfrm>
        </p:spPr>
        <p:txBody>
          <a:bodyPr>
            <a:normAutofit fontScale="92500" lnSpcReduction="20000"/>
          </a:bodyPr>
          <a:lstStyle/>
          <a:p>
            <a:r>
              <a:rPr lang="en-US" dirty="0" smtClean="0"/>
              <a:t>A healthy cereal should be low in both calories and sodium.  Data for 77 cereals were examined and judged acceptable for inference.  The 77 cereals had between 50 and 160 calories per serving and between 0 and 320 mg of sodium per serving.  The regression analysis is shown.</a:t>
            </a:r>
            <a:endParaRPr lang="en-US" dirty="0"/>
          </a:p>
        </p:txBody>
      </p:sp>
      <p:sp>
        <p:nvSpPr>
          <p:cNvPr id="4" name="TextBox 3"/>
          <p:cNvSpPr txBox="1"/>
          <p:nvPr/>
        </p:nvSpPr>
        <p:spPr>
          <a:xfrm>
            <a:off x="1011325" y="3337963"/>
            <a:ext cx="7876903" cy="830997"/>
          </a:xfrm>
          <a:prstGeom prst="rect">
            <a:avLst/>
          </a:prstGeom>
          <a:noFill/>
        </p:spPr>
        <p:txBody>
          <a:bodyPr wrap="square" rtlCol="0">
            <a:spAutoFit/>
          </a:bodyPr>
          <a:lstStyle/>
          <a:p>
            <a:r>
              <a:rPr lang="en-US" sz="2400" dirty="0" smtClean="0"/>
              <a:t>R-squared = 9.0%</a:t>
            </a:r>
          </a:p>
          <a:p>
            <a:r>
              <a:rPr lang="en-US" sz="2400" dirty="0" smtClean="0"/>
              <a:t>s = 80.49 with 77 – 2 = 75 degrees of freedom</a:t>
            </a:r>
            <a:endParaRPr lang="en-US" sz="2400" dirty="0"/>
          </a:p>
        </p:txBody>
      </p:sp>
      <p:graphicFrame>
        <p:nvGraphicFramePr>
          <p:cNvPr id="6" name="Table 5"/>
          <p:cNvGraphicFramePr>
            <a:graphicFrameLocks noGrp="1"/>
          </p:cNvGraphicFramePr>
          <p:nvPr>
            <p:extLst>
              <p:ext uri="{D42A27DB-BD31-4B8C-83A1-F6EECF244321}">
                <p14:modId xmlns="" xmlns:p14="http://schemas.microsoft.com/office/powerpoint/2010/main" val="2308265361"/>
              </p:ext>
            </p:extLst>
          </p:nvPr>
        </p:nvGraphicFramePr>
        <p:xfrm>
          <a:off x="1059222" y="4558214"/>
          <a:ext cx="7580810" cy="1112520"/>
        </p:xfrm>
        <a:graphic>
          <a:graphicData uri="http://schemas.openxmlformats.org/drawingml/2006/table">
            <a:tbl>
              <a:tblPr firstRow="1" bandRow="1">
                <a:tableStyleId>{5C22544A-7EE6-4342-B048-85BDC9FD1C3A}</a:tableStyleId>
              </a:tblPr>
              <a:tblGrid>
                <a:gridCol w="1516162"/>
                <a:gridCol w="1516162"/>
                <a:gridCol w="1516162"/>
                <a:gridCol w="1516162"/>
                <a:gridCol w="1516162"/>
              </a:tblGrid>
              <a:tr h="370840">
                <a:tc>
                  <a:txBody>
                    <a:bodyPr/>
                    <a:lstStyle/>
                    <a:p>
                      <a:pPr algn="ctr"/>
                      <a:r>
                        <a:rPr lang="en-US" dirty="0" smtClean="0"/>
                        <a:t>Variable</a:t>
                      </a:r>
                      <a:endParaRPr lang="en-US" dirty="0"/>
                    </a:p>
                  </a:txBody>
                  <a:tcPr/>
                </a:tc>
                <a:tc>
                  <a:txBody>
                    <a:bodyPr/>
                    <a:lstStyle/>
                    <a:p>
                      <a:pPr algn="ctr"/>
                      <a:r>
                        <a:rPr lang="en-US" dirty="0" smtClean="0"/>
                        <a:t>Coefficient</a:t>
                      </a:r>
                      <a:endParaRPr lang="en-US" dirty="0"/>
                    </a:p>
                  </a:txBody>
                  <a:tcPr/>
                </a:tc>
                <a:tc>
                  <a:txBody>
                    <a:bodyPr/>
                    <a:lstStyle/>
                    <a:p>
                      <a:pPr algn="ctr"/>
                      <a:r>
                        <a:rPr lang="en-US" dirty="0" smtClean="0"/>
                        <a:t>SE(</a:t>
                      </a:r>
                      <a:r>
                        <a:rPr lang="en-US" dirty="0" err="1" smtClean="0"/>
                        <a:t>Coeff</a:t>
                      </a:r>
                      <a:r>
                        <a:rPr lang="en-US" dirty="0" smtClean="0"/>
                        <a:t>)</a:t>
                      </a:r>
                      <a:endParaRPr lang="en-US" dirty="0"/>
                    </a:p>
                  </a:txBody>
                  <a:tcPr/>
                </a:tc>
                <a:tc>
                  <a:txBody>
                    <a:bodyPr/>
                    <a:lstStyle/>
                    <a:p>
                      <a:pPr algn="ctr"/>
                      <a:r>
                        <a:rPr lang="en-US" dirty="0" smtClean="0"/>
                        <a:t>t-ratio</a:t>
                      </a:r>
                      <a:endParaRPr lang="en-US" dirty="0"/>
                    </a:p>
                  </a:txBody>
                  <a:tcPr/>
                </a:tc>
                <a:tc>
                  <a:txBody>
                    <a:bodyPr/>
                    <a:lstStyle/>
                    <a:p>
                      <a:pPr algn="ctr"/>
                      <a:r>
                        <a:rPr lang="en-US" dirty="0" err="1" smtClean="0"/>
                        <a:t>Prob</a:t>
                      </a:r>
                      <a:endParaRPr lang="en-US" dirty="0"/>
                    </a:p>
                  </a:txBody>
                  <a:tcPr/>
                </a:tc>
              </a:tr>
              <a:tr h="370840">
                <a:tc>
                  <a:txBody>
                    <a:bodyPr/>
                    <a:lstStyle/>
                    <a:p>
                      <a:pPr algn="ctr"/>
                      <a:r>
                        <a:rPr lang="en-US" dirty="0" smtClean="0"/>
                        <a:t>Constant</a:t>
                      </a:r>
                      <a:endParaRPr lang="en-US" dirty="0"/>
                    </a:p>
                  </a:txBody>
                  <a:tcPr/>
                </a:tc>
                <a:tc>
                  <a:txBody>
                    <a:bodyPr/>
                    <a:lstStyle/>
                    <a:p>
                      <a:pPr algn="ctr"/>
                      <a:r>
                        <a:rPr lang="en-US" dirty="0" smtClean="0"/>
                        <a:t>21.4143</a:t>
                      </a:r>
                      <a:endParaRPr lang="en-US" dirty="0"/>
                    </a:p>
                  </a:txBody>
                  <a:tcPr/>
                </a:tc>
                <a:tc>
                  <a:txBody>
                    <a:bodyPr/>
                    <a:lstStyle/>
                    <a:p>
                      <a:pPr algn="ctr"/>
                      <a:r>
                        <a:rPr lang="en-US" dirty="0" smtClean="0"/>
                        <a:t>51.47</a:t>
                      </a:r>
                      <a:endParaRPr lang="en-US" dirty="0"/>
                    </a:p>
                  </a:txBody>
                  <a:tcPr/>
                </a:tc>
                <a:tc>
                  <a:txBody>
                    <a:bodyPr/>
                    <a:lstStyle/>
                    <a:p>
                      <a:pPr algn="ctr"/>
                      <a:r>
                        <a:rPr lang="en-US" dirty="0" smtClean="0"/>
                        <a:t>0.416</a:t>
                      </a:r>
                      <a:endParaRPr lang="en-US" dirty="0"/>
                    </a:p>
                  </a:txBody>
                  <a:tcPr/>
                </a:tc>
                <a:tc>
                  <a:txBody>
                    <a:bodyPr/>
                    <a:lstStyle/>
                    <a:p>
                      <a:pPr algn="ctr"/>
                      <a:r>
                        <a:rPr lang="en-US" dirty="0" smtClean="0"/>
                        <a:t>0.6706</a:t>
                      </a:r>
                      <a:endParaRPr lang="en-US" dirty="0"/>
                    </a:p>
                  </a:txBody>
                  <a:tcPr/>
                </a:tc>
              </a:tr>
              <a:tr h="370840">
                <a:tc>
                  <a:txBody>
                    <a:bodyPr/>
                    <a:lstStyle/>
                    <a:p>
                      <a:pPr algn="ctr"/>
                      <a:r>
                        <a:rPr lang="en-US" dirty="0" smtClean="0"/>
                        <a:t>Calories</a:t>
                      </a:r>
                      <a:endParaRPr lang="en-US" dirty="0"/>
                    </a:p>
                  </a:txBody>
                  <a:tcPr/>
                </a:tc>
                <a:tc>
                  <a:txBody>
                    <a:bodyPr/>
                    <a:lstStyle/>
                    <a:p>
                      <a:pPr algn="ctr"/>
                      <a:r>
                        <a:rPr lang="en-US" dirty="0" smtClean="0"/>
                        <a:t>1.29357</a:t>
                      </a:r>
                      <a:endParaRPr lang="en-US" dirty="0"/>
                    </a:p>
                  </a:txBody>
                  <a:tcPr/>
                </a:tc>
                <a:tc>
                  <a:txBody>
                    <a:bodyPr/>
                    <a:lstStyle/>
                    <a:p>
                      <a:pPr algn="ctr"/>
                      <a:r>
                        <a:rPr lang="en-US" dirty="0" smtClean="0"/>
                        <a:t>0.4738</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r>
            </a:tbl>
          </a:graphicData>
        </a:graphic>
      </p:graphicFrame>
    </p:spTree>
    <p:extLst>
      <p:ext uri="{BB962C8B-B14F-4D97-AF65-F5344CB8AC3E}">
        <p14:creationId xmlns="" xmlns:p14="http://schemas.microsoft.com/office/powerpoint/2010/main" val="12069851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1210733"/>
            <a:ext cx="7772400" cy="2758440"/>
          </a:xfrm>
        </p:spPr>
        <p:txBody>
          <a:bodyPr>
            <a:normAutofit fontScale="92500" lnSpcReduction="20000"/>
          </a:bodyPr>
          <a:lstStyle/>
          <a:p>
            <a:r>
              <a:rPr lang="en-US" dirty="0" smtClean="0"/>
              <a:t>Find the following:</a:t>
            </a:r>
          </a:p>
          <a:p>
            <a:pPr marL="777240" lvl="1" indent="-457200">
              <a:buFont typeface="+mj-lt"/>
              <a:buAutoNum type="alphaLcParenR"/>
            </a:pPr>
            <a:r>
              <a:rPr lang="en-US" dirty="0" smtClean="0"/>
              <a:t>Line of best fit.</a:t>
            </a:r>
          </a:p>
          <a:p>
            <a:pPr marL="777240" lvl="1" indent="-457200">
              <a:buFont typeface="+mj-lt"/>
              <a:buAutoNum type="alphaLcParenR"/>
            </a:pPr>
            <a:r>
              <a:rPr lang="en-US" dirty="0" smtClean="0"/>
              <a:t>Interpret the slope in context.</a:t>
            </a:r>
          </a:p>
          <a:p>
            <a:pPr marL="777240" lvl="1" indent="-457200">
              <a:buFont typeface="+mj-lt"/>
              <a:buAutoNum type="alphaLcParenR"/>
            </a:pPr>
            <a:r>
              <a:rPr lang="en-US" dirty="0" smtClean="0"/>
              <a:t>Interpret the y-</a:t>
            </a:r>
            <a:r>
              <a:rPr lang="en-US" dirty="0" err="1" smtClean="0"/>
              <a:t>int</a:t>
            </a:r>
            <a:r>
              <a:rPr lang="en-US" dirty="0" smtClean="0"/>
              <a:t> in context.</a:t>
            </a:r>
          </a:p>
          <a:p>
            <a:pPr marL="777240" lvl="1" indent="-457200">
              <a:buFont typeface="+mj-lt"/>
              <a:buAutoNum type="alphaLcParenR"/>
            </a:pPr>
            <a:r>
              <a:rPr lang="en-US" dirty="0" smtClean="0"/>
              <a:t>Correlation coefficient, what does it tell you in context?</a:t>
            </a:r>
          </a:p>
          <a:p>
            <a:pPr marL="777240" lvl="1" indent="-457200">
              <a:buFont typeface="+mj-lt"/>
              <a:buAutoNum type="alphaLcParenR"/>
            </a:pPr>
            <a:r>
              <a:rPr lang="en-US" dirty="0" smtClean="0"/>
              <a:t>Interpret r</a:t>
            </a:r>
            <a:r>
              <a:rPr lang="en-US" baseline="30000" dirty="0" smtClean="0"/>
              <a:t>2</a:t>
            </a:r>
            <a:r>
              <a:rPr lang="en-US" dirty="0" smtClean="0"/>
              <a:t> in context.</a:t>
            </a:r>
            <a:endParaRPr lang="en-US" dirty="0"/>
          </a:p>
        </p:txBody>
      </p:sp>
      <p:sp>
        <p:nvSpPr>
          <p:cNvPr id="4" name="Title 1"/>
          <p:cNvSpPr txBox="1">
            <a:spLocks/>
          </p:cNvSpPr>
          <p:nvPr/>
        </p:nvSpPr>
        <p:spPr>
          <a:xfrm>
            <a:off x="914400" y="384627"/>
            <a:ext cx="7772400" cy="790621"/>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dirty="0" smtClean="0"/>
              <a:t>MINITAB printout</a:t>
            </a:r>
            <a:endParaRPr lang="en-US" dirty="0"/>
          </a:p>
        </p:txBody>
      </p:sp>
      <p:sp>
        <p:nvSpPr>
          <p:cNvPr id="5" name="TextBox 4"/>
          <p:cNvSpPr txBox="1"/>
          <p:nvPr/>
        </p:nvSpPr>
        <p:spPr>
          <a:xfrm>
            <a:off x="1033903" y="4010301"/>
            <a:ext cx="7876903" cy="830997"/>
          </a:xfrm>
          <a:prstGeom prst="rect">
            <a:avLst/>
          </a:prstGeom>
          <a:noFill/>
        </p:spPr>
        <p:txBody>
          <a:bodyPr wrap="square" rtlCol="0">
            <a:spAutoFit/>
          </a:bodyPr>
          <a:lstStyle/>
          <a:p>
            <a:r>
              <a:rPr lang="en-US" sz="2400" dirty="0" smtClean="0"/>
              <a:t>R-squared = 9.0%</a:t>
            </a:r>
          </a:p>
          <a:p>
            <a:r>
              <a:rPr lang="en-US" sz="2400" dirty="0" smtClean="0"/>
              <a:t>s = 80.49 with 77 – 2 = 75 degrees of freedom</a:t>
            </a:r>
            <a:endParaRPr lang="en-US" sz="2400" dirty="0"/>
          </a:p>
        </p:txBody>
      </p:sp>
      <p:graphicFrame>
        <p:nvGraphicFramePr>
          <p:cNvPr id="6" name="Table 5"/>
          <p:cNvGraphicFramePr>
            <a:graphicFrameLocks noGrp="1"/>
          </p:cNvGraphicFramePr>
          <p:nvPr>
            <p:extLst>
              <p:ext uri="{D42A27DB-BD31-4B8C-83A1-F6EECF244321}">
                <p14:modId xmlns="" xmlns:p14="http://schemas.microsoft.com/office/powerpoint/2010/main" val="3347437186"/>
              </p:ext>
            </p:extLst>
          </p:nvPr>
        </p:nvGraphicFramePr>
        <p:xfrm>
          <a:off x="1081800" y="4950104"/>
          <a:ext cx="7580810" cy="1112520"/>
        </p:xfrm>
        <a:graphic>
          <a:graphicData uri="http://schemas.openxmlformats.org/drawingml/2006/table">
            <a:tbl>
              <a:tblPr firstRow="1" bandRow="1">
                <a:tableStyleId>{5C22544A-7EE6-4342-B048-85BDC9FD1C3A}</a:tableStyleId>
              </a:tblPr>
              <a:tblGrid>
                <a:gridCol w="1516162"/>
                <a:gridCol w="1516162"/>
                <a:gridCol w="1516162"/>
                <a:gridCol w="1516162"/>
                <a:gridCol w="1516162"/>
              </a:tblGrid>
              <a:tr h="370840">
                <a:tc>
                  <a:txBody>
                    <a:bodyPr/>
                    <a:lstStyle/>
                    <a:p>
                      <a:pPr algn="ctr"/>
                      <a:r>
                        <a:rPr lang="en-US" dirty="0" smtClean="0"/>
                        <a:t>Variable</a:t>
                      </a:r>
                      <a:endParaRPr lang="en-US" dirty="0"/>
                    </a:p>
                  </a:txBody>
                  <a:tcPr/>
                </a:tc>
                <a:tc>
                  <a:txBody>
                    <a:bodyPr/>
                    <a:lstStyle/>
                    <a:p>
                      <a:pPr algn="ctr"/>
                      <a:r>
                        <a:rPr lang="en-US" dirty="0" smtClean="0"/>
                        <a:t>Coefficient</a:t>
                      </a:r>
                      <a:endParaRPr lang="en-US" dirty="0"/>
                    </a:p>
                  </a:txBody>
                  <a:tcPr/>
                </a:tc>
                <a:tc>
                  <a:txBody>
                    <a:bodyPr/>
                    <a:lstStyle/>
                    <a:p>
                      <a:pPr algn="ctr"/>
                      <a:r>
                        <a:rPr lang="en-US" dirty="0" smtClean="0"/>
                        <a:t>SE(</a:t>
                      </a:r>
                      <a:r>
                        <a:rPr lang="en-US" dirty="0" err="1" smtClean="0"/>
                        <a:t>Coeff</a:t>
                      </a:r>
                      <a:r>
                        <a:rPr lang="en-US" dirty="0" smtClean="0"/>
                        <a:t>)</a:t>
                      </a:r>
                      <a:endParaRPr lang="en-US" dirty="0"/>
                    </a:p>
                  </a:txBody>
                  <a:tcPr/>
                </a:tc>
                <a:tc>
                  <a:txBody>
                    <a:bodyPr/>
                    <a:lstStyle/>
                    <a:p>
                      <a:pPr algn="ctr"/>
                      <a:r>
                        <a:rPr lang="en-US" dirty="0" smtClean="0"/>
                        <a:t>t-ratio</a:t>
                      </a:r>
                      <a:endParaRPr lang="en-US" dirty="0"/>
                    </a:p>
                  </a:txBody>
                  <a:tcPr/>
                </a:tc>
                <a:tc>
                  <a:txBody>
                    <a:bodyPr/>
                    <a:lstStyle/>
                    <a:p>
                      <a:pPr algn="ctr"/>
                      <a:r>
                        <a:rPr lang="en-US" dirty="0" err="1" smtClean="0"/>
                        <a:t>Prob</a:t>
                      </a:r>
                      <a:endParaRPr lang="en-US" dirty="0"/>
                    </a:p>
                  </a:txBody>
                  <a:tcPr/>
                </a:tc>
              </a:tr>
              <a:tr h="370840">
                <a:tc>
                  <a:txBody>
                    <a:bodyPr/>
                    <a:lstStyle/>
                    <a:p>
                      <a:pPr algn="ctr"/>
                      <a:r>
                        <a:rPr lang="en-US" dirty="0" smtClean="0"/>
                        <a:t>Constant</a:t>
                      </a:r>
                      <a:endParaRPr lang="en-US" dirty="0"/>
                    </a:p>
                  </a:txBody>
                  <a:tcPr/>
                </a:tc>
                <a:tc>
                  <a:txBody>
                    <a:bodyPr/>
                    <a:lstStyle/>
                    <a:p>
                      <a:pPr algn="ctr"/>
                      <a:r>
                        <a:rPr lang="en-US" dirty="0" smtClean="0"/>
                        <a:t>21.4143</a:t>
                      </a:r>
                      <a:endParaRPr lang="en-US" dirty="0"/>
                    </a:p>
                  </a:txBody>
                  <a:tcPr/>
                </a:tc>
                <a:tc>
                  <a:txBody>
                    <a:bodyPr/>
                    <a:lstStyle/>
                    <a:p>
                      <a:pPr algn="ctr"/>
                      <a:r>
                        <a:rPr lang="en-US" dirty="0" smtClean="0"/>
                        <a:t>51.47</a:t>
                      </a:r>
                      <a:endParaRPr lang="en-US" dirty="0"/>
                    </a:p>
                  </a:txBody>
                  <a:tcPr/>
                </a:tc>
                <a:tc>
                  <a:txBody>
                    <a:bodyPr/>
                    <a:lstStyle/>
                    <a:p>
                      <a:pPr algn="ctr"/>
                      <a:r>
                        <a:rPr lang="en-US" dirty="0" smtClean="0"/>
                        <a:t>0.416</a:t>
                      </a:r>
                      <a:endParaRPr lang="en-US" dirty="0"/>
                    </a:p>
                  </a:txBody>
                  <a:tcPr/>
                </a:tc>
                <a:tc>
                  <a:txBody>
                    <a:bodyPr/>
                    <a:lstStyle/>
                    <a:p>
                      <a:pPr algn="ctr"/>
                      <a:r>
                        <a:rPr lang="en-US" dirty="0" smtClean="0"/>
                        <a:t>0.6706</a:t>
                      </a:r>
                      <a:endParaRPr lang="en-US" dirty="0"/>
                    </a:p>
                  </a:txBody>
                  <a:tcPr/>
                </a:tc>
              </a:tr>
              <a:tr h="370840">
                <a:tc>
                  <a:txBody>
                    <a:bodyPr/>
                    <a:lstStyle/>
                    <a:p>
                      <a:pPr algn="ctr"/>
                      <a:r>
                        <a:rPr lang="en-US" dirty="0" smtClean="0"/>
                        <a:t>Calories</a:t>
                      </a:r>
                      <a:endParaRPr lang="en-US" dirty="0"/>
                    </a:p>
                  </a:txBody>
                  <a:tcPr/>
                </a:tc>
                <a:tc>
                  <a:txBody>
                    <a:bodyPr/>
                    <a:lstStyle/>
                    <a:p>
                      <a:pPr algn="ctr"/>
                      <a:r>
                        <a:rPr lang="en-US" dirty="0" smtClean="0"/>
                        <a:t>1.29357</a:t>
                      </a:r>
                      <a:endParaRPr lang="en-US" dirty="0"/>
                    </a:p>
                  </a:txBody>
                  <a:tcPr/>
                </a:tc>
                <a:tc>
                  <a:txBody>
                    <a:bodyPr/>
                    <a:lstStyle/>
                    <a:p>
                      <a:pPr algn="ctr"/>
                      <a:r>
                        <a:rPr lang="en-US" dirty="0" smtClean="0"/>
                        <a:t>0.4738</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r>
            </a:tbl>
          </a:graphicData>
        </a:graphic>
      </p:graphicFrame>
    </p:spTree>
    <p:extLst>
      <p:ext uri="{BB962C8B-B14F-4D97-AF65-F5344CB8AC3E}">
        <p14:creationId xmlns="" xmlns:p14="http://schemas.microsoft.com/office/powerpoint/2010/main" val="23859714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4675" y="274320"/>
            <a:ext cx="7498080" cy="1143000"/>
          </a:xfrm>
        </p:spPr>
        <p:txBody>
          <a:bodyPr/>
          <a:lstStyle/>
          <a:p>
            <a:r>
              <a:rPr lang="en-US" dirty="0" smtClean="0"/>
              <a:t>Line of best fit.</a:t>
            </a:r>
            <a:endParaRPr lang="en-US" dirty="0"/>
          </a:p>
        </p:txBody>
      </p:sp>
      <p:graphicFrame>
        <p:nvGraphicFramePr>
          <p:cNvPr id="4" name="Table 3"/>
          <p:cNvGraphicFramePr>
            <a:graphicFrameLocks noGrp="1"/>
          </p:cNvGraphicFramePr>
          <p:nvPr>
            <p:extLst>
              <p:ext uri="{D42A27DB-BD31-4B8C-83A1-F6EECF244321}">
                <p14:modId xmlns="" xmlns:p14="http://schemas.microsoft.com/office/powerpoint/2010/main" val="2240137206"/>
              </p:ext>
            </p:extLst>
          </p:nvPr>
        </p:nvGraphicFramePr>
        <p:xfrm>
          <a:off x="1160823" y="1542791"/>
          <a:ext cx="7580810" cy="1112520"/>
        </p:xfrm>
        <a:graphic>
          <a:graphicData uri="http://schemas.openxmlformats.org/drawingml/2006/table">
            <a:tbl>
              <a:tblPr firstRow="1" bandRow="1">
                <a:tableStyleId>{5C22544A-7EE6-4342-B048-85BDC9FD1C3A}</a:tableStyleId>
              </a:tblPr>
              <a:tblGrid>
                <a:gridCol w="1516162"/>
                <a:gridCol w="1516162"/>
                <a:gridCol w="1516162"/>
                <a:gridCol w="1516162"/>
                <a:gridCol w="1516162"/>
              </a:tblGrid>
              <a:tr h="370840">
                <a:tc>
                  <a:txBody>
                    <a:bodyPr/>
                    <a:lstStyle/>
                    <a:p>
                      <a:pPr algn="ctr"/>
                      <a:r>
                        <a:rPr lang="en-US" dirty="0" smtClean="0"/>
                        <a:t>Variable</a:t>
                      </a:r>
                      <a:endParaRPr lang="en-US" dirty="0"/>
                    </a:p>
                  </a:txBody>
                  <a:tcPr/>
                </a:tc>
                <a:tc>
                  <a:txBody>
                    <a:bodyPr/>
                    <a:lstStyle/>
                    <a:p>
                      <a:pPr algn="ctr"/>
                      <a:r>
                        <a:rPr lang="en-US" dirty="0" smtClean="0"/>
                        <a:t>Coefficient</a:t>
                      </a:r>
                      <a:endParaRPr lang="en-US" dirty="0"/>
                    </a:p>
                  </a:txBody>
                  <a:tcPr/>
                </a:tc>
                <a:tc>
                  <a:txBody>
                    <a:bodyPr/>
                    <a:lstStyle/>
                    <a:p>
                      <a:pPr algn="ctr"/>
                      <a:r>
                        <a:rPr lang="en-US" dirty="0" smtClean="0"/>
                        <a:t>SE(</a:t>
                      </a:r>
                      <a:r>
                        <a:rPr lang="en-US" dirty="0" err="1" smtClean="0"/>
                        <a:t>Coeff</a:t>
                      </a:r>
                      <a:r>
                        <a:rPr lang="en-US" dirty="0" smtClean="0"/>
                        <a:t>)</a:t>
                      </a:r>
                      <a:endParaRPr lang="en-US" dirty="0"/>
                    </a:p>
                  </a:txBody>
                  <a:tcPr/>
                </a:tc>
                <a:tc>
                  <a:txBody>
                    <a:bodyPr/>
                    <a:lstStyle/>
                    <a:p>
                      <a:pPr algn="ctr"/>
                      <a:r>
                        <a:rPr lang="en-US" dirty="0" smtClean="0"/>
                        <a:t>t-ratio</a:t>
                      </a:r>
                      <a:endParaRPr lang="en-US" dirty="0"/>
                    </a:p>
                  </a:txBody>
                  <a:tcPr/>
                </a:tc>
                <a:tc>
                  <a:txBody>
                    <a:bodyPr/>
                    <a:lstStyle/>
                    <a:p>
                      <a:pPr algn="ctr"/>
                      <a:r>
                        <a:rPr lang="en-US" dirty="0" err="1" smtClean="0"/>
                        <a:t>Prob</a:t>
                      </a:r>
                      <a:endParaRPr lang="en-US" dirty="0"/>
                    </a:p>
                  </a:txBody>
                  <a:tcPr/>
                </a:tc>
              </a:tr>
              <a:tr h="370840">
                <a:tc>
                  <a:txBody>
                    <a:bodyPr/>
                    <a:lstStyle/>
                    <a:p>
                      <a:pPr algn="ctr"/>
                      <a:r>
                        <a:rPr lang="en-US" dirty="0" smtClean="0"/>
                        <a:t>Constant</a:t>
                      </a:r>
                      <a:endParaRPr lang="en-US" dirty="0"/>
                    </a:p>
                  </a:txBody>
                  <a:tcPr/>
                </a:tc>
                <a:tc>
                  <a:txBody>
                    <a:bodyPr/>
                    <a:lstStyle/>
                    <a:p>
                      <a:pPr algn="ctr"/>
                      <a:r>
                        <a:rPr lang="en-US" dirty="0" smtClean="0"/>
                        <a:t>21.4143</a:t>
                      </a:r>
                      <a:endParaRPr lang="en-US" dirty="0"/>
                    </a:p>
                  </a:txBody>
                  <a:tcPr/>
                </a:tc>
                <a:tc>
                  <a:txBody>
                    <a:bodyPr/>
                    <a:lstStyle/>
                    <a:p>
                      <a:pPr algn="ctr"/>
                      <a:r>
                        <a:rPr lang="en-US" dirty="0" smtClean="0"/>
                        <a:t>51.47</a:t>
                      </a:r>
                      <a:endParaRPr lang="en-US" dirty="0"/>
                    </a:p>
                  </a:txBody>
                  <a:tcPr/>
                </a:tc>
                <a:tc>
                  <a:txBody>
                    <a:bodyPr/>
                    <a:lstStyle/>
                    <a:p>
                      <a:pPr algn="ctr"/>
                      <a:r>
                        <a:rPr lang="en-US" dirty="0" smtClean="0"/>
                        <a:t>0.416</a:t>
                      </a:r>
                      <a:endParaRPr lang="en-US" dirty="0"/>
                    </a:p>
                  </a:txBody>
                  <a:tcPr/>
                </a:tc>
                <a:tc>
                  <a:txBody>
                    <a:bodyPr/>
                    <a:lstStyle/>
                    <a:p>
                      <a:pPr algn="ctr"/>
                      <a:r>
                        <a:rPr lang="en-US" dirty="0" smtClean="0"/>
                        <a:t>0.6706</a:t>
                      </a:r>
                      <a:endParaRPr lang="en-US" dirty="0"/>
                    </a:p>
                  </a:txBody>
                  <a:tcPr/>
                </a:tc>
              </a:tr>
              <a:tr h="370840">
                <a:tc>
                  <a:txBody>
                    <a:bodyPr/>
                    <a:lstStyle/>
                    <a:p>
                      <a:pPr algn="ctr"/>
                      <a:r>
                        <a:rPr lang="en-US" dirty="0" smtClean="0"/>
                        <a:t>Calories</a:t>
                      </a:r>
                      <a:endParaRPr lang="en-US" dirty="0"/>
                    </a:p>
                  </a:txBody>
                  <a:tcPr/>
                </a:tc>
                <a:tc>
                  <a:txBody>
                    <a:bodyPr/>
                    <a:lstStyle/>
                    <a:p>
                      <a:pPr algn="ctr"/>
                      <a:r>
                        <a:rPr lang="en-US" dirty="0" smtClean="0"/>
                        <a:t>1.29357</a:t>
                      </a:r>
                      <a:endParaRPr lang="en-US" dirty="0"/>
                    </a:p>
                  </a:txBody>
                  <a:tcPr/>
                </a:tc>
                <a:tc>
                  <a:txBody>
                    <a:bodyPr/>
                    <a:lstStyle/>
                    <a:p>
                      <a:pPr algn="ctr"/>
                      <a:r>
                        <a:rPr lang="en-US" dirty="0" smtClean="0"/>
                        <a:t>0.4738</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r>
            </a:tbl>
          </a:graphicData>
        </a:graphic>
      </p:graphicFrame>
      <p:sp>
        <p:nvSpPr>
          <p:cNvPr id="5" name="Up Arrow 4"/>
          <p:cNvSpPr/>
          <p:nvPr/>
        </p:nvSpPr>
        <p:spPr>
          <a:xfrm rot="13477401">
            <a:off x="4123894" y="624122"/>
            <a:ext cx="509451" cy="991863"/>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706595" y="1360630"/>
            <a:ext cx="1476103" cy="6400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93248" y="2888987"/>
            <a:ext cx="7197634" cy="1200329"/>
          </a:xfrm>
          <a:prstGeom prst="rect">
            <a:avLst/>
          </a:prstGeom>
          <a:noFill/>
        </p:spPr>
        <p:txBody>
          <a:bodyPr wrap="square" rtlCol="0">
            <a:spAutoFit/>
          </a:bodyPr>
          <a:lstStyle/>
          <a:p>
            <a:r>
              <a:rPr lang="en-US" dirty="0" smtClean="0"/>
              <a:t>In the variable column there are always two entrees, one is your explanatory variable and one is your response variable.  The explanatory variable is named with the label for your x-axis and the response variable is called constant.</a:t>
            </a:r>
            <a:endParaRPr lang="en-US" dirty="0"/>
          </a:p>
        </p:txBody>
      </p:sp>
      <p:sp>
        <p:nvSpPr>
          <p:cNvPr id="8" name="TextBox 7"/>
          <p:cNvSpPr txBox="1"/>
          <p:nvPr/>
        </p:nvSpPr>
        <p:spPr>
          <a:xfrm>
            <a:off x="477522" y="2289871"/>
            <a:ext cx="1188721" cy="369332"/>
          </a:xfrm>
          <a:prstGeom prst="rect">
            <a:avLst/>
          </a:prstGeom>
          <a:noFill/>
        </p:spPr>
        <p:txBody>
          <a:bodyPr wrap="square" rtlCol="0">
            <a:spAutoFit/>
          </a:bodyPr>
          <a:lstStyle/>
          <a:p>
            <a:r>
              <a:rPr lang="en-US" dirty="0"/>
              <a:t>x</a:t>
            </a:r>
            <a:r>
              <a:rPr lang="en-US" dirty="0" smtClean="0"/>
              <a:t>-axis </a:t>
            </a:r>
            <a:r>
              <a:rPr lang="en-US" dirty="0" smtClean="0">
                <a:sym typeface="Wingdings" pitchFamily="2" charset="2"/>
              </a:rPr>
              <a:t></a:t>
            </a:r>
            <a:endParaRPr lang="en-US" dirty="0"/>
          </a:p>
        </p:txBody>
      </p:sp>
      <p:sp>
        <p:nvSpPr>
          <p:cNvPr id="9" name="TextBox 8"/>
          <p:cNvSpPr txBox="1"/>
          <p:nvPr/>
        </p:nvSpPr>
        <p:spPr>
          <a:xfrm>
            <a:off x="477522" y="1911049"/>
            <a:ext cx="1188721" cy="369332"/>
          </a:xfrm>
          <a:prstGeom prst="rect">
            <a:avLst/>
          </a:prstGeom>
          <a:noFill/>
        </p:spPr>
        <p:txBody>
          <a:bodyPr wrap="square" rtlCol="0">
            <a:spAutoFit/>
          </a:bodyPr>
          <a:lstStyle/>
          <a:p>
            <a:r>
              <a:rPr lang="en-US" dirty="0" smtClean="0"/>
              <a:t>y-axis </a:t>
            </a:r>
            <a:r>
              <a:rPr lang="en-US" dirty="0" smtClean="0">
                <a:sym typeface="Wingdings" pitchFamily="2" charset="2"/>
              </a:rPr>
              <a:t></a:t>
            </a:r>
            <a:endParaRPr lang="en-US" dirty="0"/>
          </a:p>
        </p:txBody>
      </p:sp>
      <p:grpSp>
        <p:nvGrpSpPr>
          <p:cNvPr id="3" name="Group 12"/>
          <p:cNvGrpSpPr/>
          <p:nvPr/>
        </p:nvGrpSpPr>
        <p:grpSpPr>
          <a:xfrm>
            <a:off x="1189716" y="4193172"/>
            <a:ext cx="4230687" cy="714148"/>
            <a:chOff x="873624" y="4715692"/>
            <a:chExt cx="4230687" cy="714148"/>
          </a:xfrm>
        </p:grpSpPr>
        <p:graphicFrame>
          <p:nvGraphicFramePr>
            <p:cNvPr id="11" name="Object 10"/>
            <p:cNvGraphicFramePr>
              <a:graphicFrameLocks noChangeAspect="1"/>
            </p:cNvGraphicFramePr>
            <p:nvPr>
              <p:extLst>
                <p:ext uri="{D42A27DB-BD31-4B8C-83A1-F6EECF244321}">
                  <p14:modId xmlns="" xmlns:p14="http://schemas.microsoft.com/office/powerpoint/2010/main" val="3045189040"/>
                </p:ext>
              </p:extLst>
            </p:nvPr>
          </p:nvGraphicFramePr>
          <p:xfrm>
            <a:off x="873624" y="4848815"/>
            <a:ext cx="4230687" cy="581025"/>
          </p:xfrm>
          <a:graphic>
            <a:graphicData uri="http://schemas.openxmlformats.org/presentationml/2006/ole">
              <p:oleObj spid="_x0000_s62466" name="Equation" r:id="rId3" imgW="1498320" imgH="203040" progId="Equation.DSMT4">
                <p:embed/>
              </p:oleObj>
            </a:graphicData>
          </a:graphic>
        </p:graphicFrame>
        <p:sp>
          <p:nvSpPr>
            <p:cNvPr id="12" name="TextBox 11"/>
            <p:cNvSpPr txBox="1"/>
            <p:nvPr/>
          </p:nvSpPr>
          <p:spPr>
            <a:xfrm>
              <a:off x="888276" y="4715692"/>
              <a:ext cx="1188721" cy="646331"/>
            </a:xfrm>
            <a:prstGeom prst="rect">
              <a:avLst/>
            </a:prstGeom>
            <a:noFill/>
          </p:spPr>
          <p:txBody>
            <a:bodyPr wrap="square" rtlCol="0">
              <a:spAutoFit/>
            </a:bodyPr>
            <a:lstStyle/>
            <a:p>
              <a:r>
                <a:rPr lang="en-US" sz="3600" dirty="0"/>
                <a:t>^</a:t>
              </a:r>
            </a:p>
          </p:txBody>
        </p:sp>
      </p:grpSp>
      <p:grpSp>
        <p:nvGrpSpPr>
          <p:cNvPr id="10" name="Group 13"/>
          <p:cNvGrpSpPr/>
          <p:nvPr/>
        </p:nvGrpSpPr>
        <p:grpSpPr>
          <a:xfrm>
            <a:off x="1194396" y="4807125"/>
            <a:ext cx="5737225" cy="714873"/>
            <a:chOff x="878304" y="4715692"/>
            <a:chExt cx="5737225" cy="714873"/>
          </a:xfrm>
        </p:grpSpPr>
        <p:graphicFrame>
          <p:nvGraphicFramePr>
            <p:cNvPr id="15" name="Object 14"/>
            <p:cNvGraphicFramePr>
              <a:graphicFrameLocks noChangeAspect="1"/>
            </p:cNvGraphicFramePr>
            <p:nvPr>
              <p:extLst>
                <p:ext uri="{D42A27DB-BD31-4B8C-83A1-F6EECF244321}">
                  <p14:modId xmlns="" xmlns:p14="http://schemas.microsoft.com/office/powerpoint/2010/main" val="2527668850"/>
                </p:ext>
              </p:extLst>
            </p:nvPr>
          </p:nvGraphicFramePr>
          <p:xfrm>
            <a:off x="878304" y="4849540"/>
            <a:ext cx="5737225" cy="581025"/>
          </p:xfrm>
          <a:graphic>
            <a:graphicData uri="http://schemas.openxmlformats.org/presentationml/2006/ole">
              <p:oleObj spid="_x0000_s62467" name="Equation" r:id="rId4" imgW="2031840" imgH="203040" progId="Equation.DSMT4">
                <p:embed/>
              </p:oleObj>
            </a:graphicData>
          </a:graphic>
        </p:graphicFrame>
        <p:sp>
          <p:nvSpPr>
            <p:cNvPr id="16" name="TextBox 15"/>
            <p:cNvSpPr txBox="1"/>
            <p:nvPr/>
          </p:nvSpPr>
          <p:spPr>
            <a:xfrm>
              <a:off x="888276" y="4715692"/>
              <a:ext cx="1188721" cy="646331"/>
            </a:xfrm>
            <a:prstGeom prst="rect">
              <a:avLst/>
            </a:prstGeom>
            <a:noFill/>
          </p:spPr>
          <p:txBody>
            <a:bodyPr wrap="square" rtlCol="0">
              <a:spAutoFit/>
            </a:bodyPr>
            <a:lstStyle/>
            <a:p>
              <a:r>
                <a:rPr lang="en-US" sz="3600" dirty="0"/>
                <a:t>^</a:t>
              </a:r>
            </a:p>
          </p:txBody>
        </p:sp>
      </p:grpSp>
      <p:graphicFrame>
        <p:nvGraphicFramePr>
          <p:cNvPr id="18" name="Object 17"/>
          <p:cNvGraphicFramePr>
            <a:graphicFrameLocks noChangeAspect="1"/>
          </p:cNvGraphicFramePr>
          <p:nvPr>
            <p:extLst>
              <p:ext uri="{D42A27DB-BD31-4B8C-83A1-F6EECF244321}">
                <p14:modId xmlns="" xmlns:p14="http://schemas.microsoft.com/office/powerpoint/2010/main" val="285028681"/>
              </p:ext>
            </p:extLst>
          </p:nvPr>
        </p:nvGraphicFramePr>
        <p:xfrm>
          <a:off x="1200470" y="5541372"/>
          <a:ext cx="6561138" cy="581025"/>
        </p:xfrm>
        <a:graphic>
          <a:graphicData uri="http://schemas.openxmlformats.org/presentationml/2006/ole">
            <p:oleObj spid="_x0000_s62468" name="Equation" r:id="rId5" imgW="2323800" imgH="203040" progId="Equation.DSMT4">
              <p:embed/>
            </p:oleObj>
          </a:graphicData>
        </a:graphic>
      </p:graphicFrame>
    </p:spTree>
    <p:extLst>
      <p:ext uri="{BB962C8B-B14F-4D97-AF65-F5344CB8AC3E}">
        <p14:creationId xmlns="" xmlns:p14="http://schemas.microsoft.com/office/powerpoint/2010/main" val="657360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1000"/>
                                        <p:tgtEl>
                                          <p:spTgt spid="3"/>
                                        </p:tgtEl>
                                      </p:cBhvr>
                                    </p:animEffect>
                                    <p:anim calcmode="lin" valueType="num">
                                      <p:cBhvr>
                                        <p:cTn id="38" dur="1000" fill="hold"/>
                                        <p:tgtEl>
                                          <p:spTgt spid="3"/>
                                        </p:tgtEl>
                                        <p:attrNameLst>
                                          <p:attrName>ppt_x</p:attrName>
                                        </p:attrNameLst>
                                      </p:cBhvr>
                                      <p:tavLst>
                                        <p:tav tm="0">
                                          <p:val>
                                            <p:strVal val="#ppt_x"/>
                                          </p:val>
                                        </p:tav>
                                        <p:tav tm="100000">
                                          <p:val>
                                            <p:strVal val="#ppt_x"/>
                                          </p:val>
                                        </p:tav>
                                      </p:tavLst>
                                    </p:anim>
                                    <p:anim calcmode="lin" valueType="num">
                                      <p:cBhvr>
                                        <p:cTn id="3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1000"/>
                                        <p:tgtEl>
                                          <p:spTgt spid="10"/>
                                        </p:tgtEl>
                                      </p:cBhvr>
                                    </p:animEffect>
                                    <p:anim calcmode="lin" valueType="num">
                                      <p:cBhvr>
                                        <p:cTn id="45" dur="1000" fill="hold"/>
                                        <p:tgtEl>
                                          <p:spTgt spid="10"/>
                                        </p:tgtEl>
                                        <p:attrNameLst>
                                          <p:attrName>ppt_x</p:attrName>
                                        </p:attrNameLst>
                                      </p:cBhvr>
                                      <p:tavLst>
                                        <p:tav tm="0">
                                          <p:val>
                                            <p:strVal val="#ppt_x"/>
                                          </p:val>
                                        </p:tav>
                                        <p:tav tm="100000">
                                          <p:val>
                                            <p:strVal val="#ppt_x"/>
                                          </p:val>
                                        </p:tav>
                                      </p:tavLst>
                                    </p:anim>
                                    <p:anim calcmode="lin" valueType="num">
                                      <p:cBhvr>
                                        <p:cTn id="4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dirty="0" smtClean="0"/>
              <a:t>3.1:  Scatterplots</a:t>
            </a:r>
          </a:p>
        </p:txBody>
      </p:sp>
      <p:sp>
        <p:nvSpPr>
          <p:cNvPr id="14339" name="Content Placeholder 2"/>
          <p:cNvSpPr>
            <a:spLocks noGrp="1"/>
          </p:cNvSpPr>
          <p:nvPr>
            <p:ph idx="1"/>
          </p:nvPr>
        </p:nvSpPr>
        <p:spPr>
          <a:xfrm>
            <a:off x="990600" y="1143000"/>
            <a:ext cx="8153400" cy="5715000"/>
          </a:xfrm>
        </p:spPr>
        <p:txBody>
          <a:bodyPr>
            <a:normAutofit/>
          </a:bodyPr>
          <a:lstStyle/>
          <a:p>
            <a:r>
              <a:rPr lang="en-US" dirty="0" smtClean="0"/>
              <a:t>Most </a:t>
            </a:r>
            <a:r>
              <a:rPr lang="en-US" dirty="0"/>
              <a:t>effective way to display </a:t>
            </a:r>
            <a:r>
              <a:rPr lang="en-US" dirty="0" smtClean="0"/>
              <a:t>relationship </a:t>
            </a:r>
            <a:r>
              <a:rPr lang="en-US" dirty="0"/>
              <a:t>between two quantitative </a:t>
            </a:r>
            <a:r>
              <a:rPr lang="en-US" dirty="0" smtClean="0"/>
              <a:t>variables</a:t>
            </a:r>
          </a:p>
          <a:p>
            <a:endParaRPr lang="en-US" dirty="0" smtClean="0"/>
          </a:p>
          <a:p>
            <a:r>
              <a:rPr lang="en-US" dirty="0"/>
              <a:t>S</a:t>
            </a:r>
            <a:r>
              <a:rPr lang="en-US" dirty="0" smtClean="0"/>
              <a:t>hows </a:t>
            </a:r>
            <a:r>
              <a:rPr lang="en-US" dirty="0"/>
              <a:t>the relationship between two quantitative variables measured on the same </a:t>
            </a:r>
            <a:r>
              <a:rPr lang="en-US" dirty="0" smtClean="0"/>
              <a:t>individuals</a:t>
            </a:r>
          </a:p>
          <a:p>
            <a:pPr lvl="1"/>
            <a:r>
              <a:rPr lang="en-US" dirty="0"/>
              <a:t>Each individual in the data appears as the point in the </a:t>
            </a:r>
            <a:r>
              <a:rPr lang="en-US" dirty="0" smtClean="0"/>
              <a:t>plot</a:t>
            </a:r>
          </a:p>
          <a:p>
            <a:pPr lvl="1"/>
            <a:endParaRPr lang="en-US" dirty="0" smtClean="0"/>
          </a:p>
          <a:p>
            <a:pPr eaLnBrk="1" hangingPunct="1"/>
            <a:r>
              <a:rPr lang="en-US" dirty="0" smtClean="0"/>
              <a:t>Plot the explanatory variable on the horizontal axis </a:t>
            </a:r>
          </a:p>
          <a:p>
            <a:pPr eaLnBrk="1" hangingPunct="1"/>
            <a:endParaRPr lang="en-US" dirty="0" smtClean="0"/>
          </a:p>
          <a:p>
            <a:pPr eaLnBrk="1" hangingPunct="1"/>
            <a:r>
              <a:rPr lang="en-US" dirty="0" smtClean="0"/>
              <a:t>Plot the response variable on the vertical axis.</a:t>
            </a:r>
          </a:p>
        </p:txBody>
      </p:sp>
      <p:sp>
        <p:nvSpPr>
          <p:cNvPr id="4" name="Slide Number Placeholder 3"/>
          <p:cNvSpPr>
            <a:spLocks noGrp="1"/>
          </p:cNvSpPr>
          <p:nvPr>
            <p:ph type="sldNum" sz="quarter" idx="12"/>
          </p:nvPr>
        </p:nvSpPr>
        <p:spPr/>
        <p:txBody>
          <a:bodyPr/>
          <a:lstStyle/>
          <a:p>
            <a:pPr>
              <a:defRPr/>
            </a:pPr>
            <a:fld id="{23286E50-BD58-49BE-8583-F8661BC408BC}" type="slidenum">
              <a:rPr lang="en-US" smtClean="0"/>
              <a:pPr>
                <a:defRPr/>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wipe(left)">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339">
                                            <p:txEl>
                                              <p:pRg st="2" end="2"/>
                                            </p:txEl>
                                          </p:spTgt>
                                        </p:tgtEl>
                                        <p:attrNameLst>
                                          <p:attrName>style.visibility</p:attrName>
                                        </p:attrNameLst>
                                      </p:cBhvr>
                                      <p:to>
                                        <p:strVal val="visible"/>
                                      </p:to>
                                    </p:set>
                                    <p:animEffect transition="in" filter="wipe(left)">
                                      <p:cBhvr>
                                        <p:cTn id="12" dur="500"/>
                                        <p:tgtEl>
                                          <p:spTgt spid="1433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339">
                                            <p:txEl>
                                              <p:pRg st="3" end="3"/>
                                            </p:txEl>
                                          </p:spTgt>
                                        </p:tgtEl>
                                        <p:attrNameLst>
                                          <p:attrName>style.visibility</p:attrName>
                                        </p:attrNameLst>
                                      </p:cBhvr>
                                      <p:to>
                                        <p:strVal val="visible"/>
                                      </p:to>
                                    </p:set>
                                    <p:animEffect transition="in" filter="wipe(left)">
                                      <p:cBhvr>
                                        <p:cTn id="17" dur="500"/>
                                        <p:tgtEl>
                                          <p:spTgt spid="1433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339">
                                            <p:txEl>
                                              <p:pRg st="5" end="5"/>
                                            </p:txEl>
                                          </p:spTgt>
                                        </p:tgtEl>
                                        <p:attrNameLst>
                                          <p:attrName>style.visibility</p:attrName>
                                        </p:attrNameLst>
                                      </p:cBhvr>
                                      <p:to>
                                        <p:strVal val="visible"/>
                                      </p:to>
                                    </p:set>
                                    <p:animEffect transition="in" filter="wipe(left)">
                                      <p:cBhvr>
                                        <p:cTn id="22" dur="500"/>
                                        <p:tgtEl>
                                          <p:spTgt spid="1433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4339">
                                            <p:txEl>
                                              <p:pRg st="7" end="7"/>
                                            </p:txEl>
                                          </p:spTgt>
                                        </p:tgtEl>
                                        <p:attrNameLst>
                                          <p:attrName>style.visibility</p:attrName>
                                        </p:attrNameLst>
                                      </p:cBhvr>
                                      <p:to>
                                        <p:strVal val="visible"/>
                                      </p:to>
                                    </p:set>
                                    <p:animEffect transition="in" filter="wipe(left)">
                                      <p:cBhvr>
                                        <p:cTn id="27" dur="500"/>
                                        <p:tgtEl>
                                          <p:spTgt spid="1433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4059" y="2957364"/>
            <a:ext cx="7772400" cy="1143000"/>
          </a:xfrm>
        </p:spPr>
        <p:txBody>
          <a:bodyPr/>
          <a:lstStyle/>
          <a:p>
            <a:r>
              <a:rPr lang="en-US" dirty="0"/>
              <a:t>Interpret the </a:t>
            </a:r>
            <a:r>
              <a:rPr lang="en-US" dirty="0" smtClean="0"/>
              <a:t>y-</a:t>
            </a:r>
            <a:r>
              <a:rPr lang="en-US" dirty="0" err="1" smtClean="0"/>
              <a:t>int</a:t>
            </a:r>
            <a:r>
              <a:rPr lang="en-US" dirty="0" smtClean="0"/>
              <a:t> </a:t>
            </a:r>
            <a:r>
              <a:rPr lang="en-US" dirty="0"/>
              <a:t>in </a:t>
            </a:r>
            <a:r>
              <a:rPr lang="en-US" dirty="0" smtClean="0"/>
              <a:t>context.</a:t>
            </a:r>
            <a:endParaRPr lang="en-US" dirty="0"/>
          </a:p>
        </p:txBody>
      </p:sp>
      <p:sp>
        <p:nvSpPr>
          <p:cNvPr id="3" name="Content Placeholder 2"/>
          <p:cNvSpPr>
            <a:spLocks noGrp="1"/>
          </p:cNvSpPr>
          <p:nvPr>
            <p:ph sz="quarter" idx="1"/>
          </p:nvPr>
        </p:nvSpPr>
        <p:spPr>
          <a:xfrm>
            <a:off x="1074059" y="1447800"/>
            <a:ext cx="7772400" cy="1857103"/>
          </a:xfrm>
        </p:spPr>
        <p:txBody>
          <a:bodyPr>
            <a:normAutofit fontScale="92500"/>
          </a:bodyPr>
          <a:lstStyle/>
          <a:p>
            <a:r>
              <a:rPr lang="en-US" dirty="0" smtClean="0"/>
              <a:t>The slope equals 1.29357.</a:t>
            </a:r>
          </a:p>
          <a:p>
            <a:pPr lvl="1"/>
            <a:r>
              <a:rPr lang="en-US" dirty="0" smtClean="0"/>
              <a:t>This means that for every additional calorie increase in a serving of cereal of one, </a:t>
            </a:r>
            <a:r>
              <a:rPr lang="en-US" b="1" dirty="0"/>
              <a:t>on </a:t>
            </a:r>
            <a:r>
              <a:rPr lang="en-US" b="1" dirty="0" smtClean="0"/>
              <a:t>average</a:t>
            </a:r>
            <a:r>
              <a:rPr lang="en-US" dirty="0" smtClean="0"/>
              <a:t>, the amount of sodium will also increase by 1.3 mg per serving.</a:t>
            </a:r>
            <a:endParaRPr lang="en-US" dirty="0"/>
          </a:p>
        </p:txBody>
      </p:sp>
      <p:sp>
        <p:nvSpPr>
          <p:cNvPr id="4" name="Title 1"/>
          <p:cNvSpPr txBox="1">
            <a:spLocks/>
          </p:cNvSpPr>
          <p:nvPr/>
        </p:nvSpPr>
        <p:spPr>
          <a:xfrm>
            <a:off x="1074059" y="361723"/>
            <a:ext cx="7772400" cy="1143000"/>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dirty="0" smtClean="0"/>
              <a:t>Interpret the slope in context.</a:t>
            </a:r>
            <a:endParaRPr lang="en-US" dirty="0"/>
          </a:p>
        </p:txBody>
      </p:sp>
      <p:sp>
        <p:nvSpPr>
          <p:cNvPr id="5" name="Content Placeholder 2"/>
          <p:cNvSpPr txBox="1">
            <a:spLocks/>
          </p:cNvSpPr>
          <p:nvPr/>
        </p:nvSpPr>
        <p:spPr>
          <a:xfrm>
            <a:off x="1074059" y="3903618"/>
            <a:ext cx="7772400" cy="1700349"/>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dirty="0" smtClean="0"/>
              <a:t>The y-</a:t>
            </a:r>
            <a:r>
              <a:rPr lang="en-US" dirty="0" err="1" smtClean="0"/>
              <a:t>int</a:t>
            </a:r>
            <a:r>
              <a:rPr lang="en-US" dirty="0" smtClean="0"/>
              <a:t> equals 21.4143.</a:t>
            </a:r>
          </a:p>
          <a:p>
            <a:pPr lvl="1"/>
            <a:r>
              <a:rPr lang="en-US" dirty="0" smtClean="0"/>
              <a:t>This means that for a serving of cereal with zero calories, there are still 21.4 mg of sodium per serving.</a:t>
            </a:r>
          </a:p>
          <a:p>
            <a:endParaRPr lang="en-US" dirty="0"/>
          </a:p>
        </p:txBody>
      </p:sp>
    </p:spTree>
    <p:extLst>
      <p:ext uri="{BB962C8B-B14F-4D97-AF65-F5344CB8AC3E}">
        <p14:creationId xmlns="" xmlns:p14="http://schemas.microsoft.com/office/powerpoint/2010/main" val="94646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anim calcmode="lin" valueType="num">
                                      <p:cBhvr>
                                        <p:cTn id="22" dur="500" fill="hold"/>
                                        <p:tgtEl>
                                          <p:spTgt spid="2"/>
                                        </p:tgtEl>
                                        <p:attrNameLst>
                                          <p:attrName>ppt_x</p:attrName>
                                        </p:attrNameLst>
                                      </p:cBhvr>
                                      <p:tavLst>
                                        <p:tav tm="0">
                                          <p:val>
                                            <p:strVal val="#ppt_x"/>
                                          </p:val>
                                        </p:tav>
                                        <p:tav tm="100000">
                                          <p:val>
                                            <p:strVal val="#ppt_x"/>
                                          </p:val>
                                        </p:tav>
                                      </p:tavLst>
                                    </p:anim>
                                    <p:anim calcmode="lin" valueType="num">
                                      <p:cBhvr>
                                        <p:cTn id="23"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wipe(down)">
                                      <p:cBhvr>
                                        <p:cTn id="28" dur="500"/>
                                        <p:tgtEl>
                                          <p:spTgt spid="5">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Effect transition="in" filter="wipe(down)">
                                      <p:cBhvr>
                                        <p:cTn id="33"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8334" y="325905"/>
            <a:ext cx="7916333" cy="851095"/>
          </a:xfrm>
        </p:spPr>
        <p:txBody>
          <a:bodyPr>
            <a:normAutofit fontScale="90000"/>
          </a:bodyPr>
          <a:lstStyle/>
          <a:p>
            <a:r>
              <a:rPr lang="en-US" dirty="0"/>
              <a:t>Correlation coefficient, what does it tell you in </a:t>
            </a:r>
            <a:r>
              <a:rPr lang="en-US" dirty="0" smtClean="0"/>
              <a:t>context?</a:t>
            </a:r>
            <a:endParaRPr lang="en-US" dirty="0"/>
          </a:p>
        </p:txBody>
      </p:sp>
      <p:sp>
        <p:nvSpPr>
          <p:cNvPr id="3" name="Content Placeholder 2"/>
          <p:cNvSpPr>
            <a:spLocks noGrp="1"/>
          </p:cNvSpPr>
          <p:nvPr>
            <p:ph sz="quarter" idx="1"/>
          </p:nvPr>
        </p:nvSpPr>
        <p:spPr>
          <a:xfrm>
            <a:off x="982134" y="1752603"/>
            <a:ext cx="7772400" cy="2392680"/>
          </a:xfrm>
        </p:spPr>
        <p:txBody>
          <a:bodyPr>
            <a:normAutofit fontScale="92500"/>
          </a:bodyPr>
          <a:lstStyle/>
          <a:p>
            <a:r>
              <a:rPr lang="en-US" dirty="0" smtClean="0"/>
              <a:t>The correlation coefficient is the square-root of r</a:t>
            </a:r>
            <a:r>
              <a:rPr lang="en-US" baseline="30000" dirty="0" smtClean="0"/>
              <a:t>2</a:t>
            </a:r>
            <a:r>
              <a:rPr lang="en-US" dirty="0" smtClean="0"/>
              <a:t>.</a:t>
            </a:r>
          </a:p>
          <a:p>
            <a:endParaRPr lang="en-US" dirty="0"/>
          </a:p>
          <a:p>
            <a:r>
              <a:rPr lang="en-US" dirty="0" smtClean="0"/>
              <a:t>This means there is a </a:t>
            </a:r>
            <a:r>
              <a:rPr lang="en-US" b="1" dirty="0" smtClean="0"/>
              <a:t>weak</a:t>
            </a:r>
            <a:r>
              <a:rPr lang="en-US" dirty="0" smtClean="0"/>
              <a:t>, </a:t>
            </a:r>
            <a:r>
              <a:rPr lang="en-US" b="1" dirty="0" smtClean="0"/>
              <a:t>positive</a:t>
            </a:r>
            <a:r>
              <a:rPr lang="en-US" dirty="0" smtClean="0"/>
              <a:t>, </a:t>
            </a:r>
            <a:r>
              <a:rPr lang="en-US" b="1" dirty="0" smtClean="0"/>
              <a:t>linear</a:t>
            </a:r>
            <a:r>
              <a:rPr lang="en-US" dirty="0" smtClean="0"/>
              <a:t> association between calorie count and sodium amount in a serving of cereal. </a:t>
            </a:r>
            <a:endParaRPr lang="en-US" dirty="0"/>
          </a:p>
        </p:txBody>
      </p:sp>
      <p:graphicFrame>
        <p:nvGraphicFramePr>
          <p:cNvPr id="5" name="Object 4"/>
          <p:cNvGraphicFramePr>
            <a:graphicFrameLocks noChangeAspect="1"/>
          </p:cNvGraphicFramePr>
          <p:nvPr>
            <p:extLst>
              <p:ext uri="{D42A27DB-BD31-4B8C-83A1-F6EECF244321}">
                <p14:modId xmlns="" xmlns:p14="http://schemas.microsoft.com/office/powerpoint/2010/main" val="576861476"/>
              </p:ext>
            </p:extLst>
          </p:nvPr>
        </p:nvGraphicFramePr>
        <p:xfrm>
          <a:off x="1482378" y="2222019"/>
          <a:ext cx="1646237" cy="454025"/>
        </p:xfrm>
        <a:graphic>
          <a:graphicData uri="http://schemas.openxmlformats.org/presentationml/2006/ole">
            <p:oleObj spid="_x0000_s63490" name="Equation" r:id="rId3" imgW="838080" imgH="228600" progId="Equation.DSMT4">
              <p:embed/>
            </p:oleObj>
          </a:graphicData>
        </a:graphic>
      </p:graphicFrame>
    </p:spTree>
    <p:extLst>
      <p:ext uri="{BB962C8B-B14F-4D97-AF65-F5344CB8AC3E}">
        <p14:creationId xmlns="" xmlns:p14="http://schemas.microsoft.com/office/powerpoint/2010/main" val="1839534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anim calcmode="lin" valueType="num">
                                      <p:cBhvr>
                                        <p:cTn id="15" dur="500" fill="hold"/>
                                        <p:tgtEl>
                                          <p:spTgt spid="5"/>
                                        </p:tgtEl>
                                        <p:attrNameLst>
                                          <p:attrName>ppt_x</p:attrName>
                                        </p:attrNameLst>
                                      </p:cBhvr>
                                      <p:tavLst>
                                        <p:tav tm="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meaning of r</a:t>
            </a:r>
            <a:r>
              <a:rPr lang="en-US" baseline="30000" dirty="0" smtClean="0"/>
              <a:t>2</a:t>
            </a:r>
            <a:r>
              <a:rPr lang="en-US" dirty="0" smtClean="0"/>
              <a:t>.</a:t>
            </a:r>
            <a:endParaRPr lang="en-US" dirty="0"/>
          </a:p>
        </p:txBody>
      </p:sp>
      <p:sp>
        <p:nvSpPr>
          <p:cNvPr id="3" name="Content Placeholder 2"/>
          <p:cNvSpPr>
            <a:spLocks noGrp="1"/>
          </p:cNvSpPr>
          <p:nvPr>
            <p:ph sz="quarter" idx="1"/>
          </p:nvPr>
        </p:nvSpPr>
        <p:spPr>
          <a:xfrm>
            <a:off x="914400" y="1447799"/>
            <a:ext cx="7772400" cy="4913811"/>
          </a:xfrm>
        </p:spPr>
        <p:txBody>
          <a:bodyPr/>
          <a:lstStyle/>
          <a:p>
            <a:r>
              <a:rPr lang="en-US" dirty="0"/>
              <a:t>In regression, </a:t>
            </a:r>
            <a:r>
              <a:rPr lang="en-US" dirty="0" smtClean="0"/>
              <a:t>R</a:t>
            </a:r>
            <a:r>
              <a:rPr lang="en-US" baseline="30000" dirty="0" smtClean="0"/>
              <a:t>2</a:t>
            </a:r>
            <a:r>
              <a:rPr lang="en-US" dirty="0" smtClean="0"/>
              <a:t> (coefficient </a:t>
            </a:r>
            <a:r>
              <a:rPr lang="en-US" dirty="0"/>
              <a:t>of </a:t>
            </a:r>
            <a:r>
              <a:rPr lang="en-US" dirty="0" smtClean="0"/>
              <a:t>determination), </a:t>
            </a:r>
            <a:r>
              <a:rPr lang="en-US" dirty="0"/>
              <a:t>is a statistical measure of how well the regression line approximates the real data points</a:t>
            </a:r>
            <a:r>
              <a:rPr lang="en-US" dirty="0" smtClean="0"/>
              <a:t>.   An </a:t>
            </a:r>
            <a:r>
              <a:rPr lang="en-US" dirty="0"/>
              <a:t>R</a:t>
            </a:r>
            <a:r>
              <a:rPr lang="en-US" baseline="30000" dirty="0"/>
              <a:t>2</a:t>
            </a:r>
            <a:r>
              <a:rPr lang="en-US" dirty="0"/>
              <a:t> of 1.0 indicates that the regression line perfectly fits the </a:t>
            </a:r>
            <a:r>
              <a:rPr lang="en-US" dirty="0" smtClean="0"/>
              <a:t>data.  R</a:t>
            </a:r>
            <a:r>
              <a:rPr lang="en-US" baseline="30000" dirty="0" smtClean="0"/>
              <a:t>2</a:t>
            </a:r>
            <a:r>
              <a:rPr lang="en-US" dirty="0" smtClean="0"/>
              <a:t> has a range of values from 0 to 1. </a:t>
            </a:r>
            <a:r>
              <a:rPr lang="en-US" dirty="0"/>
              <a:t>It is the proportion of variability in a data set that is accounted for by the statistical </a:t>
            </a:r>
            <a:r>
              <a:rPr lang="en-US" dirty="0" smtClean="0"/>
              <a:t>model.</a:t>
            </a:r>
          </a:p>
        </p:txBody>
      </p:sp>
    </p:spTree>
    <p:extLst>
      <p:ext uri="{BB962C8B-B14F-4D97-AF65-F5344CB8AC3E}">
        <p14:creationId xmlns="" xmlns:p14="http://schemas.microsoft.com/office/powerpoint/2010/main" val="232874986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 r</a:t>
            </a:r>
            <a:r>
              <a:rPr lang="en-US" baseline="30000" dirty="0"/>
              <a:t>2</a:t>
            </a:r>
            <a:r>
              <a:rPr lang="en-US" dirty="0"/>
              <a:t> in </a:t>
            </a:r>
            <a:r>
              <a:rPr lang="en-US" dirty="0" smtClean="0"/>
              <a:t>context.</a:t>
            </a:r>
            <a:endParaRPr lang="en-US" dirty="0"/>
          </a:p>
        </p:txBody>
      </p:sp>
      <p:sp>
        <p:nvSpPr>
          <p:cNvPr id="3" name="Content Placeholder 2"/>
          <p:cNvSpPr>
            <a:spLocks noGrp="1"/>
          </p:cNvSpPr>
          <p:nvPr>
            <p:ph sz="quarter" idx="1"/>
          </p:nvPr>
        </p:nvSpPr>
        <p:spPr>
          <a:xfrm>
            <a:off x="914400" y="1447799"/>
            <a:ext cx="7772400" cy="4913811"/>
          </a:xfrm>
        </p:spPr>
        <p:txBody>
          <a:bodyPr/>
          <a:lstStyle/>
          <a:p>
            <a:r>
              <a:rPr lang="en-US" dirty="0" smtClean="0"/>
              <a:t>R</a:t>
            </a:r>
            <a:r>
              <a:rPr lang="en-US" baseline="30000" dirty="0" smtClean="0"/>
              <a:t>2</a:t>
            </a:r>
            <a:r>
              <a:rPr lang="en-US" dirty="0" smtClean="0"/>
              <a:t> = 9%.</a:t>
            </a:r>
          </a:p>
          <a:p>
            <a:pPr lvl="1"/>
            <a:r>
              <a:rPr lang="en-US" dirty="0" smtClean="0"/>
              <a:t>9% of the variability in the amount of sodium per serving of cereal is (explained or accounted) by the regression model with calories per serving of cereal.  This proportion provides a measure of how well future predictions of sodium content can be made from calorie count by the model.  In this case it shows a weak relationship.</a:t>
            </a:r>
            <a:endParaRPr lang="en-US" dirty="0"/>
          </a:p>
        </p:txBody>
      </p:sp>
    </p:spTree>
    <p:extLst>
      <p:ext uri="{BB962C8B-B14F-4D97-AF65-F5344CB8AC3E}">
        <p14:creationId xmlns="" xmlns:p14="http://schemas.microsoft.com/office/powerpoint/2010/main" val="407330641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2"/>
          <p:cNvSpPr>
            <a:spLocks noGrp="1"/>
          </p:cNvSpPr>
          <p:nvPr>
            <p:ph type="title"/>
          </p:nvPr>
        </p:nvSpPr>
        <p:spPr>
          <a:xfrm>
            <a:off x="990600" y="314616"/>
            <a:ext cx="8153400" cy="851095"/>
          </a:xfrm>
        </p:spPr>
        <p:txBody>
          <a:bodyPr/>
          <a:lstStyle/>
          <a:p>
            <a:pPr eaLnBrk="1" hangingPunct="1"/>
            <a:r>
              <a:rPr lang="en-US" dirty="0" smtClean="0"/>
              <a:t>Reading MINITAB Complete</a:t>
            </a:r>
          </a:p>
        </p:txBody>
      </p:sp>
      <p:sp>
        <p:nvSpPr>
          <p:cNvPr id="57347" name="Content Placeholder 3"/>
          <p:cNvSpPr>
            <a:spLocks noGrp="1"/>
          </p:cNvSpPr>
          <p:nvPr>
            <p:ph idx="1"/>
          </p:nvPr>
        </p:nvSpPr>
        <p:spPr/>
        <p:txBody>
          <a:bodyPr/>
          <a:lstStyle/>
          <a:p>
            <a:pPr eaLnBrk="1" hangingPunct="1"/>
            <a:endParaRPr lang="en-US" dirty="0" smtClean="0"/>
          </a:p>
          <a:p>
            <a:pPr eaLnBrk="1" hangingPunct="1"/>
            <a:endParaRPr lang="en-US" dirty="0" smtClean="0"/>
          </a:p>
          <a:p>
            <a:pPr marL="282575" indent="-282575" eaLnBrk="1" hangingPunct="1"/>
            <a:r>
              <a:rPr lang="en-US" dirty="0" smtClean="0"/>
              <a:t>Homework:  Finish worksheet on Minitab</a:t>
            </a:r>
          </a:p>
          <a:p>
            <a:pPr marL="282575" indent="-282575">
              <a:buNone/>
            </a:pPr>
            <a:endParaRPr lang="en-US" dirty="0" smtClean="0"/>
          </a:p>
          <a:p>
            <a:pPr marL="282575" indent="-282575"/>
            <a:r>
              <a:rPr lang="en-US" dirty="0" smtClean="0"/>
              <a:t>Any questions on pg. 17-20 in additional notes packet</a:t>
            </a:r>
          </a:p>
          <a:p>
            <a:pPr eaLnBrk="1" hangingPunct="1">
              <a:buNone/>
            </a:pPr>
            <a:endParaRPr lang="en-US" dirty="0" smtClean="0"/>
          </a:p>
          <a:p>
            <a:pPr eaLnBrk="1" hangingPunct="1"/>
            <a:endParaRPr lang="en-US" dirty="0" smtClean="0"/>
          </a:p>
        </p:txBody>
      </p:sp>
      <p:sp>
        <p:nvSpPr>
          <p:cNvPr id="4" name="Slide Number Placeholder 3"/>
          <p:cNvSpPr>
            <a:spLocks noGrp="1"/>
          </p:cNvSpPr>
          <p:nvPr>
            <p:ph type="sldNum" sz="quarter" idx="12"/>
          </p:nvPr>
        </p:nvSpPr>
        <p:spPr/>
        <p:txBody>
          <a:bodyPr/>
          <a:lstStyle/>
          <a:p>
            <a:pPr>
              <a:defRPr/>
            </a:pPr>
            <a:fld id="{840F8E59-1CDA-4577-BAFB-9C10153E8642}" type="slidenum">
              <a:rPr lang="en-US" smtClean="0"/>
              <a:pPr>
                <a:defRPr/>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r>
              <a:rPr lang="en-US" smtClean="0"/>
              <a:t>Chapter Review</a:t>
            </a:r>
          </a:p>
        </p:txBody>
      </p:sp>
      <p:sp>
        <p:nvSpPr>
          <p:cNvPr id="4" name="Slide Number Placeholder 3"/>
          <p:cNvSpPr>
            <a:spLocks noGrp="1"/>
          </p:cNvSpPr>
          <p:nvPr>
            <p:ph type="sldNum" sz="quarter" idx="12"/>
          </p:nvPr>
        </p:nvSpPr>
        <p:spPr/>
        <p:txBody>
          <a:bodyPr/>
          <a:lstStyle/>
          <a:p>
            <a:pPr>
              <a:defRPr/>
            </a:pPr>
            <a:fld id="{7F10820E-ED41-4C3B-990E-12D0BF9DBFDB}" type="slidenum">
              <a:rPr lang="en-US" smtClean="0"/>
              <a:pPr>
                <a:defRPr/>
              </a:pPr>
              <a:t>55</a:t>
            </a:fld>
            <a:endParaRPr lang="en-US"/>
          </a:p>
        </p:txBody>
      </p:sp>
      <p:pic>
        <p:nvPicPr>
          <p:cNvPr id="58371"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524000"/>
            <a:ext cx="9144000" cy="4319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57200"/>
            <a:ext cx="9144000" cy="3849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939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4343400"/>
            <a:ext cx="9144000" cy="1906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74A548DE-B35E-4752-8952-08C753255611}" type="slidenum">
              <a:rPr lang="en-US" smtClean="0"/>
              <a:pPr>
                <a:defRPr/>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533400"/>
            <a:ext cx="9144000" cy="3476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6EEF836E-9E33-4803-9EAB-FFAA88A41148}" type="slidenum">
              <a:rPr lang="en-US" smtClean="0"/>
              <a:pPr>
                <a:defRPr/>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304800"/>
            <a:ext cx="9144000" cy="2378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443"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2819400"/>
            <a:ext cx="9144000" cy="212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D084FC89-2005-4D85-936F-95441DFE0616}" type="slidenum">
              <a:rPr lang="en-US" smtClean="0"/>
              <a:pPr>
                <a:defRPr/>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57200"/>
            <a:ext cx="9144000" cy="3822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246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4267200"/>
            <a:ext cx="9144000" cy="1658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A768708B-6F0B-4C60-AC34-71561E3FACD9}" type="slidenum">
              <a:rPr lang="en-US" smtClean="0"/>
              <a:pPr>
                <a:defRPr/>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a:t>Examining scatterplots:</a:t>
            </a:r>
            <a:endParaRPr lang="en-US" dirty="0" smtClean="0"/>
          </a:p>
        </p:txBody>
      </p:sp>
      <p:sp>
        <p:nvSpPr>
          <p:cNvPr id="17411" name="Content Placeholder 2"/>
          <p:cNvSpPr>
            <a:spLocks noGrp="1"/>
          </p:cNvSpPr>
          <p:nvPr>
            <p:ph idx="1"/>
          </p:nvPr>
        </p:nvSpPr>
        <p:spPr/>
        <p:txBody>
          <a:bodyPr>
            <a:normAutofit/>
          </a:bodyPr>
          <a:lstStyle/>
          <a:p>
            <a:r>
              <a:rPr lang="en-US" dirty="0"/>
              <a:t>Describe the overall pattern of a scatterplot </a:t>
            </a:r>
            <a:r>
              <a:rPr lang="en-US" dirty="0" smtClean="0"/>
              <a:t>by:</a:t>
            </a:r>
          </a:p>
          <a:p>
            <a:pPr lvl="1"/>
            <a:r>
              <a:rPr lang="en-US" b="1" dirty="0" smtClean="0"/>
              <a:t>Form</a:t>
            </a:r>
            <a:r>
              <a:rPr lang="en-US" dirty="0" smtClean="0"/>
              <a:t> </a:t>
            </a:r>
            <a:r>
              <a:rPr lang="en-US" dirty="0"/>
              <a:t>– linear, quadratic, logarithmic, etc. </a:t>
            </a:r>
            <a:endParaRPr lang="en-US" dirty="0" smtClean="0"/>
          </a:p>
          <a:p>
            <a:pPr lvl="1"/>
            <a:r>
              <a:rPr lang="en-US" b="1" dirty="0" smtClean="0"/>
              <a:t>Direction</a:t>
            </a:r>
            <a:r>
              <a:rPr lang="en-US" dirty="0" smtClean="0"/>
              <a:t> </a:t>
            </a:r>
            <a:r>
              <a:rPr lang="en-US" dirty="0"/>
              <a:t>– positive or negative. </a:t>
            </a:r>
            <a:endParaRPr lang="en-US" dirty="0" smtClean="0"/>
          </a:p>
          <a:p>
            <a:pPr lvl="1"/>
            <a:r>
              <a:rPr lang="en-US" b="1" dirty="0" smtClean="0"/>
              <a:t>Strength </a:t>
            </a:r>
            <a:r>
              <a:rPr lang="en-US" b="1" dirty="0"/>
              <a:t>of the relationship</a:t>
            </a:r>
            <a:r>
              <a:rPr lang="en-US" dirty="0"/>
              <a:t> – weak, moderate, or strong</a:t>
            </a:r>
            <a:r>
              <a:rPr lang="en-US" dirty="0" smtClean="0"/>
              <a:t>.</a:t>
            </a:r>
          </a:p>
          <a:p>
            <a:pPr eaLnBrk="1" hangingPunct="1"/>
            <a:r>
              <a:rPr lang="en-US" dirty="0" smtClean="0"/>
              <a:t>An important kind of deviation is an outlier.</a:t>
            </a:r>
          </a:p>
          <a:p>
            <a:pPr eaLnBrk="1" hangingPunct="1"/>
            <a:r>
              <a:rPr lang="en-US" dirty="0" smtClean="0"/>
              <a:t>Variable Association:</a:t>
            </a:r>
          </a:p>
          <a:p>
            <a:pPr lvl="1"/>
            <a:r>
              <a:rPr lang="en-US" dirty="0" smtClean="0"/>
              <a:t>Positively associated</a:t>
            </a:r>
          </a:p>
          <a:p>
            <a:pPr lvl="2"/>
            <a:r>
              <a:rPr lang="en-US" dirty="0" smtClean="0"/>
              <a:t>Direct Variation</a:t>
            </a:r>
          </a:p>
          <a:p>
            <a:pPr lvl="1"/>
            <a:r>
              <a:rPr lang="en-US" dirty="0" smtClean="0"/>
              <a:t>Negatively Associated</a:t>
            </a:r>
            <a:endParaRPr lang="en-US" dirty="0"/>
          </a:p>
          <a:p>
            <a:pPr lvl="2"/>
            <a:r>
              <a:rPr lang="en-US" dirty="0" smtClean="0"/>
              <a:t>Inverse Variation</a:t>
            </a:r>
          </a:p>
        </p:txBody>
      </p:sp>
      <p:sp>
        <p:nvSpPr>
          <p:cNvPr id="4" name="Slide Number Placeholder 3"/>
          <p:cNvSpPr>
            <a:spLocks noGrp="1"/>
          </p:cNvSpPr>
          <p:nvPr>
            <p:ph type="sldNum" sz="quarter" idx="12"/>
          </p:nvPr>
        </p:nvSpPr>
        <p:spPr/>
        <p:txBody>
          <a:bodyPr/>
          <a:lstStyle/>
          <a:p>
            <a:pPr>
              <a:defRPr/>
            </a:pPr>
            <a:fld id="{CD6E624F-5B4C-4A02-8ED9-C8761E34AC6A}" type="slidenum">
              <a:rPr lang="en-US" smtClean="0"/>
              <a:pPr>
                <a:defRPr/>
              </a:pPr>
              <a:t>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animEffect transition="in" filter="wipe(left)">
                                      <p:cBhvr>
                                        <p:cTn id="7" dur="500"/>
                                        <p:tgtEl>
                                          <p:spTgt spid="174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411">
                                            <p:txEl>
                                              <p:pRg st="2" end="2"/>
                                            </p:txEl>
                                          </p:spTgt>
                                        </p:tgtEl>
                                        <p:attrNameLst>
                                          <p:attrName>style.visibility</p:attrName>
                                        </p:attrNameLst>
                                      </p:cBhvr>
                                      <p:to>
                                        <p:strVal val="visible"/>
                                      </p:to>
                                    </p:set>
                                    <p:animEffect transition="in" filter="wipe(left)">
                                      <p:cBhvr>
                                        <p:cTn id="12" dur="500"/>
                                        <p:tgtEl>
                                          <p:spTgt spid="174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7411">
                                            <p:txEl>
                                              <p:pRg st="3" end="3"/>
                                            </p:txEl>
                                          </p:spTgt>
                                        </p:tgtEl>
                                        <p:attrNameLst>
                                          <p:attrName>style.visibility</p:attrName>
                                        </p:attrNameLst>
                                      </p:cBhvr>
                                      <p:to>
                                        <p:strVal val="visible"/>
                                      </p:to>
                                    </p:set>
                                    <p:animEffect transition="in" filter="wipe(left)">
                                      <p:cBhvr>
                                        <p:cTn id="17" dur="500"/>
                                        <p:tgtEl>
                                          <p:spTgt spid="1741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7411">
                                            <p:txEl>
                                              <p:pRg st="4" end="4"/>
                                            </p:txEl>
                                          </p:spTgt>
                                        </p:tgtEl>
                                        <p:attrNameLst>
                                          <p:attrName>style.visibility</p:attrName>
                                        </p:attrNameLst>
                                      </p:cBhvr>
                                      <p:to>
                                        <p:strVal val="visible"/>
                                      </p:to>
                                    </p:set>
                                    <p:animEffect transition="in" filter="wipe(left)">
                                      <p:cBhvr>
                                        <p:cTn id="22" dur="500"/>
                                        <p:tgtEl>
                                          <p:spTgt spid="174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7411">
                                            <p:txEl>
                                              <p:pRg st="6" end="6"/>
                                            </p:txEl>
                                          </p:spTgt>
                                        </p:tgtEl>
                                        <p:attrNameLst>
                                          <p:attrName>style.visibility</p:attrName>
                                        </p:attrNameLst>
                                      </p:cBhvr>
                                      <p:to>
                                        <p:strVal val="visible"/>
                                      </p:to>
                                    </p:set>
                                    <p:animEffect transition="in" filter="wipe(left)">
                                      <p:cBhvr>
                                        <p:cTn id="27" dur="500"/>
                                        <p:tgtEl>
                                          <p:spTgt spid="1741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7411">
                                            <p:txEl>
                                              <p:pRg st="7" end="7"/>
                                            </p:txEl>
                                          </p:spTgt>
                                        </p:tgtEl>
                                        <p:attrNameLst>
                                          <p:attrName>style.visibility</p:attrName>
                                        </p:attrNameLst>
                                      </p:cBhvr>
                                      <p:to>
                                        <p:strVal val="visible"/>
                                      </p:to>
                                    </p:set>
                                    <p:animEffect transition="in" filter="wipe(left)">
                                      <p:cBhvr>
                                        <p:cTn id="32" dur="500"/>
                                        <p:tgtEl>
                                          <p:spTgt spid="17411">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7411">
                                            <p:txEl>
                                              <p:pRg st="8" end="8"/>
                                            </p:txEl>
                                          </p:spTgt>
                                        </p:tgtEl>
                                        <p:attrNameLst>
                                          <p:attrName>style.visibility</p:attrName>
                                        </p:attrNameLst>
                                      </p:cBhvr>
                                      <p:to>
                                        <p:strVal val="visible"/>
                                      </p:to>
                                    </p:set>
                                    <p:animEffect transition="in" filter="wipe(left)">
                                      <p:cBhvr>
                                        <p:cTn id="37" dur="500"/>
                                        <p:tgtEl>
                                          <p:spTgt spid="17411">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7411">
                                            <p:txEl>
                                              <p:pRg st="9" end="9"/>
                                            </p:txEl>
                                          </p:spTgt>
                                        </p:tgtEl>
                                        <p:attrNameLst>
                                          <p:attrName>style.visibility</p:attrName>
                                        </p:attrNameLst>
                                      </p:cBhvr>
                                      <p:to>
                                        <p:strVal val="visible"/>
                                      </p:to>
                                    </p:set>
                                    <p:animEffect transition="in" filter="wipe(left)">
                                      <p:cBhvr>
                                        <p:cTn id="42" dur="500"/>
                                        <p:tgtEl>
                                          <p:spTgt spid="174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en-US" smtClean="0"/>
              <a:t>Chapter 3 Complete</a:t>
            </a:r>
          </a:p>
        </p:txBody>
      </p:sp>
      <p:sp>
        <p:nvSpPr>
          <p:cNvPr id="63491" name="Content Placeholder 2"/>
          <p:cNvSpPr>
            <a:spLocks noGrp="1"/>
          </p:cNvSpPr>
          <p:nvPr>
            <p:ph idx="1"/>
          </p:nvPr>
        </p:nvSpPr>
        <p:spPr/>
        <p:txBody>
          <a:bodyPr/>
          <a:lstStyle/>
          <a:p>
            <a:pPr eaLnBrk="1" hangingPunct="1"/>
            <a:endParaRPr lang="en-US" dirty="0" smtClean="0"/>
          </a:p>
          <a:p>
            <a:pPr eaLnBrk="1" hangingPunct="1"/>
            <a:endParaRPr lang="en-US" dirty="0" smtClean="0"/>
          </a:p>
          <a:p>
            <a:pPr marL="282575" indent="-282575" eaLnBrk="1" hangingPunct="1"/>
            <a:r>
              <a:rPr lang="en-US" dirty="0" smtClean="0"/>
              <a:t>Homework:  #’s 62, 63, 68a&amp;b, 71</a:t>
            </a:r>
          </a:p>
          <a:p>
            <a:pPr marL="282575" indent="-282575" eaLnBrk="1" hangingPunct="1"/>
            <a:endParaRPr lang="en-US" dirty="0" smtClean="0"/>
          </a:p>
          <a:p>
            <a:pPr marL="282575" indent="-282575"/>
            <a:r>
              <a:rPr lang="en-US" dirty="0" smtClean="0"/>
              <a:t>Any questions on pg. 21-24 in additional notes packet</a:t>
            </a:r>
          </a:p>
          <a:p>
            <a:pPr eaLnBrk="1" hangingPunct="1"/>
            <a:endParaRPr lang="en-US" dirty="0" smtClean="0"/>
          </a:p>
        </p:txBody>
      </p:sp>
      <p:sp>
        <p:nvSpPr>
          <p:cNvPr id="4" name="Slide Number Placeholder 3"/>
          <p:cNvSpPr>
            <a:spLocks noGrp="1"/>
          </p:cNvSpPr>
          <p:nvPr>
            <p:ph type="sldNum" sz="quarter" idx="12"/>
          </p:nvPr>
        </p:nvSpPr>
        <p:spPr/>
        <p:txBody>
          <a:bodyPr/>
          <a:lstStyle/>
          <a:p>
            <a:pPr>
              <a:defRPr/>
            </a:pPr>
            <a:fld id="{4DA3FDF2-1551-4C4B-AED1-AE531BBA45A7}" type="slidenum">
              <a:rPr lang="en-US" smtClean="0"/>
              <a:pPr>
                <a:defRPr/>
              </a:pPr>
              <a:t>60</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lgn="l" eaLnBrk="1" hangingPunct="1"/>
            <a:r>
              <a:rPr lang="en-US" smtClean="0"/>
              <a:t>Tips for drawing scatterplots:</a:t>
            </a:r>
          </a:p>
        </p:txBody>
      </p:sp>
      <p:sp>
        <p:nvSpPr>
          <p:cNvPr id="18435" name="Content Placeholder 2"/>
          <p:cNvSpPr>
            <a:spLocks noGrp="1"/>
          </p:cNvSpPr>
          <p:nvPr>
            <p:ph idx="1"/>
          </p:nvPr>
        </p:nvSpPr>
        <p:spPr>
          <a:xfrm>
            <a:off x="990600" y="1143000"/>
            <a:ext cx="8153400" cy="5715000"/>
          </a:xfrm>
        </p:spPr>
        <p:txBody>
          <a:bodyPr/>
          <a:lstStyle/>
          <a:p>
            <a:pPr marL="596646" indent="-514350" eaLnBrk="1" hangingPunct="1">
              <a:buFont typeface="+mj-lt"/>
              <a:buAutoNum type="arabicParenR"/>
            </a:pPr>
            <a:r>
              <a:rPr lang="en-US" dirty="0" smtClean="0"/>
              <a:t>Scale the vertical and horizontal axes.</a:t>
            </a:r>
          </a:p>
          <a:p>
            <a:pPr marL="870966" lvl="1" indent="-514350">
              <a:buFont typeface="+mj-lt"/>
              <a:buAutoNum type="alphaLcPeriod"/>
            </a:pPr>
            <a:r>
              <a:rPr lang="en-US" dirty="0" smtClean="0"/>
              <a:t>Intervals must be uniform</a:t>
            </a:r>
          </a:p>
          <a:p>
            <a:pPr marL="870966" lvl="1" indent="-514350">
              <a:buFont typeface="+mj-lt"/>
              <a:buAutoNum type="alphaLcPeriod"/>
            </a:pPr>
            <a:r>
              <a:rPr lang="en-US" dirty="0" smtClean="0"/>
              <a:t>Use a symbol to indicate a break in the scale</a:t>
            </a:r>
          </a:p>
          <a:p>
            <a:pPr marL="596646" indent="-514350" eaLnBrk="1" hangingPunct="1">
              <a:buFont typeface="+mj-lt"/>
              <a:buAutoNum type="arabicParenR"/>
            </a:pPr>
            <a:endParaRPr lang="en-US" dirty="0" smtClean="0"/>
          </a:p>
          <a:p>
            <a:pPr marL="596646" indent="-514350" eaLnBrk="1" hangingPunct="1">
              <a:buFont typeface="+mj-lt"/>
              <a:buAutoNum type="arabicParenR"/>
            </a:pPr>
            <a:r>
              <a:rPr lang="en-US" dirty="0" smtClean="0"/>
              <a:t>Label both axes, and title the graph.</a:t>
            </a:r>
          </a:p>
          <a:p>
            <a:pPr marL="596646" indent="-514350" eaLnBrk="1" hangingPunct="1">
              <a:buFont typeface="+mj-lt"/>
              <a:buAutoNum type="arabicParenR"/>
            </a:pPr>
            <a:endParaRPr lang="en-US" dirty="0" smtClean="0"/>
          </a:p>
          <a:p>
            <a:pPr marL="596646" indent="-514350" eaLnBrk="1" hangingPunct="1">
              <a:buFont typeface="+mj-lt"/>
              <a:buAutoNum type="arabicParenR"/>
            </a:pPr>
            <a:r>
              <a:rPr lang="en-US" dirty="0" smtClean="0"/>
              <a:t>If you are given a grid, try to adopt a scale that makes your plot use the whole grid.</a:t>
            </a:r>
          </a:p>
        </p:txBody>
      </p:sp>
      <p:sp>
        <p:nvSpPr>
          <p:cNvPr id="4" name="Slide Number Placeholder 3"/>
          <p:cNvSpPr>
            <a:spLocks noGrp="1"/>
          </p:cNvSpPr>
          <p:nvPr>
            <p:ph type="sldNum" sz="quarter" idx="12"/>
          </p:nvPr>
        </p:nvSpPr>
        <p:spPr/>
        <p:txBody>
          <a:bodyPr/>
          <a:lstStyle/>
          <a:p>
            <a:pPr>
              <a:defRPr/>
            </a:pPr>
            <a:fld id="{EE46FED5-1327-4B8C-B44D-CBCEFEB2B344}" type="slidenum">
              <a:rPr lang="en-US" smtClean="0"/>
              <a:pPr>
                <a:defRPr/>
              </a:pPr>
              <a:t>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wipe(left)">
                                      <p:cBhvr>
                                        <p:cTn id="7" dur="500"/>
                                        <p:tgtEl>
                                          <p:spTgt spid="18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wipe(left)">
                                      <p:cBhvr>
                                        <p:cTn id="12" dur="500"/>
                                        <p:tgtEl>
                                          <p:spTgt spid="184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Effect transition="in" filter="wipe(left)">
                                      <p:cBhvr>
                                        <p:cTn id="17" dur="500"/>
                                        <p:tgtEl>
                                          <p:spTgt spid="184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435">
                                            <p:txEl>
                                              <p:pRg st="4" end="4"/>
                                            </p:txEl>
                                          </p:spTgt>
                                        </p:tgtEl>
                                        <p:attrNameLst>
                                          <p:attrName>style.visibility</p:attrName>
                                        </p:attrNameLst>
                                      </p:cBhvr>
                                      <p:to>
                                        <p:strVal val="visible"/>
                                      </p:to>
                                    </p:set>
                                    <p:animEffect transition="in" filter="wipe(left)">
                                      <p:cBhvr>
                                        <p:cTn id="22" dur="500"/>
                                        <p:tgtEl>
                                          <p:spTgt spid="1843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8435">
                                            <p:txEl>
                                              <p:pRg st="6" end="6"/>
                                            </p:txEl>
                                          </p:spTgt>
                                        </p:tgtEl>
                                        <p:attrNameLst>
                                          <p:attrName>style.visibility</p:attrName>
                                        </p:attrNameLst>
                                      </p:cBhvr>
                                      <p:to>
                                        <p:strVal val="visible"/>
                                      </p:to>
                                    </p:set>
                                    <p:animEffect transition="in" filter="wipe(left)">
                                      <p:cBhvr>
                                        <p:cTn id="27" dur="500"/>
                                        <p:tgtEl>
                                          <p:spTgt spid="184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45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BCCEF2FE-94E2-4E7C-828E-2EA904DCD47F}"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Manatees</a:t>
            </a:r>
            <a:endParaRPr lang="en-US" dirty="0"/>
          </a:p>
        </p:txBody>
      </p:sp>
      <p:sp>
        <p:nvSpPr>
          <p:cNvPr id="4" name="Content Placeholder 3"/>
          <p:cNvSpPr>
            <a:spLocks noGrp="1"/>
          </p:cNvSpPr>
          <p:nvPr>
            <p:ph idx="1"/>
          </p:nvPr>
        </p:nvSpPr>
        <p:spPr>
          <a:xfrm>
            <a:off x="990600" y="872197"/>
            <a:ext cx="8153400" cy="1521047"/>
          </a:xfrm>
        </p:spPr>
        <p:txBody>
          <a:bodyPr/>
          <a:lstStyle/>
          <a:p>
            <a:r>
              <a:rPr lang="en-US" dirty="0" smtClean="0"/>
              <a:t>A) The explanatory variable is the number of powerboat registrations.</a:t>
            </a:r>
          </a:p>
          <a:p>
            <a:r>
              <a:rPr lang="en-US" dirty="0" smtClean="0"/>
              <a:t>B) Make a </a:t>
            </a:r>
            <a:r>
              <a:rPr lang="en-US" dirty="0" err="1" smtClean="0"/>
              <a:t>scatterplot</a:t>
            </a:r>
            <a:r>
              <a:rPr lang="en-US" dirty="0" smtClean="0"/>
              <a:t>. </a:t>
            </a:r>
            <a:endParaRPr lang="en-US" dirty="0"/>
          </a:p>
        </p:txBody>
      </p:sp>
      <p:sp>
        <p:nvSpPr>
          <p:cNvPr id="3" name="Slide Number Placeholder 2"/>
          <p:cNvSpPr>
            <a:spLocks noGrp="1"/>
          </p:cNvSpPr>
          <p:nvPr>
            <p:ph type="sldNum" sz="quarter" idx="12"/>
          </p:nvPr>
        </p:nvSpPr>
        <p:spPr/>
        <p:txBody>
          <a:bodyPr/>
          <a:lstStyle/>
          <a:p>
            <a:pPr>
              <a:defRPr/>
            </a:pPr>
            <a:fld id="{31F19F16-729A-4DA6-9B7A-2AA8E450C2FA}" type="slidenum">
              <a:rPr lang="en-US" smtClean="0"/>
              <a:pPr>
                <a:defRPr/>
              </a:pPr>
              <a:t>9</a:t>
            </a:fld>
            <a:endParaRPr lang="en-US"/>
          </a:p>
        </p:txBody>
      </p:sp>
      <p:grpSp>
        <p:nvGrpSpPr>
          <p:cNvPr id="50" name="Group 49"/>
          <p:cNvGrpSpPr/>
          <p:nvPr/>
        </p:nvGrpSpPr>
        <p:grpSpPr>
          <a:xfrm>
            <a:off x="1051600" y="2393243"/>
            <a:ext cx="7753739" cy="4354311"/>
            <a:chOff x="1108045" y="2393243"/>
            <a:chExt cx="7753739" cy="4354311"/>
          </a:xfrm>
        </p:grpSpPr>
        <p:grpSp>
          <p:nvGrpSpPr>
            <p:cNvPr id="43" name="Group 42"/>
            <p:cNvGrpSpPr/>
            <p:nvPr/>
          </p:nvGrpSpPr>
          <p:grpSpPr>
            <a:xfrm>
              <a:off x="1532472" y="2393243"/>
              <a:ext cx="7329312" cy="4354311"/>
              <a:chOff x="1092201" y="2393243"/>
              <a:chExt cx="7329312" cy="4354311"/>
            </a:xfrm>
          </p:grpSpPr>
          <p:grpSp>
            <p:nvGrpSpPr>
              <p:cNvPr id="32" name="Group 31"/>
              <p:cNvGrpSpPr/>
              <p:nvPr/>
            </p:nvGrpSpPr>
            <p:grpSpPr>
              <a:xfrm>
                <a:off x="1478844" y="2438396"/>
                <a:ext cx="6750756" cy="3623733"/>
                <a:chOff x="1478844" y="2856089"/>
                <a:chExt cx="6750756" cy="3623733"/>
              </a:xfrm>
            </p:grpSpPr>
            <p:cxnSp>
              <p:nvCxnSpPr>
                <p:cNvPr id="6" name="Straight Connector 5"/>
                <p:cNvCxnSpPr/>
                <p:nvPr/>
              </p:nvCxnSpPr>
              <p:spPr>
                <a:xfrm>
                  <a:off x="1682045" y="2856089"/>
                  <a:ext cx="0" cy="337537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682044" y="6231467"/>
                  <a:ext cx="654755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156178" y="6005689"/>
                  <a:ext cx="0" cy="4741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581930" y="6005689"/>
                  <a:ext cx="0" cy="4741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007682" y="6005689"/>
                  <a:ext cx="0" cy="4741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433434" y="6005689"/>
                  <a:ext cx="0" cy="4741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859186" y="6005689"/>
                  <a:ext cx="0" cy="4741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284938" y="6005689"/>
                  <a:ext cx="0" cy="4741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710690" y="6005689"/>
                  <a:ext cx="0" cy="4741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136442" y="6005689"/>
                  <a:ext cx="0" cy="4741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562194" y="6005689"/>
                  <a:ext cx="0" cy="4741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987946" y="6005689"/>
                  <a:ext cx="0" cy="47413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413698" y="6005689"/>
                  <a:ext cx="0" cy="474133"/>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839450" y="6005689"/>
                  <a:ext cx="0" cy="47413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265202" y="6005689"/>
                  <a:ext cx="0" cy="474133"/>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690954" y="6005689"/>
                  <a:ext cx="0" cy="474133"/>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116711" y="6005689"/>
                  <a:ext cx="0" cy="474133"/>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478844" y="5723467"/>
                  <a:ext cx="47413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478844" y="5195146"/>
                  <a:ext cx="47413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478844" y="4666826"/>
                  <a:ext cx="47413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478844" y="4138506"/>
                  <a:ext cx="47413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478844" y="3610186"/>
                  <a:ext cx="47413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478844" y="3081866"/>
                  <a:ext cx="474134"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3" name="TextBox 32"/>
              <p:cNvSpPr txBox="1"/>
              <p:nvPr/>
            </p:nvSpPr>
            <p:spPr>
              <a:xfrm>
                <a:off x="2988733" y="6378222"/>
                <a:ext cx="3730978" cy="369332"/>
              </a:xfrm>
              <a:prstGeom prst="rect">
                <a:avLst/>
              </a:prstGeom>
              <a:noFill/>
            </p:spPr>
            <p:txBody>
              <a:bodyPr wrap="square" rtlCol="0">
                <a:spAutoFit/>
              </a:bodyPr>
              <a:lstStyle/>
              <a:p>
                <a:r>
                  <a:rPr lang="en-US" dirty="0" smtClean="0"/>
                  <a:t>Powerboat registrations (in 1000’s)</a:t>
                </a:r>
                <a:endParaRPr lang="en-US" dirty="0"/>
              </a:p>
            </p:txBody>
          </p:sp>
          <p:sp>
            <p:nvSpPr>
              <p:cNvPr id="34" name="TextBox 33"/>
              <p:cNvSpPr txBox="1"/>
              <p:nvPr/>
            </p:nvSpPr>
            <p:spPr>
              <a:xfrm>
                <a:off x="1848556" y="6062133"/>
                <a:ext cx="589845" cy="369332"/>
              </a:xfrm>
              <a:prstGeom prst="rect">
                <a:avLst/>
              </a:prstGeom>
              <a:noFill/>
            </p:spPr>
            <p:txBody>
              <a:bodyPr wrap="square" rtlCol="0">
                <a:spAutoFit/>
              </a:bodyPr>
              <a:lstStyle/>
              <a:p>
                <a:r>
                  <a:rPr lang="en-US" dirty="0" smtClean="0"/>
                  <a:t>400</a:t>
                </a:r>
                <a:endParaRPr lang="en-US" dirty="0"/>
              </a:p>
            </p:txBody>
          </p:sp>
          <p:sp>
            <p:nvSpPr>
              <p:cNvPr id="35" name="TextBox 34"/>
              <p:cNvSpPr txBox="1"/>
              <p:nvPr/>
            </p:nvSpPr>
            <p:spPr>
              <a:xfrm>
                <a:off x="2703286" y="6062133"/>
                <a:ext cx="589845" cy="369332"/>
              </a:xfrm>
              <a:prstGeom prst="rect">
                <a:avLst/>
              </a:prstGeom>
              <a:noFill/>
            </p:spPr>
            <p:txBody>
              <a:bodyPr wrap="square" rtlCol="0">
                <a:spAutoFit/>
              </a:bodyPr>
              <a:lstStyle/>
              <a:p>
                <a:r>
                  <a:rPr lang="en-US" dirty="0" smtClean="0"/>
                  <a:t>450</a:t>
                </a:r>
                <a:endParaRPr lang="en-US" dirty="0"/>
              </a:p>
            </p:txBody>
          </p:sp>
          <p:sp>
            <p:nvSpPr>
              <p:cNvPr id="36" name="TextBox 35"/>
              <p:cNvSpPr txBox="1"/>
              <p:nvPr/>
            </p:nvSpPr>
            <p:spPr>
              <a:xfrm>
                <a:off x="3558016" y="6062133"/>
                <a:ext cx="589845" cy="369332"/>
              </a:xfrm>
              <a:prstGeom prst="rect">
                <a:avLst/>
              </a:prstGeom>
              <a:noFill/>
            </p:spPr>
            <p:txBody>
              <a:bodyPr wrap="square" rtlCol="0">
                <a:spAutoFit/>
              </a:bodyPr>
              <a:lstStyle/>
              <a:p>
                <a:r>
                  <a:rPr lang="en-US" dirty="0" smtClean="0"/>
                  <a:t>500</a:t>
                </a:r>
                <a:endParaRPr lang="en-US" dirty="0"/>
              </a:p>
            </p:txBody>
          </p:sp>
          <p:sp>
            <p:nvSpPr>
              <p:cNvPr id="37" name="TextBox 36"/>
              <p:cNvSpPr txBox="1"/>
              <p:nvPr/>
            </p:nvSpPr>
            <p:spPr>
              <a:xfrm>
                <a:off x="4412746" y="6062133"/>
                <a:ext cx="589845" cy="369332"/>
              </a:xfrm>
              <a:prstGeom prst="rect">
                <a:avLst/>
              </a:prstGeom>
              <a:noFill/>
            </p:spPr>
            <p:txBody>
              <a:bodyPr wrap="square" rtlCol="0">
                <a:spAutoFit/>
              </a:bodyPr>
              <a:lstStyle/>
              <a:p>
                <a:r>
                  <a:rPr lang="en-US" dirty="0" smtClean="0"/>
                  <a:t>550</a:t>
                </a:r>
                <a:endParaRPr lang="en-US" dirty="0"/>
              </a:p>
            </p:txBody>
          </p:sp>
          <p:sp>
            <p:nvSpPr>
              <p:cNvPr id="38" name="TextBox 37"/>
              <p:cNvSpPr txBox="1"/>
              <p:nvPr/>
            </p:nvSpPr>
            <p:spPr>
              <a:xfrm>
                <a:off x="5267476" y="6062133"/>
                <a:ext cx="589845" cy="369332"/>
              </a:xfrm>
              <a:prstGeom prst="rect">
                <a:avLst/>
              </a:prstGeom>
              <a:noFill/>
            </p:spPr>
            <p:txBody>
              <a:bodyPr wrap="square" rtlCol="0">
                <a:spAutoFit/>
              </a:bodyPr>
              <a:lstStyle/>
              <a:p>
                <a:r>
                  <a:rPr lang="en-US" dirty="0" smtClean="0"/>
                  <a:t>600</a:t>
                </a:r>
                <a:endParaRPr lang="en-US" dirty="0"/>
              </a:p>
            </p:txBody>
          </p:sp>
          <p:sp>
            <p:nvSpPr>
              <p:cNvPr id="39" name="TextBox 38"/>
              <p:cNvSpPr txBox="1"/>
              <p:nvPr/>
            </p:nvSpPr>
            <p:spPr>
              <a:xfrm>
                <a:off x="6122206" y="6062133"/>
                <a:ext cx="589845" cy="369332"/>
              </a:xfrm>
              <a:prstGeom prst="rect">
                <a:avLst/>
              </a:prstGeom>
              <a:noFill/>
            </p:spPr>
            <p:txBody>
              <a:bodyPr wrap="square" rtlCol="0">
                <a:spAutoFit/>
              </a:bodyPr>
              <a:lstStyle/>
              <a:p>
                <a:r>
                  <a:rPr lang="en-US" dirty="0" smtClean="0"/>
                  <a:t>650</a:t>
                </a:r>
                <a:endParaRPr lang="en-US" dirty="0"/>
              </a:p>
            </p:txBody>
          </p:sp>
          <p:sp>
            <p:nvSpPr>
              <p:cNvPr id="40" name="TextBox 39"/>
              <p:cNvSpPr txBox="1"/>
              <p:nvPr/>
            </p:nvSpPr>
            <p:spPr>
              <a:xfrm>
                <a:off x="6976936" y="6062133"/>
                <a:ext cx="589845" cy="369332"/>
              </a:xfrm>
              <a:prstGeom prst="rect">
                <a:avLst/>
              </a:prstGeom>
              <a:noFill/>
            </p:spPr>
            <p:txBody>
              <a:bodyPr wrap="square" rtlCol="0">
                <a:spAutoFit/>
              </a:bodyPr>
              <a:lstStyle/>
              <a:p>
                <a:r>
                  <a:rPr lang="en-US" dirty="0" smtClean="0"/>
                  <a:t>700</a:t>
                </a:r>
                <a:endParaRPr lang="en-US" dirty="0"/>
              </a:p>
            </p:txBody>
          </p:sp>
          <p:sp>
            <p:nvSpPr>
              <p:cNvPr id="41" name="TextBox 40"/>
              <p:cNvSpPr txBox="1"/>
              <p:nvPr/>
            </p:nvSpPr>
            <p:spPr>
              <a:xfrm>
                <a:off x="7831668" y="6062133"/>
                <a:ext cx="589845" cy="369332"/>
              </a:xfrm>
              <a:prstGeom prst="rect">
                <a:avLst/>
              </a:prstGeom>
              <a:noFill/>
            </p:spPr>
            <p:txBody>
              <a:bodyPr wrap="square" rtlCol="0">
                <a:spAutoFit/>
              </a:bodyPr>
              <a:lstStyle/>
              <a:p>
                <a:r>
                  <a:rPr lang="en-US" dirty="0" smtClean="0"/>
                  <a:t>750</a:t>
                </a:r>
                <a:endParaRPr lang="en-US" dirty="0"/>
              </a:p>
            </p:txBody>
          </p:sp>
          <p:sp>
            <p:nvSpPr>
              <p:cNvPr id="44" name="TextBox 43"/>
              <p:cNvSpPr txBox="1"/>
              <p:nvPr/>
            </p:nvSpPr>
            <p:spPr>
              <a:xfrm>
                <a:off x="1092201" y="5136444"/>
                <a:ext cx="589845" cy="369332"/>
              </a:xfrm>
              <a:prstGeom prst="rect">
                <a:avLst/>
              </a:prstGeom>
              <a:noFill/>
            </p:spPr>
            <p:txBody>
              <a:bodyPr wrap="square" rtlCol="0">
                <a:spAutoFit/>
              </a:bodyPr>
              <a:lstStyle/>
              <a:p>
                <a:r>
                  <a:rPr lang="en-US" dirty="0" smtClean="0"/>
                  <a:t>10</a:t>
                </a:r>
                <a:endParaRPr lang="en-US" dirty="0"/>
              </a:p>
            </p:txBody>
          </p:sp>
          <p:sp>
            <p:nvSpPr>
              <p:cNvPr id="45" name="TextBox 44"/>
              <p:cNvSpPr txBox="1"/>
              <p:nvPr/>
            </p:nvSpPr>
            <p:spPr>
              <a:xfrm>
                <a:off x="1092201" y="4608123"/>
                <a:ext cx="589845" cy="369332"/>
              </a:xfrm>
              <a:prstGeom prst="rect">
                <a:avLst/>
              </a:prstGeom>
              <a:noFill/>
            </p:spPr>
            <p:txBody>
              <a:bodyPr wrap="square" rtlCol="0">
                <a:spAutoFit/>
              </a:bodyPr>
              <a:lstStyle/>
              <a:p>
                <a:r>
                  <a:rPr lang="en-US" dirty="0" smtClean="0"/>
                  <a:t>20</a:t>
                </a:r>
                <a:endParaRPr lang="en-US" dirty="0"/>
              </a:p>
            </p:txBody>
          </p:sp>
          <p:sp>
            <p:nvSpPr>
              <p:cNvPr id="46" name="TextBox 45"/>
              <p:cNvSpPr txBox="1"/>
              <p:nvPr/>
            </p:nvSpPr>
            <p:spPr>
              <a:xfrm>
                <a:off x="1092201" y="4079803"/>
                <a:ext cx="589845" cy="369332"/>
              </a:xfrm>
              <a:prstGeom prst="rect">
                <a:avLst/>
              </a:prstGeom>
              <a:noFill/>
            </p:spPr>
            <p:txBody>
              <a:bodyPr wrap="square" rtlCol="0">
                <a:spAutoFit/>
              </a:bodyPr>
              <a:lstStyle/>
              <a:p>
                <a:r>
                  <a:rPr lang="en-US" dirty="0" smtClean="0"/>
                  <a:t>30</a:t>
                </a:r>
                <a:endParaRPr lang="en-US" dirty="0"/>
              </a:p>
            </p:txBody>
          </p:sp>
          <p:sp>
            <p:nvSpPr>
              <p:cNvPr id="47" name="TextBox 46"/>
              <p:cNvSpPr txBox="1"/>
              <p:nvPr/>
            </p:nvSpPr>
            <p:spPr>
              <a:xfrm>
                <a:off x="1092201" y="3551483"/>
                <a:ext cx="589845" cy="369332"/>
              </a:xfrm>
              <a:prstGeom prst="rect">
                <a:avLst/>
              </a:prstGeom>
              <a:noFill/>
            </p:spPr>
            <p:txBody>
              <a:bodyPr wrap="square" rtlCol="0">
                <a:spAutoFit/>
              </a:bodyPr>
              <a:lstStyle/>
              <a:p>
                <a:r>
                  <a:rPr lang="en-US" dirty="0" smtClean="0"/>
                  <a:t>40</a:t>
                </a:r>
                <a:endParaRPr lang="en-US" dirty="0"/>
              </a:p>
            </p:txBody>
          </p:sp>
          <p:sp>
            <p:nvSpPr>
              <p:cNvPr id="48" name="TextBox 47"/>
              <p:cNvSpPr txBox="1"/>
              <p:nvPr/>
            </p:nvSpPr>
            <p:spPr>
              <a:xfrm>
                <a:off x="1092201" y="3023163"/>
                <a:ext cx="589845" cy="369332"/>
              </a:xfrm>
              <a:prstGeom prst="rect">
                <a:avLst/>
              </a:prstGeom>
              <a:noFill/>
            </p:spPr>
            <p:txBody>
              <a:bodyPr wrap="square" rtlCol="0">
                <a:spAutoFit/>
              </a:bodyPr>
              <a:lstStyle/>
              <a:p>
                <a:r>
                  <a:rPr lang="en-US" dirty="0" smtClean="0"/>
                  <a:t>50</a:t>
                </a:r>
                <a:endParaRPr lang="en-US" dirty="0"/>
              </a:p>
            </p:txBody>
          </p:sp>
          <p:sp>
            <p:nvSpPr>
              <p:cNvPr id="49" name="TextBox 48"/>
              <p:cNvSpPr txBox="1"/>
              <p:nvPr/>
            </p:nvSpPr>
            <p:spPr>
              <a:xfrm>
                <a:off x="1092201" y="2494843"/>
                <a:ext cx="589845" cy="369332"/>
              </a:xfrm>
              <a:prstGeom prst="rect">
                <a:avLst/>
              </a:prstGeom>
              <a:noFill/>
            </p:spPr>
            <p:txBody>
              <a:bodyPr wrap="square" rtlCol="0">
                <a:spAutoFit/>
              </a:bodyPr>
              <a:lstStyle/>
              <a:p>
                <a:r>
                  <a:rPr lang="en-US" dirty="0" smtClean="0"/>
                  <a:t>60</a:t>
                </a:r>
                <a:endParaRPr lang="en-US" dirty="0"/>
              </a:p>
            </p:txBody>
          </p:sp>
          <p:sp>
            <p:nvSpPr>
              <p:cNvPr id="66" name="TextBox 65"/>
              <p:cNvSpPr txBox="1"/>
              <p:nvPr/>
            </p:nvSpPr>
            <p:spPr>
              <a:xfrm>
                <a:off x="2528707" y="2393243"/>
                <a:ext cx="4673600" cy="400110"/>
              </a:xfrm>
              <a:prstGeom prst="rect">
                <a:avLst/>
              </a:prstGeom>
              <a:noFill/>
            </p:spPr>
            <p:txBody>
              <a:bodyPr wrap="square" rtlCol="0">
                <a:spAutoFit/>
              </a:bodyPr>
              <a:lstStyle/>
              <a:p>
                <a:r>
                  <a:rPr lang="en-US" sz="2000" dirty="0" smtClean="0"/>
                  <a:t>Manatee deaths cause by powerboats </a:t>
                </a:r>
                <a:endParaRPr lang="en-US" sz="2000" dirty="0"/>
              </a:p>
            </p:txBody>
          </p:sp>
        </p:grpSp>
        <p:sp>
          <p:nvSpPr>
            <p:cNvPr id="42" name="TextBox 41"/>
            <p:cNvSpPr txBox="1"/>
            <p:nvPr/>
          </p:nvSpPr>
          <p:spPr>
            <a:xfrm rot="5400000">
              <a:off x="-11385" y="4057176"/>
              <a:ext cx="2638969" cy="400110"/>
            </a:xfrm>
            <a:prstGeom prst="rect">
              <a:avLst/>
            </a:prstGeom>
            <a:noFill/>
          </p:spPr>
          <p:txBody>
            <a:bodyPr wrap="square" rtlCol="0">
              <a:spAutoFit/>
            </a:bodyPr>
            <a:lstStyle/>
            <a:p>
              <a:r>
                <a:rPr lang="en-US" sz="2000" dirty="0" smtClean="0"/>
                <a:t>Manatee Fatalities</a:t>
              </a:r>
              <a:endParaRPr lang="en-US" sz="2000" dirty="0"/>
            </a:p>
          </p:txBody>
        </p:sp>
      </p:grpSp>
      <p:grpSp>
        <p:nvGrpSpPr>
          <p:cNvPr id="65" name="Group 64"/>
          <p:cNvGrpSpPr/>
          <p:nvPr/>
        </p:nvGrpSpPr>
        <p:grpSpPr>
          <a:xfrm>
            <a:off x="2810934" y="3070579"/>
            <a:ext cx="5260623" cy="2201332"/>
            <a:chOff x="2810934" y="3070579"/>
            <a:chExt cx="5260623" cy="2201332"/>
          </a:xfrm>
        </p:grpSpPr>
        <p:sp>
          <p:nvSpPr>
            <p:cNvPr id="51" name="Oval 50"/>
            <p:cNvSpPr/>
            <p:nvPr/>
          </p:nvSpPr>
          <p:spPr>
            <a:xfrm>
              <a:off x="2810934" y="5102578"/>
              <a:ext cx="169333" cy="1693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3409245" y="4572000"/>
              <a:ext cx="169333" cy="1693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3928534" y="4413956"/>
              <a:ext cx="169333" cy="1693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4120445" y="4888089"/>
              <a:ext cx="169333" cy="1693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4391379" y="4413956"/>
              <a:ext cx="169333" cy="1693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4391379" y="4673600"/>
              <a:ext cx="169333" cy="1693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628446" y="4944534"/>
              <a:ext cx="169333" cy="1693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5170312" y="3894667"/>
              <a:ext cx="169333" cy="1693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5633157" y="3973689"/>
              <a:ext cx="169333" cy="1693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6039557" y="3973689"/>
              <a:ext cx="169333" cy="1693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6604002" y="3714045"/>
              <a:ext cx="169333" cy="1693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7145869" y="3431823"/>
              <a:ext cx="169333" cy="1693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7766758" y="3070579"/>
              <a:ext cx="169333" cy="1693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7902224" y="3296357"/>
              <a:ext cx="169333" cy="1693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1640765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wipe(left)">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left)">
                                      <p:cBhvr>
                                        <p:cTn id="22" dur="5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1703</TotalTime>
  <Words>2297</Words>
  <Application>Microsoft Office PowerPoint</Application>
  <PresentationFormat>On-screen Show (4:3)</PresentationFormat>
  <Paragraphs>399</Paragraphs>
  <Slides>60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62" baseType="lpstr">
      <vt:lpstr>Solstice</vt:lpstr>
      <vt:lpstr>Equation</vt:lpstr>
      <vt:lpstr>Chapter 3:  Examining Relationships</vt:lpstr>
      <vt:lpstr>Intro:</vt:lpstr>
      <vt:lpstr>Principles That Guide Examination of Data</vt:lpstr>
      <vt:lpstr>Slide 4</vt:lpstr>
      <vt:lpstr>3.1:  Scatterplots</vt:lpstr>
      <vt:lpstr>Examining scatterplots:</vt:lpstr>
      <vt:lpstr>Tips for drawing scatterplots:</vt:lpstr>
      <vt:lpstr>Slide 8</vt:lpstr>
      <vt:lpstr>Manatees</vt:lpstr>
      <vt:lpstr>Slide 10</vt:lpstr>
      <vt:lpstr>Section 3.1 Complete</vt:lpstr>
      <vt:lpstr>3.2:  Correlation</vt:lpstr>
      <vt:lpstr>Facts about correlation:</vt:lpstr>
      <vt:lpstr>Facts about correlation:</vt:lpstr>
      <vt:lpstr>Slide 15</vt:lpstr>
      <vt:lpstr>Slide 16</vt:lpstr>
      <vt:lpstr>Calculator Problem</vt:lpstr>
      <vt:lpstr>Make a Scatterplot</vt:lpstr>
      <vt:lpstr>Find the Correlation</vt:lpstr>
      <vt:lpstr>Calculator Problem</vt:lpstr>
      <vt:lpstr>Section 3.2 Complete</vt:lpstr>
      <vt:lpstr>3.3:  Least-Squares Regression</vt:lpstr>
      <vt:lpstr>Least-squares regression line (LSRL).</vt:lpstr>
      <vt:lpstr>Facts about least-squares regression.</vt:lpstr>
      <vt:lpstr>Interpretation of LSRL</vt:lpstr>
      <vt:lpstr>Slide 26</vt:lpstr>
      <vt:lpstr>Slide 27</vt:lpstr>
      <vt:lpstr>Slide 28</vt:lpstr>
      <vt:lpstr>Slide 29</vt:lpstr>
      <vt:lpstr>Calculator Problem Continued</vt:lpstr>
      <vt:lpstr>Find the LSRL and Overlay it on your Scatterplot </vt:lpstr>
      <vt:lpstr>Use the LSRL to Predict</vt:lpstr>
      <vt:lpstr>The role of r2 in regression.</vt:lpstr>
      <vt:lpstr>Example - Calculation</vt:lpstr>
      <vt:lpstr>Example – Sentence Structure</vt:lpstr>
      <vt:lpstr>Section 3.3 Day 1</vt:lpstr>
      <vt:lpstr>3.3:  Least-Squares Regression – Day 2</vt:lpstr>
      <vt:lpstr>Continue with Manatees</vt:lpstr>
      <vt:lpstr>See all of the residuals at once</vt:lpstr>
      <vt:lpstr>What to do with all the residuals</vt:lpstr>
      <vt:lpstr>Good Fit</vt:lpstr>
      <vt:lpstr>Poor Fit</vt:lpstr>
      <vt:lpstr>Influential observations:</vt:lpstr>
      <vt:lpstr>Location of Influential observations </vt:lpstr>
      <vt:lpstr>Manatee</vt:lpstr>
      <vt:lpstr>Section 3.3 Day 2 Complete</vt:lpstr>
      <vt:lpstr>MINITAB printout</vt:lpstr>
      <vt:lpstr>Slide 48</vt:lpstr>
      <vt:lpstr>Line of best fit.</vt:lpstr>
      <vt:lpstr>Interpret the y-int in context.</vt:lpstr>
      <vt:lpstr>Correlation coefficient, what does it tell you in context?</vt:lpstr>
      <vt:lpstr>The meaning of r2.</vt:lpstr>
      <vt:lpstr>Interpret r2 in context.</vt:lpstr>
      <vt:lpstr>Reading MINITAB Complete</vt:lpstr>
      <vt:lpstr>Chapter Review</vt:lpstr>
      <vt:lpstr>Slide 56</vt:lpstr>
      <vt:lpstr>Slide 57</vt:lpstr>
      <vt:lpstr>Slide 58</vt:lpstr>
      <vt:lpstr>Slide 59</vt:lpstr>
      <vt:lpstr>Chapter 3 Complete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NHVRHSD</dc:creator>
  <cp:lastModifiedBy>Michael</cp:lastModifiedBy>
  <cp:revision>71</cp:revision>
  <dcterms:created xsi:type="dcterms:W3CDTF">2008-09-14T21:44:26Z</dcterms:created>
  <dcterms:modified xsi:type="dcterms:W3CDTF">2013-09-14T19:34:54Z</dcterms:modified>
</cp:coreProperties>
</file>