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60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856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884F4-0F66-4BE8-89FC-28841EF2F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3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216F-E047-49F4-A12E-7ED4BD24991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71-3618-4F5E-B6F1-416B013340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216F-E047-49F4-A12E-7ED4BD24991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71-3618-4F5E-B6F1-416B013340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216F-E047-49F4-A12E-7ED4BD24991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71-3618-4F5E-B6F1-416B013340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216F-E047-49F4-A12E-7ED4BD24991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71-3618-4F5E-B6F1-416B013340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216F-E047-49F4-A12E-7ED4BD24991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71-3618-4F5E-B6F1-416B013340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216F-E047-49F4-A12E-7ED4BD24991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71-3618-4F5E-B6F1-416B013340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216F-E047-49F4-A12E-7ED4BD24991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71-3618-4F5E-B6F1-416B013340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216F-E047-49F4-A12E-7ED4BD24991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71-3618-4F5E-B6F1-416B013340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216F-E047-49F4-A12E-7ED4BD24991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71-3618-4F5E-B6F1-416B0133403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216F-E047-49F4-A12E-7ED4BD24991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71-3618-4F5E-B6F1-416B013340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216F-E047-49F4-A12E-7ED4BD24991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71-3618-4F5E-B6F1-416B013340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58216F-E047-49F4-A12E-7ED4BD24991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BF3C71-3618-4F5E-B6F1-416B0133403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5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31.emf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6.wmf"/><Relationship Id="rId3" Type="http://schemas.openxmlformats.org/officeDocument/2006/relationships/oleObject" Target="../embeddings/oleObject30.bin"/><Relationship Id="rId7" Type="http://schemas.openxmlformats.org/officeDocument/2006/relationships/image" Target="../media/image37.emf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wmf"/><Relationship Id="rId11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3.bin"/><Relationship Id="rId4" Type="http://schemas.openxmlformats.org/officeDocument/2006/relationships/image" Target="../media/image32.wmf"/><Relationship Id="rId9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009229"/>
          </a:xfrm>
        </p:spPr>
        <p:txBody>
          <a:bodyPr>
            <a:normAutofit/>
          </a:bodyPr>
          <a:lstStyle/>
          <a:p>
            <a:r>
              <a:rPr lang="en-US" dirty="0" smtClean="0"/>
              <a:t>2-5: Reasoning in Algebra and Geometry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556164"/>
            <a:ext cx="7406640" cy="175260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919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3" y="465959"/>
            <a:ext cx="4371444" cy="722759"/>
          </a:xfrm>
        </p:spPr>
        <p:txBody>
          <a:bodyPr/>
          <a:lstStyle/>
          <a:p>
            <a:pPr algn="ctr"/>
            <a:r>
              <a:rPr lang="en-US" dirty="0" smtClean="0"/>
              <a:t>Transversal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939835"/>
            <a:ext cx="86582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939843"/>
            <a:ext cx="86582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939843"/>
            <a:ext cx="86582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685109" y="2625635"/>
            <a:ext cx="2364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Exterior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698172" y="5277395"/>
            <a:ext cx="2364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Exterior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682344" y="3879669"/>
            <a:ext cx="2364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Interior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87828" y="1188720"/>
            <a:ext cx="7916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transversal is a line that intersects two or more coplanar lines at distinct points, creating interior and exterior angles.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036424" y="2599510"/>
            <a:ext cx="1750421" cy="3005162"/>
            <a:chOff x="4036424" y="2599510"/>
            <a:chExt cx="1750421" cy="3005162"/>
          </a:xfrm>
        </p:grpSpPr>
        <p:sp>
          <p:nvSpPr>
            <p:cNvPr id="21" name="TextBox 20"/>
            <p:cNvSpPr txBox="1"/>
            <p:nvPr/>
          </p:nvSpPr>
          <p:spPr>
            <a:xfrm>
              <a:off x="4506685" y="2690950"/>
              <a:ext cx="7445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42262" y="2599510"/>
              <a:ext cx="7445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37760" y="3161212"/>
              <a:ext cx="7445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3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76057" y="3226526"/>
              <a:ext cx="7445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40926" y="4519749"/>
              <a:ext cx="7445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5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637313" y="4572001"/>
              <a:ext cx="7445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6</a:t>
              </a:r>
              <a:endParaRPr lang="en-US" sz="2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06686" y="5081452"/>
              <a:ext cx="7445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7</a:t>
              </a:r>
              <a:endParaRPr lang="en-US" sz="2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36424" y="5042262"/>
              <a:ext cx="7445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418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762000"/>
          </a:xfrm>
        </p:spPr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042987" y="1295401"/>
          <a:ext cx="7238863" cy="4543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818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Angle Pairs Formed by Transversals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69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9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071153" y="1920240"/>
            <a:ext cx="2573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Alternate Interior Angles </a:t>
            </a:r>
            <a:r>
              <a:rPr lang="en-US" dirty="0" smtClean="0"/>
              <a:t>– are nonadjacent interior angles that lie on opposite sides of the transversal.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071153" y="3997235"/>
            <a:ext cx="2573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Same-side Interior Angles </a:t>
            </a:r>
            <a:r>
              <a:rPr lang="en-US" dirty="0" smtClean="0"/>
              <a:t>– are interior angles that lie on the same side of the transversal.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4271556" y="1933303"/>
            <a:ext cx="3958047" cy="1815736"/>
            <a:chOff x="4271556" y="1933303"/>
            <a:chExt cx="3958047" cy="1815736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4376060" y="2168434"/>
              <a:ext cx="3853543" cy="483326"/>
            </a:xfrm>
            <a:prstGeom prst="straightConnector1">
              <a:avLst/>
            </a:prstGeom>
            <a:ln w="508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4271556" y="3135086"/>
              <a:ext cx="3879670" cy="274320"/>
            </a:xfrm>
            <a:prstGeom prst="straightConnector1">
              <a:avLst/>
            </a:prstGeom>
            <a:ln w="508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5904414" y="1959428"/>
              <a:ext cx="849086" cy="1789611"/>
            </a:xfrm>
            <a:prstGeom prst="straightConnector1">
              <a:avLst/>
            </a:prstGeom>
            <a:ln w="508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270172" y="1959429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766560" y="1933303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570617" y="2390503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1903BD"/>
                  </a:solidFill>
                </a:rPr>
                <a:t>3</a:t>
              </a:r>
              <a:endParaRPr lang="en-US" dirty="0">
                <a:solidFill>
                  <a:srgbClr val="1903BD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021978" y="2429691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852160" y="2886892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3200C0"/>
                  </a:solidFill>
                </a:rPr>
                <a:t>5</a:t>
              </a:r>
              <a:endParaRPr lang="en-US" dirty="0">
                <a:solidFill>
                  <a:srgbClr val="3200C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57108" y="2913017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126480" y="3317965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656218" y="3226525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271556" y="3944983"/>
            <a:ext cx="3958047" cy="1815736"/>
            <a:chOff x="4271556" y="1933303"/>
            <a:chExt cx="3958047" cy="1815736"/>
          </a:xfrm>
        </p:grpSpPr>
        <p:cxnSp>
          <p:nvCxnSpPr>
            <p:cNvPr id="68" name="Straight Arrow Connector 67"/>
            <p:cNvCxnSpPr/>
            <p:nvPr/>
          </p:nvCxnSpPr>
          <p:spPr>
            <a:xfrm flipV="1">
              <a:off x="4376060" y="2168434"/>
              <a:ext cx="3853543" cy="483326"/>
            </a:xfrm>
            <a:prstGeom prst="straightConnector1">
              <a:avLst/>
            </a:prstGeom>
            <a:ln w="508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4271556" y="3135086"/>
              <a:ext cx="3879670" cy="274320"/>
            </a:xfrm>
            <a:prstGeom prst="straightConnector1">
              <a:avLst/>
            </a:prstGeom>
            <a:ln w="508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V="1">
              <a:off x="5904414" y="1959428"/>
              <a:ext cx="849086" cy="1789611"/>
            </a:xfrm>
            <a:prstGeom prst="straightConnector1">
              <a:avLst/>
            </a:prstGeom>
            <a:ln w="508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6270172" y="1959429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766560" y="1933303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570617" y="2390503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1903BD"/>
                  </a:solidFill>
                </a:rPr>
                <a:t>3</a:t>
              </a:r>
              <a:endParaRPr lang="en-US" dirty="0">
                <a:solidFill>
                  <a:srgbClr val="1903BD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021978" y="2429691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852160" y="2886892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257108" y="2913017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1903BD"/>
                  </a:solidFill>
                </a:rPr>
                <a:t>6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126480" y="3317965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656218" y="3226525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3785689" y="1937747"/>
          <a:ext cx="1496876" cy="36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736560" imgH="177480" progId="Equation.DSMT4">
                  <p:embed/>
                </p:oleObj>
              </mc:Choice>
              <mc:Fallback>
                <p:oleObj name="Equation" r:id="rId3" imgW="736560" imgH="1774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85689" y="1937747"/>
                        <a:ext cx="1496876" cy="361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/>
          </p:nvPr>
        </p:nvGraphicFramePr>
        <p:xfrm>
          <a:off x="3798888" y="2708275"/>
          <a:ext cx="14716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723600" imgH="177480" progId="Equation.DSMT4">
                  <p:embed/>
                </p:oleObj>
              </mc:Choice>
              <mc:Fallback>
                <p:oleObj name="Equation" r:id="rId5" imgW="723600" imgH="17748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98888" y="2708275"/>
                        <a:ext cx="1471612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/>
          </p:nvPr>
        </p:nvGraphicFramePr>
        <p:xfrm>
          <a:off x="3798888" y="3975100"/>
          <a:ext cx="14716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723600" imgH="177480" progId="Equation.DSMT4">
                  <p:embed/>
                </p:oleObj>
              </mc:Choice>
              <mc:Fallback>
                <p:oleObj name="Equation" r:id="rId7" imgW="723600" imgH="177480" progId="Equation.DSMT4">
                  <p:embed/>
                  <p:pic>
                    <p:nvPicPr>
                      <p:cNvPr id="32" name="Object 3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98888" y="3975100"/>
                        <a:ext cx="1471612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/>
          </p:nvPr>
        </p:nvGraphicFramePr>
        <p:xfrm>
          <a:off x="3798888" y="4746081"/>
          <a:ext cx="14716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723600" imgH="177480" progId="Equation.DSMT4">
                  <p:embed/>
                </p:oleObj>
              </mc:Choice>
              <mc:Fallback>
                <p:oleObj name="Equation" r:id="rId9" imgW="723600" imgH="17748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98888" y="4746081"/>
                        <a:ext cx="1471612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896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762000"/>
          </a:xfrm>
        </p:spPr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042987" y="1295401"/>
          <a:ext cx="7238863" cy="4543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818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Angle Pairs Formed by Transversals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69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9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071153" y="1920240"/>
            <a:ext cx="2573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Corresponding Angles</a:t>
            </a:r>
            <a:r>
              <a:rPr lang="en-US" dirty="0" smtClean="0"/>
              <a:t>– lie on the same side of the transversal and are in the same position.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071153" y="3997235"/>
            <a:ext cx="2573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Alternate </a:t>
            </a:r>
            <a:r>
              <a:rPr lang="en-US" b="1" dirty="0" smtClean="0"/>
              <a:t>Exterior Angles </a:t>
            </a:r>
            <a:r>
              <a:rPr lang="en-US" dirty="0"/>
              <a:t>– are nonadjacent </a:t>
            </a:r>
            <a:r>
              <a:rPr lang="en-US" dirty="0" smtClean="0"/>
              <a:t>exterior angles </a:t>
            </a:r>
            <a:r>
              <a:rPr lang="en-US" dirty="0"/>
              <a:t>that lie on opposite sides of the transversal.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4271556" y="1933303"/>
            <a:ext cx="3958047" cy="1815736"/>
            <a:chOff x="4271556" y="1933303"/>
            <a:chExt cx="3958047" cy="1815736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4376060" y="2168434"/>
              <a:ext cx="3853543" cy="483326"/>
            </a:xfrm>
            <a:prstGeom prst="straightConnector1">
              <a:avLst/>
            </a:prstGeom>
            <a:ln w="508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4271556" y="3135086"/>
              <a:ext cx="3879670" cy="274320"/>
            </a:xfrm>
            <a:prstGeom prst="straightConnector1">
              <a:avLst/>
            </a:prstGeom>
            <a:ln w="508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5904414" y="1959428"/>
              <a:ext cx="849086" cy="1789611"/>
            </a:xfrm>
            <a:prstGeom prst="straightConnector1">
              <a:avLst/>
            </a:prstGeom>
            <a:ln w="508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270172" y="1959429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766560" y="1933303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92D050"/>
                  </a:solidFill>
                </a:rPr>
                <a:t>2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570617" y="2390503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33CC"/>
                  </a:solidFill>
                </a:rPr>
                <a:t>3</a:t>
              </a:r>
              <a:endParaRPr lang="en-US" dirty="0">
                <a:solidFill>
                  <a:srgbClr val="FF33CC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021978" y="2429691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1903BD"/>
                  </a:solidFill>
                </a:rPr>
                <a:t>4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852160" y="2886892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57108" y="2913017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92D050"/>
                  </a:solidFill>
                </a:rPr>
                <a:t>6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126480" y="3317965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33CC"/>
                  </a:solidFill>
                </a:rPr>
                <a:t>7</a:t>
              </a:r>
              <a:endParaRPr lang="en-US" dirty="0">
                <a:solidFill>
                  <a:srgbClr val="FF33CC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656218" y="3226525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1903BD"/>
                  </a:solidFill>
                </a:rPr>
                <a:t>8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271556" y="3944983"/>
            <a:ext cx="3958047" cy="1815736"/>
            <a:chOff x="4271556" y="1933303"/>
            <a:chExt cx="3958047" cy="1815736"/>
          </a:xfrm>
        </p:grpSpPr>
        <p:cxnSp>
          <p:nvCxnSpPr>
            <p:cNvPr id="68" name="Straight Arrow Connector 67"/>
            <p:cNvCxnSpPr/>
            <p:nvPr/>
          </p:nvCxnSpPr>
          <p:spPr>
            <a:xfrm flipV="1">
              <a:off x="4376060" y="2168434"/>
              <a:ext cx="3853543" cy="483326"/>
            </a:xfrm>
            <a:prstGeom prst="straightConnector1">
              <a:avLst/>
            </a:prstGeom>
            <a:ln w="508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4271556" y="3135086"/>
              <a:ext cx="3879670" cy="274320"/>
            </a:xfrm>
            <a:prstGeom prst="straightConnector1">
              <a:avLst/>
            </a:prstGeom>
            <a:ln w="508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V="1">
              <a:off x="5904414" y="1959428"/>
              <a:ext cx="849086" cy="1789611"/>
            </a:xfrm>
            <a:prstGeom prst="straightConnector1">
              <a:avLst/>
            </a:prstGeom>
            <a:ln w="508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6270172" y="1959429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766560" y="1933303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1903BD"/>
                  </a:solidFill>
                </a:rPr>
                <a:t>2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570617" y="2390503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021978" y="2429691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852160" y="2886892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257108" y="2913017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126480" y="3317965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656218" y="3226525"/>
              <a:ext cx="509451" cy="37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1903BD"/>
                  </a:solidFill>
                </a:rPr>
                <a:t>8</a:t>
              </a:r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3667895" y="3975100"/>
          <a:ext cx="14462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711000" imgH="177480" progId="Equation.DSMT4">
                  <p:embed/>
                </p:oleObj>
              </mc:Choice>
              <mc:Fallback>
                <p:oleObj name="Equation" r:id="rId3" imgW="711000" imgH="17748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895" y="3975100"/>
                        <a:ext cx="1446212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655195" y="4746625"/>
          <a:ext cx="14716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723600" imgH="177480" progId="Equation.DSMT4">
                  <p:embed/>
                </p:oleObj>
              </mc:Choice>
              <mc:Fallback>
                <p:oleObj name="Equation" r:id="rId5" imgW="723600" imgH="177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5195" y="4746625"/>
                        <a:ext cx="1471612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3729038" y="1789113"/>
          <a:ext cx="14208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698400" imgH="177480" progId="Equation.DSMT4">
                  <p:embed/>
                </p:oleObj>
              </mc:Choice>
              <mc:Fallback>
                <p:oleObj name="Equation" r:id="rId7" imgW="698400" imgH="177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038" y="1789113"/>
                        <a:ext cx="1420812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3703091" y="2168858"/>
          <a:ext cx="14716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9" imgW="723600" imgH="177480" progId="Equation.DSMT4">
                  <p:embed/>
                </p:oleObj>
              </mc:Choice>
              <mc:Fallback>
                <p:oleObj name="Equation" r:id="rId9" imgW="723600" imgH="177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3091" y="2168858"/>
                        <a:ext cx="1471612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/>
          </p:nvPr>
        </p:nvGraphicFramePr>
        <p:xfrm>
          <a:off x="3690938" y="2755900"/>
          <a:ext cx="14986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1" imgW="736560" imgH="177480" progId="Equation.DSMT4">
                  <p:embed/>
                </p:oleObj>
              </mc:Choice>
              <mc:Fallback>
                <p:oleObj name="Equation" r:id="rId11" imgW="736560" imgH="177480" progId="Equation.DSMT4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0938" y="2755900"/>
                        <a:ext cx="14986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/>
          </p:nvPr>
        </p:nvGraphicFramePr>
        <p:xfrm>
          <a:off x="3703091" y="3135509"/>
          <a:ext cx="14716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3" imgW="723600" imgH="177480" progId="Equation.DSMT4">
                  <p:embed/>
                </p:oleObj>
              </mc:Choice>
              <mc:Fallback>
                <p:oleObj name="Equation" r:id="rId13" imgW="723600" imgH="177480" progId="Equation.DSMT4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3091" y="3135509"/>
                        <a:ext cx="1471612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264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2751961"/>
            <a:ext cx="7024744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HW: p. 143 #’s 1-3, 17-23 </a:t>
            </a:r>
            <a:r>
              <a:rPr lang="en-US" sz="2000" dirty="0" smtClean="0"/>
              <a:t>when question asks for all, just put one</a:t>
            </a:r>
            <a:r>
              <a:rPr lang="en-US" sz="2800" dirty="0" smtClean="0"/>
              <a:t>, 25-42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221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03316"/>
          </a:xfrm>
        </p:spPr>
        <p:txBody>
          <a:bodyPr/>
          <a:lstStyle/>
          <a:p>
            <a:r>
              <a:rPr lang="en-US" dirty="0" smtClean="0"/>
              <a:t>Properties of Equality</a:t>
            </a:r>
            <a:endParaRPr lang="en-US" dirty="0"/>
          </a:p>
        </p:txBody>
      </p:sp>
      <p:graphicFrame>
        <p:nvGraphicFramePr>
          <p:cNvPr id="5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941998"/>
              </p:ext>
            </p:extLst>
          </p:nvPr>
        </p:nvGraphicFramePr>
        <p:xfrm>
          <a:off x="1129147" y="1357745"/>
          <a:ext cx="7886369" cy="484254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08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2594">
                <a:tc gridSpan="3">
                  <a:txBody>
                    <a:bodyPr/>
                    <a:lstStyle/>
                    <a:p>
                      <a:r>
                        <a:rPr lang="en-US" sz="2400" dirty="0" smtClean="0"/>
                        <a:t>Properties of Equality</a:t>
                      </a:r>
                    </a:p>
                    <a:p>
                      <a:r>
                        <a:rPr lang="en-US" dirty="0" smtClean="0"/>
                        <a:t>     Assume a, b and c represent</a:t>
                      </a:r>
                      <a:r>
                        <a:rPr lang="en-US" baseline="0" dirty="0" smtClean="0"/>
                        <a:t> real numbers.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307">
                <a:tc>
                  <a:txBody>
                    <a:bodyPr/>
                    <a:lstStyle/>
                    <a:p>
                      <a:r>
                        <a:rPr lang="en-US" dirty="0" smtClean="0"/>
                        <a:t>Property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770"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261"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Subtraction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1307"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Multiplication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1307">
                <a:tc>
                  <a:txBody>
                    <a:bodyPr/>
                    <a:lstStyle/>
                    <a:p>
                      <a:r>
                        <a:rPr lang="en-US" dirty="0" smtClean="0"/>
                        <a:t>Division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402023"/>
              </p:ext>
            </p:extLst>
          </p:nvPr>
        </p:nvGraphicFramePr>
        <p:xfrm>
          <a:off x="3092264" y="3442822"/>
          <a:ext cx="26066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Equation" r:id="rId3" imgW="1600200" imgH="203040" progId="Equation.DSMT4">
                  <p:embed/>
                </p:oleObj>
              </mc:Choice>
              <mc:Fallback>
                <p:oleObj name="Equation" r:id="rId3" imgW="1600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264" y="3442822"/>
                        <a:ext cx="260667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581543"/>
              </p:ext>
            </p:extLst>
          </p:nvPr>
        </p:nvGraphicFramePr>
        <p:xfrm>
          <a:off x="3092264" y="4144751"/>
          <a:ext cx="26066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Equation" r:id="rId5" imgW="1600200" imgH="203040" progId="Equation.DSMT4">
                  <p:embed/>
                </p:oleObj>
              </mc:Choice>
              <mc:Fallback>
                <p:oleObj name="Equation" r:id="rId5" imgW="1600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264" y="4144751"/>
                        <a:ext cx="260667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416944"/>
              </p:ext>
            </p:extLst>
          </p:nvPr>
        </p:nvGraphicFramePr>
        <p:xfrm>
          <a:off x="3113089" y="4847215"/>
          <a:ext cx="25654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name="Equation" r:id="rId7" imgW="1574640" imgH="203040" progId="Equation.DSMT4">
                  <p:embed/>
                </p:oleObj>
              </mc:Choice>
              <mc:Fallback>
                <p:oleObj name="Equation" r:id="rId7" imgW="1574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089" y="4847215"/>
                        <a:ext cx="25654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194491"/>
              </p:ext>
            </p:extLst>
          </p:nvPr>
        </p:nvGraphicFramePr>
        <p:xfrm>
          <a:off x="3101236" y="5522447"/>
          <a:ext cx="258762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Equation" r:id="rId9" imgW="1587240" imgH="380880" progId="Equation.DSMT4">
                  <p:embed/>
                </p:oleObj>
              </mc:Choice>
              <mc:Fallback>
                <p:oleObj name="Equation" r:id="rId9" imgW="158724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236" y="5522447"/>
                        <a:ext cx="2587625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809667"/>
              </p:ext>
            </p:extLst>
          </p:nvPr>
        </p:nvGraphicFramePr>
        <p:xfrm>
          <a:off x="6029452" y="3455522"/>
          <a:ext cx="27717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Equation" r:id="rId11" imgW="1701720" imgH="203040" progId="Equation.DSMT4">
                  <p:embed/>
                </p:oleObj>
              </mc:Choice>
              <mc:Fallback>
                <p:oleObj name="Equation" r:id="rId11" imgW="1701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9452" y="3455522"/>
                        <a:ext cx="277177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780366"/>
              </p:ext>
            </p:extLst>
          </p:nvPr>
        </p:nvGraphicFramePr>
        <p:xfrm>
          <a:off x="6029452" y="4132211"/>
          <a:ext cx="27717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Equation" r:id="rId13" imgW="1701720" imgH="203040" progId="Equation.DSMT4">
                  <p:embed/>
                </p:oleObj>
              </mc:Choice>
              <mc:Fallback>
                <p:oleObj name="Equation" r:id="rId13" imgW="1701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9452" y="4132211"/>
                        <a:ext cx="277177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738807"/>
              </p:ext>
            </p:extLst>
          </p:nvPr>
        </p:nvGraphicFramePr>
        <p:xfrm>
          <a:off x="6061942" y="4845627"/>
          <a:ext cx="27130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Equation" r:id="rId15" imgW="1663560" imgH="203040" progId="Equation.DSMT4">
                  <p:embed/>
                </p:oleObj>
              </mc:Choice>
              <mc:Fallback>
                <p:oleObj name="Equation" r:id="rId15" imgW="1663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1942" y="4845627"/>
                        <a:ext cx="2713038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310335"/>
              </p:ext>
            </p:extLst>
          </p:nvPr>
        </p:nvGraphicFramePr>
        <p:xfrm>
          <a:off x="6038977" y="5681197"/>
          <a:ext cx="27527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Equation" r:id="rId17" imgW="1688760" imgH="203040" progId="Equation.DSMT4">
                  <p:embed/>
                </p:oleObj>
              </mc:Choice>
              <mc:Fallback>
                <p:oleObj name="Equation" r:id="rId17" imgW="1688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977" y="5681197"/>
                        <a:ext cx="275272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207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Equality</a:t>
            </a:r>
            <a:endParaRPr lang="en-US" dirty="0"/>
          </a:p>
        </p:txBody>
      </p:sp>
      <p:graphicFrame>
        <p:nvGraphicFramePr>
          <p:cNvPr id="3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582271"/>
              </p:ext>
            </p:extLst>
          </p:nvPr>
        </p:nvGraphicFramePr>
        <p:xfrm>
          <a:off x="1175830" y="1259303"/>
          <a:ext cx="7860665" cy="521995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51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2594">
                <a:tc gridSpan="3">
                  <a:txBody>
                    <a:bodyPr/>
                    <a:lstStyle/>
                    <a:p>
                      <a:r>
                        <a:rPr lang="en-US" sz="2400" dirty="0" smtClean="0"/>
                        <a:t>Properties of Equality</a:t>
                      </a:r>
                    </a:p>
                    <a:p>
                      <a:r>
                        <a:rPr lang="en-US" dirty="0" smtClean="0"/>
                        <a:t>     Assume a, b and c represent</a:t>
                      </a:r>
                      <a:r>
                        <a:rPr lang="en-US" baseline="0" dirty="0" smtClean="0"/>
                        <a:t> real numbers.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307">
                <a:tc>
                  <a:txBody>
                    <a:bodyPr/>
                    <a:lstStyle/>
                    <a:p>
                      <a:r>
                        <a:rPr lang="en-US" dirty="0" smtClean="0"/>
                        <a:t>Property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770">
                <a:tc>
                  <a:txBody>
                    <a:bodyPr/>
                    <a:lstStyle/>
                    <a:p>
                      <a:r>
                        <a:rPr lang="en-US" dirty="0" smtClean="0"/>
                        <a:t>Reflexive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261">
                <a:tc>
                  <a:txBody>
                    <a:bodyPr/>
                    <a:lstStyle/>
                    <a:p>
                      <a:r>
                        <a:rPr lang="en-US" dirty="0" smtClean="0"/>
                        <a:t>Symmetric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1307">
                <a:tc>
                  <a:txBody>
                    <a:bodyPr/>
                    <a:lstStyle/>
                    <a:p>
                      <a:r>
                        <a:rPr lang="en-US" dirty="0" smtClean="0"/>
                        <a:t>Transitive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1307">
                <a:tc>
                  <a:txBody>
                    <a:bodyPr/>
                    <a:lstStyle/>
                    <a:p>
                      <a:r>
                        <a:rPr lang="en-US" dirty="0" smtClean="0"/>
                        <a:t>Substitution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666958"/>
              </p:ext>
            </p:extLst>
          </p:nvPr>
        </p:nvGraphicFramePr>
        <p:xfrm>
          <a:off x="4006976" y="3397131"/>
          <a:ext cx="579136" cy="227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Equation" r:id="rId3" imgW="355320" imgH="139680" progId="Equation.DSMT4">
                  <p:embed/>
                </p:oleObj>
              </mc:Choice>
              <mc:Fallback>
                <p:oleObj name="Equation" r:id="rId3" imgW="3553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6976" y="3397131"/>
                        <a:ext cx="579136" cy="2275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923091"/>
              </p:ext>
            </p:extLst>
          </p:nvPr>
        </p:nvGraphicFramePr>
        <p:xfrm>
          <a:off x="3324162" y="3973033"/>
          <a:ext cx="1944765" cy="331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Equation" r:id="rId5" imgW="1193760" imgH="203040" progId="Equation.DSMT4">
                  <p:embed/>
                </p:oleObj>
              </mc:Choice>
              <mc:Fallback>
                <p:oleObj name="Equation" r:id="rId5" imgW="1193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162" y="3973033"/>
                        <a:ext cx="1944765" cy="331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153654"/>
              </p:ext>
            </p:extLst>
          </p:nvPr>
        </p:nvGraphicFramePr>
        <p:xfrm>
          <a:off x="2839068" y="4858343"/>
          <a:ext cx="2914953" cy="330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Equation" r:id="rId7" imgW="1790640" imgH="203040" progId="Equation.DSMT4">
                  <p:embed/>
                </p:oleObj>
              </mc:Choice>
              <mc:Fallback>
                <p:oleObj name="Equation" r:id="rId7" imgW="1790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9068" y="4858343"/>
                        <a:ext cx="2914953" cy="3309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970300"/>
              </p:ext>
            </p:extLst>
          </p:nvPr>
        </p:nvGraphicFramePr>
        <p:xfrm>
          <a:off x="2828060" y="5832475"/>
          <a:ext cx="29130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Equation" r:id="rId9" imgW="1790640" imgH="330120" progId="Equation.DSMT4">
                  <p:embed/>
                </p:oleObj>
              </mc:Choice>
              <mc:Fallback>
                <p:oleObj name="Equation" r:id="rId9" imgW="17906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8060" y="5832475"/>
                        <a:ext cx="2913063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693717"/>
              </p:ext>
            </p:extLst>
          </p:nvPr>
        </p:nvGraphicFramePr>
        <p:xfrm>
          <a:off x="7144639" y="3366181"/>
          <a:ext cx="558072" cy="289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Equation" r:id="rId11" imgW="342720" imgH="177480" progId="Equation.DSMT4">
                  <p:embed/>
                </p:oleObj>
              </mc:Choice>
              <mc:Fallback>
                <p:oleObj name="Equation" r:id="rId11" imgW="342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4639" y="3366181"/>
                        <a:ext cx="558072" cy="2894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283163"/>
              </p:ext>
            </p:extLst>
          </p:nvPr>
        </p:nvGraphicFramePr>
        <p:xfrm>
          <a:off x="6417876" y="3838865"/>
          <a:ext cx="2011598" cy="599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Equation" r:id="rId13" imgW="1320480" imgH="393480" progId="Equation.DSMT4">
                  <p:embed/>
                </p:oleObj>
              </mc:Choice>
              <mc:Fallback>
                <p:oleObj name="Equation" r:id="rId13" imgW="1320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7876" y="3838865"/>
                        <a:ext cx="2011598" cy="5997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654619"/>
              </p:ext>
            </p:extLst>
          </p:nvPr>
        </p:nvGraphicFramePr>
        <p:xfrm>
          <a:off x="5893325" y="4528517"/>
          <a:ext cx="30607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Equation" r:id="rId15" imgW="1879560" imgH="609480" progId="Equation.DSMT4">
                  <p:embed/>
                </p:oleObj>
              </mc:Choice>
              <mc:Fallback>
                <p:oleObj name="Equation" r:id="rId15" imgW="18795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3325" y="4528517"/>
                        <a:ext cx="30607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677260"/>
              </p:ext>
            </p:extLst>
          </p:nvPr>
        </p:nvGraphicFramePr>
        <p:xfrm>
          <a:off x="5891668" y="5832614"/>
          <a:ext cx="29559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Equation" r:id="rId17" imgW="1815840" imgH="330120" progId="Equation.DSMT4">
                  <p:embed/>
                </p:oleObj>
              </mc:Choice>
              <mc:Fallback>
                <p:oleObj name="Equation" r:id="rId17" imgW="18158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1668" y="5832614"/>
                        <a:ext cx="2955925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420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93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193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193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193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93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193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193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193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Equality</a:t>
            </a:r>
            <a:endParaRPr lang="en-US" dirty="0"/>
          </a:p>
        </p:txBody>
      </p:sp>
      <p:graphicFrame>
        <p:nvGraphicFramePr>
          <p:cNvPr id="3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3948967"/>
              </p:ext>
            </p:extLst>
          </p:nvPr>
        </p:nvGraphicFramePr>
        <p:xfrm>
          <a:off x="1175830" y="1259303"/>
          <a:ext cx="7860665" cy="321993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51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2594">
                <a:tc gridSpan="3">
                  <a:txBody>
                    <a:bodyPr/>
                    <a:lstStyle/>
                    <a:p>
                      <a:r>
                        <a:rPr lang="en-US" sz="2400" dirty="0" smtClean="0"/>
                        <a:t>Properties of Equality</a:t>
                      </a:r>
                    </a:p>
                    <a:p>
                      <a:r>
                        <a:rPr lang="en-US" dirty="0" smtClean="0"/>
                        <a:t>     Assume a, b and c represent</a:t>
                      </a:r>
                      <a:r>
                        <a:rPr lang="en-US" baseline="0" dirty="0" smtClean="0"/>
                        <a:t> real numbers.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307">
                <a:tc>
                  <a:txBody>
                    <a:bodyPr/>
                    <a:lstStyle/>
                    <a:p>
                      <a:r>
                        <a:rPr lang="en-US" dirty="0" smtClean="0"/>
                        <a:t>Property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770">
                <a:tc>
                  <a:txBody>
                    <a:bodyPr/>
                    <a:lstStyle/>
                    <a:p>
                      <a:r>
                        <a:rPr lang="en-US" dirty="0" smtClean="0"/>
                        <a:t>Distributive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261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793353"/>
              </p:ext>
            </p:extLst>
          </p:nvPr>
        </p:nvGraphicFramePr>
        <p:xfrm>
          <a:off x="3376613" y="3305175"/>
          <a:ext cx="18415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3" imgW="1130040" imgH="253800" progId="Equation.DSMT4">
                  <p:embed/>
                </p:oleObj>
              </mc:Choice>
              <mc:Fallback>
                <p:oleObj name="Equation" r:id="rId3" imgW="1130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613" y="3305175"/>
                        <a:ext cx="18415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542992"/>
              </p:ext>
            </p:extLst>
          </p:nvPr>
        </p:nvGraphicFramePr>
        <p:xfrm>
          <a:off x="6505575" y="3303588"/>
          <a:ext cx="1836738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5" imgW="1130040" imgH="253800" progId="Equation.DSMT4">
                  <p:embed/>
                </p:oleObj>
              </mc:Choice>
              <mc:Fallback>
                <p:oleObj name="Equation" r:id="rId5" imgW="1130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5575" y="3303588"/>
                        <a:ext cx="1836738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139241"/>
              </p:ext>
            </p:extLst>
          </p:nvPr>
        </p:nvGraphicFramePr>
        <p:xfrm>
          <a:off x="3376613" y="3984048"/>
          <a:ext cx="18415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7" imgW="1130040" imgH="253800" progId="Equation.DSMT4">
                  <p:embed/>
                </p:oleObj>
              </mc:Choice>
              <mc:Fallback>
                <p:oleObj name="Equation" r:id="rId7" imgW="1130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613" y="3984048"/>
                        <a:ext cx="18415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762442"/>
              </p:ext>
            </p:extLst>
          </p:nvPr>
        </p:nvGraphicFramePr>
        <p:xfrm>
          <a:off x="6515100" y="3983038"/>
          <a:ext cx="1816100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9" imgW="1117440" imgH="253800" progId="Equation.DSMT4">
                  <p:embed/>
                </p:oleObj>
              </mc:Choice>
              <mc:Fallback>
                <p:oleObj name="Equation" r:id="rId9" imgW="1117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3983038"/>
                        <a:ext cx="1816100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594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Congruence</a:t>
            </a:r>
            <a:endParaRPr lang="en-US" dirty="0"/>
          </a:p>
        </p:txBody>
      </p:sp>
      <p:graphicFrame>
        <p:nvGraphicFramePr>
          <p:cNvPr id="3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3131084"/>
              </p:ext>
            </p:extLst>
          </p:nvPr>
        </p:nvGraphicFramePr>
        <p:xfrm>
          <a:off x="1175830" y="1688794"/>
          <a:ext cx="7860665" cy="43004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51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13855">
                <a:tc gridSpan="3">
                  <a:txBody>
                    <a:bodyPr/>
                    <a:lstStyle/>
                    <a:p>
                      <a:r>
                        <a:rPr lang="en-US" sz="2400" dirty="0" smtClean="0"/>
                        <a:t>Properties of Congruence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039">
                <a:tc>
                  <a:txBody>
                    <a:bodyPr/>
                    <a:lstStyle/>
                    <a:p>
                      <a:r>
                        <a:rPr lang="en-US" dirty="0" smtClean="0"/>
                        <a:t>Property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889">
                <a:tc>
                  <a:txBody>
                    <a:bodyPr/>
                    <a:lstStyle/>
                    <a:p>
                      <a:r>
                        <a:rPr lang="en-US" dirty="0" smtClean="0"/>
                        <a:t>Reflexive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927">
                <a:tc>
                  <a:txBody>
                    <a:bodyPr/>
                    <a:lstStyle/>
                    <a:p>
                      <a:r>
                        <a:rPr lang="en-US" dirty="0" smtClean="0"/>
                        <a:t>Symmetric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9969">
                <a:tc>
                  <a:txBody>
                    <a:bodyPr/>
                    <a:lstStyle/>
                    <a:p>
                      <a:r>
                        <a:rPr lang="en-US" dirty="0" smtClean="0"/>
                        <a:t>Transitive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414226"/>
              </p:ext>
            </p:extLst>
          </p:nvPr>
        </p:nvGraphicFramePr>
        <p:xfrm>
          <a:off x="3800475" y="3706668"/>
          <a:ext cx="9937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Equation" r:id="rId3" imgW="609480" imgH="203040" progId="Equation.DSMT4">
                  <p:embed/>
                </p:oleObj>
              </mc:Choice>
              <mc:Fallback>
                <p:oleObj name="Equation" r:id="rId3" imgW="609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3706668"/>
                        <a:ext cx="9937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241925"/>
              </p:ext>
            </p:extLst>
          </p:nvPr>
        </p:nvGraphicFramePr>
        <p:xfrm>
          <a:off x="2879725" y="4303568"/>
          <a:ext cx="2833688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Equation" r:id="rId5" imgW="1739880" imgH="241200" progId="Equation.DSMT4">
                  <p:embed/>
                </p:oleObj>
              </mc:Choice>
              <mc:Fallback>
                <p:oleObj name="Equation" r:id="rId5" imgW="17398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725" y="4303568"/>
                        <a:ext cx="2833688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812667"/>
              </p:ext>
            </p:extLst>
          </p:nvPr>
        </p:nvGraphicFramePr>
        <p:xfrm>
          <a:off x="2932113" y="5075093"/>
          <a:ext cx="27305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Equation" r:id="rId7" imgW="1676160" imgH="380880" progId="Equation.DSMT4">
                  <p:embed/>
                </p:oleObj>
              </mc:Choice>
              <mc:Fallback>
                <p:oleObj name="Equation" r:id="rId7" imgW="167616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2113" y="5075093"/>
                        <a:ext cx="273050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910857"/>
              </p:ext>
            </p:extLst>
          </p:nvPr>
        </p:nvGraphicFramePr>
        <p:xfrm>
          <a:off x="6929438" y="3735243"/>
          <a:ext cx="9906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Equation" r:id="rId9" imgW="609480" imgH="164880" progId="Equation.DSMT4">
                  <p:embed/>
                </p:oleObj>
              </mc:Choice>
              <mc:Fallback>
                <p:oleObj name="Equation" r:id="rId9" imgW="609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38" y="3735243"/>
                        <a:ext cx="990600" cy="26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871805"/>
              </p:ext>
            </p:extLst>
          </p:nvPr>
        </p:nvGraphicFramePr>
        <p:xfrm>
          <a:off x="6108700" y="4343256"/>
          <a:ext cx="2630488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Equation" r:id="rId11" imgW="1726920" imgH="203040" progId="Equation.DSMT4">
                  <p:embed/>
                </p:oleObj>
              </mc:Choice>
              <mc:Fallback>
                <p:oleObj name="Equation" r:id="rId11" imgW="1726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8700" y="4343256"/>
                        <a:ext cx="2630488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984612"/>
              </p:ext>
            </p:extLst>
          </p:nvPr>
        </p:nvGraphicFramePr>
        <p:xfrm>
          <a:off x="5995988" y="5054456"/>
          <a:ext cx="28543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Equation" r:id="rId13" imgW="1752480" imgH="406080" progId="Equation.DSMT4">
                  <p:embed/>
                </p:oleObj>
              </mc:Choice>
              <mc:Fallback>
                <p:oleObj name="Equation" r:id="rId13" imgW="17524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5988" y="5054456"/>
                        <a:ext cx="285432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378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857500"/>
            <a:ext cx="7498080" cy="1143000"/>
          </a:xfrm>
        </p:spPr>
        <p:txBody>
          <a:bodyPr>
            <a:normAutofit/>
          </a:bodyPr>
          <a:lstStyle/>
          <a:p>
            <a:pPr>
              <a:tabLst>
                <a:tab pos="1773238" algn="l"/>
              </a:tabLst>
            </a:pPr>
            <a:r>
              <a:rPr lang="en-US" sz="2800" dirty="0" smtClean="0"/>
              <a:t>Classwork:  Worksheet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22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763284" y="1016382"/>
            <a:ext cx="3313355" cy="1101524"/>
          </a:xfrm>
        </p:spPr>
        <p:txBody>
          <a:bodyPr>
            <a:normAutofit/>
          </a:bodyPr>
          <a:lstStyle/>
          <a:p>
            <a:r>
              <a:rPr lang="en-US" dirty="0"/>
              <a:t>Section 3-1</a:t>
            </a:r>
            <a:br>
              <a:rPr lang="en-US" dirty="0"/>
            </a:br>
            <a:r>
              <a:rPr lang="en-US" dirty="0"/>
              <a:t>Lines &amp; Angles</a:t>
            </a:r>
          </a:p>
        </p:txBody>
      </p:sp>
    </p:spTree>
    <p:extLst>
      <p:ext uri="{BB962C8B-B14F-4D97-AF65-F5344CB8AC3E}">
        <p14:creationId xmlns:p14="http://schemas.microsoft.com/office/powerpoint/2010/main" val="31313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762000"/>
          </a:xfrm>
        </p:spPr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042988" y="1295401"/>
          <a:ext cx="6777036" cy="4979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5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921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Parallel</a:t>
                      </a:r>
                      <a:r>
                        <a:rPr lang="en-US" baseline="0" dirty="0" smtClean="0"/>
                        <a:t> and Skew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07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07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07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86000"/>
            <a:ext cx="2190750" cy="180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5823926" y="2599509"/>
            <a:ext cx="1608840" cy="1162593"/>
            <a:chOff x="5823926" y="2599509"/>
            <a:chExt cx="1608840" cy="1162593"/>
          </a:xfrm>
          <a:solidFill>
            <a:srgbClr val="00B0F0"/>
          </a:solidFill>
        </p:grpSpPr>
        <p:sp>
          <p:nvSpPr>
            <p:cNvPr id="30" name="Parallelogram 29"/>
            <p:cNvSpPr/>
            <p:nvPr/>
          </p:nvSpPr>
          <p:spPr>
            <a:xfrm>
              <a:off x="5823926" y="2599509"/>
              <a:ext cx="1608840" cy="470262"/>
            </a:xfrm>
            <a:prstGeom prst="parallelogram">
              <a:avLst>
                <a:gd name="adj" fmla="val 11258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Parallelogram 31"/>
            <p:cNvSpPr/>
            <p:nvPr/>
          </p:nvSpPr>
          <p:spPr>
            <a:xfrm>
              <a:off x="5823926" y="3291840"/>
              <a:ext cx="1608840" cy="470262"/>
            </a:xfrm>
            <a:prstGeom prst="parallelogram">
              <a:avLst>
                <a:gd name="adj" fmla="val 11258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812970" y="2769326"/>
            <a:ext cx="1110344" cy="1324837"/>
            <a:chOff x="5812970" y="2769326"/>
            <a:chExt cx="1110344" cy="1324837"/>
          </a:xfrm>
        </p:grpSpPr>
        <p:cxnSp>
          <p:nvCxnSpPr>
            <p:cNvPr id="18" name="Straight Arrow Connector 17"/>
            <p:cNvCxnSpPr/>
            <p:nvPr/>
          </p:nvCxnSpPr>
          <p:spPr>
            <a:xfrm flipV="1">
              <a:off x="6923314" y="2769326"/>
              <a:ext cx="0" cy="1324837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5812970" y="2769326"/>
              <a:ext cx="0" cy="1324837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5469117" y="2259874"/>
            <a:ext cx="2355533" cy="1145744"/>
            <a:chOff x="5469117" y="2259874"/>
            <a:chExt cx="2355533" cy="1145744"/>
          </a:xfrm>
        </p:grpSpPr>
        <p:cxnSp>
          <p:nvCxnSpPr>
            <p:cNvPr id="22" name="Straight Arrow Connector 21"/>
            <p:cNvCxnSpPr/>
            <p:nvPr/>
          </p:nvCxnSpPr>
          <p:spPr>
            <a:xfrm flipH="1">
              <a:off x="6566534" y="2259874"/>
              <a:ext cx="1258116" cy="1145744"/>
            </a:xfrm>
            <a:prstGeom prst="straightConnector1">
              <a:avLst/>
            </a:prstGeom>
            <a:ln w="25400">
              <a:solidFill>
                <a:srgbClr val="1903BD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5469117" y="2259874"/>
              <a:ext cx="1258116" cy="1145744"/>
            </a:xfrm>
            <a:prstGeom prst="straightConnector1">
              <a:avLst/>
            </a:prstGeom>
            <a:ln w="25400">
              <a:solidFill>
                <a:srgbClr val="1903BD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5469117" y="2065020"/>
            <a:ext cx="2011952" cy="1801586"/>
            <a:chOff x="5469117" y="2065020"/>
            <a:chExt cx="2011952" cy="1801586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5469117" y="3083923"/>
              <a:ext cx="18572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7481068" y="2065020"/>
              <a:ext cx="1" cy="1801586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071153" y="1776549"/>
            <a:ext cx="2076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Parallel Lines –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Coplanar lines that do not intersect.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8091" y="3213463"/>
            <a:ext cx="24427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Skew Lines –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Non coplanar lines. They are not parallel and do not intersect.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45029" y="4820194"/>
            <a:ext cx="2259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Parallel Planes –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Planes that do not intersect.</a:t>
            </a:r>
          </a:p>
          <a:p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513909" y="1776548"/>
            <a:ext cx="1477814" cy="1347652"/>
            <a:chOff x="3513909" y="1776548"/>
            <a:chExt cx="1477814" cy="1347652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3657600" y="2209800"/>
            <a:ext cx="1317812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" name="Equation" r:id="rId4" imgW="622080" imgH="215640" progId="Equation.DSMT4">
                    <p:embed/>
                  </p:oleObj>
                </mc:Choice>
                <mc:Fallback>
                  <p:oleObj name="Equation" r:id="rId4" imgW="622080" imgH="215640" progId="Equation.DSMT4">
                    <p:embed/>
                    <p:pic>
                      <p:nvPicPr>
                        <p:cNvPr id="6" name="Object 5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657600" y="2209800"/>
                          <a:ext cx="1317812" cy="457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3648075" y="2667000"/>
            <a:ext cx="1343648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" name="Equation" r:id="rId6" imgW="634680" imgH="215640" progId="Equation.DSMT4">
                    <p:embed/>
                  </p:oleObj>
                </mc:Choice>
                <mc:Fallback>
                  <p:oleObj name="Equation" r:id="rId6" imgW="634680" imgH="215640" progId="Equation.DSMT4">
                    <p:embed/>
                    <p:pic>
                      <p:nvPicPr>
                        <p:cNvPr id="7" name="Object 6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648075" y="2667000"/>
                          <a:ext cx="1343648" cy="457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>
              <a:off x="3513909" y="1776548"/>
              <a:ext cx="13977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Symbols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500846" y="3352800"/>
            <a:ext cx="1711234" cy="791698"/>
            <a:chOff x="3500846" y="3352800"/>
            <a:chExt cx="1711234" cy="791698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>
              <p:extLst/>
            </p:nvPr>
          </p:nvGraphicFramePr>
          <p:xfrm>
            <a:off x="3505200" y="3352800"/>
            <a:ext cx="163913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4" name="Equation" r:id="rId8" imgW="774360" imgH="215640" progId="Equation.DSMT4">
                    <p:embed/>
                  </p:oleObj>
                </mc:Choice>
                <mc:Fallback>
                  <p:oleObj name="Equation" r:id="rId8" imgW="774360" imgH="215640" progId="Equation.DSMT4">
                    <p:embed/>
                    <p:pic>
                      <p:nvPicPr>
                        <p:cNvPr id="9" name="Object 8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3505200" y="3352800"/>
                          <a:ext cx="1639130" cy="457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TextBox 24"/>
            <p:cNvSpPr txBox="1"/>
            <p:nvPr/>
          </p:nvSpPr>
          <p:spPr>
            <a:xfrm>
              <a:off x="3500846" y="3775166"/>
              <a:ext cx="17112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  <a:r>
                <a:rPr lang="en-US" dirty="0" smtClean="0"/>
                <a:t>re Skew</a:t>
              </a:r>
              <a:endParaRPr lang="en-US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513909" y="4807131"/>
            <a:ext cx="192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plane </a:t>
            </a:r>
            <a:r>
              <a:rPr lang="en-US" dirty="0">
                <a:solidFill>
                  <a:srgbClr val="00B0F0"/>
                </a:solidFill>
              </a:rPr>
              <a:t>ABCD</a:t>
            </a:r>
            <a:r>
              <a:rPr lang="en-US" dirty="0"/>
              <a:t> // plane </a:t>
            </a:r>
            <a:r>
              <a:rPr lang="en-US" dirty="0">
                <a:solidFill>
                  <a:srgbClr val="00B0F0"/>
                </a:solidFill>
              </a:rPr>
              <a:t>EFGH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617029" y="4807132"/>
            <a:ext cx="1776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// means is parallel 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5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33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622715"/>
            <a:ext cx="7238361" cy="1245274"/>
          </a:xfrm>
        </p:spPr>
        <p:txBody>
          <a:bodyPr>
            <a:normAutofit/>
          </a:bodyPr>
          <a:lstStyle/>
          <a:p>
            <a:r>
              <a:rPr lang="en-US" dirty="0" smtClean="0"/>
              <a:t>Ex 1. Identifying nonintersecting lines and planes.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65" y="1920239"/>
            <a:ext cx="4573536" cy="419317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Which segments are parallel to        ?</a:t>
            </a:r>
            <a:endParaRPr lang="en-US" dirty="0"/>
          </a:p>
          <a:p>
            <a:r>
              <a:rPr lang="en-US" dirty="0" smtClean="0"/>
              <a:t>Which segments are skew to       ?</a:t>
            </a:r>
            <a:endParaRPr lang="en-US" dirty="0"/>
          </a:p>
          <a:p>
            <a:r>
              <a:rPr lang="en-US" dirty="0" smtClean="0"/>
              <a:t>What are two pairs of parallel planes?</a:t>
            </a:r>
          </a:p>
          <a:p>
            <a:endParaRPr lang="en-US" dirty="0"/>
          </a:p>
          <a:p>
            <a:r>
              <a:rPr lang="en-US" dirty="0" smtClean="0"/>
              <a:t>Which segments are parallel to plane </a:t>
            </a:r>
            <a:r>
              <a:rPr lang="en-US" dirty="0" smtClean="0">
                <a:solidFill>
                  <a:srgbClr val="FF33CC"/>
                </a:solidFill>
              </a:rPr>
              <a:t>BCGF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485571" y="2292397"/>
          <a:ext cx="458822" cy="424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253800" imgH="203040" progId="Equation.DSMT4">
                  <p:embed/>
                </p:oleObj>
              </mc:Choice>
              <mc:Fallback>
                <p:oleObj name="Equation" r:id="rId3" imgW="25380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5571" y="2292397"/>
                        <a:ext cx="458822" cy="424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205503" y="3089321"/>
          <a:ext cx="458788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253800" imgH="215640" progId="Equation.DSMT4">
                  <p:embed/>
                </p:oleObj>
              </mc:Choice>
              <mc:Fallback>
                <p:oleObj name="Equation" r:id="rId5" imgW="253800" imgH="215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05503" y="3089321"/>
                        <a:ext cx="458788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6544491" y="2011680"/>
            <a:ext cx="1645920" cy="1058091"/>
          </a:xfrm>
          <a:prstGeom prst="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298" y="1544410"/>
            <a:ext cx="3367485" cy="2779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48" name="Group 2047"/>
          <p:cNvGrpSpPr/>
          <p:nvPr/>
        </p:nvGrpSpPr>
        <p:grpSpPr>
          <a:xfrm>
            <a:off x="5682342" y="2037804"/>
            <a:ext cx="2521129" cy="1802673"/>
            <a:chOff x="5682342" y="2037804"/>
            <a:chExt cx="2521129" cy="1802673"/>
          </a:xfrm>
        </p:grpSpPr>
        <p:sp>
          <p:nvSpPr>
            <p:cNvPr id="30" name="Parallelogram 29"/>
            <p:cNvSpPr/>
            <p:nvPr/>
          </p:nvSpPr>
          <p:spPr>
            <a:xfrm rot="5400000" flipH="1">
              <a:off x="5192484" y="2527662"/>
              <a:ext cx="1802673" cy="822958"/>
            </a:xfrm>
            <a:prstGeom prst="parallelogram">
              <a:avLst>
                <a:gd name="adj" fmla="val 86481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Parallelogram 32"/>
            <p:cNvSpPr/>
            <p:nvPr/>
          </p:nvSpPr>
          <p:spPr>
            <a:xfrm rot="5400000" flipH="1">
              <a:off x="6890655" y="2527662"/>
              <a:ext cx="1802673" cy="822958"/>
            </a:xfrm>
            <a:prstGeom prst="parallelogram">
              <a:avLst>
                <a:gd name="adj" fmla="val 86481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" name="Straight Connector 7"/>
          <p:cNvCxnSpPr/>
          <p:nvPr/>
        </p:nvCxnSpPr>
        <p:spPr>
          <a:xfrm flipH="1">
            <a:off x="5656217" y="1998617"/>
            <a:ext cx="862149" cy="783772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5669280" y="1998617"/>
            <a:ext cx="2560320" cy="1854926"/>
            <a:chOff x="5669280" y="1998617"/>
            <a:chExt cx="2560320" cy="1854926"/>
          </a:xfrm>
        </p:grpSpPr>
        <p:cxnSp>
          <p:nvCxnSpPr>
            <p:cNvPr id="12" name="Straight Connector 11"/>
            <p:cNvCxnSpPr/>
            <p:nvPr/>
          </p:nvCxnSpPr>
          <p:spPr>
            <a:xfrm flipH="1">
              <a:off x="7367451" y="1998617"/>
              <a:ext cx="862149" cy="783772"/>
            </a:xfrm>
            <a:prstGeom prst="line">
              <a:avLst/>
            </a:prstGeom>
            <a:ln w="508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7367451" y="3069771"/>
              <a:ext cx="862149" cy="783772"/>
            </a:xfrm>
            <a:prstGeom prst="line">
              <a:avLst/>
            </a:prstGeom>
            <a:ln w="508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669280" y="3069771"/>
              <a:ext cx="862149" cy="783772"/>
            </a:xfrm>
            <a:prstGeom prst="line">
              <a:avLst/>
            </a:prstGeom>
            <a:ln w="508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3536950" y="2317750"/>
          <a:ext cx="14922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825480" imgH="241200" progId="Equation.DSMT4">
                  <p:embed/>
                </p:oleObj>
              </mc:Choice>
              <mc:Fallback>
                <p:oleObj name="Equation" r:id="rId8" imgW="825480" imgH="2412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536950" y="2317750"/>
                        <a:ext cx="1492250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flipH="1">
            <a:off x="7341325" y="2011679"/>
            <a:ext cx="862149" cy="78377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643154" y="2743199"/>
            <a:ext cx="13064" cy="113647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518366" y="1998616"/>
            <a:ext cx="13064" cy="113647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617030" y="3853542"/>
            <a:ext cx="1763484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505304" y="3095896"/>
            <a:ext cx="1763484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28"/>
          <p:cNvGraphicFramePr>
            <a:graphicFrameLocks noChangeAspect="1"/>
          </p:cNvGraphicFramePr>
          <p:nvPr>
            <p:extLst/>
          </p:nvPr>
        </p:nvGraphicFramePr>
        <p:xfrm>
          <a:off x="2352040" y="3101975"/>
          <a:ext cx="19288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1066680" imgH="241200" progId="Equation.DSMT4">
                  <p:embed/>
                </p:oleObj>
              </mc:Choice>
              <mc:Fallback>
                <p:oleObj name="Equation" r:id="rId10" imgW="1066680" imgH="24120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352040" y="3101975"/>
                        <a:ext cx="1928813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953588" y="4402182"/>
            <a:ext cx="2521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ABCD // EFGH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00845" y="4402182"/>
            <a:ext cx="2521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DCG // ABE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/>
          </p:nvPr>
        </p:nvGraphicFramePr>
        <p:xfrm>
          <a:off x="4561614" y="5100638"/>
          <a:ext cx="19494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1079280" imgH="241200" progId="Equation.DSMT4">
                  <p:embed/>
                </p:oleObj>
              </mc:Choice>
              <mc:Fallback>
                <p:oleObj name="Equation" r:id="rId12" imgW="1079280" imgH="241200" progId="Equation.DSMT4">
                  <p:embed/>
                  <p:pic>
                    <p:nvPicPr>
                      <p:cNvPr id="36" name="Object 3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561614" y="5100638"/>
                        <a:ext cx="1949450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/>
          <p:nvPr/>
        </p:nvCxnSpPr>
        <p:spPr>
          <a:xfrm>
            <a:off x="5630093" y="2782389"/>
            <a:ext cx="1763484" cy="1"/>
          </a:xfrm>
          <a:prstGeom prst="line">
            <a:avLst/>
          </a:prstGeom>
          <a:ln w="508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380514" y="2782389"/>
            <a:ext cx="0" cy="1071154"/>
          </a:xfrm>
          <a:prstGeom prst="line">
            <a:avLst/>
          </a:prstGeom>
          <a:ln w="508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630093" y="3853543"/>
            <a:ext cx="1763484" cy="1"/>
          </a:xfrm>
          <a:prstGeom prst="line">
            <a:avLst/>
          </a:prstGeom>
          <a:ln w="508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5643154" y="2795452"/>
            <a:ext cx="0" cy="1071154"/>
          </a:xfrm>
          <a:prstGeom prst="line">
            <a:avLst/>
          </a:prstGeom>
          <a:ln w="508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90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8" grpId="0"/>
      <p:bldP spid="3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</TotalTime>
  <Words>359</Words>
  <Application>Microsoft Office PowerPoint</Application>
  <PresentationFormat>On-screen Show (4:3)</PresentationFormat>
  <Paragraphs>117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Gill Sans MT</vt:lpstr>
      <vt:lpstr>Verdana</vt:lpstr>
      <vt:lpstr>Wingdings 2</vt:lpstr>
      <vt:lpstr>Solstice</vt:lpstr>
      <vt:lpstr>Equation</vt:lpstr>
      <vt:lpstr>2-5: Reasoning in Algebra and Geometry</vt:lpstr>
      <vt:lpstr>Properties of Equality</vt:lpstr>
      <vt:lpstr>Properties of Equality</vt:lpstr>
      <vt:lpstr>Properties of Equality</vt:lpstr>
      <vt:lpstr>Properties of Congruence</vt:lpstr>
      <vt:lpstr>Classwork:  Worksheet</vt:lpstr>
      <vt:lpstr>Section 3-1 Lines &amp; Angles</vt:lpstr>
      <vt:lpstr>Key Concepts</vt:lpstr>
      <vt:lpstr>Ex 1. Identifying nonintersecting lines and planes.</vt:lpstr>
      <vt:lpstr>Transversal</vt:lpstr>
      <vt:lpstr>Key Concepts</vt:lpstr>
      <vt:lpstr>Key Concepts</vt:lpstr>
      <vt:lpstr>HW: p. 143 #’s 1-3, 17-23 when question asks for all, just put one, 25-42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2-5: Reasoning in Algebra and Geometry  2-6: Proving Angles Congruent</dc:title>
  <dc:creator>Administrator</dc:creator>
  <cp:lastModifiedBy>Schuetz, Michael</cp:lastModifiedBy>
  <cp:revision>21</cp:revision>
  <dcterms:created xsi:type="dcterms:W3CDTF">2012-09-30T23:58:50Z</dcterms:created>
  <dcterms:modified xsi:type="dcterms:W3CDTF">2017-08-29T12:54:35Z</dcterms:modified>
</cp:coreProperties>
</file>