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3" r:id="rId1"/>
  </p:sldMasterIdLst>
  <p:notesMasterIdLst>
    <p:notesMasterId r:id="rId89"/>
  </p:notesMasterIdLst>
  <p:handoutMasterIdLst>
    <p:handoutMasterId r:id="rId90"/>
  </p:handoutMasterIdLst>
  <p:sldIdLst>
    <p:sldId id="461" r:id="rId2"/>
    <p:sldId id="498" r:id="rId3"/>
    <p:sldId id="500" r:id="rId4"/>
    <p:sldId id="462" r:id="rId5"/>
    <p:sldId id="463" r:id="rId6"/>
    <p:sldId id="497" r:id="rId7"/>
    <p:sldId id="499" r:id="rId8"/>
    <p:sldId id="464" r:id="rId9"/>
    <p:sldId id="465" r:id="rId10"/>
    <p:sldId id="466" r:id="rId11"/>
    <p:sldId id="467" r:id="rId12"/>
    <p:sldId id="468" r:id="rId13"/>
    <p:sldId id="469" r:id="rId14"/>
    <p:sldId id="470" r:id="rId15"/>
    <p:sldId id="471" r:id="rId16"/>
    <p:sldId id="472" r:id="rId17"/>
    <p:sldId id="473" r:id="rId18"/>
    <p:sldId id="474" r:id="rId19"/>
    <p:sldId id="475" r:id="rId20"/>
    <p:sldId id="476" r:id="rId21"/>
    <p:sldId id="477" r:id="rId22"/>
    <p:sldId id="478" r:id="rId23"/>
    <p:sldId id="479" r:id="rId24"/>
    <p:sldId id="480" r:id="rId25"/>
    <p:sldId id="481" r:id="rId26"/>
    <p:sldId id="482" r:id="rId27"/>
    <p:sldId id="483" r:id="rId28"/>
    <p:sldId id="484" r:id="rId29"/>
    <p:sldId id="485" r:id="rId30"/>
    <p:sldId id="486" r:id="rId31"/>
    <p:sldId id="487" r:id="rId32"/>
    <p:sldId id="488" r:id="rId33"/>
    <p:sldId id="489" r:id="rId34"/>
    <p:sldId id="490" r:id="rId35"/>
    <p:sldId id="491" r:id="rId36"/>
    <p:sldId id="492" r:id="rId37"/>
    <p:sldId id="493" r:id="rId38"/>
    <p:sldId id="494" r:id="rId39"/>
    <p:sldId id="495" r:id="rId40"/>
    <p:sldId id="409" r:id="rId41"/>
    <p:sldId id="410" r:id="rId42"/>
    <p:sldId id="411" r:id="rId43"/>
    <p:sldId id="412" r:id="rId44"/>
    <p:sldId id="413" r:id="rId45"/>
    <p:sldId id="414" r:id="rId46"/>
    <p:sldId id="415" r:id="rId47"/>
    <p:sldId id="416" r:id="rId48"/>
    <p:sldId id="417" r:id="rId49"/>
    <p:sldId id="418" r:id="rId50"/>
    <p:sldId id="419" r:id="rId51"/>
    <p:sldId id="420" r:id="rId52"/>
    <p:sldId id="421" r:id="rId53"/>
    <p:sldId id="422" r:id="rId54"/>
    <p:sldId id="423" r:id="rId55"/>
    <p:sldId id="424" r:id="rId56"/>
    <p:sldId id="425" r:id="rId57"/>
    <p:sldId id="426" r:id="rId58"/>
    <p:sldId id="427" r:id="rId59"/>
    <p:sldId id="428" r:id="rId60"/>
    <p:sldId id="460" r:id="rId61"/>
    <p:sldId id="429" r:id="rId62"/>
    <p:sldId id="430" r:id="rId63"/>
    <p:sldId id="431" r:id="rId64"/>
    <p:sldId id="432" r:id="rId65"/>
    <p:sldId id="434" r:id="rId66"/>
    <p:sldId id="435" r:id="rId67"/>
    <p:sldId id="436" r:id="rId68"/>
    <p:sldId id="437" r:id="rId69"/>
    <p:sldId id="438" r:id="rId70"/>
    <p:sldId id="439" r:id="rId71"/>
    <p:sldId id="440" r:id="rId72"/>
    <p:sldId id="442" r:id="rId73"/>
    <p:sldId id="443" r:id="rId74"/>
    <p:sldId id="444" r:id="rId75"/>
    <p:sldId id="445" r:id="rId76"/>
    <p:sldId id="448" r:id="rId77"/>
    <p:sldId id="447" r:id="rId78"/>
    <p:sldId id="449" r:id="rId79"/>
    <p:sldId id="450" r:id="rId80"/>
    <p:sldId id="451" r:id="rId81"/>
    <p:sldId id="452" r:id="rId82"/>
    <p:sldId id="453" r:id="rId83"/>
    <p:sldId id="454" r:id="rId84"/>
    <p:sldId id="455" r:id="rId85"/>
    <p:sldId id="456" r:id="rId86"/>
    <p:sldId id="457" r:id="rId87"/>
    <p:sldId id="458" r:id="rId88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5" tIns="46147" rIns="92295" bIns="4614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5" tIns="46147" rIns="92295" bIns="4614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5" tIns="46147" rIns="92295" bIns="4614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5" tIns="46147" rIns="92295" bIns="4614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C9327D-F4BB-4DE1-B658-99F97941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3041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5" tIns="46147" rIns="92295" bIns="4614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5" tIns="46147" rIns="92295" bIns="4614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157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5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5790"/>
            <a:ext cx="50292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5" tIns="46147" rIns="92295" bIns="46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5" tIns="46147" rIns="92295" bIns="4614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5" tIns="46147" rIns="92295" bIns="4614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906FC7-6BAC-4E7C-A9A2-8124AA2813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852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81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981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12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98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2400" cy="914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981200"/>
            <a:ext cx="7543800" cy="3962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19820" name="Rectangle 12"/>
          <p:cNvSpPr>
            <a:spLocks noChangeArrowheads="1"/>
          </p:cNvSpPr>
          <p:nvPr/>
        </p:nvSpPr>
        <p:spPr bwMode="auto">
          <a:xfrm rot="-5400000">
            <a:off x="4495800" y="-2971800"/>
            <a:ext cx="152400" cy="9144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4" grpId="0" build="p" autoUpdateAnimBg="0" advAuto="0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198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BAD6A4-ED39-4F73-9F12-A8BFC5C5C5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98438"/>
            <a:ext cx="2076450" cy="5926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98438"/>
            <a:ext cx="6076950" cy="5926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453E1E-59A6-4AED-BA89-09D3DE6EA9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882E36-DF5C-4D29-8CED-F52EB30D767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E91E3D-E7C7-4993-914A-E4E952322B8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0767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0767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C60E50-0FBE-474D-A1AD-0BC4BE04F8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579E33-3C52-4BE0-A933-A297CA7CED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F65E20-5860-4C6E-A675-FE86BCADB9B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462BB3-6AA8-4CA2-BA47-3DAE1627777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1AD9C1-B558-423C-BA13-403C7EBAC5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4B5A4C-BDA9-4740-9118-D22CC2D2D8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30580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fld id="{1A3D22FB-7E29-4106-963C-DA683A8C94C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879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98438"/>
            <a:ext cx="78184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18794" name="AutoShape 10"/>
          <p:cNvSpPr>
            <a:spLocks noChangeArrowheads="1"/>
          </p:cNvSpPr>
          <p:nvPr/>
        </p:nvSpPr>
        <p:spPr bwMode="auto">
          <a:xfrm flipH="1">
            <a:off x="0" y="914400"/>
            <a:ext cx="9144000" cy="152400"/>
          </a:xfrm>
          <a:prstGeom prst="homePlate">
            <a:avLst>
              <a:gd name="adj" fmla="val 0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5" name="Rectangle 11"/>
          <p:cNvSpPr>
            <a:spLocks noChangeArrowheads="1"/>
          </p:cNvSpPr>
          <p:nvPr userDrawn="1"/>
        </p:nvSpPr>
        <p:spPr bwMode="auto">
          <a:xfrm>
            <a:off x="1195388" y="6319838"/>
            <a:ext cx="18224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Ctr="1">
            <a:spAutoFit/>
          </a:bodyPr>
          <a:lstStyle/>
          <a:p>
            <a:r>
              <a:rPr lang="en-US" sz="1200"/>
              <a:t>© 2006 Pearson Education</a:t>
            </a: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uiExpand="1" build="p" bldLvl="4" autoUpdateAnimBg="0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1878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1878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1878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1878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87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1878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kumimoji="1" sz="2400" b="1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000" b="1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w"/>
        <a:defRPr kumimoji="1" b="1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X"/>
        <a:defRPr kumimoji="1" b="1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kumimoji="1" b="1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kumimoji="1" b="1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kumimoji="1" b="1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kumimoji="1" b="1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kumimoji="1" b="1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Intro%20to%20Java05_06\Software%20Solutions\Powerpoint%20Slides\examples\chap02\Facts.jav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Intro%20to%20Java05_06\Software%20Solutions\Powerpoint%20Slides\examples\chap02\Addition.java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file:///C:\Intro%20to%20Java05_06\Software%20Solutions\Powerpoint%20Slides\examples\chap02\Roses.jav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google.com/url?sa=i&amp;rct=j&amp;q=&amp;esrc=s&amp;frm=1&amp;source=images&amp;cd=&amp;cad=rja&amp;docid=LNzLj3e-oNkxNM&amp;tbnid=wXbAwky4ZtYq2M:&amp;ved=0CAUQjRw&amp;url=http://bidatools.com/waterproof-flashlights.html&amp;ei=UtMcUfXGCuPV0gGCn4Fg&amp;bvm=bv.42452523,d.dmQ&amp;psig=AFQjCNEZXPTE-rAejYr6eUYpBtTRSicbKQ&amp;ust=1360929901089142" TargetMode="External"/><Relationship Id="rId7" Type="http://schemas.openxmlformats.org/officeDocument/2006/relationships/hyperlink" Target="http://www.google.com/url?sa=i&amp;rct=j&amp;q=&amp;esrc=s&amp;frm=1&amp;source=images&amp;cd=&amp;cad=rja&amp;docid=Ko3sBOhmlu65AM&amp;tbnid=or9rbVsXpIU3QM:&amp;ved=0CAUQjRw&amp;url=http://news.thomasnet.com/news/portable-tools/portable-lighting/flashlights/100&amp;ei=rdMcUbfhOO-w0AHq0YGQCw&amp;bvm=bv.42452523,d.dmQ&amp;psig=AFQjCNGBxTQC2LuBJtxOWq4uesUS2q-oRQ&amp;ust=136093003148699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://www.google.com/url?sa=i&amp;rct=j&amp;q=&amp;esrc=s&amp;frm=1&amp;source=images&amp;cd=&amp;cad=rja&amp;docid=0I9xSl31mPRlxM&amp;tbnid=75xBc_2N0bCD0M:&amp;ved=0CAUQjRw&amp;url=http://copstopshop.com/flashlights-accy&amp;ei=ctMcUfKhAYaZ0QHVu4HADw&amp;bvm=bv.42452523,d.dmQ&amp;psig=AFQjCNGBxTQC2LuBJtxOWq4uesUS2q-oRQ&amp;ust=1360930031486993" TargetMode="Externa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Intro%20to%20Java05_06\Software%20Solutions\Powerpoint%20Slides\examples\chap02\PianoKeys.java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Intro%20to%20Java05_06\Software%20Solutions\Powerpoint%20Slides\examples\chap02\Geometry.java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docid=VyeWpFSwX4LLsM&amp;tbnid=V0TqyoRxD5c3aM:&amp;ved=0CAUQjRw&amp;url=http://www.batterysavers.com/Rayovac_301K_Battery_Operated_Lantern.htm&amp;ei=btQcUYbWG4LC0QHa1YDICQ&amp;bvm=bv.42452523,d.dmQ&amp;psig=AFQjCNEc-fxfrdQn0fyHKgw-CAXhKKWGyQ&amp;ust=1360930176368630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www.google.com/url?sa=i&amp;rct=j&amp;q=&amp;esrc=s&amp;frm=1&amp;source=images&amp;cd=&amp;cad=rja&amp;docid=lF13femxnsSVVM&amp;tbnid=IaXTO-Lderxr_M:&amp;ved=0CAUQjRw&amp;url=http://www.batterysavers.com/Emergency-Spot-Lights-Lanterns.html&amp;ei=BNQcUZmzM7Ko0AHOz4Bg&amp;bvm=bv.42452523,d.dmQ&amp;psig=AFQjCNEc-fxfrdQn0fyHKgw-CAXhKKWGyQ&amp;ust=136093017636863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url?sa=i&amp;rct=j&amp;q=&amp;esrc=s&amp;frm=1&amp;source=images&amp;cd=&amp;cad=rja&amp;docid=wNmyijQe6-KsrM&amp;tbnid=5fpsQMhVoW7hgM:&amp;ved=0CAUQjRw&amp;url=http://www.bizrice.com/products/Lantern-Battery-Use-Dry-Batteries.html&amp;ei=ONQcUcedJ8aw0AGTrIHADQ&amp;bvm=bv.42452523,d.dmQ&amp;psig=AFQjCNEc-fxfrdQn0fyHKgw-CAXhKKWGyQ&amp;ust=1360930176368630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www.google.com/url?sa=i&amp;rct=j&amp;q=&amp;esrc=s&amp;frm=1&amp;source=images&amp;cd=&amp;cad=rja&amp;docid=F5O_XrKeHAQHVM&amp;tbnid=Ja3rGYUUsJj6OM:&amp;ved=0CAUQjRw&amp;url=http://www.lulusoso.com/products/Batteries-Not-Included-Trailer-2008.html&amp;ei=I9QcUa2kErKs0AGc8oDgDg&amp;bvm=bv.42452523,d.dmQ&amp;psig=AFQjCNEc-fxfrdQn0fyHKgw-CAXhKKWGyQ&amp;ust=1360930176368630" TargetMode="External"/><Relationship Id="rId9" Type="http://schemas.openxmlformats.org/officeDocument/2006/relationships/image" Target="../media/image8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Intro%20to%20Java05_06\Software%20Solutions\Powerpoint%20Slides\examples\chap02\Price.java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hyperlink" Target="file:///C:\Intro%20to%20Java05_06\Software%20Solutions\Powerpoint%20Slides\examples\chap02\CircleStats.java" TargetMode="Externa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docid=VyeWpFSwX4LLsM&amp;tbnid=V0TqyoRxD5c3aM:&amp;ved=0CAUQjRw&amp;url=http://www.batterysavers.com/Rayovac_301K_Battery_Operated_Lantern.htm&amp;ei=btQcUYbWG4LC0QHa1YDICQ&amp;bvm=bv.42452523,d.dmQ&amp;psig=AFQjCNEc-fxfrdQn0fyHKgw-CAXhKKWGyQ&amp;ust=1360930176368630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www.google.com/url?sa=i&amp;rct=j&amp;q=&amp;esrc=s&amp;frm=1&amp;source=images&amp;cd=&amp;cad=rja&amp;docid=lF13femxnsSVVM&amp;tbnid=IaXTO-Lderxr_M:&amp;ved=0CAUQjRw&amp;url=http://www.batterysavers.com/Emergency-Spot-Lights-Lanterns.html&amp;ei=BNQcUZmzM7Ko0AHOz4Bg&amp;bvm=bv.42452523,d.dmQ&amp;psig=AFQjCNEc-fxfrdQn0fyHKgw-CAXhKKWGyQ&amp;ust=136093017636863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url?sa=i&amp;rct=j&amp;q=&amp;esrc=s&amp;frm=1&amp;source=images&amp;cd=&amp;cad=rja&amp;docid=wNmyijQe6-KsrM&amp;tbnid=5fpsQMhVoW7hgM:&amp;ved=0CAUQjRw&amp;url=http://www.bizrice.com/products/Lantern-Battery-Use-Dry-Batteries.html&amp;ei=ONQcUcedJ8aw0AGTrIHADQ&amp;bvm=bv.42452523,d.dmQ&amp;psig=AFQjCNEc-fxfrdQn0fyHKgw-CAXhKKWGyQ&amp;ust=1360930176368630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www.google.com/url?sa=i&amp;rct=j&amp;q=&amp;esrc=s&amp;frm=1&amp;source=images&amp;cd=&amp;cad=rja&amp;docid=F5O_XrKeHAQHVM&amp;tbnid=Ja3rGYUUsJj6OM:&amp;ved=0CAUQjRw&amp;url=http://www.lulusoso.com/products/Batteries-Not-Included-Trailer-2008.html&amp;ei=I9QcUa2kErKs0AGc8oDgDg&amp;bvm=bv.42452523,d.dmQ&amp;psig=AFQjCNEc-fxfrdQn0fyHKgw-CAXhKKWGyQ&amp;ust=1360930176368630" TargetMode="External"/><Relationship Id="rId9" Type="http://schemas.openxmlformats.org/officeDocument/2006/relationships/image" Target="../media/image8.jpe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Intro%20to%20Java05_06\Software%20Solutions\Powerpoint%20Slides\examples\chap02\Einstein.java" TargetMode="Externa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Intro%20to%20Java05_06\Software%20Solutions\Powerpoint%20Slides\examples\chap02\Snowman.java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57200"/>
            <a:ext cx="9144000" cy="914400"/>
          </a:xfrm>
        </p:spPr>
        <p:txBody>
          <a:bodyPr/>
          <a:lstStyle/>
          <a:p>
            <a:r>
              <a:rPr lang="en-US" altLang="en-US" sz="4400" dirty="0"/>
              <a:t>Chapter 2:  </a:t>
            </a:r>
            <a:r>
              <a:rPr lang="en-US" altLang="en-US" sz="4400" dirty="0" smtClean="0"/>
              <a:t/>
            </a:r>
            <a:br>
              <a:rPr lang="en-US" altLang="en-US" sz="4400" dirty="0" smtClean="0"/>
            </a:br>
            <a:r>
              <a:rPr lang="en-US" altLang="en-US" sz="4400" dirty="0" smtClean="0"/>
              <a:t>Objects </a:t>
            </a:r>
            <a:r>
              <a:rPr lang="en-US" altLang="en-US" sz="4400" dirty="0"/>
              <a:t>and Primitive Data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en-US" sz="12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61553-7232-4C5B-9A72-6C0FFA6B35D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altLang="en-US"/>
              <a:t>The print Method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47775"/>
            <a:ext cx="8305800" cy="4876800"/>
          </a:xfrm>
          <a:noFill/>
          <a:ln/>
        </p:spPr>
        <p:txBody>
          <a:bodyPr lIns="92075" tIns="46038" rIns="92075" bIns="46038"/>
          <a:lstStyle/>
          <a:p>
            <a:pPr>
              <a:spcBef>
                <a:spcPct val="90000"/>
              </a:spcBef>
            </a:pPr>
            <a:r>
              <a:rPr lang="en-US" altLang="en-US" dirty="0"/>
              <a:t>The </a:t>
            </a:r>
            <a:r>
              <a:rPr lang="en-US" altLang="en-US" dirty="0" err="1">
                <a:solidFill>
                  <a:schemeClr val="tx1"/>
                </a:solidFill>
                <a:latin typeface="Courier New" pitchFamily="49" charset="0"/>
              </a:rPr>
              <a:t>System.out</a:t>
            </a:r>
            <a:r>
              <a:rPr lang="en-US" altLang="en-US" dirty="0"/>
              <a:t> object provides another service as well</a:t>
            </a:r>
          </a:p>
          <a:p>
            <a:pPr>
              <a:spcBef>
                <a:spcPct val="90000"/>
              </a:spcBef>
            </a:pPr>
            <a:r>
              <a:rPr lang="en-US" altLang="en-US" dirty="0"/>
              <a:t>The </a:t>
            </a:r>
            <a:r>
              <a:rPr lang="en-US" altLang="en-US" dirty="0">
                <a:solidFill>
                  <a:schemeClr val="tx1"/>
                </a:solidFill>
                <a:latin typeface="Courier New" pitchFamily="49" charset="0"/>
              </a:rPr>
              <a:t>print</a:t>
            </a:r>
            <a:r>
              <a:rPr lang="en-US" altLang="en-US" dirty="0"/>
              <a:t> method is similar to the </a:t>
            </a:r>
            <a:r>
              <a:rPr lang="en-US" altLang="en-US" dirty="0" err="1">
                <a:solidFill>
                  <a:schemeClr val="tx1"/>
                </a:solidFill>
                <a:latin typeface="Courier New" pitchFamily="49" charset="0"/>
              </a:rPr>
              <a:t>println</a:t>
            </a:r>
            <a:r>
              <a:rPr lang="en-US" altLang="en-US" dirty="0"/>
              <a:t> method, except that it does not advance to the next line</a:t>
            </a:r>
          </a:p>
          <a:p>
            <a:pPr>
              <a:spcBef>
                <a:spcPct val="90000"/>
              </a:spcBef>
            </a:pPr>
            <a:r>
              <a:rPr lang="en-US" altLang="en-US" dirty="0"/>
              <a:t>Therefore anything printed after a </a:t>
            </a:r>
            <a:r>
              <a:rPr lang="en-US" altLang="en-US" dirty="0">
                <a:solidFill>
                  <a:schemeClr val="tx1"/>
                </a:solidFill>
                <a:latin typeface="Courier New" pitchFamily="49" charset="0"/>
              </a:rPr>
              <a:t>print</a:t>
            </a:r>
            <a:r>
              <a:rPr lang="en-US" altLang="en-US" dirty="0"/>
              <a:t> statement will appear on the same line</a:t>
            </a:r>
          </a:p>
          <a:p>
            <a:pPr>
              <a:spcBef>
                <a:spcPct val="90000"/>
              </a:spcBef>
            </a:pPr>
            <a:r>
              <a:rPr lang="en-US" altLang="en-US" dirty="0"/>
              <a:t>See </a:t>
            </a:r>
            <a:r>
              <a:rPr lang="en-US" altLang="en-US" dirty="0">
                <a:solidFill>
                  <a:srgbClr val="FFC000"/>
                </a:solidFill>
              </a:rPr>
              <a:t>Countdown.java </a:t>
            </a:r>
            <a:r>
              <a:rPr lang="en-US" altLang="en-US" dirty="0"/>
              <a:t>(page 61)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2615F-8ADD-4ABA-95D2-87BD0EC1E67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3058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/>
              <a:t>//********************************************************************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//  Countdown.java       Author: Lewis/Loftus/Cocking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//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//  Demonstrates the difference between print and </a:t>
            </a:r>
            <a:r>
              <a:rPr lang="en-US" sz="1600" dirty="0" err="1"/>
              <a:t>println</a:t>
            </a:r>
            <a:r>
              <a:rPr lang="en-US" sz="1600" dirty="0"/>
              <a:t>.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//********************************************************************</a:t>
            </a:r>
          </a:p>
          <a:p>
            <a:pPr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/>
              <a:t>public class Countdown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{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//-----------------------------------------------------------------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//  Prints two lines of output representing a rocket countdown.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//-----------------------------------------------------------------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public static void main (String[] </a:t>
            </a:r>
            <a:r>
              <a:rPr lang="en-US" sz="1600" dirty="0" err="1"/>
              <a:t>args</a:t>
            </a:r>
            <a:r>
              <a:rPr lang="en-US" sz="1600" dirty="0"/>
              <a:t>)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{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   </a:t>
            </a:r>
            <a:r>
              <a:rPr lang="en-US" sz="1600" dirty="0" err="1"/>
              <a:t>System.out.print</a:t>
            </a:r>
            <a:r>
              <a:rPr lang="en-US" sz="1600" dirty="0"/>
              <a:t> ("Three... ");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   </a:t>
            </a:r>
            <a:r>
              <a:rPr lang="en-US" sz="1600" dirty="0" err="1"/>
              <a:t>System.out.print</a:t>
            </a:r>
            <a:r>
              <a:rPr lang="en-US" sz="1600" dirty="0"/>
              <a:t> ("Two... ");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   </a:t>
            </a:r>
            <a:r>
              <a:rPr lang="en-US" sz="1600" dirty="0" err="1"/>
              <a:t>System.out.print</a:t>
            </a:r>
            <a:r>
              <a:rPr lang="en-US" sz="1600" dirty="0"/>
              <a:t> ("One... ");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   </a:t>
            </a:r>
            <a:r>
              <a:rPr lang="en-US" sz="1600" dirty="0" err="1"/>
              <a:t>System.out.print</a:t>
            </a:r>
            <a:r>
              <a:rPr lang="en-US" sz="1600" dirty="0"/>
              <a:t> ("Zero... ");</a:t>
            </a:r>
          </a:p>
          <a:p>
            <a:pPr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/>
              <a:t>      </a:t>
            </a:r>
            <a:r>
              <a:rPr lang="en-US" sz="1600" dirty="0" err="1"/>
              <a:t>System.out.println</a:t>
            </a:r>
            <a:r>
              <a:rPr lang="en-US" sz="1600" dirty="0"/>
              <a:t> ("Liftoff!"); // appears on first output line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   </a:t>
            </a:r>
            <a:r>
              <a:rPr lang="en-US" sz="1600" dirty="0" err="1"/>
              <a:t>System.out.println</a:t>
            </a:r>
            <a:r>
              <a:rPr lang="en-US" sz="1600" dirty="0"/>
              <a:t> ("Houston, we have a problem.");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}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}</a:t>
            </a:r>
          </a:p>
          <a:p>
            <a:pPr>
              <a:lnSpc>
                <a:spcPct val="80000"/>
              </a:lnSpc>
            </a:pPr>
            <a:endParaRPr lang="en-US" sz="16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Three…Two…One…Zero…Liftoff!</a:t>
            </a:r>
          </a:p>
          <a:p>
            <a:pPr>
              <a:buNone/>
            </a:pPr>
            <a:r>
              <a:rPr lang="en-US" sz="3600" dirty="0" smtClean="0"/>
              <a:t>Houston, we have a problem.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48C1C-0AF2-4A83-8ECA-51C3B9D0990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54665-534E-47EC-A87E-D5683C70C97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/>
              <a:t>Read pages </a:t>
            </a:r>
            <a:r>
              <a:rPr lang="en-US" sz="3600" dirty="0" smtClean="0"/>
              <a:t>58 through 67</a:t>
            </a:r>
            <a:endParaRPr lang="en-US" sz="3600" dirty="0"/>
          </a:p>
          <a:p>
            <a:pPr lvl="1"/>
            <a:r>
              <a:rPr lang="en-US" sz="3200" dirty="0" smtClean="0"/>
              <a:t>Sections 2.0, 2.1</a:t>
            </a:r>
          </a:p>
          <a:p>
            <a:r>
              <a:rPr lang="en-US" sz="3600" dirty="0"/>
              <a:t>Begin </a:t>
            </a:r>
            <a:r>
              <a:rPr lang="en-US" sz="3600" smtClean="0"/>
              <a:t>Next Reading Assignment</a:t>
            </a:r>
            <a:endParaRPr lang="en-US" sz="3600" dirty="0" smtClean="0"/>
          </a:p>
          <a:p>
            <a:pPr lvl="1"/>
            <a:r>
              <a:rPr lang="en-US" sz="3200" dirty="0" smtClean="0"/>
              <a:t>Section 2.2, 2.3, 2.4</a:t>
            </a:r>
            <a:endParaRPr lang="en-US" sz="32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51B24-2BD4-4EC4-BF07-6B1F18E11516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altLang="en-US"/>
              <a:t>Character Strings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spcBef>
                <a:spcPct val="40000"/>
              </a:spcBef>
            </a:pPr>
            <a:r>
              <a:rPr lang="en-US" altLang="en-US"/>
              <a:t>Every character string is an object in Java, defined by the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String</a:t>
            </a:r>
            <a:r>
              <a:rPr lang="en-US" altLang="en-US"/>
              <a:t> class</a:t>
            </a:r>
          </a:p>
          <a:p>
            <a:pPr>
              <a:spcBef>
                <a:spcPct val="40000"/>
              </a:spcBef>
            </a:pPr>
            <a:r>
              <a:rPr lang="en-US" altLang="en-US"/>
              <a:t>Every string literal, delimited by double quotation marks, represents a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String</a:t>
            </a:r>
            <a:r>
              <a:rPr lang="en-US" altLang="en-US"/>
              <a:t> object</a:t>
            </a:r>
          </a:p>
          <a:p>
            <a:pPr>
              <a:spcBef>
                <a:spcPct val="40000"/>
              </a:spcBef>
            </a:pPr>
            <a:r>
              <a:rPr lang="en-US" altLang="en-US"/>
              <a:t>The </a:t>
            </a:r>
            <a:r>
              <a:rPr lang="en-US" altLang="en-US" i="1"/>
              <a:t>string concatenation operator</a:t>
            </a:r>
            <a:r>
              <a:rPr lang="en-US" altLang="en-US"/>
              <a:t> (</a:t>
            </a:r>
            <a:r>
              <a:rPr lang="en-US" altLang="en-US">
                <a:solidFill>
                  <a:schemeClr val="tx1"/>
                </a:solidFill>
              </a:rPr>
              <a:t>+</a:t>
            </a:r>
            <a:r>
              <a:rPr lang="en-US" altLang="en-US"/>
              <a:t>) is used to append one string to the end of another</a:t>
            </a:r>
          </a:p>
          <a:p>
            <a:pPr>
              <a:spcBef>
                <a:spcPct val="40000"/>
              </a:spcBef>
            </a:pPr>
            <a:r>
              <a:rPr lang="en-US" altLang="en-US"/>
              <a:t>It can also be used to append a number to a string</a:t>
            </a:r>
          </a:p>
          <a:p>
            <a:pPr>
              <a:spcBef>
                <a:spcPct val="40000"/>
              </a:spcBef>
            </a:pPr>
            <a:r>
              <a:rPr lang="en-US" altLang="en-US"/>
              <a:t>A string literal cannot be broken across two lines in a program</a:t>
            </a:r>
          </a:p>
          <a:p>
            <a:pPr>
              <a:spcBef>
                <a:spcPct val="40000"/>
              </a:spcBef>
            </a:pPr>
            <a:r>
              <a:rPr lang="en-US" altLang="en-US"/>
              <a:t>See </a:t>
            </a:r>
            <a:r>
              <a:rPr lang="en-US" altLang="en-US">
                <a:hlinkClick r:id="rId2" action="ppaction://hlinkfile"/>
              </a:rPr>
              <a:t>Facts.java</a:t>
            </a:r>
            <a:r>
              <a:rPr lang="en-US" altLang="en-US"/>
              <a:t> (page 64)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3E2F6-C765-4486-96C4-69A8FDDFEBA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305800" cy="6096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   public static void main (String[] args)</a:t>
            </a:r>
          </a:p>
          <a:p>
            <a:pPr>
              <a:lnSpc>
                <a:spcPct val="80000"/>
              </a:lnSpc>
            </a:pPr>
            <a:r>
              <a:rPr lang="en-US" sz="1800"/>
              <a:t>   {</a:t>
            </a:r>
          </a:p>
          <a:p>
            <a:pPr>
              <a:lnSpc>
                <a:spcPct val="80000"/>
              </a:lnSpc>
            </a:pPr>
            <a:r>
              <a:rPr lang="en-US" sz="1800"/>
              <a:t>      // Strings can be concatenated into one long string</a:t>
            </a:r>
          </a:p>
          <a:p>
            <a:pPr>
              <a:lnSpc>
                <a:spcPct val="80000"/>
              </a:lnSpc>
            </a:pPr>
            <a:r>
              <a:rPr lang="en-US" sz="1800"/>
              <a:t>      System.out.println ("We present the following facts for your "</a:t>
            </a:r>
          </a:p>
          <a:p>
            <a:pPr>
              <a:lnSpc>
                <a:spcPct val="80000"/>
              </a:lnSpc>
            </a:pPr>
            <a:r>
              <a:rPr lang="en-US" sz="1800"/>
              <a:t>                          + "extracurricular edification:");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      System.out.println ();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      // A string can contain numeric digits</a:t>
            </a:r>
          </a:p>
          <a:p>
            <a:pPr>
              <a:lnSpc>
                <a:spcPct val="80000"/>
              </a:lnSpc>
            </a:pPr>
            <a:r>
              <a:rPr lang="en-US" sz="1800"/>
              <a:t>      System.out.println ("Letters in the Hawaiian alphabet: 12");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      // A numeric value can be concatenated to a string</a:t>
            </a:r>
          </a:p>
          <a:p>
            <a:pPr>
              <a:lnSpc>
                <a:spcPct val="80000"/>
              </a:lnSpc>
            </a:pPr>
            <a:r>
              <a:rPr lang="en-US" sz="1800"/>
              <a:t>      System.out.println ("Dialing code for Antarctica: " + 672);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      System.out.println ("Year in which Leonardo da Vinci invented "</a:t>
            </a:r>
          </a:p>
          <a:p>
            <a:pPr>
              <a:lnSpc>
                <a:spcPct val="80000"/>
              </a:lnSpc>
            </a:pPr>
            <a:r>
              <a:rPr lang="en-US" sz="1800"/>
              <a:t>                          + "the parachute: " + 1515);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      System.out.println ("Speed of ketchup: " + 40 + " km per year");</a:t>
            </a:r>
          </a:p>
          <a:p>
            <a:pPr>
              <a:lnSpc>
                <a:spcPct val="80000"/>
              </a:lnSpc>
            </a:pPr>
            <a:r>
              <a:rPr lang="en-US" sz="1800"/>
              <a:t>   }</a:t>
            </a:r>
          </a:p>
          <a:p>
            <a:pPr>
              <a:lnSpc>
                <a:spcPct val="80000"/>
              </a:lnSpc>
            </a:pPr>
            <a:r>
              <a:rPr lang="en-US" sz="1800"/>
              <a:t>}</a:t>
            </a:r>
          </a:p>
          <a:p>
            <a:pPr>
              <a:lnSpc>
                <a:spcPct val="80000"/>
              </a:lnSpc>
            </a:pPr>
            <a:endParaRPr lang="en-US" sz="180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C69E1-AFB0-4D76-A50D-7B32D14A637C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altLang="en-US"/>
              <a:t>String Concatenation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spcBef>
                <a:spcPct val="60000"/>
              </a:spcBef>
            </a:pPr>
            <a:r>
              <a:rPr lang="en-US" altLang="en-US"/>
              <a:t>The plus operator (</a:t>
            </a:r>
            <a:r>
              <a:rPr lang="en-US" altLang="en-US">
                <a:solidFill>
                  <a:schemeClr val="tx1"/>
                </a:solidFill>
              </a:rPr>
              <a:t>+</a:t>
            </a:r>
            <a:r>
              <a:rPr lang="en-US" altLang="en-US"/>
              <a:t>) is also used for arithmetic addition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The function that the </a:t>
            </a:r>
            <a:r>
              <a:rPr lang="en-US" altLang="en-US">
                <a:solidFill>
                  <a:schemeClr val="tx1"/>
                </a:solidFill>
              </a:rPr>
              <a:t>+</a:t>
            </a:r>
            <a:r>
              <a:rPr lang="en-US" altLang="en-US"/>
              <a:t> operator performs depends on the type of the information on which it operates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If both operands are strings, or if one is a string and one is a number, it performs string concatenation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If both operands are numeric, it adds them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The </a:t>
            </a:r>
            <a:r>
              <a:rPr lang="en-US" altLang="en-US">
                <a:solidFill>
                  <a:schemeClr val="tx1"/>
                </a:solidFill>
              </a:rPr>
              <a:t>+</a:t>
            </a:r>
            <a:r>
              <a:rPr lang="en-US" altLang="en-US"/>
              <a:t> operator is evaluated left to right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Parentheses can be used to force the operation order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See </a:t>
            </a:r>
            <a:r>
              <a:rPr lang="en-US" altLang="en-US">
                <a:hlinkClick r:id="rId2" action="ppaction://hlinkfile"/>
              </a:rPr>
              <a:t>Addition.java</a:t>
            </a:r>
            <a:r>
              <a:rPr lang="en-US" altLang="en-US"/>
              <a:t> (page 65)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A0CEB-3FC9-44ED-A90E-364148F715A7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05800" cy="594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//********************************************************************</a:t>
            </a:r>
          </a:p>
          <a:p>
            <a:pPr>
              <a:lnSpc>
                <a:spcPct val="80000"/>
              </a:lnSpc>
            </a:pPr>
            <a:r>
              <a:rPr lang="en-US" sz="2000"/>
              <a:t>//  Addition.java       Author: Lewis/Loftus/Cocking</a:t>
            </a:r>
          </a:p>
          <a:p>
            <a:pPr>
              <a:lnSpc>
                <a:spcPct val="80000"/>
              </a:lnSpc>
            </a:pPr>
            <a:r>
              <a:rPr lang="en-US" sz="2000"/>
              <a:t>//</a:t>
            </a:r>
          </a:p>
          <a:p>
            <a:pPr>
              <a:lnSpc>
                <a:spcPct val="80000"/>
              </a:lnSpc>
            </a:pPr>
            <a:r>
              <a:rPr lang="en-US" sz="2000"/>
              <a:t>//  Demonstrates the difference between the addition and string</a:t>
            </a:r>
          </a:p>
          <a:p>
            <a:pPr>
              <a:lnSpc>
                <a:spcPct val="80000"/>
              </a:lnSpc>
            </a:pPr>
            <a:r>
              <a:rPr lang="en-US" sz="2000"/>
              <a:t>//  concatenation operators.</a:t>
            </a:r>
          </a:p>
          <a:p>
            <a:pPr>
              <a:lnSpc>
                <a:spcPct val="80000"/>
              </a:lnSpc>
            </a:pPr>
            <a:r>
              <a:rPr lang="en-US" sz="2000"/>
              <a:t>//********************************************************************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public class Addition</a:t>
            </a:r>
          </a:p>
          <a:p>
            <a:pPr>
              <a:lnSpc>
                <a:spcPct val="80000"/>
              </a:lnSpc>
            </a:pPr>
            <a:r>
              <a:rPr lang="en-US" sz="2000"/>
              <a:t>{</a:t>
            </a:r>
          </a:p>
          <a:p>
            <a:pPr>
              <a:lnSpc>
                <a:spcPct val="80000"/>
              </a:lnSpc>
            </a:pPr>
            <a:r>
              <a:rPr lang="en-US" sz="2000"/>
              <a:t>   //-----------------------------------------------------------------</a:t>
            </a:r>
          </a:p>
          <a:p>
            <a:pPr>
              <a:lnSpc>
                <a:spcPct val="80000"/>
              </a:lnSpc>
            </a:pPr>
            <a:r>
              <a:rPr lang="en-US" sz="2000"/>
              <a:t>   //  Concatenates and adds two numbers and prints the results.</a:t>
            </a:r>
          </a:p>
          <a:p>
            <a:pPr>
              <a:lnSpc>
                <a:spcPct val="80000"/>
              </a:lnSpc>
            </a:pPr>
            <a:r>
              <a:rPr lang="en-US" sz="2000"/>
              <a:t>   //-----------------------------------------------------------------</a:t>
            </a:r>
          </a:p>
          <a:p>
            <a:pPr>
              <a:lnSpc>
                <a:spcPct val="80000"/>
              </a:lnSpc>
            </a:pPr>
            <a:r>
              <a:rPr lang="en-US" sz="2000"/>
              <a:t>   public static void main (String[] args)</a:t>
            </a:r>
          </a:p>
          <a:p>
            <a:pPr>
              <a:lnSpc>
                <a:spcPct val="80000"/>
              </a:lnSpc>
            </a:pPr>
            <a:r>
              <a:rPr lang="en-US" sz="2000"/>
              <a:t>   {</a:t>
            </a:r>
          </a:p>
          <a:p>
            <a:pPr>
              <a:lnSpc>
                <a:spcPct val="80000"/>
              </a:lnSpc>
            </a:pPr>
            <a:r>
              <a:rPr lang="en-US" sz="2000"/>
              <a:t>      System.out.println ("24 and 45 concatenated: " + 24 + 45);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      System.out.println ("24 and 45 added: " + (24 + 45));</a:t>
            </a:r>
          </a:p>
          <a:p>
            <a:pPr>
              <a:lnSpc>
                <a:spcPct val="80000"/>
              </a:lnSpc>
            </a:pPr>
            <a:r>
              <a:rPr lang="en-US" sz="2000"/>
              <a:t>   }</a:t>
            </a:r>
          </a:p>
          <a:p>
            <a:pPr>
              <a:lnSpc>
                <a:spcPct val="80000"/>
              </a:lnSpc>
            </a:pPr>
            <a:r>
              <a:rPr lang="en-US" sz="2000"/>
              <a:t>}</a:t>
            </a:r>
          </a:p>
          <a:p>
            <a:pPr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14F13-DB5D-4C27-9FAD-78D40D64165D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altLang="en-US"/>
              <a:t>Escape Sequences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What if we wanted to print a double quote character?</a:t>
            </a:r>
          </a:p>
          <a:p>
            <a:r>
              <a:rPr lang="en-US" altLang="en-US"/>
              <a:t>The following line would confuse the compiler because it would interpret the second quote as the end of the string</a:t>
            </a:r>
          </a:p>
          <a:p>
            <a:endParaRPr lang="en-US" altLang="en-US" sz="1400"/>
          </a:p>
          <a:p>
            <a:pPr algn="ctr">
              <a:buFont typeface="Wingdings" pitchFamily="2" charset="2"/>
              <a:buNone/>
            </a:pPr>
            <a:r>
              <a:rPr lang="en-US" altLang="en-US" sz="2000">
                <a:solidFill>
                  <a:schemeClr val="tx1"/>
                </a:solidFill>
                <a:latin typeface="Courier New" pitchFamily="49" charset="0"/>
              </a:rPr>
              <a:t>System.out.println ("I said "Hello" to you.");</a:t>
            </a:r>
          </a:p>
          <a:p>
            <a:endParaRPr lang="en-US" altLang="en-US" sz="1400"/>
          </a:p>
          <a:p>
            <a:r>
              <a:rPr lang="en-US" altLang="en-US"/>
              <a:t>An </a:t>
            </a:r>
            <a:r>
              <a:rPr lang="en-US" altLang="en-US" i="1"/>
              <a:t>escape sequence</a:t>
            </a:r>
            <a:r>
              <a:rPr lang="en-US" altLang="en-US"/>
              <a:t> is a series of characters that represents a special character</a:t>
            </a:r>
          </a:p>
          <a:p>
            <a:r>
              <a:rPr lang="en-US" altLang="en-US"/>
              <a:t>An escape sequence begins with a backslash character (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\</a:t>
            </a:r>
            <a:r>
              <a:rPr lang="en-US" altLang="en-US"/>
              <a:t>), which indicates that the character(s) that follow should be treated in a special way</a:t>
            </a:r>
          </a:p>
          <a:p>
            <a:endParaRPr lang="en-US" altLang="en-US" sz="1400"/>
          </a:p>
          <a:p>
            <a:pPr algn="ctr">
              <a:buFont typeface="Wingdings" pitchFamily="2" charset="2"/>
              <a:buNone/>
            </a:pPr>
            <a:r>
              <a:rPr lang="en-US" altLang="en-US" sz="2000">
                <a:solidFill>
                  <a:schemeClr val="tx1"/>
                </a:solidFill>
                <a:latin typeface="Courier New" pitchFamily="49" charset="0"/>
              </a:rPr>
              <a:t>System.out.println ("I said \"Hello\" to you.");</a:t>
            </a:r>
          </a:p>
          <a:p>
            <a:endParaRPr lang="en-US" altLang="en-US" sz="1400"/>
          </a:p>
          <a:p>
            <a:endParaRPr lang="en-US" alt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214B7-73BB-4650-A355-058D8D272559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altLang="en-US"/>
              <a:t>Escape Sequences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714375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/>
              <a:t>Some Java escape sequences: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609600" y="5181600"/>
            <a:ext cx="83058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Ø"/>
            </a:pPr>
            <a:r>
              <a:rPr kumimoji="1" lang="en-US" altLang="en-US" b="1">
                <a:solidFill>
                  <a:schemeClr val="tx2"/>
                </a:solidFill>
                <a:latin typeface="Arial" charset="0"/>
              </a:rPr>
              <a:t>See </a:t>
            </a:r>
            <a:r>
              <a:rPr kumimoji="1" lang="en-US" altLang="en-US" b="1">
                <a:solidFill>
                  <a:schemeClr val="tx2"/>
                </a:solidFill>
                <a:latin typeface="Arial" charset="0"/>
                <a:hlinkClick r:id="rId2" action="ppaction://hlinkfile"/>
              </a:rPr>
              <a:t>Roses.java</a:t>
            </a:r>
            <a:r>
              <a:rPr kumimoji="1" lang="en-US" altLang="en-US" b="1">
                <a:solidFill>
                  <a:schemeClr val="tx2"/>
                </a:solidFill>
                <a:latin typeface="Arial" charset="0"/>
              </a:rPr>
              <a:t> (page 67)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049463" y="1989138"/>
            <a:ext cx="4206875" cy="2835275"/>
            <a:chOff x="754" y="1301"/>
            <a:chExt cx="2650" cy="1786"/>
          </a:xfrm>
        </p:grpSpPr>
        <p:sp>
          <p:nvSpPr>
            <p:cNvPr id="27662" name="Text Box 14"/>
            <p:cNvSpPr txBox="1">
              <a:spLocks noChangeArrowheads="1"/>
            </p:cNvSpPr>
            <p:nvPr/>
          </p:nvSpPr>
          <p:spPr bwMode="auto">
            <a:xfrm>
              <a:off x="754" y="1301"/>
              <a:ext cx="1478" cy="178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Ctr="1">
              <a:spAutoFit/>
            </a:bodyPr>
            <a:lstStyle/>
            <a:p>
              <a:r>
                <a:rPr lang="en-US" altLang="en-US" sz="2000" b="1" u="sng">
                  <a:solidFill>
                    <a:schemeClr val="hlink"/>
                  </a:solidFill>
                  <a:latin typeface="Arial" charset="0"/>
                </a:rPr>
                <a:t>Escape Sequence</a:t>
              </a:r>
              <a:endParaRPr lang="en-US" altLang="en-US" sz="2000">
                <a:solidFill>
                  <a:schemeClr val="hlink"/>
                </a:solidFill>
                <a:latin typeface="Arial" charset="0"/>
              </a:endParaRPr>
            </a:p>
            <a:p>
              <a:endParaRPr lang="en-US" altLang="en-US" sz="2000">
                <a:solidFill>
                  <a:schemeClr val="hlink"/>
                </a:solidFill>
                <a:latin typeface="Arial" charset="0"/>
              </a:endParaRPr>
            </a:p>
            <a:p>
              <a:r>
                <a:rPr lang="en-US" altLang="en-US" sz="2000" b="1">
                  <a:latin typeface="Courier New" pitchFamily="49" charset="0"/>
                </a:rPr>
                <a:t>\b</a:t>
              </a:r>
            </a:p>
            <a:p>
              <a:r>
                <a:rPr lang="en-US" altLang="en-US" sz="2000" b="1">
                  <a:latin typeface="Courier New" pitchFamily="49" charset="0"/>
                </a:rPr>
                <a:t>\t</a:t>
              </a:r>
            </a:p>
            <a:p>
              <a:r>
                <a:rPr lang="en-US" altLang="en-US" sz="2000" b="1">
                  <a:latin typeface="Courier New" pitchFamily="49" charset="0"/>
                </a:rPr>
                <a:t>\n</a:t>
              </a:r>
            </a:p>
            <a:p>
              <a:r>
                <a:rPr lang="en-US" altLang="en-US" sz="2000" b="1">
                  <a:latin typeface="Courier New" pitchFamily="49" charset="0"/>
                </a:rPr>
                <a:t>\r</a:t>
              </a:r>
            </a:p>
            <a:p>
              <a:r>
                <a:rPr lang="en-US" altLang="en-US" sz="2000" b="1">
                  <a:latin typeface="Courier New" pitchFamily="49" charset="0"/>
                </a:rPr>
                <a:t>\"</a:t>
              </a:r>
            </a:p>
            <a:p>
              <a:r>
                <a:rPr lang="en-US" altLang="en-US" sz="2000" b="1">
                  <a:latin typeface="Courier New" pitchFamily="49" charset="0"/>
                </a:rPr>
                <a:t>\'</a:t>
              </a:r>
            </a:p>
            <a:p>
              <a:r>
                <a:rPr lang="en-US" altLang="en-US" sz="2000" b="1">
                  <a:latin typeface="Courier New" pitchFamily="49" charset="0"/>
                </a:rPr>
                <a:t>\\</a:t>
              </a:r>
              <a:endParaRPr lang="en-US" altLang="en-US" sz="2000">
                <a:latin typeface="Courier New" pitchFamily="49" charset="0"/>
              </a:endParaRPr>
            </a:p>
          </p:txBody>
        </p:sp>
        <p:sp>
          <p:nvSpPr>
            <p:cNvPr id="27663" name="Text Box 15"/>
            <p:cNvSpPr txBox="1">
              <a:spLocks noChangeArrowheads="1"/>
            </p:cNvSpPr>
            <p:nvPr/>
          </p:nvSpPr>
          <p:spPr bwMode="auto">
            <a:xfrm>
              <a:off x="2160" y="1301"/>
              <a:ext cx="1244" cy="178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Ctr="1">
              <a:spAutoFit/>
            </a:bodyPr>
            <a:lstStyle/>
            <a:p>
              <a:r>
                <a:rPr lang="en-US" altLang="en-US" sz="2000" b="1" u="sng">
                  <a:solidFill>
                    <a:schemeClr val="hlink"/>
                  </a:solidFill>
                  <a:latin typeface="Arial" charset="0"/>
                </a:rPr>
                <a:t>Meaning</a:t>
              </a:r>
              <a:endParaRPr lang="en-US" altLang="en-US" sz="2000">
                <a:solidFill>
                  <a:schemeClr val="hlink"/>
                </a:solidFill>
                <a:latin typeface="Arial" charset="0"/>
              </a:endParaRPr>
            </a:p>
            <a:p>
              <a:endParaRPr lang="en-US" altLang="en-US" sz="2000">
                <a:solidFill>
                  <a:schemeClr val="hlink"/>
                </a:solidFill>
                <a:latin typeface="Arial" charset="0"/>
              </a:endParaRPr>
            </a:p>
            <a:p>
              <a:r>
                <a:rPr lang="en-US" altLang="en-US" sz="2000" b="1">
                  <a:solidFill>
                    <a:schemeClr val="hlink"/>
                  </a:solidFill>
                  <a:latin typeface="Arial" charset="0"/>
                </a:rPr>
                <a:t>backspace</a:t>
              </a:r>
            </a:p>
            <a:p>
              <a:r>
                <a:rPr lang="en-US" altLang="en-US" sz="2000" b="1">
                  <a:solidFill>
                    <a:schemeClr val="hlink"/>
                  </a:solidFill>
                  <a:latin typeface="Arial" charset="0"/>
                </a:rPr>
                <a:t>tab</a:t>
              </a:r>
            </a:p>
            <a:p>
              <a:r>
                <a:rPr lang="en-US" altLang="en-US" sz="2000" b="1">
                  <a:solidFill>
                    <a:schemeClr val="hlink"/>
                  </a:solidFill>
                  <a:latin typeface="Arial" charset="0"/>
                </a:rPr>
                <a:t>newline</a:t>
              </a:r>
            </a:p>
            <a:p>
              <a:r>
                <a:rPr lang="en-US" altLang="en-US" sz="2000" b="1">
                  <a:solidFill>
                    <a:schemeClr val="hlink"/>
                  </a:solidFill>
                  <a:latin typeface="Arial" charset="0"/>
                </a:rPr>
                <a:t>carriage return</a:t>
              </a:r>
            </a:p>
            <a:p>
              <a:r>
                <a:rPr lang="en-US" altLang="en-US" sz="2000" b="1">
                  <a:solidFill>
                    <a:schemeClr val="hlink"/>
                  </a:solidFill>
                  <a:latin typeface="Arial" charset="0"/>
                </a:rPr>
                <a:t>double quote</a:t>
              </a:r>
            </a:p>
            <a:p>
              <a:r>
                <a:rPr lang="en-US" altLang="en-US" sz="2000" b="1">
                  <a:solidFill>
                    <a:schemeClr val="hlink"/>
                  </a:solidFill>
                  <a:latin typeface="Arial" charset="0"/>
                </a:rPr>
                <a:t>single quote</a:t>
              </a:r>
            </a:p>
            <a:p>
              <a:r>
                <a:rPr lang="en-US" altLang="en-US" sz="2000" b="1">
                  <a:solidFill>
                    <a:schemeClr val="hlink"/>
                  </a:solidFill>
                  <a:latin typeface="Arial" charset="0"/>
                </a:rPr>
                <a:t>backslash</a:t>
              </a:r>
            </a:p>
          </p:txBody>
        </p:sp>
      </p:grp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82E36-DF5C-4D29-8CED-F52EB30D7674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1026" name="Picture 2" descr="http://www.summitpost.org/images/gear/original/64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3717925" cy="371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bidatools.com/wp-content/uploads/2012/04/flashlights-2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3178175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opstopshop.com/images/flashlight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3124200"/>
            <a:ext cx="3590925" cy="359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cfnewsads.thomasnet.com/images/large/015/15947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57200"/>
            <a:ext cx="4352925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473127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9FE0B-671E-4B8B-9EE1-82EE8B94DE23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305800" cy="601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//********************************************************************</a:t>
            </a:r>
          </a:p>
          <a:p>
            <a:pPr>
              <a:lnSpc>
                <a:spcPct val="90000"/>
              </a:lnSpc>
            </a:pPr>
            <a:r>
              <a:rPr lang="en-US" sz="1800"/>
              <a:t>//  Roses.java       Author: Lewis/Loftus/Cocking</a:t>
            </a:r>
          </a:p>
          <a:p>
            <a:pPr>
              <a:lnSpc>
                <a:spcPct val="90000"/>
              </a:lnSpc>
            </a:pPr>
            <a:r>
              <a:rPr lang="en-US" sz="1800"/>
              <a:t>//</a:t>
            </a:r>
          </a:p>
          <a:p>
            <a:pPr>
              <a:lnSpc>
                <a:spcPct val="90000"/>
              </a:lnSpc>
            </a:pPr>
            <a:r>
              <a:rPr lang="en-US" sz="1800"/>
              <a:t>//  Demonstrates the use of escape sequences.</a:t>
            </a:r>
          </a:p>
          <a:p>
            <a:pPr>
              <a:lnSpc>
                <a:spcPct val="90000"/>
              </a:lnSpc>
            </a:pPr>
            <a:r>
              <a:rPr lang="en-US" sz="1800"/>
              <a:t>//********************************************************************</a:t>
            </a:r>
          </a:p>
          <a:p>
            <a:pPr>
              <a:lnSpc>
                <a:spcPct val="90000"/>
              </a:lnSpc>
            </a:pPr>
            <a:endParaRPr lang="en-US" sz="1800"/>
          </a:p>
          <a:p>
            <a:pPr>
              <a:lnSpc>
                <a:spcPct val="90000"/>
              </a:lnSpc>
            </a:pPr>
            <a:r>
              <a:rPr lang="en-US" sz="1800"/>
              <a:t>public class Roses</a:t>
            </a:r>
          </a:p>
          <a:p>
            <a:pPr>
              <a:lnSpc>
                <a:spcPct val="90000"/>
              </a:lnSpc>
            </a:pPr>
            <a:r>
              <a:rPr lang="en-US" sz="1800"/>
              <a:t>{</a:t>
            </a:r>
          </a:p>
          <a:p>
            <a:pPr>
              <a:lnSpc>
                <a:spcPct val="90000"/>
              </a:lnSpc>
            </a:pPr>
            <a:r>
              <a:rPr lang="en-US" sz="1800"/>
              <a:t>   //-----------------------------------------------------------------</a:t>
            </a:r>
          </a:p>
          <a:p>
            <a:pPr>
              <a:lnSpc>
                <a:spcPct val="90000"/>
              </a:lnSpc>
            </a:pPr>
            <a:r>
              <a:rPr lang="en-US" sz="1800"/>
              <a:t>   //  Prints a poem (of sorts) on multiple lines.</a:t>
            </a:r>
          </a:p>
          <a:p>
            <a:pPr>
              <a:lnSpc>
                <a:spcPct val="90000"/>
              </a:lnSpc>
            </a:pPr>
            <a:r>
              <a:rPr lang="en-US" sz="1800"/>
              <a:t>   //-----------------------------------------------------------------</a:t>
            </a:r>
          </a:p>
          <a:p>
            <a:pPr>
              <a:lnSpc>
                <a:spcPct val="90000"/>
              </a:lnSpc>
            </a:pPr>
            <a:r>
              <a:rPr lang="en-US" sz="1800"/>
              <a:t>   public static void main (String[] args)</a:t>
            </a:r>
          </a:p>
          <a:p>
            <a:pPr>
              <a:lnSpc>
                <a:spcPct val="90000"/>
              </a:lnSpc>
            </a:pPr>
            <a:r>
              <a:rPr lang="en-US" sz="1800"/>
              <a:t>   {</a:t>
            </a:r>
          </a:p>
          <a:p>
            <a:pPr>
              <a:lnSpc>
                <a:spcPct val="90000"/>
              </a:lnSpc>
            </a:pPr>
            <a:r>
              <a:rPr lang="en-US" sz="1800"/>
              <a:t>      System.out.println ("Roses are red,\n\tViolets are blue,\n" +</a:t>
            </a:r>
          </a:p>
          <a:p>
            <a:pPr>
              <a:lnSpc>
                <a:spcPct val="90000"/>
              </a:lnSpc>
            </a:pPr>
            <a:r>
              <a:rPr lang="en-US" sz="1800"/>
              <a:t>         "Sugar is sweet,\n\tBut I have \"commitment issues\",\n\t" +</a:t>
            </a:r>
          </a:p>
          <a:p>
            <a:pPr>
              <a:lnSpc>
                <a:spcPct val="90000"/>
              </a:lnSpc>
            </a:pPr>
            <a:r>
              <a:rPr lang="en-US" sz="1800"/>
              <a:t>         "So I'd rather just be friends\n\tAt this point in our " +</a:t>
            </a:r>
          </a:p>
          <a:p>
            <a:pPr>
              <a:lnSpc>
                <a:spcPct val="90000"/>
              </a:lnSpc>
            </a:pPr>
            <a:r>
              <a:rPr lang="en-US" sz="1800"/>
              <a:t>         "relationship.");</a:t>
            </a:r>
          </a:p>
          <a:p>
            <a:pPr>
              <a:lnSpc>
                <a:spcPct val="90000"/>
              </a:lnSpc>
            </a:pPr>
            <a:r>
              <a:rPr lang="en-US" sz="1800"/>
              <a:t>   }</a:t>
            </a:r>
          </a:p>
          <a:p>
            <a:pPr>
              <a:lnSpc>
                <a:spcPct val="90000"/>
              </a:lnSpc>
            </a:pPr>
            <a:r>
              <a:rPr lang="en-US" sz="1800"/>
              <a:t>}</a:t>
            </a:r>
          </a:p>
          <a:p>
            <a:pPr>
              <a:lnSpc>
                <a:spcPct val="90000"/>
              </a:lnSpc>
            </a:pPr>
            <a:endParaRPr lang="en-US" sz="180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309F4-140B-4C84-83CD-469A0E3D80A4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altLang="en-US"/>
              <a:t>Variables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1676400"/>
          </a:xfrm>
          <a:noFill/>
          <a:ln/>
        </p:spPr>
        <p:txBody>
          <a:bodyPr lIns="92075" tIns="46038" rIns="92075" bIns="46038"/>
          <a:lstStyle/>
          <a:p>
            <a:pPr>
              <a:spcBef>
                <a:spcPct val="70000"/>
              </a:spcBef>
            </a:pPr>
            <a:r>
              <a:rPr lang="en-US" altLang="en-US"/>
              <a:t>A </a:t>
            </a:r>
            <a:r>
              <a:rPr lang="en-US" altLang="en-US" i="1"/>
              <a:t>variable</a:t>
            </a:r>
            <a:r>
              <a:rPr lang="en-US" altLang="en-US"/>
              <a:t> is a name for a location in memory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A variable must be </a:t>
            </a:r>
            <a:r>
              <a:rPr lang="en-US" altLang="en-US" i="1"/>
              <a:t>declared</a:t>
            </a:r>
            <a:r>
              <a:rPr lang="en-US" altLang="en-US"/>
              <a:t> by specifying the variable's name and the type of information that it will hold</a:t>
            </a:r>
            <a:endParaRPr lang="en-US" altLang="en-US">
              <a:latin typeface="Courier New" pitchFamily="49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2389188" y="3960813"/>
            <a:ext cx="1708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Ctr="1">
            <a:spAutoFit/>
          </a:bodyPr>
          <a:lstStyle/>
          <a:p>
            <a:r>
              <a:rPr lang="en-US" altLang="en-US" sz="2000" b="1">
                <a:latin typeface="Courier New" pitchFamily="49" charset="0"/>
              </a:rPr>
              <a:t>int total;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2389188" y="4570413"/>
            <a:ext cx="38417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Ctr="1">
            <a:spAutoFit/>
          </a:bodyPr>
          <a:lstStyle/>
          <a:p>
            <a:r>
              <a:rPr lang="en-US" altLang="en-US" sz="2000" b="1">
                <a:latin typeface="Courier New" pitchFamily="49" charset="0"/>
              </a:rPr>
              <a:t>int count, temp, result;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1316038" y="5340350"/>
            <a:ext cx="6400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Ctr="1">
            <a:spAutoFit/>
          </a:bodyPr>
          <a:lstStyle/>
          <a:p>
            <a:r>
              <a:rPr lang="en-US" altLang="en-US" sz="2000" b="1">
                <a:solidFill>
                  <a:srgbClr val="FFCC00"/>
                </a:solidFill>
                <a:latin typeface="Arial" charset="0"/>
              </a:rPr>
              <a:t>Multiple variables can be created in one declaration</a:t>
            </a:r>
            <a:endParaRPr lang="en-US" altLang="en-US">
              <a:solidFill>
                <a:srgbClr val="FFCC00"/>
              </a:solidFill>
              <a:latin typeface="Arial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193800" y="3054350"/>
            <a:ext cx="1423988" cy="830263"/>
            <a:chOff x="831" y="1781"/>
            <a:chExt cx="897" cy="523"/>
          </a:xfrm>
        </p:grpSpPr>
        <p:sp>
          <p:nvSpPr>
            <p:cNvPr id="44038" name="Text Box 6"/>
            <p:cNvSpPr txBox="1">
              <a:spLocks noChangeArrowheads="1"/>
            </p:cNvSpPr>
            <p:nvPr/>
          </p:nvSpPr>
          <p:spPr bwMode="auto">
            <a:xfrm>
              <a:off x="831" y="1781"/>
              <a:ext cx="81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Ctr="1">
              <a:spAutoFit/>
            </a:bodyPr>
            <a:lstStyle/>
            <a:p>
              <a:r>
                <a:rPr lang="en-US" altLang="en-US" sz="2000" b="1">
                  <a:solidFill>
                    <a:srgbClr val="FFCC00"/>
                  </a:solidFill>
                  <a:latin typeface="Arial" charset="0"/>
                </a:rPr>
                <a:t>data type</a:t>
              </a:r>
              <a:endParaRPr lang="en-US" altLang="en-US">
                <a:solidFill>
                  <a:srgbClr val="FFCC00"/>
                </a:solidFill>
                <a:latin typeface="Arial" charset="0"/>
              </a:endParaRPr>
            </a:p>
          </p:txBody>
        </p:sp>
        <p:sp>
          <p:nvSpPr>
            <p:cNvPr id="44042" name="Line 10"/>
            <p:cNvSpPr>
              <a:spLocks noChangeShapeType="1"/>
            </p:cNvSpPr>
            <p:nvPr/>
          </p:nvSpPr>
          <p:spPr bwMode="auto">
            <a:xfrm>
              <a:off x="1584" y="2016"/>
              <a:ext cx="144" cy="28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608388" y="3054350"/>
            <a:ext cx="1878012" cy="830263"/>
            <a:chOff x="2352" y="1781"/>
            <a:chExt cx="1183" cy="523"/>
          </a:xfrm>
        </p:grpSpPr>
        <p:sp>
          <p:nvSpPr>
            <p:cNvPr id="44039" name="Text Box 7"/>
            <p:cNvSpPr txBox="1">
              <a:spLocks noChangeArrowheads="1"/>
            </p:cNvSpPr>
            <p:nvPr/>
          </p:nvSpPr>
          <p:spPr bwMode="auto">
            <a:xfrm>
              <a:off x="2353" y="1781"/>
              <a:ext cx="118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Ctr="1">
              <a:spAutoFit/>
            </a:bodyPr>
            <a:lstStyle/>
            <a:p>
              <a:r>
                <a:rPr lang="en-US" altLang="en-US" sz="2000" b="1">
                  <a:solidFill>
                    <a:srgbClr val="FFCC00"/>
                  </a:solidFill>
                  <a:latin typeface="Arial" charset="0"/>
                </a:rPr>
                <a:t>variable name</a:t>
              </a:r>
              <a:endParaRPr lang="en-US" altLang="en-US">
                <a:solidFill>
                  <a:srgbClr val="FFCC00"/>
                </a:solidFill>
                <a:latin typeface="Arial" charset="0"/>
              </a:endParaRPr>
            </a:p>
          </p:txBody>
        </p:sp>
        <p:sp>
          <p:nvSpPr>
            <p:cNvPr id="44043" name="Line 11"/>
            <p:cNvSpPr>
              <a:spLocks noChangeShapeType="1"/>
            </p:cNvSpPr>
            <p:nvPr/>
          </p:nvSpPr>
          <p:spPr bwMode="auto">
            <a:xfrm flipH="1">
              <a:off x="2352" y="2016"/>
              <a:ext cx="96" cy="28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  <p:bldP spid="44040" grpId="0" autoUpdateAnimBg="0"/>
      <p:bldP spid="4404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ED3057-5AE8-4EF1-ADCB-0236D4ACCA06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93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Variables</a:t>
            </a:r>
          </a:p>
        </p:txBody>
      </p:sp>
      <p:sp>
        <p:nvSpPr>
          <p:cNvPr id="593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790575"/>
          </a:xfrm>
        </p:spPr>
        <p:txBody>
          <a:bodyPr/>
          <a:lstStyle/>
          <a:p>
            <a:r>
              <a:rPr lang="en-US" altLang="en-US"/>
              <a:t>A variable can be given an initial value in the declaration</a:t>
            </a:r>
          </a:p>
        </p:txBody>
      </p:sp>
      <p:sp>
        <p:nvSpPr>
          <p:cNvPr id="59396" name="Rectangle 1028"/>
          <p:cNvSpPr>
            <a:spLocks noChangeArrowheads="1"/>
          </p:cNvSpPr>
          <p:nvPr/>
        </p:nvSpPr>
        <p:spPr bwMode="auto">
          <a:xfrm>
            <a:off x="609600" y="3505200"/>
            <a:ext cx="830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Ø"/>
            </a:pPr>
            <a:r>
              <a:rPr kumimoji="1" lang="en-US" altLang="en-US" b="1">
                <a:solidFill>
                  <a:schemeClr val="tx2"/>
                </a:solidFill>
                <a:latin typeface="Arial" charset="0"/>
              </a:rPr>
              <a:t>When a variable is referenced in a program, its current value is used</a:t>
            </a:r>
          </a:p>
        </p:txBody>
      </p:sp>
      <p:sp>
        <p:nvSpPr>
          <p:cNvPr id="59397" name="Rectangle 1029"/>
          <p:cNvSpPr>
            <a:spLocks noChangeArrowheads="1"/>
          </p:cNvSpPr>
          <p:nvPr/>
        </p:nvSpPr>
        <p:spPr bwMode="auto">
          <a:xfrm>
            <a:off x="609600" y="4572000"/>
            <a:ext cx="830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Ø"/>
            </a:pPr>
            <a:r>
              <a:rPr kumimoji="1" lang="en-US" altLang="en-US" b="1">
                <a:solidFill>
                  <a:schemeClr val="tx2"/>
                </a:solidFill>
                <a:latin typeface="Arial" charset="0"/>
              </a:rPr>
              <a:t>See </a:t>
            </a:r>
            <a:r>
              <a:rPr kumimoji="1" lang="en-US" altLang="en-US" b="1">
                <a:solidFill>
                  <a:schemeClr val="tx2"/>
                </a:solidFill>
                <a:latin typeface="Arial" charset="0"/>
                <a:hlinkClick r:id="rId2" action="ppaction://hlinkfile"/>
              </a:rPr>
              <a:t>PianoKeys.java</a:t>
            </a:r>
            <a:r>
              <a:rPr kumimoji="1" lang="en-US" altLang="en-US" b="1">
                <a:solidFill>
                  <a:schemeClr val="tx2"/>
                </a:solidFill>
                <a:latin typeface="Arial" charset="0"/>
              </a:rPr>
              <a:t> (page 68)</a:t>
            </a:r>
          </a:p>
        </p:txBody>
      </p:sp>
      <p:sp>
        <p:nvSpPr>
          <p:cNvPr id="59398" name="Text Box 1030"/>
          <p:cNvSpPr txBox="1">
            <a:spLocks noChangeArrowheads="1"/>
          </p:cNvSpPr>
          <p:nvPr/>
        </p:nvSpPr>
        <p:spPr bwMode="auto">
          <a:xfrm>
            <a:off x="2362200" y="2209800"/>
            <a:ext cx="39941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Ctr="1">
            <a:spAutoFit/>
          </a:bodyPr>
          <a:lstStyle/>
          <a:p>
            <a:pPr algn="l"/>
            <a:r>
              <a:rPr lang="en-US" altLang="en-US" sz="2000" b="1">
                <a:latin typeface="Courier New" pitchFamily="49" charset="0"/>
              </a:rPr>
              <a:t>int sum = 0;</a:t>
            </a:r>
          </a:p>
          <a:p>
            <a:pPr algn="l"/>
            <a:r>
              <a:rPr lang="en-US" altLang="en-US" sz="2000" b="1">
                <a:latin typeface="Courier New" pitchFamily="49" charset="0"/>
              </a:rPr>
              <a:t>int base = 32, max = 149;</a:t>
            </a:r>
            <a:endParaRPr lang="en-US" altLang="en-US">
              <a:latin typeface="Courier New" pitchFamily="49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utoUpdateAnimBg="0"/>
      <p:bldP spid="59397" grpId="0" autoUpdateAnimBg="0"/>
      <p:bldP spid="5939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24029-C086-40B9-BC54-FF395260CFCC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3058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//********************************************************************</a:t>
            </a:r>
          </a:p>
          <a:p>
            <a:pPr>
              <a:lnSpc>
                <a:spcPct val="80000"/>
              </a:lnSpc>
            </a:pPr>
            <a:r>
              <a:rPr lang="en-US" sz="1800"/>
              <a:t>//  PianoKeys.java       Author: Lewis/Loftus/Cocking</a:t>
            </a:r>
          </a:p>
          <a:p>
            <a:pPr>
              <a:lnSpc>
                <a:spcPct val="80000"/>
              </a:lnSpc>
            </a:pPr>
            <a:r>
              <a:rPr lang="en-US" sz="1800"/>
              <a:t>//</a:t>
            </a:r>
          </a:p>
          <a:p>
            <a:pPr>
              <a:lnSpc>
                <a:spcPct val="80000"/>
              </a:lnSpc>
            </a:pPr>
            <a:r>
              <a:rPr lang="en-US" sz="1800"/>
              <a:t>//  Demonstrates the declaration, initialization, and use of an</a:t>
            </a:r>
          </a:p>
          <a:p>
            <a:pPr>
              <a:lnSpc>
                <a:spcPct val="80000"/>
              </a:lnSpc>
            </a:pPr>
            <a:r>
              <a:rPr lang="en-US" sz="1800"/>
              <a:t>//  integer variable.</a:t>
            </a:r>
          </a:p>
          <a:p>
            <a:pPr>
              <a:lnSpc>
                <a:spcPct val="80000"/>
              </a:lnSpc>
            </a:pPr>
            <a:r>
              <a:rPr lang="en-US" sz="1800"/>
              <a:t>//********************************************************************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public class PianoKeys</a:t>
            </a:r>
          </a:p>
          <a:p>
            <a:pPr>
              <a:lnSpc>
                <a:spcPct val="80000"/>
              </a:lnSpc>
            </a:pPr>
            <a:r>
              <a:rPr lang="en-US" sz="1800"/>
              <a:t>{</a:t>
            </a:r>
          </a:p>
          <a:p>
            <a:pPr>
              <a:lnSpc>
                <a:spcPct val="80000"/>
              </a:lnSpc>
            </a:pPr>
            <a:r>
              <a:rPr lang="en-US" sz="1800"/>
              <a:t>   //-----------------------------------------------------------------</a:t>
            </a:r>
          </a:p>
          <a:p>
            <a:pPr>
              <a:lnSpc>
                <a:spcPct val="80000"/>
              </a:lnSpc>
            </a:pPr>
            <a:r>
              <a:rPr lang="en-US" sz="1800"/>
              <a:t>   //  Prints the number of keys on a piano.</a:t>
            </a:r>
          </a:p>
          <a:p>
            <a:pPr>
              <a:lnSpc>
                <a:spcPct val="80000"/>
              </a:lnSpc>
            </a:pPr>
            <a:r>
              <a:rPr lang="en-US" sz="1800"/>
              <a:t>   //-----------------------------------------------------------------</a:t>
            </a:r>
          </a:p>
          <a:p>
            <a:pPr>
              <a:lnSpc>
                <a:spcPct val="80000"/>
              </a:lnSpc>
            </a:pPr>
            <a:r>
              <a:rPr lang="en-US" sz="1800"/>
              <a:t>   public static void main (String[] args)</a:t>
            </a:r>
          </a:p>
          <a:p>
            <a:pPr>
              <a:lnSpc>
                <a:spcPct val="80000"/>
              </a:lnSpc>
            </a:pPr>
            <a:r>
              <a:rPr lang="en-US" sz="1800"/>
              <a:t>   {</a:t>
            </a:r>
          </a:p>
          <a:p>
            <a:pPr>
              <a:lnSpc>
                <a:spcPct val="80000"/>
              </a:lnSpc>
            </a:pPr>
            <a:r>
              <a:rPr lang="en-US" sz="1800"/>
              <a:t>      int keys = 88;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      System.out.println ("A piano has " + keys + " keys.");</a:t>
            </a:r>
          </a:p>
          <a:p>
            <a:pPr>
              <a:lnSpc>
                <a:spcPct val="80000"/>
              </a:lnSpc>
            </a:pPr>
            <a:r>
              <a:rPr lang="en-US" sz="1800"/>
              <a:t>   }</a:t>
            </a:r>
          </a:p>
          <a:p>
            <a:pPr>
              <a:lnSpc>
                <a:spcPct val="80000"/>
              </a:lnSpc>
            </a:pPr>
            <a:r>
              <a:rPr lang="en-US" sz="1800"/>
              <a:t>}</a:t>
            </a:r>
          </a:p>
          <a:p>
            <a:pPr>
              <a:lnSpc>
                <a:spcPct val="80000"/>
              </a:lnSpc>
            </a:pPr>
            <a:endParaRPr lang="en-US" sz="180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16BBD-E1A0-453A-B9E1-02D2E12A37E7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altLang="en-US" dirty="0"/>
              <a:t>Assignment </a:t>
            </a:r>
            <a:r>
              <a:rPr lang="en-US" altLang="en-US" dirty="0" smtClean="0"/>
              <a:t>Operator (=)/Statement</a:t>
            </a:r>
            <a:endParaRPr lang="en-US" alt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1095375"/>
          </a:xfrm>
          <a:noFill/>
          <a:ln/>
        </p:spPr>
        <p:txBody>
          <a:bodyPr lIns="92075" tIns="46038" rIns="92075" bIns="46038"/>
          <a:lstStyle/>
          <a:p>
            <a:r>
              <a:rPr lang="en-US" altLang="en-US" dirty="0"/>
              <a:t>An </a:t>
            </a:r>
            <a:r>
              <a:rPr lang="en-US" altLang="en-US" i="1" dirty="0"/>
              <a:t>assignment statement</a:t>
            </a:r>
            <a:r>
              <a:rPr lang="en-US" altLang="en-US" dirty="0"/>
              <a:t> changes the value of a variable</a:t>
            </a:r>
          </a:p>
          <a:p>
            <a:r>
              <a:rPr lang="en-US" altLang="en-US" dirty="0"/>
              <a:t>The assignment operator is the </a:t>
            </a:r>
            <a:r>
              <a:rPr lang="en-US" altLang="en-US" dirty="0">
                <a:solidFill>
                  <a:schemeClr val="tx1"/>
                </a:solidFill>
                <a:latin typeface="Courier New" pitchFamily="49" charset="0"/>
              </a:rPr>
              <a:t>=</a:t>
            </a:r>
            <a:r>
              <a:rPr lang="en-US" altLang="en-US" dirty="0"/>
              <a:t> sign</a:t>
            </a:r>
            <a:endParaRPr lang="en-US" altLang="en-US" dirty="0">
              <a:latin typeface="Courier New" pitchFamily="49" charset="0"/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228975" y="2492514"/>
            <a:ext cx="193675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Ctr="1">
            <a:spAutoFit/>
          </a:bodyPr>
          <a:lstStyle/>
          <a:p>
            <a:pPr algn="l"/>
            <a:r>
              <a:rPr lang="en-US" alt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i</a:t>
            </a:r>
            <a:r>
              <a:rPr lang="en-US" alt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nt</a:t>
            </a:r>
            <a:r>
              <a:rPr lang="en-US" altLang="en-US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 total;</a:t>
            </a:r>
          </a:p>
          <a:p>
            <a:pPr algn="l"/>
            <a:r>
              <a:rPr lang="en-US" altLang="en-US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total</a:t>
            </a:r>
            <a:r>
              <a:rPr lang="en-US" altLang="en-US" sz="2000" b="1" dirty="0" smtClean="0">
                <a:latin typeface="Courier New" pitchFamily="49" charset="0"/>
              </a:rPr>
              <a:t> </a:t>
            </a:r>
            <a:r>
              <a:rPr lang="en-US" altLang="en-US" sz="2000" b="1" dirty="0">
                <a:latin typeface="Courier New" pitchFamily="49" charset="0"/>
              </a:rPr>
              <a:t>= 55;</a:t>
            </a:r>
            <a:endParaRPr lang="en-US" altLang="en-US" dirty="0">
              <a:latin typeface="Courier New" pitchFamily="49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702050" y="3106057"/>
            <a:ext cx="990600" cy="304800"/>
            <a:chOff x="2304" y="1968"/>
            <a:chExt cx="624" cy="240"/>
          </a:xfrm>
        </p:grpSpPr>
        <p:sp>
          <p:nvSpPr>
            <p:cNvPr id="45064" name="Line 8"/>
            <p:cNvSpPr>
              <a:spLocks noChangeShapeType="1"/>
            </p:cNvSpPr>
            <p:nvPr/>
          </p:nvSpPr>
          <p:spPr bwMode="auto">
            <a:xfrm>
              <a:off x="2928" y="1968"/>
              <a:ext cx="0" cy="240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5065" name="Line 9"/>
            <p:cNvSpPr>
              <a:spLocks noChangeShapeType="1"/>
            </p:cNvSpPr>
            <p:nvPr/>
          </p:nvSpPr>
          <p:spPr bwMode="auto">
            <a:xfrm flipH="1">
              <a:off x="2304" y="2208"/>
              <a:ext cx="624" cy="0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5066" name="Line 10"/>
            <p:cNvSpPr>
              <a:spLocks noChangeShapeType="1"/>
            </p:cNvSpPr>
            <p:nvPr/>
          </p:nvSpPr>
          <p:spPr bwMode="auto">
            <a:xfrm flipV="1">
              <a:off x="2304" y="1968"/>
              <a:ext cx="0" cy="240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381000" y="4343400"/>
            <a:ext cx="8305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40000"/>
              </a:spcBef>
              <a:buClr>
                <a:srgbClr val="FFCC00"/>
              </a:buClr>
              <a:buFont typeface="Wingdings" pitchFamily="2" charset="2"/>
              <a:buChar char="Ø"/>
            </a:pPr>
            <a:r>
              <a:rPr kumimoji="1" lang="en-US" altLang="en-US" b="1" dirty="0">
                <a:solidFill>
                  <a:schemeClr val="tx2"/>
                </a:solidFill>
                <a:latin typeface="Arial" charset="0"/>
              </a:rPr>
              <a:t>The value that was in </a:t>
            </a:r>
            <a:r>
              <a:rPr kumimoji="1" lang="en-US" altLang="en-US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total</a:t>
            </a:r>
            <a:r>
              <a:rPr kumimoji="1" lang="en-US" altLang="en-US" b="1" dirty="0">
                <a:solidFill>
                  <a:schemeClr val="tx2"/>
                </a:solidFill>
                <a:latin typeface="Arial" charset="0"/>
              </a:rPr>
              <a:t> is overwritten</a:t>
            </a:r>
          </a:p>
          <a:p>
            <a:pPr marL="342900" indent="-342900" algn="l">
              <a:spcBef>
                <a:spcPct val="40000"/>
              </a:spcBef>
              <a:buClr>
                <a:srgbClr val="FFCC00"/>
              </a:buClr>
              <a:buFont typeface="Wingdings" pitchFamily="2" charset="2"/>
              <a:buChar char="Ø"/>
            </a:pPr>
            <a:r>
              <a:rPr kumimoji="1" lang="en-US" altLang="en-US" b="1" dirty="0">
                <a:solidFill>
                  <a:schemeClr val="tx2"/>
                </a:solidFill>
                <a:latin typeface="Arial" charset="0"/>
              </a:rPr>
              <a:t>You can assign only a value to a variable that is consistent with the variable's declared type</a:t>
            </a:r>
          </a:p>
          <a:p>
            <a:pPr marL="342900" indent="-342900" algn="l">
              <a:spcBef>
                <a:spcPct val="40000"/>
              </a:spcBef>
              <a:buClr>
                <a:srgbClr val="FFCC00"/>
              </a:buClr>
              <a:buFont typeface="Wingdings" pitchFamily="2" charset="2"/>
              <a:buChar char="Ø"/>
            </a:pPr>
            <a:r>
              <a:rPr kumimoji="1" lang="en-US" altLang="en-US" b="1" dirty="0">
                <a:solidFill>
                  <a:schemeClr val="tx2"/>
                </a:solidFill>
                <a:latin typeface="Arial" charset="0"/>
              </a:rPr>
              <a:t>See </a:t>
            </a:r>
            <a:r>
              <a:rPr kumimoji="1" lang="en-US" altLang="en-US" b="1" dirty="0">
                <a:solidFill>
                  <a:schemeClr val="tx2"/>
                </a:solidFill>
                <a:latin typeface="Arial" charset="0"/>
                <a:hlinkClick r:id="rId2" action="ppaction://hlinkfile"/>
              </a:rPr>
              <a:t>Geometry.java</a:t>
            </a:r>
            <a:r>
              <a:rPr kumimoji="1" lang="en-US" altLang="en-US" b="1" dirty="0">
                <a:solidFill>
                  <a:schemeClr val="tx2"/>
                </a:solidFill>
                <a:latin typeface="Arial" charset="0"/>
              </a:rPr>
              <a:t> (page 70)</a:t>
            </a: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381000" y="3410857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spcBef>
                <a:spcPct val="40000"/>
              </a:spcBef>
              <a:buClr>
                <a:srgbClr val="FFCC00"/>
              </a:buClr>
              <a:buFont typeface="Wingdings" pitchFamily="2" charset="2"/>
              <a:buChar char="Ø"/>
            </a:pPr>
            <a:r>
              <a:rPr kumimoji="1" lang="en-US" altLang="en-US" b="1" dirty="0">
                <a:solidFill>
                  <a:schemeClr val="tx2"/>
                </a:solidFill>
                <a:latin typeface="Arial" charset="0"/>
              </a:rPr>
              <a:t>The expression on the right is evaluated and the result is stored in the variable on the left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5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50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50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utoUpdateAnimBg="0"/>
      <p:bldP spid="45072" grpId="0" build="p" autoUpdateAnimBg="0"/>
      <p:bldP spid="45076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4BFB8-D2E3-45DA-83B7-21CFD97FAA8E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305800" cy="6096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public </a:t>
            </a:r>
            <a:r>
              <a:rPr lang="en-US" sz="2000" dirty="0"/>
              <a:t>class Geometry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{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//-----------------------------------------------------------------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//  Prints the number of sides of several geometric shapes.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//-----------------------------------------------------------------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public static void main (String[] </a:t>
            </a:r>
            <a:r>
              <a:rPr lang="en-US" sz="2000" dirty="0" err="1"/>
              <a:t>args</a:t>
            </a:r>
            <a:r>
              <a:rPr lang="en-US" sz="2000" dirty="0"/>
              <a:t>)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{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   </a:t>
            </a:r>
            <a:r>
              <a:rPr lang="en-US" sz="2000" dirty="0" err="1"/>
              <a:t>int</a:t>
            </a:r>
            <a:r>
              <a:rPr lang="en-US" sz="2000" dirty="0"/>
              <a:t> sides = 7;  // declaration with initialization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   </a:t>
            </a:r>
            <a:r>
              <a:rPr lang="en-US" sz="2000" dirty="0" err="1"/>
              <a:t>System.out.println</a:t>
            </a:r>
            <a:r>
              <a:rPr lang="en-US" sz="2000" dirty="0"/>
              <a:t> ("A heptagon has " + sides + " sides.");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      sides = 10;  // assignment statement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   </a:t>
            </a:r>
            <a:r>
              <a:rPr lang="en-US" sz="2000" dirty="0" err="1"/>
              <a:t>System.out.println</a:t>
            </a:r>
            <a:r>
              <a:rPr lang="en-US" sz="2000" dirty="0"/>
              <a:t> ("A decagon has " + sides + " sides.");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      sides = 12;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   </a:t>
            </a:r>
            <a:r>
              <a:rPr lang="en-US" sz="2000" dirty="0" err="1"/>
              <a:t>System.out.println</a:t>
            </a:r>
            <a:r>
              <a:rPr lang="en-US" sz="2000" dirty="0"/>
              <a:t> ("A dodecagon has " + sides + " sides.");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}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}</a:t>
            </a: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EF82E-F44A-4309-810B-F17DFCE4391C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Constants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5029200"/>
          </a:xfrm>
        </p:spPr>
        <p:txBody>
          <a:bodyPr/>
          <a:lstStyle/>
          <a:p>
            <a:r>
              <a:rPr lang="en-US" altLang="en-US" dirty="0"/>
              <a:t>A constant is an identifier that is similar to a variable except that it holds one value while the program is active</a:t>
            </a:r>
          </a:p>
          <a:p>
            <a:r>
              <a:rPr lang="en-US" altLang="en-US" dirty="0"/>
              <a:t>The compiler will issue an error if you try to change the value of a constant during execution</a:t>
            </a:r>
          </a:p>
          <a:p>
            <a:r>
              <a:rPr lang="en-US" altLang="en-US" dirty="0"/>
              <a:t>In Java, we use the </a:t>
            </a:r>
            <a:r>
              <a:rPr lang="en-US" altLang="en-US" dirty="0">
                <a:solidFill>
                  <a:schemeClr val="tx1"/>
                </a:solidFill>
                <a:latin typeface="Courier New" pitchFamily="49" charset="0"/>
              </a:rPr>
              <a:t>final</a:t>
            </a:r>
            <a:r>
              <a:rPr lang="en-US" altLang="en-US" dirty="0"/>
              <a:t> modifier to declare a constant</a:t>
            </a:r>
          </a:p>
          <a:p>
            <a:pPr marL="1771650" lvl="4"/>
            <a:endParaRPr lang="en-US" altLang="en-US" dirty="0">
              <a:latin typeface="Courier New" pitchFamily="49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altLang="en-US" sz="2000" dirty="0">
                <a:solidFill>
                  <a:schemeClr val="tx1"/>
                </a:solidFill>
                <a:latin typeface="Courier New" pitchFamily="49" charset="0"/>
              </a:rPr>
              <a:t>final </a:t>
            </a:r>
            <a:r>
              <a:rPr lang="en-US" altLang="en-US" sz="2000" dirty="0" err="1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altLang="en-US" sz="2000" dirty="0">
                <a:solidFill>
                  <a:schemeClr val="tx1"/>
                </a:solidFill>
                <a:latin typeface="Courier New" pitchFamily="49" charset="0"/>
              </a:rPr>
              <a:t> MIN_HEIGHT = 69</a:t>
            </a:r>
            <a:r>
              <a:rPr lang="en-US" altLang="en-US" sz="2000" dirty="0" smtClean="0">
                <a:solidFill>
                  <a:schemeClr val="tx1"/>
                </a:solidFill>
                <a:latin typeface="Courier New" pitchFamily="49" charset="0"/>
              </a:rPr>
              <a:t>;</a:t>
            </a:r>
            <a:endParaRPr lang="en-US" altLang="en-US" dirty="0">
              <a:latin typeface="Courier New" pitchFamily="49" charset="0"/>
            </a:endParaRPr>
          </a:p>
          <a:p>
            <a:r>
              <a:rPr lang="en-US" altLang="en-US" dirty="0"/>
              <a:t>Constants:</a:t>
            </a:r>
          </a:p>
          <a:p>
            <a:pPr lvl="1"/>
            <a:r>
              <a:rPr lang="en-US" altLang="en-US" dirty="0"/>
              <a:t>give names to otherwise unclear literal values</a:t>
            </a:r>
          </a:p>
          <a:p>
            <a:pPr lvl="1"/>
            <a:r>
              <a:rPr lang="en-US" altLang="en-US" dirty="0"/>
              <a:t>facilitate updates of values used throughout a program</a:t>
            </a:r>
          </a:p>
          <a:p>
            <a:pPr lvl="1"/>
            <a:r>
              <a:rPr lang="en-US" altLang="en-US" dirty="0"/>
              <a:t>prevent inadvertent attempts to change a value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56E0C-0654-4065-8C7D-D638E3750C17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Primitive Data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5029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en-US"/>
              <a:t>There are exactly eight primitive data types in Java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en-US"/>
              <a:t>Four of them represent integers:</a:t>
            </a:r>
          </a:p>
          <a:p>
            <a:pPr lvl="1">
              <a:lnSpc>
                <a:spcPct val="90000"/>
              </a:lnSpc>
              <a:spcBef>
                <a:spcPct val="60000"/>
              </a:spcBef>
            </a:pP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byte</a:t>
            </a:r>
            <a:r>
              <a:rPr lang="en-US" altLang="en-US"/>
              <a:t>,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short</a:t>
            </a:r>
            <a:r>
              <a:rPr lang="en-US" altLang="en-US"/>
              <a:t>,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altLang="en-US"/>
              <a:t>,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long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en-US"/>
              <a:t>Two of them represent floating point numbers:</a:t>
            </a:r>
          </a:p>
          <a:p>
            <a:pPr lvl="1">
              <a:lnSpc>
                <a:spcPct val="90000"/>
              </a:lnSpc>
              <a:spcBef>
                <a:spcPct val="60000"/>
              </a:spcBef>
            </a:pP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float</a:t>
            </a:r>
            <a:r>
              <a:rPr lang="en-US" altLang="en-US"/>
              <a:t>,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double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en-US"/>
              <a:t>One of them represents characters:</a:t>
            </a:r>
          </a:p>
          <a:p>
            <a:pPr lvl="1">
              <a:lnSpc>
                <a:spcPct val="90000"/>
              </a:lnSpc>
              <a:spcBef>
                <a:spcPct val="60000"/>
              </a:spcBef>
            </a:pP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char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en-US"/>
              <a:t>And one of them represents boolean values:</a:t>
            </a:r>
          </a:p>
          <a:p>
            <a:pPr lvl="1">
              <a:lnSpc>
                <a:spcPct val="90000"/>
              </a:lnSpc>
              <a:spcBef>
                <a:spcPct val="60000"/>
              </a:spcBef>
            </a:pP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boolean</a:t>
            </a:r>
            <a:endParaRPr lang="en-US" altLang="en-US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/>
              <a:t>Only three are in the AP subset: </a:t>
            </a:r>
            <a:r>
              <a:rPr lang="en-US" altLang="en-US" sz="2000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altLang="en-US">
                <a:solidFill>
                  <a:schemeClr val="tx1"/>
                </a:solidFill>
              </a:rPr>
              <a:t>, </a:t>
            </a:r>
            <a:r>
              <a:rPr lang="en-US" altLang="en-US" sz="2000">
                <a:solidFill>
                  <a:schemeClr val="tx1"/>
                </a:solidFill>
                <a:latin typeface="Courier New" pitchFamily="49" charset="0"/>
              </a:rPr>
              <a:t>double</a:t>
            </a:r>
            <a:r>
              <a:rPr lang="en-US" altLang="en-US">
                <a:solidFill>
                  <a:schemeClr val="tx1"/>
                </a:solidFill>
              </a:rPr>
              <a:t>, </a:t>
            </a:r>
            <a:r>
              <a:rPr lang="en-US" altLang="en-US">
                <a:solidFill>
                  <a:schemeClr val="accent1"/>
                </a:solidFill>
              </a:rPr>
              <a:t>and</a:t>
            </a:r>
            <a:r>
              <a:rPr lang="en-US" altLang="en-US">
                <a:solidFill>
                  <a:schemeClr val="tx1"/>
                </a:solidFill>
              </a:rPr>
              <a:t> </a:t>
            </a:r>
            <a:r>
              <a:rPr lang="en-US" altLang="en-US" sz="2000">
                <a:solidFill>
                  <a:schemeClr val="tx1"/>
                </a:solidFill>
                <a:latin typeface="Courier New" pitchFamily="49" charset="0"/>
              </a:rPr>
              <a:t>boolean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E235C-84B8-4F50-BE13-71F5F50BAB23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481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Numeric Primitive Data</a:t>
            </a:r>
          </a:p>
        </p:txBody>
      </p:sp>
      <p:sp>
        <p:nvSpPr>
          <p:cNvPr id="481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difference between the numeric primitive types is their size and the values they can store.</a:t>
            </a:r>
          </a:p>
          <a:p>
            <a:r>
              <a:rPr lang="en-US" altLang="en-US" dirty="0"/>
              <a:t>The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/>
              <a:t> type stores only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integer</a:t>
            </a:r>
            <a:r>
              <a:rPr lang="en-US" altLang="en-US" dirty="0" smtClean="0"/>
              <a:t> </a:t>
            </a:r>
            <a:r>
              <a:rPr lang="en-US" altLang="en-US" dirty="0"/>
              <a:t>numbers while </a:t>
            </a:r>
            <a:r>
              <a:rPr lang="en-US" altLang="en-US" dirty="0">
                <a:latin typeface="Courier New" pitchFamily="49" charset="0"/>
              </a:rPr>
              <a:t>double</a:t>
            </a:r>
            <a:r>
              <a:rPr lang="en-US" altLang="en-US" dirty="0"/>
              <a:t> includes a decimal place.</a:t>
            </a:r>
          </a:p>
        </p:txBody>
      </p:sp>
      <p:grpSp>
        <p:nvGrpSpPr>
          <p:cNvPr id="2" name="Group 1032"/>
          <p:cNvGrpSpPr>
            <a:grpSpLocks/>
          </p:cNvGrpSpPr>
          <p:nvPr/>
        </p:nvGrpSpPr>
        <p:grpSpPr bwMode="auto">
          <a:xfrm>
            <a:off x="1143000" y="3352800"/>
            <a:ext cx="7316788" cy="1616075"/>
            <a:chOff x="749" y="1767"/>
            <a:chExt cx="4609" cy="1018"/>
          </a:xfrm>
        </p:grpSpPr>
        <p:sp>
          <p:nvSpPr>
            <p:cNvPr id="48137" name="Rectangle 1033"/>
            <p:cNvSpPr>
              <a:spLocks noChangeArrowheads="1"/>
            </p:cNvSpPr>
            <p:nvPr/>
          </p:nvSpPr>
          <p:spPr bwMode="auto">
            <a:xfrm>
              <a:off x="749" y="1767"/>
              <a:ext cx="692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altLang="en-US" sz="2000" b="1" u="sng">
                  <a:solidFill>
                    <a:schemeClr val="hlink"/>
                  </a:solidFill>
                  <a:latin typeface="Arial" charset="0"/>
                </a:rPr>
                <a:t>Type</a:t>
              </a:r>
            </a:p>
            <a:p>
              <a:pPr algn="l"/>
              <a:endParaRPr lang="en-US" altLang="en-US" sz="2000" b="1">
                <a:solidFill>
                  <a:schemeClr val="hlink"/>
                </a:solidFill>
                <a:latin typeface="Courier New" pitchFamily="49" charset="0"/>
              </a:endParaRPr>
            </a:p>
            <a:p>
              <a:pPr algn="l"/>
              <a:r>
                <a:rPr lang="en-US" altLang="en-US" sz="2000" b="1">
                  <a:latin typeface="Courier New" pitchFamily="49" charset="0"/>
                </a:rPr>
                <a:t>int</a:t>
              </a:r>
            </a:p>
            <a:p>
              <a:pPr algn="l"/>
              <a:endParaRPr lang="en-US" altLang="en-US" sz="2000" b="1">
                <a:latin typeface="Courier New" pitchFamily="49" charset="0"/>
              </a:endParaRPr>
            </a:p>
            <a:p>
              <a:pPr algn="l"/>
              <a:r>
                <a:rPr lang="en-US" altLang="en-US" sz="2000" b="1">
                  <a:latin typeface="Courier New" pitchFamily="49" charset="0"/>
                </a:rPr>
                <a:t>double</a:t>
              </a:r>
              <a:endParaRPr lang="en-US" altLang="en-US" sz="2000" b="1">
                <a:latin typeface="Arial" charset="0"/>
              </a:endParaRPr>
            </a:p>
          </p:txBody>
        </p:sp>
        <p:sp>
          <p:nvSpPr>
            <p:cNvPr id="48138" name="Rectangle 1034"/>
            <p:cNvSpPr>
              <a:spLocks noChangeArrowheads="1"/>
            </p:cNvSpPr>
            <p:nvPr/>
          </p:nvSpPr>
          <p:spPr bwMode="auto">
            <a:xfrm>
              <a:off x="1499" y="1767"/>
              <a:ext cx="712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altLang="en-US" sz="2000" b="1" u="sng">
                  <a:solidFill>
                    <a:schemeClr val="hlink"/>
                  </a:solidFill>
                  <a:latin typeface="Arial" charset="0"/>
                </a:rPr>
                <a:t>Storage</a:t>
              </a:r>
            </a:p>
            <a:p>
              <a:pPr algn="l"/>
              <a:endParaRPr lang="en-US" altLang="en-US" sz="2000" b="1">
                <a:solidFill>
                  <a:schemeClr val="hlink"/>
                </a:solidFill>
                <a:latin typeface="Arial" charset="0"/>
              </a:endParaRPr>
            </a:p>
            <a:p>
              <a:pPr algn="l"/>
              <a:r>
                <a:rPr lang="en-US" altLang="en-US" sz="2000" b="1">
                  <a:solidFill>
                    <a:schemeClr val="hlink"/>
                  </a:solidFill>
                  <a:latin typeface="Arial" charset="0"/>
                </a:rPr>
                <a:t>32 bits</a:t>
              </a:r>
            </a:p>
            <a:p>
              <a:pPr algn="l"/>
              <a:endParaRPr lang="en-US" altLang="en-US" sz="2000" b="1">
                <a:solidFill>
                  <a:schemeClr val="hlink"/>
                </a:solidFill>
                <a:latin typeface="Arial" charset="0"/>
              </a:endParaRPr>
            </a:p>
            <a:p>
              <a:pPr algn="l"/>
              <a:r>
                <a:rPr lang="en-US" altLang="en-US" sz="2000" b="1">
                  <a:solidFill>
                    <a:schemeClr val="hlink"/>
                  </a:solidFill>
                  <a:latin typeface="Arial" charset="0"/>
                </a:rPr>
                <a:t>64 bits</a:t>
              </a:r>
            </a:p>
          </p:txBody>
        </p:sp>
        <p:sp>
          <p:nvSpPr>
            <p:cNvPr id="48139" name="Rectangle 1035"/>
            <p:cNvSpPr>
              <a:spLocks noChangeArrowheads="1"/>
            </p:cNvSpPr>
            <p:nvPr/>
          </p:nvSpPr>
          <p:spPr bwMode="auto">
            <a:xfrm>
              <a:off x="2359" y="1767"/>
              <a:ext cx="2999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altLang="en-US" sz="2000" b="1" u="sng">
                  <a:solidFill>
                    <a:schemeClr val="hlink"/>
                  </a:solidFill>
                  <a:latin typeface="Arial" charset="0"/>
                </a:rPr>
                <a:t>Min Value</a:t>
              </a:r>
            </a:p>
            <a:p>
              <a:pPr algn="l"/>
              <a:endParaRPr lang="en-US" altLang="en-US" sz="2000" b="1">
                <a:solidFill>
                  <a:schemeClr val="hlink"/>
                </a:solidFill>
                <a:latin typeface="Arial" charset="0"/>
              </a:endParaRPr>
            </a:p>
            <a:p>
              <a:pPr algn="l"/>
              <a:r>
                <a:rPr lang="en-US" altLang="en-US" sz="2000" b="1">
                  <a:solidFill>
                    <a:schemeClr val="hlink"/>
                  </a:solidFill>
                  <a:latin typeface="Arial" charset="0"/>
                </a:rPr>
                <a:t>-2,147,483,648</a:t>
              </a:r>
            </a:p>
            <a:p>
              <a:pPr algn="l"/>
              <a:endParaRPr lang="en-US" altLang="en-US" sz="2000" b="1">
                <a:solidFill>
                  <a:schemeClr val="hlink"/>
                </a:solidFill>
                <a:latin typeface="Arial" charset="0"/>
              </a:endParaRPr>
            </a:p>
            <a:p>
              <a:pPr algn="l"/>
              <a:r>
                <a:rPr lang="en-US" altLang="en-US" sz="2000" b="1">
                  <a:solidFill>
                    <a:schemeClr val="hlink"/>
                  </a:solidFill>
                  <a:latin typeface="Arial" charset="0"/>
                </a:rPr>
                <a:t>+/- 1.7 x 10</a:t>
              </a:r>
              <a:r>
                <a:rPr lang="en-US" altLang="en-US" sz="2000" b="1" baseline="30000">
                  <a:solidFill>
                    <a:schemeClr val="hlink"/>
                  </a:solidFill>
                  <a:latin typeface="Arial" charset="0"/>
                </a:rPr>
                <a:t>308</a:t>
              </a:r>
              <a:r>
                <a:rPr lang="en-US" altLang="en-US" sz="2000" b="1">
                  <a:solidFill>
                    <a:schemeClr val="hlink"/>
                  </a:solidFill>
                  <a:latin typeface="Arial" charset="0"/>
                </a:rPr>
                <a:t> with 15 significant digits</a:t>
              </a:r>
              <a:endParaRPr lang="en-US" altLang="en-US" baseline="300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48140" name="Rectangle 1036"/>
            <p:cNvSpPr>
              <a:spLocks noChangeArrowheads="1"/>
            </p:cNvSpPr>
            <p:nvPr/>
          </p:nvSpPr>
          <p:spPr bwMode="auto">
            <a:xfrm>
              <a:off x="3764" y="1767"/>
              <a:ext cx="113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altLang="en-US" sz="2000" b="1" u="sng">
                  <a:solidFill>
                    <a:schemeClr val="hlink"/>
                  </a:solidFill>
                  <a:latin typeface="Arial" charset="0"/>
                </a:rPr>
                <a:t>Max Value</a:t>
              </a:r>
              <a:endParaRPr lang="en-US" altLang="en-US" sz="2000" b="1">
                <a:solidFill>
                  <a:schemeClr val="hlink"/>
                </a:solidFill>
                <a:latin typeface="Arial" charset="0"/>
              </a:endParaRPr>
            </a:p>
            <a:p>
              <a:pPr algn="l"/>
              <a:endParaRPr lang="en-US" altLang="en-US" sz="2000" b="1">
                <a:solidFill>
                  <a:schemeClr val="hlink"/>
                </a:solidFill>
                <a:latin typeface="Arial" charset="0"/>
              </a:endParaRPr>
            </a:p>
            <a:p>
              <a:pPr algn="l"/>
              <a:r>
                <a:rPr lang="en-US" altLang="en-US" sz="2000" b="1">
                  <a:solidFill>
                    <a:schemeClr val="hlink"/>
                  </a:solidFill>
                  <a:latin typeface="Arial" charset="0"/>
                </a:rPr>
                <a:t>2,147,483,647</a:t>
              </a:r>
            </a:p>
          </p:txBody>
        </p:sp>
      </p:grp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7CC97-195C-40AC-B297-E1AA74B9F98E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53250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altLang="en-US"/>
              <a:t>Boolean</a:t>
            </a:r>
          </a:p>
        </p:txBody>
      </p:sp>
      <p:sp>
        <p:nvSpPr>
          <p:cNvPr id="5325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spcBef>
                <a:spcPct val="85000"/>
              </a:spcBef>
            </a:pPr>
            <a:r>
              <a:rPr lang="en-US" altLang="en-US" dirty="0"/>
              <a:t>A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boolean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 </a:t>
            </a:r>
            <a:r>
              <a:rPr lang="en-US" altLang="en-US" dirty="0"/>
              <a:t>value represents a true or false condition</a:t>
            </a:r>
          </a:p>
          <a:p>
            <a:pPr>
              <a:spcBef>
                <a:spcPct val="85000"/>
              </a:spcBef>
            </a:pPr>
            <a:r>
              <a:rPr lang="en-US" altLang="en-US" dirty="0"/>
              <a:t>A </a:t>
            </a:r>
            <a:r>
              <a:rPr lang="en-US" altLang="en-US" dirty="0" err="1"/>
              <a:t>boolean</a:t>
            </a:r>
            <a:r>
              <a:rPr lang="en-US" altLang="en-US" dirty="0"/>
              <a:t> also can be used to represent any two states, such as a light bulb being on or off</a:t>
            </a:r>
          </a:p>
          <a:p>
            <a:pPr>
              <a:spcBef>
                <a:spcPct val="85000"/>
              </a:spcBef>
            </a:pPr>
            <a:r>
              <a:rPr lang="en-US" altLang="en-US" dirty="0"/>
              <a:t>The reserved words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true </a:t>
            </a:r>
            <a:r>
              <a:rPr lang="en-US" altLang="en-US" dirty="0"/>
              <a:t>and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false </a:t>
            </a:r>
            <a:r>
              <a:rPr lang="en-US" altLang="en-US" dirty="0"/>
              <a:t>are the only valid values for a </a:t>
            </a:r>
            <a:r>
              <a:rPr lang="en-US" altLang="en-US" dirty="0" err="1"/>
              <a:t>boolean</a:t>
            </a:r>
            <a:r>
              <a:rPr lang="en-US" altLang="en-US" dirty="0"/>
              <a:t> type</a:t>
            </a:r>
          </a:p>
          <a:p>
            <a:pPr algn="ctr">
              <a:spcBef>
                <a:spcPct val="85000"/>
              </a:spcBef>
              <a:buFont typeface="Wingdings" pitchFamily="2" charset="2"/>
              <a:buNone/>
            </a:pPr>
            <a:r>
              <a:rPr lang="en-US" altLang="en-US" sz="2000" dirty="0" err="1">
                <a:solidFill>
                  <a:schemeClr val="tx1"/>
                </a:solidFill>
                <a:latin typeface="Courier New" pitchFamily="49" charset="0"/>
              </a:rPr>
              <a:t>boolean</a:t>
            </a:r>
            <a:r>
              <a:rPr lang="en-US" altLang="en-US" sz="2000" dirty="0">
                <a:solidFill>
                  <a:schemeClr val="tx1"/>
                </a:solidFill>
                <a:latin typeface="Courier New" pitchFamily="49" charset="0"/>
              </a:rPr>
              <a:t> done = false;</a:t>
            </a:r>
            <a:endParaRPr lang="en-US" altLang="en-US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62BB3-6AA8-4CA2-BA47-3DAE1627777C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2050" name="Picture 2" descr="http://www.batterysavers.com/images/rayovac-battery-operated-lantern-w20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32" y="304800"/>
            <a:ext cx="190500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lulusoso.com/upload/20120329/Battery_operated_camping_lantern_LS6005A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075" y="0"/>
            <a:ext cx="4352925" cy="324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bizrice.com/upload/20120118/Led_Flashlight_Led_Torch_Lantern_Battery_Operated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575" y="3267074"/>
            <a:ext cx="3810000" cy="359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batterysavers.com/images/RAYOVAC_301K_FLASHLIGHT_LANTERN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04800"/>
            <a:ext cx="2168364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485100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9F0E1-650A-4C94-B4D1-453E93F21654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51202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altLang="en-US"/>
              <a:t>Characters</a:t>
            </a:r>
          </a:p>
        </p:txBody>
      </p:sp>
      <p:sp>
        <p:nvSpPr>
          <p:cNvPr id="5120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spcBef>
                <a:spcPct val="50000"/>
              </a:spcBef>
            </a:pPr>
            <a:r>
              <a:rPr lang="en-US" altLang="en-US"/>
              <a:t>A</a:t>
            </a:r>
            <a:r>
              <a:rPr lang="en-US" altLang="en-US">
                <a:latin typeface="Courier New" pitchFamily="49" charset="0"/>
              </a:rPr>
              <a:t>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char</a:t>
            </a:r>
            <a:r>
              <a:rPr lang="en-US" altLang="en-US"/>
              <a:t> variable stores a single character from the </a:t>
            </a:r>
            <a:r>
              <a:rPr lang="en-US" altLang="en-US" i="1"/>
              <a:t>Unicode character set</a:t>
            </a: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/>
              <a:t>A </a:t>
            </a:r>
            <a:r>
              <a:rPr lang="en-US" altLang="en-US" i="1"/>
              <a:t>character set</a:t>
            </a:r>
            <a:r>
              <a:rPr lang="en-US" altLang="en-US"/>
              <a:t> is an ordered list of characters, and each character corresponds to a unique number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The Unicode character set uses sixteen bits per character, allowing for 65,536 unique characters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It is an international character set, containing symbols and characters from many world languages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Character literals are delimited by single quotes:</a:t>
            </a:r>
          </a:p>
          <a:p>
            <a:pPr algn="ctr">
              <a:spcBef>
                <a:spcPct val="60000"/>
              </a:spcBef>
              <a:buFont typeface="Wingdings" pitchFamily="2" charset="2"/>
              <a:buNone/>
            </a:pPr>
            <a:r>
              <a:rPr lang="en-US" altLang="en-US" sz="2000">
                <a:solidFill>
                  <a:schemeClr val="tx1"/>
                </a:solidFill>
                <a:latin typeface="Courier New" pitchFamily="49" charset="0"/>
              </a:rPr>
              <a:t>'a'   'X'    '7'    '$'    ','    '\n'</a:t>
            </a:r>
            <a:endParaRPr lang="en-US" altLang="en-US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7AA85-1AD3-450D-B867-339153632462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altLang="en-US"/>
              <a:t>Characters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spcBef>
                <a:spcPct val="70000"/>
              </a:spcBef>
            </a:pPr>
            <a:r>
              <a:rPr lang="en-US" altLang="en-US"/>
              <a:t>The </a:t>
            </a:r>
            <a:r>
              <a:rPr lang="en-US" altLang="en-US" i="1"/>
              <a:t>ASCII character set</a:t>
            </a:r>
            <a:r>
              <a:rPr lang="en-US" altLang="en-US"/>
              <a:t> is older and smaller than Unicode, but is still quite popular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The ASCII characters are a subset of the Unicode character set, including: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371600" y="3352800"/>
            <a:ext cx="6408738" cy="2282825"/>
            <a:chOff x="830" y="1999"/>
            <a:chExt cx="4037" cy="1438"/>
          </a:xfrm>
        </p:grpSpPr>
        <p:sp>
          <p:nvSpPr>
            <p:cNvPr id="52228" name="Rectangle 4"/>
            <p:cNvSpPr>
              <a:spLocks noChangeArrowheads="1"/>
            </p:cNvSpPr>
            <p:nvPr/>
          </p:nvSpPr>
          <p:spPr bwMode="auto">
            <a:xfrm>
              <a:off x="830" y="1999"/>
              <a:ext cx="1792" cy="1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altLang="en-US" b="1">
                  <a:solidFill>
                    <a:schemeClr val="hlink"/>
                  </a:solidFill>
                  <a:latin typeface="Arial" charset="0"/>
                </a:rPr>
                <a:t>uppercase letters</a:t>
              </a:r>
            </a:p>
            <a:p>
              <a:pPr algn="l"/>
              <a:r>
                <a:rPr lang="en-US" altLang="en-US" b="1">
                  <a:solidFill>
                    <a:schemeClr val="hlink"/>
                  </a:solidFill>
                  <a:latin typeface="Arial" charset="0"/>
                </a:rPr>
                <a:t>lowercase letters</a:t>
              </a:r>
            </a:p>
            <a:p>
              <a:pPr algn="l"/>
              <a:r>
                <a:rPr lang="en-US" altLang="en-US" b="1">
                  <a:solidFill>
                    <a:schemeClr val="hlink"/>
                  </a:solidFill>
                  <a:latin typeface="Arial" charset="0"/>
                </a:rPr>
                <a:t>punctuation</a:t>
              </a:r>
            </a:p>
            <a:p>
              <a:pPr algn="l"/>
              <a:r>
                <a:rPr lang="en-US" altLang="en-US" b="1">
                  <a:solidFill>
                    <a:schemeClr val="hlink"/>
                  </a:solidFill>
                  <a:latin typeface="Arial" charset="0"/>
                </a:rPr>
                <a:t>digits</a:t>
              </a:r>
            </a:p>
            <a:p>
              <a:pPr algn="l"/>
              <a:r>
                <a:rPr lang="en-US" altLang="en-US" b="1">
                  <a:solidFill>
                    <a:schemeClr val="hlink"/>
                  </a:solidFill>
                  <a:latin typeface="Arial" charset="0"/>
                </a:rPr>
                <a:t>special symbols</a:t>
              </a:r>
            </a:p>
            <a:p>
              <a:pPr algn="l"/>
              <a:r>
                <a:rPr lang="en-US" altLang="en-US" b="1">
                  <a:solidFill>
                    <a:schemeClr val="hlink"/>
                  </a:solidFill>
                  <a:latin typeface="Arial" charset="0"/>
                </a:rPr>
                <a:t>control characters</a:t>
              </a:r>
            </a:p>
          </p:txBody>
        </p:sp>
        <p:sp>
          <p:nvSpPr>
            <p:cNvPr id="52229" name="Rectangle 5"/>
            <p:cNvSpPr>
              <a:spLocks noChangeArrowheads="1"/>
            </p:cNvSpPr>
            <p:nvPr/>
          </p:nvSpPr>
          <p:spPr bwMode="auto">
            <a:xfrm>
              <a:off x="2736" y="1999"/>
              <a:ext cx="2131" cy="1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altLang="en-US" b="1">
                  <a:solidFill>
                    <a:schemeClr val="hlink"/>
                  </a:solidFill>
                  <a:latin typeface="Arial" charset="0"/>
                </a:rPr>
                <a:t>A, B, C, …</a:t>
              </a:r>
            </a:p>
            <a:p>
              <a:pPr algn="l"/>
              <a:r>
                <a:rPr lang="en-US" altLang="en-US" b="1">
                  <a:solidFill>
                    <a:schemeClr val="hlink"/>
                  </a:solidFill>
                  <a:latin typeface="Arial" charset="0"/>
                </a:rPr>
                <a:t>a, b, c, …</a:t>
              </a:r>
            </a:p>
            <a:p>
              <a:pPr algn="l"/>
              <a:r>
                <a:rPr lang="en-US" altLang="en-US" b="1">
                  <a:solidFill>
                    <a:schemeClr val="hlink"/>
                  </a:solidFill>
                  <a:latin typeface="Arial" charset="0"/>
                </a:rPr>
                <a:t>period, semi-colon, …</a:t>
              </a:r>
            </a:p>
            <a:p>
              <a:pPr algn="l"/>
              <a:r>
                <a:rPr lang="en-US" altLang="en-US" b="1">
                  <a:solidFill>
                    <a:schemeClr val="hlink"/>
                  </a:solidFill>
                  <a:latin typeface="Arial" charset="0"/>
                </a:rPr>
                <a:t>0, 1, 2, …</a:t>
              </a:r>
            </a:p>
            <a:p>
              <a:pPr algn="l"/>
              <a:r>
                <a:rPr lang="en-US" altLang="en-US" b="1">
                  <a:solidFill>
                    <a:schemeClr val="hlink"/>
                  </a:solidFill>
                  <a:latin typeface="Arial" charset="0"/>
                </a:rPr>
                <a:t>&amp;, |, \, …</a:t>
              </a:r>
            </a:p>
            <a:p>
              <a:pPr algn="l"/>
              <a:r>
                <a:rPr lang="en-US" altLang="en-US" b="1">
                  <a:solidFill>
                    <a:schemeClr val="hlink"/>
                  </a:solidFill>
                  <a:latin typeface="Arial" charset="0"/>
                </a:rPr>
                <a:t>carriage return, tab, ...</a:t>
              </a:r>
            </a:p>
          </p:txBody>
        </p:sp>
      </p:grp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build="p" autoUpdateAnimBg="0" advAuto="0"/>
      <p:bldP spid="52227" grpId="0" build="p" bldLvl="4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95A0-93EB-4EE0-9977-598D03E8A0EF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Arithmetic Expressions</a:t>
            </a:r>
          </a:p>
        </p:txBody>
      </p:sp>
      <p:sp>
        <p:nvSpPr>
          <p:cNvPr id="552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1476375"/>
          </a:xfrm>
        </p:spPr>
        <p:txBody>
          <a:bodyPr/>
          <a:lstStyle/>
          <a:p>
            <a:r>
              <a:rPr lang="en-US" altLang="en-US"/>
              <a:t>An </a:t>
            </a:r>
            <a:r>
              <a:rPr lang="en-US" altLang="en-US" i="1"/>
              <a:t>expression</a:t>
            </a:r>
            <a:r>
              <a:rPr lang="en-US" altLang="en-US"/>
              <a:t> is a combination of one or more operands and their operators</a:t>
            </a:r>
          </a:p>
          <a:p>
            <a:r>
              <a:rPr lang="en-US" altLang="en-US" i="1"/>
              <a:t>Arithmetic expressions</a:t>
            </a:r>
            <a:r>
              <a:rPr lang="en-US" altLang="en-US"/>
              <a:t> compute numeric results and make use of the arithmetic operators:</a:t>
            </a:r>
          </a:p>
        </p:txBody>
      </p:sp>
      <p:sp>
        <p:nvSpPr>
          <p:cNvPr id="55300" name="Text Box 1028"/>
          <p:cNvSpPr txBox="1">
            <a:spLocks noChangeArrowheads="1"/>
          </p:cNvSpPr>
          <p:nvPr/>
        </p:nvSpPr>
        <p:spPr bwMode="auto">
          <a:xfrm>
            <a:off x="2743200" y="3130550"/>
            <a:ext cx="3152775" cy="161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Ctr="1">
            <a:spAutoFit/>
          </a:bodyPr>
          <a:lstStyle/>
          <a:p>
            <a:pPr algn="l"/>
            <a:r>
              <a:rPr lang="en-US" altLang="en-US" sz="2000" b="1">
                <a:solidFill>
                  <a:schemeClr val="hlink"/>
                </a:solidFill>
                <a:latin typeface="Arial" charset="0"/>
              </a:rPr>
              <a:t>Addition		+</a:t>
            </a:r>
          </a:p>
          <a:p>
            <a:pPr algn="l"/>
            <a:r>
              <a:rPr lang="en-US" altLang="en-US" sz="2000" b="1">
                <a:solidFill>
                  <a:schemeClr val="hlink"/>
                </a:solidFill>
                <a:latin typeface="Arial" charset="0"/>
              </a:rPr>
              <a:t>Subtraction		-</a:t>
            </a:r>
          </a:p>
          <a:p>
            <a:pPr algn="l"/>
            <a:r>
              <a:rPr lang="en-US" altLang="en-US" sz="2000" b="1">
                <a:solidFill>
                  <a:schemeClr val="hlink"/>
                </a:solidFill>
                <a:latin typeface="Arial" charset="0"/>
              </a:rPr>
              <a:t>Multiplication		*</a:t>
            </a:r>
          </a:p>
          <a:p>
            <a:pPr algn="l"/>
            <a:r>
              <a:rPr lang="en-US" altLang="en-US" sz="2000" b="1">
                <a:solidFill>
                  <a:schemeClr val="hlink"/>
                </a:solidFill>
                <a:latin typeface="Arial" charset="0"/>
              </a:rPr>
              <a:t>Division		/</a:t>
            </a:r>
          </a:p>
          <a:p>
            <a:pPr algn="l"/>
            <a:r>
              <a:rPr lang="en-US" altLang="en-US" sz="2000" b="1">
                <a:solidFill>
                  <a:schemeClr val="hlink"/>
                </a:solidFill>
                <a:latin typeface="Arial" charset="0"/>
              </a:rPr>
              <a:t>Remainder		%</a:t>
            </a:r>
          </a:p>
        </p:txBody>
      </p:sp>
      <p:sp>
        <p:nvSpPr>
          <p:cNvPr id="55301" name="Rectangle 1029"/>
          <p:cNvSpPr>
            <a:spLocks noChangeArrowheads="1"/>
          </p:cNvSpPr>
          <p:nvPr/>
        </p:nvSpPr>
        <p:spPr bwMode="auto">
          <a:xfrm>
            <a:off x="457200" y="51816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Ø"/>
            </a:pPr>
            <a:r>
              <a:rPr kumimoji="1" lang="en-US" altLang="en-US" b="1">
                <a:solidFill>
                  <a:schemeClr val="tx2"/>
                </a:solidFill>
                <a:latin typeface="Arial" charset="0"/>
              </a:rPr>
              <a:t>If either or both operands associated with an arithmetic operator are floating point, the result is a floating point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utoUpdateAnimBg="0"/>
      <p:bldP spid="55301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7D24-A8AF-47C8-95EE-489BF9ECB572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Division and Remainder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1171575"/>
          </a:xfrm>
        </p:spPr>
        <p:txBody>
          <a:bodyPr/>
          <a:lstStyle/>
          <a:p>
            <a:r>
              <a:rPr lang="en-US" altLang="en-US"/>
              <a:t>If both operands to the division operator (</a:t>
            </a:r>
            <a:r>
              <a:rPr lang="en-US" altLang="en-US">
                <a:solidFill>
                  <a:schemeClr val="tx1"/>
                </a:solidFill>
              </a:rPr>
              <a:t>/</a:t>
            </a:r>
            <a:r>
              <a:rPr lang="en-US" altLang="en-US"/>
              <a:t>) are integers, the result is an integer (the fractional part is discarded)</a:t>
            </a:r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609600" y="3733800"/>
            <a:ext cx="830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Ø"/>
            </a:pPr>
            <a:r>
              <a:rPr kumimoji="1" lang="en-US" altLang="en-US" b="1">
                <a:solidFill>
                  <a:schemeClr val="tx2"/>
                </a:solidFill>
                <a:latin typeface="Arial" charset="0"/>
              </a:rPr>
              <a:t>The remainder operator (</a:t>
            </a:r>
            <a:r>
              <a:rPr kumimoji="1" lang="en-US" altLang="en-US" b="1">
                <a:latin typeface="Arial" charset="0"/>
              </a:rPr>
              <a:t>%</a:t>
            </a:r>
            <a:r>
              <a:rPr kumimoji="1" lang="en-US" altLang="en-US" b="1">
                <a:solidFill>
                  <a:schemeClr val="tx2"/>
                </a:solidFill>
                <a:latin typeface="Arial" charset="0"/>
              </a:rPr>
              <a:t>) returns the remainder after dividing the second operand into the first</a:t>
            </a:r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2324100" y="2368550"/>
            <a:ext cx="29670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Ctr="1">
            <a:spAutoFit/>
          </a:bodyPr>
          <a:lstStyle/>
          <a:p>
            <a:r>
              <a:rPr lang="en-US" altLang="en-US" sz="2000" b="1">
                <a:latin typeface="Courier New" pitchFamily="49" charset="0"/>
              </a:rPr>
              <a:t>14 / 3</a:t>
            </a:r>
            <a:r>
              <a:rPr lang="en-US" altLang="en-US" sz="2000" b="1">
                <a:latin typeface="Arial" charset="0"/>
              </a:rPr>
              <a:t>             </a:t>
            </a:r>
            <a:r>
              <a:rPr lang="en-US" altLang="en-US" sz="2000" b="1">
                <a:solidFill>
                  <a:schemeClr val="hlink"/>
                </a:solidFill>
                <a:latin typeface="Arial" charset="0"/>
              </a:rPr>
              <a:t>equals?</a:t>
            </a:r>
            <a:endParaRPr lang="en-US" altLang="en-US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2327275" y="2978150"/>
            <a:ext cx="29670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Ctr="1">
            <a:spAutoFit/>
          </a:bodyPr>
          <a:lstStyle/>
          <a:p>
            <a:r>
              <a:rPr lang="en-US" altLang="en-US" sz="2000" b="1">
                <a:latin typeface="Courier New" pitchFamily="49" charset="0"/>
              </a:rPr>
              <a:t>8 / 12</a:t>
            </a:r>
            <a:r>
              <a:rPr lang="en-US" altLang="en-US" sz="2000" b="1">
                <a:latin typeface="Arial" charset="0"/>
              </a:rPr>
              <a:t>             </a:t>
            </a:r>
            <a:r>
              <a:rPr lang="en-US" altLang="en-US" sz="2000" b="1">
                <a:solidFill>
                  <a:schemeClr val="hlink"/>
                </a:solidFill>
                <a:latin typeface="Arial" charset="0"/>
              </a:rPr>
              <a:t>equals?</a:t>
            </a:r>
            <a:endParaRPr lang="en-US" altLang="en-US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5943600" y="2362200"/>
            <a:ext cx="3365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Ctr="1">
            <a:spAutoFit/>
          </a:bodyPr>
          <a:lstStyle/>
          <a:p>
            <a:r>
              <a:rPr lang="en-US" altLang="en-US" sz="2000" b="1">
                <a:latin typeface="Courier New" pitchFamily="49" charset="0"/>
              </a:rPr>
              <a:t>4</a:t>
            </a:r>
            <a:endParaRPr lang="en-US" altLang="en-US">
              <a:latin typeface="Courier New" pitchFamily="49" charset="0"/>
            </a:endParaRPr>
          </a:p>
        </p:txBody>
      </p:sp>
      <p:sp>
        <p:nvSpPr>
          <p:cNvPr id="122888" name="Text Box 8"/>
          <p:cNvSpPr txBox="1">
            <a:spLocks noChangeArrowheads="1"/>
          </p:cNvSpPr>
          <p:nvPr/>
        </p:nvSpPr>
        <p:spPr bwMode="auto">
          <a:xfrm>
            <a:off x="5927725" y="2971800"/>
            <a:ext cx="3365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Ctr="1">
            <a:spAutoFit/>
          </a:bodyPr>
          <a:lstStyle/>
          <a:p>
            <a:r>
              <a:rPr lang="en-US" altLang="en-US" sz="2000" b="1">
                <a:latin typeface="Courier New" pitchFamily="49" charset="0"/>
              </a:rPr>
              <a:t>0</a:t>
            </a:r>
            <a:endParaRPr lang="en-US" altLang="en-US">
              <a:latin typeface="Courier New" pitchFamily="49" charset="0"/>
            </a:endParaRPr>
          </a:p>
        </p:txBody>
      </p: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2400300" y="4883150"/>
            <a:ext cx="29670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Ctr="1">
            <a:spAutoFit/>
          </a:bodyPr>
          <a:lstStyle/>
          <a:p>
            <a:r>
              <a:rPr lang="en-US" altLang="en-US" sz="2000" b="1">
                <a:latin typeface="Courier New" pitchFamily="49" charset="0"/>
              </a:rPr>
              <a:t>14 % 3</a:t>
            </a:r>
            <a:r>
              <a:rPr lang="en-US" altLang="en-US" sz="2000" b="1">
                <a:latin typeface="Arial" charset="0"/>
              </a:rPr>
              <a:t>             </a:t>
            </a:r>
            <a:r>
              <a:rPr lang="en-US" altLang="en-US" sz="2000" b="1">
                <a:solidFill>
                  <a:schemeClr val="hlink"/>
                </a:solidFill>
                <a:latin typeface="Arial" charset="0"/>
              </a:rPr>
              <a:t>equals?</a:t>
            </a:r>
            <a:endParaRPr lang="en-US" altLang="en-US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22890" name="Text Box 10"/>
          <p:cNvSpPr txBox="1">
            <a:spLocks noChangeArrowheads="1"/>
          </p:cNvSpPr>
          <p:nvPr/>
        </p:nvSpPr>
        <p:spPr bwMode="auto">
          <a:xfrm>
            <a:off x="2403475" y="5492750"/>
            <a:ext cx="29670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Ctr="1">
            <a:spAutoFit/>
          </a:bodyPr>
          <a:lstStyle/>
          <a:p>
            <a:r>
              <a:rPr lang="en-US" altLang="en-US" sz="2000" b="1">
                <a:latin typeface="Courier New" pitchFamily="49" charset="0"/>
              </a:rPr>
              <a:t>8 % 12</a:t>
            </a:r>
            <a:r>
              <a:rPr lang="en-US" altLang="en-US" sz="2000" b="1">
                <a:latin typeface="Arial" charset="0"/>
              </a:rPr>
              <a:t>             </a:t>
            </a:r>
            <a:r>
              <a:rPr lang="en-US" altLang="en-US" sz="2000" b="1">
                <a:solidFill>
                  <a:schemeClr val="hlink"/>
                </a:solidFill>
                <a:latin typeface="Arial" charset="0"/>
              </a:rPr>
              <a:t>equals?</a:t>
            </a:r>
            <a:endParaRPr lang="en-US" altLang="en-US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22891" name="Text Box 11"/>
          <p:cNvSpPr txBox="1">
            <a:spLocks noChangeArrowheads="1"/>
          </p:cNvSpPr>
          <p:nvPr/>
        </p:nvSpPr>
        <p:spPr bwMode="auto">
          <a:xfrm>
            <a:off x="6019800" y="4876800"/>
            <a:ext cx="3365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Ctr="1">
            <a:spAutoFit/>
          </a:bodyPr>
          <a:lstStyle/>
          <a:p>
            <a:r>
              <a:rPr lang="en-US" altLang="en-US" sz="2000" b="1">
                <a:latin typeface="Courier New" pitchFamily="49" charset="0"/>
              </a:rPr>
              <a:t>2</a:t>
            </a:r>
            <a:endParaRPr lang="en-US" altLang="en-US">
              <a:latin typeface="Courier New" pitchFamily="49" charset="0"/>
            </a:endParaRPr>
          </a:p>
        </p:txBody>
      </p:sp>
      <p:sp>
        <p:nvSpPr>
          <p:cNvPr id="122892" name="Text Box 12"/>
          <p:cNvSpPr txBox="1">
            <a:spLocks noChangeArrowheads="1"/>
          </p:cNvSpPr>
          <p:nvPr/>
        </p:nvSpPr>
        <p:spPr bwMode="auto">
          <a:xfrm>
            <a:off x="6003925" y="5486400"/>
            <a:ext cx="3365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Ctr="1">
            <a:spAutoFit/>
          </a:bodyPr>
          <a:lstStyle/>
          <a:p>
            <a:r>
              <a:rPr lang="en-US" altLang="en-US" sz="2000" b="1">
                <a:latin typeface="Courier New" pitchFamily="49" charset="0"/>
              </a:rPr>
              <a:t>8</a:t>
            </a:r>
            <a:endParaRPr lang="en-US" altLang="en-US">
              <a:latin typeface="Courier New" pitchFamily="49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2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 autoUpdateAnimBg="0"/>
      <p:bldP spid="122885" grpId="0" autoUpdateAnimBg="0"/>
      <p:bldP spid="122886" grpId="0" autoUpdateAnimBg="0"/>
      <p:bldP spid="122887" grpId="0" autoUpdateAnimBg="0"/>
      <p:bldP spid="122888" grpId="0" autoUpdateAnimBg="0"/>
      <p:bldP spid="122889" grpId="0" autoUpdateAnimBg="0"/>
      <p:bldP spid="122890" grpId="0" autoUpdateAnimBg="0"/>
      <p:bldP spid="122891" grpId="0" autoUpdateAnimBg="0"/>
      <p:bldP spid="122892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1D729-1E52-45E1-A08A-0A1372993147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/>
              <a:t>Reading Input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334000"/>
          </a:xfrm>
        </p:spPr>
        <p:txBody>
          <a:bodyPr/>
          <a:lstStyle/>
          <a:p>
            <a:r>
              <a:rPr lang="en-US" sz="2000" dirty="0"/>
              <a:t> </a:t>
            </a:r>
            <a:r>
              <a:rPr lang="en-US" sz="2800" dirty="0">
                <a:latin typeface="Courier New" pitchFamily="49" charset="0"/>
              </a:rPr>
              <a:t>System.in</a:t>
            </a:r>
            <a:r>
              <a:rPr lang="en-US" sz="2800" dirty="0"/>
              <a:t> has minimal set of features–it can </a:t>
            </a:r>
            <a:br>
              <a:rPr lang="en-US" sz="2800" dirty="0"/>
            </a:br>
            <a:r>
              <a:rPr lang="en-US" sz="2800" dirty="0"/>
              <a:t> only read one byte at a time </a:t>
            </a:r>
          </a:p>
          <a:p>
            <a:r>
              <a:rPr lang="en-US" sz="2800" dirty="0"/>
              <a:t> In Java 5.0, </a:t>
            </a:r>
            <a:r>
              <a:rPr lang="en-US" sz="2800" dirty="0">
                <a:latin typeface="Courier New" pitchFamily="49" charset="0"/>
              </a:rPr>
              <a:t>Scanner</a:t>
            </a:r>
            <a:r>
              <a:rPr lang="en-US" sz="2800" dirty="0"/>
              <a:t> class was added to read </a:t>
            </a:r>
            <a:br>
              <a:rPr lang="en-US" sz="2800" dirty="0"/>
            </a:br>
            <a:r>
              <a:rPr lang="en-US" sz="2800" dirty="0"/>
              <a:t> keyboard input in a convenient manner</a:t>
            </a:r>
            <a:r>
              <a:rPr lang="en-US" sz="2000" dirty="0"/>
              <a:t> </a:t>
            </a:r>
          </a:p>
          <a:p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 </a:t>
            </a:r>
            <a:r>
              <a:rPr lang="en-US" sz="2800" dirty="0" err="1">
                <a:latin typeface="Courier New" pitchFamily="49" charset="0"/>
              </a:rPr>
              <a:t>nextDouble</a:t>
            </a:r>
            <a:r>
              <a:rPr lang="en-US" sz="2800" dirty="0">
                <a:latin typeface="Courier New" pitchFamily="49" charset="0"/>
              </a:rPr>
              <a:t>() </a:t>
            </a:r>
            <a:r>
              <a:rPr lang="en-US" sz="2800" dirty="0"/>
              <a:t>reads a double </a:t>
            </a:r>
          </a:p>
          <a:p>
            <a:r>
              <a:rPr lang="en-US" sz="2800" dirty="0"/>
              <a:t> </a:t>
            </a:r>
            <a:r>
              <a:rPr lang="en-US" sz="2800" dirty="0" err="1">
                <a:latin typeface="Courier New" pitchFamily="49" charset="0"/>
              </a:rPr>
              <a:t>nextLine</a:t>
            </a:r>
            <a:r>
              <a:rPr lang="en-US" sz="2800" dirty="0">
                <a:latin typeface="Courier New" pitchFamily="49" charset="0"/>
              </a:rPr>
              <a:t>()</a:t>
            </a:r>
            <a:r>
              <a:rPr lang="en-US" sz="2800" dirty="0"/>
              <a:t> reads a line (until user hits Enter)</a:t>
            </a:r>
          </a:p>
          <a:p>
            <a:r>
              <a:rPr lang="en-US" sz="2800" dirty="0"/>
              <a:t> </a:t>
            </a:r>
            <a:r>
              <a:rPr lang="en-US" sz="2800" dirty="0">
                <a:latin typeface="Courier New" pitchFamily="49" charset="0"/>
              </a:rPr>
              <a:t>next()</a:t>
            </a:r>
            <a:r>
              <a:rPr lang="en-US" sz="2800" dirty="0"/>
              <a:t> reads a word (until any white space)</a:t>
            </a:r>
          </a:p>
        </p:txBody>
      </p:sp>
      <p:sp>
        <p:nvSpPr>
          <p:cNvPr id="167940" name="Line 4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762000" y="3200400"/>
            <a:ext cx="70104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spcBef>
                <a:spcPct val="50000"/>
              </a:spcBef>
            </a:pPr>
            <a:r>
              <a:rPr lang="en-US" b="1" dirty="0">
                <a:solidFill>
                  <a:schemeClr val="bg2"/>
                </a:solidFill>
                <a:latin typeface="Courier New" pitchFamily="49" charset="0"/>
              </a:rPr>
              <a:t>Scanner </a:t>
            </a:r>
            <a:r>
              <a:rPr lang="en-US" b="1" dirty="0" smtClean="0">
                <a:solidFill>
                  <a:schemeClr val="bg2"/>
                </a:solidFill>
                <a:latin typeface="Courier New" pitchFamily="49" charset="0"/>
              </a:rPr>
              <a:t>scan= </a:t>
            </a:r>
            <a:r>
              <a:rPr lang="en-US" b="1" dirty="0">
                <a:solidFill>
                  <a:schemeClr val="bg2"/>
                </a:solidFill>
                <a:latin typeface="Courier New" pitchFamily="49" charset="0"/>
              </a:rPr>
              <a:t>new Scanner(System.in);</a:t>
            </a:r>
            <a:r>
              <a:rPr lang="en-US" b="1" dirty="0">
                <a:latin typeface="Courier New" pitchFamily="49" charset="0"/>
              </a:rPr>
              <a:t/>
            </a:r>
            <a:br>
              <a:rPr lang="en-US" b="1" dirty="0">
                <a:latin typeface="Courier New" pitchFamily="49" charset="0"/>
              </a:rPr>
            </a:br>
            <a:r>
              <a:rPr lang="en-US" b="1" dirty="0" err="1">
                <a:solidFill>
                  <a:schemeClr val="bg2"/>
                </a:solidFill>
                <a:latin typeface="Courier New" pitchFamily="49" charset="0"/>
              </a:rPr>
              <a:t>System.out.print</a:t>
            </a:r>
            <a:r>
              <a:rPr lang="en-US" b="1" dirty="0">
                <a:solidFill>
                  <a:schemeClr val="bg2"/>
                </a:solidFill>
                <a:latin typeface="Courier New" pitchFamily="49" charset="0"/>
              </a:rPr>
              <a:t>("Enter quantity: ");</a:t>
            </a:r>
            <a:r>
              <a:rPr lang="en-US" b="1" dirty="0">
                <a:latin typeface="Courier New" pitchFamily="49" charset="0"/>
              </a:rPr>
              <a:t/>
            </a:r>
            <a:br>
              <a:rPr lang="en-US" b="1" dirty="0">
                <a:latin typeface="Courier New" pitchFamily="49" charset="0"/>
              </a:rPr>
            </a:br>
            <a:r>
              <a:rPr lang="en-US" b="1" dirty="0" err="1">
                <a:solidFill>
                  <a:schemeClr val="bg2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chemeClr val="bg2"/>
                </a:solidFill>
                <a:latin typeface="Courier New" pitchFamily="49" charset="0"/>
              </a:rPr>
              <a:t> quantity = </a:t>
            </a:r>
            <a:r>
              <a:rPr lang="en-US" b="1" dirty="0" err="1" smtClean="0">
                <a:solidFill>
                  <a:schemeClr val="bg2"/>
                </a:solidFill>
                <a:latin typeface="Courier New" pitchFamily="49" charset="0"/>
              </a:rPr>
              <a:t>scan.nextInt</a:t>
            </a:r>
            <a:r>
              <a:rPr lang="en-US" b="1" dirty="0">
                <a:solidFill>
                  <a:schemeClr val="bg2"/>
                </a:solidFill>
                <a:latin typeface="Courier New" pitchFamily="49" charset="0"/>
              </a:rPr>
              <a:t>(); </a:t>
            </a:r>
            <a:endParaRPr lang="en-US" dirty="0">
              <a:solidFill>
                <a:schemeClr val="bg2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1FBA8-03A8-47DE-BDDD-527B918534A1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using Scanner class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/>
              <a:t>import </a:t>
            </a:r>
            <a:r>
              <a:rPr lang="en-US" sz="2800" dirty="0" err="1"/>
              <a:t>java.util.Scanner</a:t>
            </a:r>
            <a:r>
              <a:rPr lang="en-US" sz="2800" dirty="0"/>
              <a:t>;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//</a:t>
            </a:r>
            <a:r>
              <a:rPr lang="en-US" sz="2800" dirty="0"/>
              <a:t>must be included at 	</a:t>
            </a:r>
            <a:r>
              <a:rPr lang="en-US" sz="2800" dirty="0" smtClean="0"/>
              <a:t>the top of </a:t>
            </a:r>
            <a:r>
              <a:rPr lang="en-US" sz="2800" dirty="0"/>
              <a:t>every program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Scanner </a:t>
            </a:r>
            <a:r>
              <a:rPr lang="en-US" sz="2800" dirty="0" smtClean="0"/>
              <a:t>scan </a:t>
            </a:r>
            <a:r>
              <a:rPr lang="en-US" sz="2800" dirty="0"/>
              <a:t>= new Scanner(</a:t>
            </a:r>
            <a:r>
              <a:rPr lang="en-US" sz="2800" dirty="0" err="1"/>
              <a:t>System.in</a:t>
            </a:r>
            <a:r>
              <a:rPr lang="en-US" sz="2800" dirty="0"/>
              <a:t>);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 err="1"/>
              <a:t>System.out.print</a:t>
            </a:r>
            <a:r>
              <a:rPr lang="en-US" sz="2800" dirty="0"/>
              <a:t>("Enter quantity: ");</a:t>
            </a:r>
          </a:p>
          <a:p>
            <a:pPr>
              <a:buFont typeface="Wingdings" pitchFamily="2" charset="2"/>
              <a:buNone/>
            </a:pP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/>
              <a:t>quantity = </a:t>
            </a:r>
            <a:r>
              <a:rPr lang="en-US" sz="2800" dirty="0" err="1" smtClean="0"/>
              <a:t>scan.nextInt</a:t>
            </a:r>
            <a:r>
              <a:rPr lang="en-US" sz="2800" dirty="0"/>
              <a:t>();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 err="1"/>
              <a:t>System.out.print</a:t>
            </a:r>
            <a:r>
              <a:rPr lang="en-US" sz="2800" dirty="0"/>
              <a:t>("Enter price:  ");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double price = </a:t>
            </a:r>
            <a:r>
              <a:rPr lang="en-US" sz="2800" dirty="0" err="1" smtClean="0"/>
              <a:t>scan.nextDouble</a:t>
            </a:r>
            <a:r>
              <a:rPr lang="en-US" sz="2800" dirty="0"/>
              <a:t>();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59116-8CEA-493B-B121-BBE30AE7F49D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Scanner class continued: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To read in Strings use next() or </a:t>
            </a:r>
            <a:r>
              <a:rPr lang="en-US" dirty="0" err="1"/>
              <a:t>nextLine</a:t>
            </a:r>
            <a:r>
              <a:rPr lang="en-US" dirty="0"/>
              <a:t>();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the next() method reads the next word and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the </a:t>
            </a:r>
            <a:r>
              <a:rPr lang="en-US" dirty="0" err="1"/>
              <a:t>nextLine</a:t>
            </a:r>
            <a:r>
              <a:rPr lang="en-US" dirty="0"/>
              <a:t>() method is used to read in multiple words.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err="1"/>
              <a:t>System.out.print</a:t>
            </a:r>
            <a:r>
              <a:rPr lang="en-US" dirty="0"/>
              <a:t>("Enter city: ");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String sentence = </a:t>
            </a:r>
            <a:r>
              <a:rPr lang="en-US" dirty="0" err="1" smtClean="0"/>
              <a:t>scan.nextLine</a:t>
            </a:r>
            <a:r>
              <a:rPr lang="en-US" dirty="0"/>
              <a:t>();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 err="1"/>
              <a:t>System.out.print</a:t>
            </a:r>
            <a:r>
              <a:rPr lang="en-US" dirty="0"/>
              <a:t>("Enter your first name: ");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String name = </a:t>
            </a:r>
            <a:r>
              <a:rPr lang="en-US" dirty="0" err="1" smtClean="0"/>
              <a:t>scan.next</a:t>
            </a:r>
            <a:r>
              <a:rPr lang="en-US" dirty="0"/>
              <a:t>(); 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16048-CA6A-4578-8928-2453A2490CCA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Formatting Numbers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Use the </a:t>
            </a:r>
            <a:r>
              <a:rPr lang="en-US" sz="2800" dirty="0" err="1"/>
              <a:t>printf</a:t>
            </a:r>
            <a:r>
              <a:rPr lang="en-US" sz="2800" dirty="0"/>
              <a:t> method of the </a:t>
            </a:r>
            <a:r>
              <a:rPr lang="en-US" sz="2800" dirty="0" err="1"/>
              <a:t>PrintStream</a:t>
            </a:r>
            <a:r>
              <a:rPr lang="en-US" sz="2800" dirty="0"/>
              <a:t> class</a:t>
            </a:r>
          </a:p>
          <a:p>
            <a:r>
              <a:rPr lang="en-US" sz="2800" dirty="0"/>
              <a:t>Example:</a:t>
            </a:r>
          </a:p>
          <a:p>
            <a:pPr lvl="1">
              <a:buFontTx/>
              <a:buNone/>
            </a:pPr>
            <a:r>
              <a:rPr lang="en-US" sz="2400" dirty="0"/>
              <a:t>double total = 3.50;</a:t>
            </a:r>
          </a:p>
          <a:p>
            <a:pPr lvl="1">
              <a:buFontTx/>
              <a:buNone/>
            </a:pPr>
            <a:r>
              <a:rPr lang="en-US" sz="2400" dirty="0"/>
              <a:t>final double TAX_RATE = 8.5;// Tax rate in percent</a:t>
            </a:r>
          </a:p>
          <a:p>
            <a:pPr lvl="1">
              <a:buFontTx/>
              <a:buNone/>
            </a:pPr>
            <a:r>
              <a:rPr lang="en-US" sz="2400" dirty="0"/>
              <a:t>double tax = total </a:t>
            </a:r>
            <a:r>
              <a:rPr lang="en-US" sz="2400" dirty="0" smtClean="0"/>
              <a:t>* </a:t>
            </a:r>
            <a:r>
              <a:rPr lang="en-US" sz="2400" dirty="0"/>
              <a:t>TAX_RATE / 100; // tax is 0.2975</a:t>
            </a:r>
          </a:p>
          <a:p>
            <a:pPr lvl="1">
              <a:buFontTx/>
              <a:buNone/>
            </a:pPr>
            <a:r>
              <a:rPr lang="en-US" sz="2400" dirty="0" err="1"/>
              <a:t>System.out.println</a:t>
            </a:r>
            <a:r>
              <a:rPr lang="en-US" sz="2400" dirty="0"/>
              <a:t>("Total: " + total);</a:t>
            </a:r>
          </a:p>
          <a:p>
            <a:pPr lvl="1">
              <a:buFontTx/>
              <a:buNone/>
            </a:pPr>
            <a:r>
              <a:rPr lang="en-US" sz="2400" dirty="0" err="1"/>
              <a:t>System.out.println</a:t>
            </a:r>
            <a:r>
              <a:rPr lang="en-US" sz="2400" dirty="0"/>
              <a:t>("Tax: " + tax);</a:t>
            </a:r>
          </a:p>
          <a:p>
            <a:pPr lvl="1">
              <a:buFontTx/>
              <a:buNone/>
            </a:pPr>
            <a:r>
              <a:rPr lang="en-US" sz="2400" dirty="0" smtClean="0"/>
              <a:t>Output </a:t>
            </a:r>
            <a:r>
              <a:rPr lang="en-US" sz="2400" dirty="0"/>
              <a:t>is</a:t>
            </a:r>
          </a:p>
          <a:p>
            <a:pPr lvl="1">
              <a:buFontTx/>
              <a:buNone/>
            </a:pPr>
            <a:r>
              <a:rPr lang="en-US" sz="2400" dirty="0"/>
              <a:t>	Total: 3.5</a:t>
            </a:r>
          </a:p>
          <a:p>
            <a:pPr lvl="1">
              <a:buFontTx/>
              <a:buNone/>
            </a:pPr>
            <a:r>
              <a:rPr lang="en-US" sz="2400" dirty="0"/>
              <a:t>	Tax: 0.2975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2FD17-D2BD-4422-BA4B-AE9DC3A2DB35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printf continued…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You may prefer the numbers to be printed with 2 digits</a:t>
            </a:r>
          </a:p>
          <a:p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err="1"/>
              <a:t>System.out.printf</a:t>
            </a:r>
            <a:r>
              <a:rPr lang="en-US" sz="2800" dirty="0"/>
              <a:t>("Total:%5.2f", total);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err="1"/>
              <a:t>System.out.printf</a:t>
            </a:r>
            <a:r>
              <a:rPr lang="en-US" sz="2800" dirty="0"/>
              <a:t>("Tax:%7.2f", tax);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Output is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		Total: 3.50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		Tax:   0.30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BBF1-CE7F-424F-987D-E2360C399A84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Assignment 5</a:t>
            </a:r>
            <a:endParaRPr lang="en-US" dirty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Read pages 63 – </a:t>
            </a:r>
            <a:r>
              <a:rPr lang="en-US" sz="2800" dirty="0" smtClean="0"/>
              <a:t>79</a:t>
            </a:r>
          </a:p>
          <a:p>
            <a:r>
              <a:rPr lang="en-US" sz="2800" dirty="0"/>
              <a:t>Multiple Choice </a:t>
            </a:r>
            <a:r>
              <a:rPr lang="en-US" sz="2800" dirty="0" smtClean="0"/>
              <a:t>2.1 </a:t>
            </a:r>
            <a:r>
              <a:rPr lang="en-US" sz="2800" dirty="0"/>
              <a:t>– 2.6, </a:t>
            </a:r>
            <a:r>
              <a:rPr lang="en-US" sz="2800" dirty="0" smtClean="0"/>
              <a:t>True/False 2.1 </a:t>
            </a:r>
            <a:r>
              <a:rPr lang="en-US" sz="2800" dirty="0"/>
              <a:t>– 2.6, Short Answer 2.2 – 2.5</a:t>
            </a:r>
          </a:p>
          <a:p>
            <a:r>
              <a:rPr lang="en-US" sz="2800" dirty="0" smtClean="0"/>
              <a:t>Programming Assignments 2.1 – 2.7</a:t>
            </a:r>
            <a:endParaRPr lang="en-US" sz="28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A7281-C9FC-433E-9059-0E2FCFFFD21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Object-Oriented Programming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The following concepts are important to object-oriented programming:</a:t>
            </a:r>
          </a:p>
          <a:p>
            <a:pPr lvl="1"/>
            <a:endParaRPr lang="de-DE" dirty="0"/>
          </a:p>
          <a:p>
            <a:pPr lvl="1"/>
            <a:r>
              <a:rPr lang="de-DE" dirty="0"/>
              <a:t>object</a:t>
            </a:r>
          </a:p>
          <a:p>
            <a:pPr lvl="1"/>
            <a:r>
              <a:rPr lang="de-DE" dirty="0"/>
              <a:t>attribute</a:t>
            </a:r>
          </a:p>
          <a:p>
            <a:pPr lvl="1"/>
            <a:r>
              <a:rPr lang="de-DE" dirty="0"/>
              <a:t>method</a:t>
            </a:r>
          </a:p>
          <a:p>
            <a:pPr lvl="1"/>
            <a:r>
              <a:rPr lang="de-DE" dirty="0"/>
              <a:t>class</a:t>
            </a:r>
          </a:p>
          <a:p>
            <a:pPr lvl="1"/>
            <a:r>
              <a:rPr lang="de-DE" dirty="0"/>
              <a:t>encapsulation</a:t>
            </a:r>
          </a:p>
          <a:p>
            <a:pPr lvl="1"/>
            <a:r>
              <a:rPr lang="de-DE" dirty="0"/>
              <a:t>inheritance</a:t>
            </a:r>
          </a:p>
          <a:p>
            <a:pPr lvl="1"/>
            <a:r>
              <a:rPr lang="de-DE" dirty="0"/>
              <a:t>polymorphism</a:t>
            </a:r>
          </a:p>
          <a:p>
            <a:pPr lvl="1"/>
            <a:endParaRPr lang="de-DE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82954-EBB9-4045-99CA-37CB818A9C68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6000"/>
              <a:t>Chapter 2 Continued: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A6812-01EB-4206-8D38-6714448C3D32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573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Operator Precedence</a:t>
            </a:r>
          </a:p>
        </p:txBody>
      </p:sp>
      <p:sp>
        <p:nvSpPr>
          <p:cNvPr id="573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5181600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altLang="en-US"/>
              <a:t>Operators can be combined into complex expressions</a:t>
            </a:r>
          </a:p>
          <a:p>
            <a:pPr algn="ctr">
              <a:spcBef>
                <a:spcPct val="60000"/>
              </a:spcBef>
              <a:buFont typeface="Wingdings" pitchFamily="2" charset="2"/>
              <a:buNone/>
            </a:pPr>
            <a:r>
              <a:rPr lang="en-US" altLang="en-US" sz="2000">
                <a:solidFill>
                  <a:schemeClr val="tx1"/>
                </a:solidFill>
                <a:latin typeface="Courier New" pitchFamily="49" charset="0"/>
              </a:rPr>
              <a:t>result  =  total + count / max - offset;</a:t>
            </a:r>
            <a:endParaRPr lang="en-US" altLang="en-US"/>
          </a:p>
          <a:p>
            <a:pPr>
              <a:spcBef>
                <a:spcPct val="60000"/>
              </a:spcBef>
            </a:pPr>
            <a:r>
              <a:rPr lang="en-US" altLang="en-US"/>
              <a:t>Operators have a well-defined precedence which determines the order in which they are evaluated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Multiplication, division, and remainder are evaluated prior to addition, subtraction, and string concatenation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Arithmetic operators with the same precedence are evaluated from left to right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Parentheses can be used to force the evaluation order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4BF44-E29C-4441-A035-9572A5BB3AB6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Operator Precedence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942975"/>
          </a:xfrm>
        </p:spPr>
        <p:txBody>
          <a:bodyPr/>
          <a:lstStyle/>
          <a:p>
            <a:r>
              <a:rPr lang="en-US" altLang="en-US"/>
              <a:t>What is the order of evaluation in the following expressions?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371600" y="2362200"/>
            <a:ext cx="27749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000" b="1">
                <a:latin typeface="Courier New" pitchFamily="49" charset="0"/>
              </a:rPr>
              <a:t>a + b + c + d + e</a:t>
            </a: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1676400" y="2743200"/>
            <a:ext cx="304800" cy="304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altLang="en-US" sz="2000">
                <a:solidFill>
                  <a:schemeClr val="bg2"/>
                </a:solidFill>
              </a:rPr>
              <a:t>1</a:t>
            </a:r>
            <a:endParaRPr lang="en-US" altLang="en-US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3505200" y="2743200"/>
            <a:ext cx="304800" cy="304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altLang="en-US" sz="2000">
                <a:solidFill>
                  <a:schemeClr val="bg2"/>
                </a:solidFill>
              </a:rPr>
              <a:t>4</a:t>
            </a:r>
            <a:endParaRPr lang="en-US" altLang="en-US"/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2895600" y="2743200"/>
            <a:ext cx="304800" cy="304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altLang="en-US" sz="2000">
                <a:solidFill>
                  <a:schemeClr val="bg2"/>
                </a:solidFill>
              </a:rPr>
              <a:t>3</a:t>
            </a:r>
            <a:endParaRPr lang="en-US" altLang="en-US"/>
          </a:p>
        </p:txBody>
      </p:sp>
      <p:sp>
        <p:nvSpPr>
          <p:cNvPr id="34824" name="AutoShape 8"/>
          <p:cNvSpPr>
            <a:spLocks noChangeArrowheads="1"/>
          </p:cNvSpPr>
          <p:nvPr/>
        </p:nvSpPr>
        <p:spPr bwMode="auto">
          <a:xfrm>
            <a:off x="2286000" y="2743200"/>
            <a:ext cx="304800" cy="304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altLang="en-US" sz="2000">
                <a:solidFill>
                  <a:schemeClr val="bg2"/>
                </a:solidFill>
              </a:rPr>
              <a:t>2</a:t>
            </a:r>
            <a:endParaRPr lang="en-US" altLang="en-US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5181600" y="2362200"/>
            <a:ext cx="27749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000" b="1">
                <a:latin typeface="Courier New" pitchFamily="49" charset="0"/>
              </a:rPr>
              <a:t>a + b * c - d / e</a:t>
            </a:r>
          </a:p>
        </p:txBody>
      </p:sp>
      <p:sp>
        <p:nvSpPr>
          <p:cNvPr id="34826" name="AutoShape 10"/>
          <p:cNvSpPr>
            <a:spLocks noChangeArrowheads="1"/>
          </p:cNvSpPr>
          <p:nvPr/>
        </p:nvSpPr>
        <p:spPr bwMode="auto">
          <a:xfrm>
            <a:off x="5486400" y="2743200"/>
            <a:ext cx="304800" cy="304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altLang="en-US" sz="2000">
                <a:solidFill>
                  <a:schemeClr val="bg2"/>
                </a:solidFill>
              </a:rPr>
              <a:t>3</a:t>
            </a:r>
            <a:endParaRPr lang="en-US" altLang="en-US"/>
          </a:p>
        </p:txBody>
      </p:sp>
      <p:sp>
        <p:nvSpPr>
          <p:cNvPr id="34827" name="AutoShape 11"/>
          <p:cNvSpPr>
            <a:spLocks noChangeArrowheads="1"/>
          </p:cNvSpPr>
          <p:nvPr/>
        </p:nvSpPr>
        <p:spPr bwMode="auto">
          <a:xfrm>
            <a:off x="7315200" y="2743200"/>
            <a:ext cx="304800" cy="304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altLang="en-US" sz="2000">
                <a:solidFill>
                  <a:schemeClr val="bg2"/>
                </a:solidFill>
              </a:rPr>
              <a:t>2</a:t>
            </a:r>
            <a:endParaRPr lang="en-US" altLang="en-US"/>
          </a:p>
        </p:txBody>
      </p:sp>
      <p:sp>
        <p:nvSpPr>
          <p:cNvPr id="34828" name="AutoShape 12"/>
          <p:cNvSpPr>
            <a:spLocks noChangeArrowheads="1"/>
          </p:cNvSpPr>
          <p:nvPr/>
        </p:nvSpPr>
        <p:spPr bwMode="auto">
          <a:xfrm>
            <a:off x="6705600" y="2743200"/>
            <a:ext cx="304800" cy="304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altLang="en-US" sz="2000">
                <a:solidFill>
                  <a:schemeClr val="bg2"/>
                </a:solidFill>
              </a:rPr>
              <a:t>4</a:t>
            </a:r>
            <a:endParaRPr lang="en-US" altLang="en-US"/>
          </a:p>
        </p:txBody>
      </p:sp>
      <p:sp>
        <p:nvSpPr>
          <p:cNvPr id="34829" name="AutoShape 13"/>
          <p:cNvSpPr>
            <a:spLocks noChangeArrowheads="1"/>
          </p:cNvSpPr>
          <p:nvPr/>
        </p:nvSpPr>
        <p:spPr bwMode="auto">
          <a:xfrm>
            <a:off x="6096000" y="2743200"/>
            <a:ext cx="304800" cy="304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altLang="en-US" sz="2000">
                <a:solidFill>
                  <a:schemeClr val="bg2"/>
                </a:solidFill>
              </a:rPr>
              <a:t>1</a:t>
            </a:r>
            <a:endParaRPr lang="en-US" altLang="en-US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2971800" y="3581400"/>
            <a:ext cx="30797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000" b="1">
                <a:latin typeface="Courier New" pitchFamily="49" charset="0"/>
              </a:rPr>
              <a:t>a / (b + c) - d % e</a:t>
            </a:r>
          </a:p>
        </p:txBody>
      </p:sp>
      <p:sp>
        <p:nvSpPr>
          <p:cNvPr id="34831" name="AutoShape 15"/>
          <p:cNvSpPr>
            <a:spLocks noChangeArrowheads="1"/>
          </p:cNvSpPr>
          <p:nvPr/>
        </p:nvSpPr>
        <p:spPr bwMode="auto">
          <a:xfrm>
            <a:off x="3276600" y="3962400"/>
            <a:ext cx="304800" cy="304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altLang="en-US" sz="2000">
                <a:solidFill>
                  <a:schemeClr val="bg2"/>
                </a:solidFill>
              </a:rPr>
              <a:t>2</a:t>
            </a:r>
            <a:endParaRPr lang="en-US" altLang="en-US"/>
          </a:p>
        </p:txBody>
      </p:sp>
      <p:sp>
        <p:nvSpPr>
          <p:cNvPr id="34832" name="AutoShape 16"/>
          <p:cNvSpPr>
            <a:spLocks noChangeArrowheads="1"/>
          </p:cNvSpPr>
          <p:nvPr/>
        </p:nvSpPr>
        <p:spPr bwMode="auto">
          <a:xfrm>
            <a:off x="5410200" y="3962400"/>
            <a:ext cx="304800" cy="304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altLang="en-US" sz="2000">
                <a:solidFill>
                  <a:schemeClr val="bg2"/>
                </a:solidFill>
              </a:rPr>
              <a:t>3</a:t>
            </a:r>
            <a:endParaRPr lang="en-US" altLang="en-US"/>
          </a:p>
        </p:txBody>
      </p:sp>
      <p:sp>
        <p:nvSpPr>
          <p:cNvPr id="34833" name="AutoShape 17"/>
          <p:cNvSpPr>
            <a:spLocks noChangeArrowheads="1"/>
          </p:cNvSpPr>
          <p:nvPr/>
        </p:nvSpPr>
        <p:spPr bwMode="auto">
          <a:xfrm>
            <a:off x="4800600" y="3962400"/>
            <a:ext cx="304800" cy="304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altLang="en-US" sz="2000">
                <a:solidFill>
                  <a:schemeClr val="bg2"/>
                </a:solidFill>
              </a:rPr>
              <a:t>4</a:t>
            </a:r>
            <a:endParaRPr lang="en-US" altLang="en-US"/>
          </a:p>
        </p:txBody>
      </p:sp>
      <p:sp>
        <p:nvSpPr>
          <p:cNvPr id="34834" name="AutoShape 18"/>
          <p:cNvSpPr>
            <a:spLocks noChangeArrowheads="1"/>
          </p:cNvSpPr>
          <p:nvPr/>
        </p:nvSpPr>
        <p:spPr bwMode="auto">
          <a:xfrm>
            <a:off x="4038600" y="3962400"/>
            <a:ext cx="304800" cy="304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altLang="en-US" sz="2000">
                <a:solidFill>
                  <a:schemeClr val="bg2"/>
                </a:solidFill>
              </a:rPr>
              <a:t>1</a:t>
            </a:r>
            <a:endParaRPr lang="en-US" altLang="en-US"/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2844800" y="4800600"/>
            <a:ext cx="36893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000" b="1">
                <a:latin typeface="Courier New" pitchFamily="49" charset="0"/>
              </a:rPr>
              <a:t>a / (b * (c + (d - e)))</a:t>
            </a:r>
          </a:p>
        </p:txBody>
      </p:sp>
      <p:sp>
        <p:nvSpPr>
          <p:cNvPr id="34841" name="AutoShape 25"/>
          <p:cNvSpPr>
            <a:spLocks noChangeArrowheads="1"/>
          </p:cNvSpPr>
          <p:nvPr/>
        </p:nvSpPr>
        <p:spPr bwMode="auto">
          <a:xfrm>
            <a:off x="3149600" y="5181600"/>
            <a:ext cx="304800" cy="304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altLang="en-US" sz="2000">
                <a:solidFill>
                  <a:schemeClr val="bg2"/>
                </a:solidFill>
              </a:rPr>
              <a:t>4</a:t>
            </a:r>
            <a:endParaRPr lang="en-US" altLang="en-US"/>
          </a:p>
        </p:txBody>
      </p:sp>
      <p:sp>
        <p:nvSpPr>
          <p:cNvPr id="34842" name="AutoShape 26"/>
          <p:cNvSpPr>
            <a:spLocks noChangeArrowheads="1"/>
          </p:cNvSpPr>
          <p:nvPr/>
        </p:nvSpPr>
        <p:spPr bwMode="auto">
          <a:xfrm>
            <a:off x="5435600" y="5181600"/>
            <a:ext cx="304800" cy="304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altLang="en-US" sz="2000">
                <a:solidFill>
                  <a:schemeClr val="bg2"/>
                </a:solidFill>
              </a:rPr>
              <a:t>1</a:t>
            </a:r>
            <a:endParaRPr lang="en-US" altLang="en-US"/>
          </a:p>
        </p:txBody>
      </p:sp>
      <p:sp>
        <p:nvSpPr>
          <p:cNvPr id="34843" name="AutoShape 27"/>
          <p:cNvSpPr>
            <a:spLocks noChangeArrowheads="1"/>
          </p:cNvSpPr>
          <p:nvPr/>
        </p:nvSpPr>
        <p:spPr bwMode="auto">
          <a:xfrm>
            <a:off x="4699000" y="5181600"/>
            <a:ext cx="304800" cy="304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altLang="en-US" sz="2000">
                <a:solidFill>
                  <a:schemeClr val="bg2"/>
                </a:solidFill>
              </a:rPr>
              <a:t>2</a:t>
            </a:r>
            <a:endParaRPr lang="en-US" altLang="en-US"/>
          </a:p>
        </p:txBody>
      </p:sp>
      <p:sp>
        <p:nvSpPr>
          <p:cNvPr id="34844" name="AutoShape 28"/>
          <p:cNvSpPr>
            <a:spLocks noChangeArrowheads="1"/>
          </p:cNvSpPr>
          <p:nvPr/>
        </p:nvSpPr>
        <p:spPr bwMode="auto">
          <a:xfrm>
            <a:off x="3937000" y="5181600"/>
            <a:ext cx="304800" cy="304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altLang="en-US" sz="2000">
                <a:solidFill>
                  <a:schemeClr val="bg2"/>
                </a:solidFill>
              </a:rPr>
              <a:t>3</a:t>
            </a:r>
            <a:endParaRPr lang="en-US" alt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autoUpdateAnimBg="0" advAuto="0"/>
      <p:bldP spid="34819" grpId="0" build="p" bldLvl="4" autoUpdateAnimBg="0"/>
      <p:bldP spid="34820" grpId="0" autoUpdateAnimBg="0"/>
      <p:bldP spid="34821" grpId="0" animBg="1" autoUpdateAnimBg="0"/>
      <p:bldP spid="34822" grpId="0" animBg="1" autoUpdateAnimBg="0"/>
      <p:bldP spid="34823" grpId="0" animBg="1" autoUpdateAnimBg="0"/>
      <p:bldP spid="34824" grpId="0" animBg="1" autoUpdateAnimBg="0"/>
      <p:bldP spid="34825" grpId="0" autoUpdateAnimBg="0"/>
      <p:bldP spid="34826" grpId="0" animBg="1" autoUpdateAnimBg="0"/>
      <p:bldP spid="34827" grpId="0" animBg="1" autoUpdateAnimBg="0"/>
      <p:bldP spid="34828" grpId="0" animBg="1" autoUpdateAnimBg="0"/>
      <p:bldP spid="34829" grpId="0" animBg="1" autoUpdateAnimBg="0"/>
      <p:bldP spid="34830" grpId="0" autoUpdateAnimBg="0"/>
      <p:bldP spid="34831" grpId="0" animBg="1" autoUpdateAnimBg="0"/>
      <p:bldP spid="34832" grpId="0" animBg="1" autoUpdateAnimBg="0"/>
      <p:bldP spid="34833" grpId="0" animBg="1" autoUpdateAnimBg="0"/>
      <p:bldP spid="34834" grpId="0" animBg="1" autoUpdateAnimBg="0"/>
      <p:bldP spid="34840" grpId="0" autoUpdateAnimBg="0"/>
      <p:bldP spid="34841" grpId="0" animBg="1" autoUpdateAnimBg="0"/>
      <p:bldP spid="34842" grpId="0" animBg="1" autoUpdateAnimBg="0"/>
      <p:bldP spid="34843" grpId="0" animBg="1" autoUpdateAnimBg="0"/>
      <p:bldP spid="34844" grpId="0" animBg="1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A2221-C141-401A-BB27-CD4F2A6D0000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Assignment </a:t>
            </a:r>
            <a:r>
              <a:rPr lang="en-US" altLang="en-US" dirty="0" smtClean="0"/>
              <a:t>Operator Revisited</a:t>
            </a:r>
            <a:endParaRPr lang="en-US" alt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1095375"/>
          </a:xfrm>
        </p:spPr>
        <p:txBody>
          <a:bodyPr/>
          <a:lstStyle/>
          <a:p>
            <a:r>
              <a:rPr lang="en-US" altLang="en-US"/>
              <a:t>The assignment operator has a lower precedence than the arithmetic operators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113088" y="2446338"/>
            <a:ext cx="473868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CC00"/>
                </a:solidFill>
                <a:latin typeface="Arial" charset="0"/>
              </a:rPr>
              <a:t>First the expression on the right hand</a:t>
            </a:r>
          </a:p>
          <a:p>
            <a:r>
              <a:rPr lang="en-US" altLang="en-US" sz="2000" b="1">
                <a:solidFill>
                  <a:srgbClr val="FFCC00"/>
                </a:solidFill>
                <a:latin typeface="Arial" charset="0"/>
              </a:rPr>
              <a:t>side of the = operator is evaluated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849438" y="5340350"/>
            <a:ext cx="38766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CC00"/>
                </a:solidFill>
                <a:latin typeface="Arial" charset="0"/>
              </a:rPr>
              <a:t>Then the result is stored in the</a:t>
            </a:r>
          </a:p>
          <a:p>
            <a:r>
              <a:rPr lang="en-US" altLang="en-US" sz="2000" b="1">
                <a:solidFill>
                  <a:srgbClr val="FFCC00"/>
                </a:solidFill>
                <a:latin typeface="Arial" charset="0"/>
              </a:rPr>
              <a:t>variable on the left hand side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905000" y="3352800"/>
            <a:ext cx="53657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000" b="1">
                <a:latin typeface="Courier New" pitchFamily="49" charset="0"/>
              </a:rPr>
              <a:t>answer  =  sum / 4 + MAX * lowest;</a:t>
            </a:r>
            <a:endParaRPr lang="en-US" altLang="en-US" b="1">
              <a:latin typeface="Courier New" pitchFamily="49" charset="0"/>
            </a:endParaRPr>
          </a:p>
        </p:txBody>
      </p:sp>
      <p:sp>
        <p:nvSpPr>
          <p:cNvPr id="33805" name="AutoShape 13"/>
          <p:cNvSpPr>
            <a:spLocks noChangeArrowheads="1"/>
          </p:cNvSpPr>
          <p:nvPr/>
        </p:nvSpPr>
        <p:spPr bwMode="auto">
          <a:xfrm>
            <a:off x="4191000" y="3810000"/>
            <a:ext cx="304800" cy="304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altLang="en-US" sz="2000">
                <a:solidFill>
                  <a:schemeClr val="bg2"/>
                </a:solidFill>
              </a:rPr>
              <a:t>1</a:t>
            </a:r>
            <a:endParaRPr lang="en-US" altLang="en-US"/>
          </a:p>
        </p:txBody>
      </p:sp>
      <p:sp>
        <p:nvSpPr>
          <p:cNvPr id="33808" name="AutoShape 16"/>
          <p:cNvSpPr>
            <a:spLocks noChangeArrowheads="1"/>
          </p:cNvSpPr>
          <p:nvPr/>
        </p:nvSpPr>
        <p:spPr bwMode="auto">
          <a:xfrm>
            <a:off x="3124200" y="3810000"/>
            <a:ext cx="304800" cy="304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altLang="en-US" sz="2000">
                <a:solidFill>
                  <a:schemeClr val="bg2"/>
                </a:solidFill>
              </a:rPr>
              <a:t>4</a:t>
            </a:r>
            <a:endParaRPr lang="en-US" altLang="en-US"/>
          </a:p>
        </p:txBody>
      </p:sp>
      <p:sp>
        <p:nvSpPr>
          <p:cNvPr id="33809" name="AutoShape 17"/>
          <p:cNvSpPr>
            <a:spLocks noChangeArrowheads="1"/>
          </p:cNvSpPr>
          <p:nvPr/>
        </p:nvSpPr>
        <p:spPr bwMode="auto">
          <a:xfrm>
            <a:off x="4800600" y="3810000"/>
            <a:ext cx="304800" cy="304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altLang="en-US" sz="2000">
                <a:solidFill>
                  <a:schemeClr val="bg2"/>
                </a:solidFill>
              </a:rPr>
              <a:t>3</a:t>
            </a:r>
            <a:endParaRPr lang="en-US" altLang="en-US"/>
          </a:p>
        </p:txBody>
      </p:sp>
      <p:sp>
        <p:nvSpPr>
          <p:cNvPr id="33810" name="AutoShape 18"/>
          <p:cNvSpPr>
            <a:spLocks noChangeArrowheads="1"/>
          </p:cNvSpPr>
          <p:nvPr/>
        </p:nvSpPr>
        <p:spPr bwMode="auto">
          <a:xfrm>
            <a:off x="5715000" y="3810000"/>
            <a:ext cx="304800" cy="304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altLang="en-US" sz="2000">
                <a:solidFill>
                  <a:schemeClr val="bg2"/>
                </a:solidFill>
              </a:rPr>
              <a:t>2</a:t>
            </a:r>
            <a:endParaRPr lang="en-US" altLang="en-US"/>
          </a:p>
        </p:txBody>
      </p:sp>
      <p:sp>
        <p:nvSpPr>
          <p:cNvPr id="33811" name="AutoShape 19"/>
          <p:cNvSpPr>
            <a:spLocks/>
          </p:cNvSpPr>
          <p:nvPr/>
        </p:nvSpPr>
        <p:spPr bwMode="auto">
          <a:xfrm rot="16200000" flipV="1">
            <a:off x="5219700" y="3009900"/>
            <a:ext cx="304800" cy="3276600"/>
          </a:xfrm>
          <a:prstGeom prst="leftBrace">
            <a:avLst>
              <a:gd name="adj1" fmla="val 89583"/>
              <a:gd name="adj2" fmla="val 50046"/>
            </a:avLst>
          </a:prstGeom>
          <a:noFill/>
          <a:ln w="3175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812" name="AutoShape 20"/>
          <p:cNvCxnSpPr>
            <a:cxnSpLocks noChangeShapeType="1"/>
            <a:stCxn id="33811" idx="1"/>
          </p:cNvCxnSpPr>
          <p:nvPr/>
        </p:nvCxnSpPr>
        <p:spPr bwMode="auto">
          <a:xfrm rot="16200000" flipV="1">
            <a:off x="3668712" y="3113088"/>
            <a:ext cx="396875" cy="3009900"/>
          </a:xfrm>
          <a:prstGeom prst="bentConnector4">
            <a:avLst>
              <a:gd name="adj1" fmla="val -53602"/>
              <a:gd name="adj2" fmla="val 100000"/>
            </a:avLst>
          </a:prstGeom>
          <a:noFill/>
          <a:ln w="31750">
            <a:solidFill>
              <a:srgbClr val="FF3300"/>
            </a:solidFill>
            <a:miter lim="800000"/>
            <a:headEnd type="none" w="sm" len="sm"/>
            <a:tailEnd type="triangle" w="lg" len="med"/>
          </a:ln>
          <a:effectLst/>
        </p:spPr>
      </p:cxn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 autoUpdateAnimBg="0" advAuto="0"/>
      <p:bldP spid="33795" grpId="0" build="p" bldLvl="4" autoUpdateAnimBg="0"/>
      <p:bldP spid="33796" grpId="0" autoUpdateAnimBg="0"/>
      <p:bldP spid="33797" grpId="0" autoUpdateAnimBg="0"/>
      <p:bldP spid="33798" grpId="0" autoUpdateAnimBg="0"/>
      <p:bldP spid="33805" grpId="0" animBg="1" autoUpdateAnimBg="0"/>
      <p:bldP spid="33808" grpId="0" animBg="1" autoUpdateAnimBg="0"/>
      <p:bldP spid="33809" grpId="0" animBg="1" autoUpdateAnimBg="0"/>
      <p:bldP spid="33810" grpId="0" animBg="1" autoUpdateAnimBg="0"/>
      <p:bldP spid="3381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F83AB-714E-47BF-8340-8CBED111700D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Assignment </a:t>
            </a:r>
            <a:r>
              <a:rPr lang="en-US" altLang="en-US" dirty="0" smtClean="0"/>
              <a:t>Operator (=) Revisited</a:t>
            </a:r>
            <a:endParaRPr lang="en-US" alt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1095375"/>
          </a:xfrm>
        </p:spPr>
        <p:txBody>
          <a:bodyPr/>
          <a:lstStyle/>
          <a:p>
            <a:r>
              <a:rPr lang="en-US" altLang="en-US"/>
              <a:t>The right and left hand sides of an assignment statement can contain the same variable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214688" y="2444750"/>
            <a:ext cx="318611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CC00"/>
                </a:solidFill>
                <a:latin typeface="Arial" charset="0"/>
              </a:rPr>
              <a:t>First, one is added to the</a:t>
            </a:r>
          </a:p>
          <a:p>
            <a:r>
              <a:rPr lang="en-US" altLang="en-US" sz="2000" b="1">
                <a:solidFill>
                  <a:srgbClr val="FFCC00"/>
                </a:solidFill>
                <a:latin typeface="Arial" charset="0"/>
              </a:rPr>
              <a:t>original value of count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793875" y="4805363"/>
            <a:ext cx="50768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CC00"/>
                </a:solidFill>
                <a:latin typeface="Arial" charset="0"/>
              </a:rPr>
              <a:t>Then the result is stored back into count</a:t>
            </a:r>
          </a:p>
          <a:p>
            <a:r>
              <a:rPr lang="en-US" altLang="en-US" sz="2000" b="1">
                <a:solidFill>
                  <a:srgbClr val="FFCC00"/>
                </a:solidFill>
                <a:latin typeface="Arial" charset="0"/>
              </a:rPr>
              <a:t>(overwriting the original value)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2487613" y="3275013"/>
            <a:ext cx="3232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000" b="1">
                <a:latin typeface="Courier New" pitchFamily="49" charset="0"/>
              </a:rPr>
              <a:t>count  =  count + 1;</a:t>
            </a:r>
            <a:endParaRPr lang="en-US" altLang="en-US" b="1">
              <a:latin typeface="Courier New" pitchFamily="49" charset="0"/>
            </a:endParaRPr>
          </a:p>
        </p:txBody>
      </p:sp>
      <p:sp>
        <p:nvSpPr>
          <p:cNvPr id="35851" name="AutoShape 11"/>
          <p:cNvSpPr>
            <a:spLocks/>
          </p:cNvSpPr>
          <p:nvPr/>
        </p:nvSpPr>
        <p:spPr bwMode="auto">
          <a:xfrm rot="16200000" flipV="1">
            <a:off x="4659313" y="3389313"/>
            <a:ext cx="304800" cy="1295400"/>
          </a:xfrm>
          <a:prstGeom prst="leftBrace">
            <a:avLst>
              <a:gd name="adj1" fmla="val 35417"/>
              <a:gd name="adj2" fmla="val 50046"/>
            </a:avLst>
          </a:prstGeom>
          <a:noFill/>
          <a:ln w="3175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5852" name="AutoShape 12"/>
          <p:cNvCxnSpPr>
            <a:cxnSpLocks noChangeShapeType="1"/>
            <a:stCxn id="35851" idx="1"/>
          </p:cNvCxnSpPr>
          <p:nvPr/>
        </p:nvCxnSpPr>
        <p:spPr bwMode="auto">
          <a:xfrm rot="16200000" flipV="1">
            <a:off x="3694113" y="3087687"/>
            <a:ext cx="319088" cy="1916113"/>
          </a:xfrm>
          <a:prstGeom prst="bentConnector4">
            <a:avLst>
              <a:gd name="adj1" fmla="val -66667"/>
              <a:gd name="adj2" fmla="val 99583"/>
            </a:avLst>
          </a:prstGeom>
          <a:noFill/>
          <a:ln w="31750">
            <a:solidFill>
              <a:srgbClr val="FF3300"/>
            </a:solidFill>
            <a:miter lim="800000"/>
            <a:headEnd type="none" w="sm" len="sm"/>
            <a:tailEnd type="triangle" w="lg" len="med"/>
          </a:ln>
          <a:effectLst/>
        </p:spPr>
      </p:cxn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build="p" autoUpdateAnimBg="0" advAuto="0"/>
      <p:bldP spid="35843" grpId="0" build="p" bldLvl="4" autoUpdateAnimBg="0"/>
      <p:bldP spid="35844" grpId="0" autoUpdateAnimBg="0"/>
      <p:bldP spid="35845" grpId="0" autoUpdateAnimBg="0"/>
      <p:bldP spid="35846" grpId="0" autoUpdateAnimBg="0"/>
      <p:bldP spid="3585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45835-AF84-40AF-BA9F-AD7BC9B578C6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Conversions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5105400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altLang="en-US"/>
              <a:t>Sometimes it is convenient to convert data from one type to another</a:t>
            </a:r>
          </a:p>
          <a:p>
            <a:pPr>
              <a:spcBef>
                <a:spcPct val="40000"/>
              </a:spcBef>
            </a:pPr>
            <a:r>
              <a:rPr lang="en-US" altLang="en-US"/>
              <a:t>For example, we may want to treat an integer as a floating point value during a computation</a:t>
            </a:r>
          </a:p>
          <a:p>
            <a:pPr>
              <a:spcBef>
                <a:spcPct val="40000"/>
              </a:spcBef>
            </a:pPr>
            <a:r>
              <a:rPr lang="en-US" altLang="en-US"/>
              <a:t>Conversions must be handled carefully to avoid losing information</a:t>
            </a:r>
          </a:p>
          <a:p>
            <a:pPr>
              <a:spcBef>
                <a:spcPct val="40000"/>
              </a:spcBef>
            </a:pPr>
            <a:r>
              <a:rPr lang="en-US" altLang="en-US" i="1"/>
              <a:t>Widening conversions</a:t>
            </a:r>
            <a:r>
              <a:rPr lang="en-US" altLang="en-US"/>
              <a:t> are safest because they usually do not lose information (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altLang="en-US"/>
              <a:t> to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double</a:t>
            </a:r>
            <a:r>
              <a:rPr lang="en-US" altLang="en-US"/>
              <a:t>)</a:t>
            </a:r>
          </a:p>
          <a:p>
            <a:pPr>
              <a:spcBef>
                <a:spcPct val="40000"/>
              </a:spcBef>
            </a:pPr>
            <a:r>
              <a:rPr lang="en-US" altLang="en-US" i="1"/>
              <a:t>Narrowing conversions</a:t>
            </a:r>
            <a:r>
              <a:rPr lang="en-US" altLang="en-US"/>
              <a:t> can lose information (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double</a:t>
            </a:r>
            <a:r>
              <a:rPr lang="en-US" altLang="en-US"/>
              <a:t> to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altLang="en-US"/>
              <a:t>)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47783-395D-477A-9722-62F2DD08E5C4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Conversions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 Java, data conversions can occur in three ways:</a:t>
            </a:r>
          </a:p>
          <a:p>
            <a:pPr lvl="1"/>
            <a:r>
              <a:rPr lang="en-US" altLang="en-US"/>
              <a:t>assignment conversion</a:t>
            </a:r>
          </a:p>
          <a:p>
            <a:pPr lvl="1"/>
            <a:r>
              <a:rPr lang="en-US" altLang="en-US"/>
              <a:t>arithmetic promotion</a:t>
            </a:r>
          </a:p>
          <a:p>
            <a:pPr lvl="1"/>
            <a:r>
              <a:rPr lang="en-US" altLang="en-US"/>
              <a:t>casting</a:t>
            </a:r>
          </a:p>
          <a:p>
            <a:pPr>
              <a:spcBef>
                <a:spcPct val="70000"/>
              </a:spcBef>
            </a:pPr>
            <a:r>
              <a:rPr lang="en-US" altLang="en-US" i="1"/>
              <a:t>Assignment conversion</a:t>
            </a:r>
            <a:r>
              <a:rPr lang="en-US" altLang="en-US"/>
              <a:t> occurs when a value of one type is assigned to a variable of another</a:t>
            </a:r>
          </a:p>
          <a:p>
            <a:pPr lvl="1"/>
            <a:r>
              <a:rPr lang="en-US" altLang="en-US"/>
              <a:t>Only widening conversions can happen via assignment</a:t>
            </a:r>
          </a:p>
          <a:p>
            <a:pPr>
              <a:spcBef>
                <a:spcPct val="70000"/>
              </a:spcBef>
            </a:pPr>
            <a:r>
              <a:rPr lang="en-US" altLang="en-US" i="1"/>
              <a:t>Arithmetic promotion</a:t>
            </a:r>
            <a:r>
              <a:rPr lang="en-US" altLang="en-US"/>
              <a:t> happens automatically when operators in expressions convert their operands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293E1-C20D-4861-8E42-7626D26545FF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Conversions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 dirty="0"/>
              <a:t>Casting</a:t>
            </a:r>
            <a:r>
              <a:rPr lang="en-US" altLang="en-US" dirty="0"/>
              <a:t> is the most powerful, and dangerous, technique for conversion</a:t>
            </a:r>
          </a:p>
          <a:p>
            <a:pPr lvl="1"/>
            <a:r>
              <a:rPr lang="en-US" altLang="en-US" dirty="0"/>
              <a:t>Both widening and narrowing conversions can be accomplished by explicitly casting a value</a:t>
            </a:r>
          </a:p>
          <a:p>
            <a:pPr lvl="1"/>
            <a:r>
              <a:rPr lang="en-US" altLang="en-US" dirty="0"/>
              <a:t>To cast, the type is put in parentheses in front of the value being converted</a:t>
            </a:r>
          </a:p>
          <a:p>
            <a:pPr>
              <a:spcBef>
                <a:spcPct val="70000"/>
              </a:spcBef>
            </a:pPr>
            <a:r>
              <a:rPr lang="en-US" altLang="en-US" dirty="0"/>
              <a:t>For example, if 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</a:rPr>
              <a:t>total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en-US" dirty="0"/>
              <a:t>and 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</a:rPr>
              <a:t>count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en-US" dirty="0"/>
              <a:t>are integers, but we want a floating point result when dividing them, we can cast 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</a:rPr>
              <a:t>total</a:t>
            </a:r>
            <a:r>
              <a:rPr lang="en-US" altLang="en-US" dirty="0"/>
              <a:t>:</a:t>
            </a:r>
          </a:p>
          <a:p>
            <a:pPr algn="ctr">
              <a:spcBef>
                <a:spcPct val="85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chemeClr val="tx1"/>
                </a:solidFill>
                <a:latin typeface="Courier New" pitchFamily="49" charset="0"/>
              </a:rPr>
              <a:t>result = (double) total / count;</a:t>
            </a:r>
            <a:endParaRPr lang="en-US" altLang="en-US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C180B-2182-4F65-8D26-FAECFE8119D1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Creating Objects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75000"/>
              </a:spcBef>
            </a:pPr>
            <a:r>
              <a:rPr lang="en-US" altLang="en-US"/>
              <a:t>A variable holds either a primitive type or a </a:t>
            </a:r>
            <a:r>
              <a:rPr lang="en-US" altLang="en-US" i="1"/>
              <a:t>reference</a:t>
            </a:r>
            <a:r>
              <a:rPr lang="en-US" altLang="en-US"/>
              <a:t> to an object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A class name can be used as a type to declare an </a:t>
            </a:r>
            <a:r>
              <a:rPr lang="en-US" altLang="en-US" i="1"/>
              <a:t>object reference variable</a:t>
            </a:r>
            <a:endParaRPr lang="en-US" altLang="en-US"/>
          </a:p>
          <a:p>
            <a:pPr algn="ctr">
              <a:spcBef>
                <a:spcPct val="75000"/>
              </a:spcBef>
              <a:buFont typeface="Wingdings" pitchFamily="2" charset="2"/>
              <a:buNone/>
            </a:pPr>
            <a:r>
              <a:rPr lang="en-US" altLang="en-US" sz="2000">
                <a:solidFill>
                  <a:schemeClr val="tx1"/>
                </a:solidFill>
                <a:latin typeface="Courier New" pitchFamily="49" charset="0"/>
              </a:rPr>
              <a:t>String title;</a:t>
            </a:r>
            <a:endParaRPr lang="en-US" altLang="en-US"/>
          </a:p>
          <a:p>
            <a:pPr>
              <a:spcBef>
                <a:spcPct val="75000"/>
              </a:spcBef>
            </a:pPr>
            <a:r>
              <a:rPr lang="en-US" altLang="en-US"/>
              <a:t>No object is created with this declaration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An object reference variable holds the address of an object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The object itself must be created separately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29268-EAF2-4ABA-8A70-7A2A559DAE0B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Creating Objects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47775"/>
            <a:ext cx="8305800" cy="638175"/>
          </a:xfrm>
        </p:spPr>
        <p:txBody>
          <a:bodyPr/>
          <a:lstStyle/>
          <a:p>
            <a:r>
              <a:rPr lang="en-US" altLang="en-US" dirty="0"/>
              <a:t>Generally, we use the 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</a:rPr>
              <a:t>new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en-US" dirty="0"/>
              <a:t>operator to create an object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1109663" y="2185988"/>
            <a:ext cx="73469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Ctr="1">
            <a:spAutoFit/>
          </a:bodyPr>
          <a:lstStyle/>
          <a:p>
            <a:r>
              <a:rPr lang="en-US" altLang="en-US" sz="2000" b="1">
                <a:latin typeface="Courier New" pitchFamily="49" charset="0"/>
              </a:rPr>
              <a:t>title = new String ("Java Software Solutions");</a:t>
            </a:r>
            <a:endParaRPr lang="en-US" altLang="en-US">
              <a:latin typeface="Courier New" pitchFamily="49" charset="0"/>
            </a:endParaRP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2971800" y="3184525"/>
            <a:ext cx="521493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Ctr="1">
            <a:spAutoFit/>
          </a:bodyPr>
          <a:lstStyle/>
          <a:p>
            <a:r>
              <a:rPr lang="en-US" altLang="en-US" sz="2000" b="1">
                <a:solidFill>
                  <a:srgbClr val="FFCC00"/>
                </a:solidFill>
                <a:latin typeface="Arial" charset="0"/>
              </a:rPr>
              <a:t>This calls the String </a:t>
            </a:r>
            <a:r>
              <a:rPr lang="en-US" altLang="en-US" sz="2000" b="1" i="1">
                <a:solidFill>
                  <a:srgbClr val="FFCC00"/>
                </a:solidFill>
                <a:latin typeface="Arial" charset="0"/>
              </a:rPr>
              <a:t>constructor</a:t>
            </a:r>
            <a:r>
              <a:rPr lang="en-US" altLang="en-US" sz="2000" b="1">
                <a:solidFill>
                  <a:srgbClr val="FFCC00"/>
                </a:solidFill>
                <a:latin typeface="Arial" charset="0"/>
              </a:rPr>
              <a:t>, which is</a:t>
            </a:r>
          </a:p>
          <a:p>
            <a:r>
              <a:rPr lang="en-US" altLang="en-US" sz="2000" b="1">
                <a:solidFill>
                  <a:srgbClr val="FFCC00"/>
                </a:solidFill>
                <a:latin typeface="Arial" charset="0"/>
              </a:rPr>
              <a:t>a special method that sets up the object</a:t>
            </a:r>
            <a:endParaRPr lang="en-US" altLang="en-US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3494" name="AutoShape 6"/>
          <p:cNvSpPr>
            <a:spLocks/>
          </p:cNvSpPr>
          <p:nvPr/>
        </p:nvSpPr>
        <p:spPr bwMode="auto">
          <a:xfrm rot="-5400000">
            <a:off x="5376863" y="357188"/>
            <a:ext cx="457200" cy="5029200"/>
          </a:xfrm>
          <a:prstGeom prst="leftBrace">
            <a:avLst>
              <a:gd name="adj1" fmla="val 91667"/>
              <a:gd name="adj2" fmla="val 50000"/>
            </a:avLst>
          </a:prstGeom>
          <a:noFill/>
          <a:ln w="3175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609600" y="4038600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Ø"/>
            </a:pPr>
            <a:r>
              <a:rPr kumimoji="1" lang="en-US" altLang="en-US" b="1">
                <a:solidFill>
                  <a:schemeClr val="tx2"/>
                </a:solidFill>
                <a:latin typeface="Arial" charset="0"/>
              </a:rPr>
              <a:t>Creating an object is called </a:t>
            </a:r>
            <a:r>
              <a:rPr kumimoji="1" lang="en-US" altLang="en-US" b="1" i="1">
                <a:solidFill>
                  <a:schemeClr val="tx2"/>
                </a:solidFill>
                <a:latin typeface="Arial" charset="0"/>
              </a:rPr>
              <a:t>instantiation</a:t>
            </a:r>
            <a:endParaRPr kumimoji="1" lang="en-US" altLang="en-US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609600" y="4724400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Ø"/>
            </a:pPr>
            <a:r>
              <a:rPr kumimoji="1" lang="en-US" altLang="en-US" b="1">
                <a:solidFill>
                  <a:schemeClr val="tx2"/>
                </a:solidFill>
                <a:latin typeface="Arial" charset="0"/>
              </a:rPr>
              <a:t>An object is an </a:t>
            </a:r>
            <a:r>
              <a:rPr kumimoji="1" lang="en-US" altLang="en-US" b="1" i="1">
                <a:solidFill>
                  <a:schemeClr val="tx2"/>
                </a:solidFill>
                <a:latin typeface="Arial" charset="0"/>
              </a:rPr>
              <a:t>instance</a:t>
            </a:r>
            <a:r>
              <a:rPr kumimoji="1" lang="en-US" altLang="en-US" b="1">
                <a:solidFill>
                  <a:schemeClr val="tx2"/>
                </a:solidFill>
                <a:latin typeface="Arial" charset="0"/>
              </a:rPr>
              <a:t> of a particular class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utoUpdateAnimBg="0"/>
      <p:bldP spid="63493" grpId="0" autoUpdateAnimBg="0"/>
      <p:bldP spid="63494" grpId="0" animBg="1"/>
      <p:bldP spid="63496" grpId="0" autoUpdateAnimBg="0"/>
      <p:bldP spid="6349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6D626-EDFA-4F74-8B8C-43050E0B2DF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altLang="en-US"/>
              <a:t>Introduction to Objects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spcBef>
                <a:spcPct val="60000"/>
              </a:spcBef>
            </a:pPr>
            <a:r>
              <a:rPr lang="en-US" altLang="en-US" dirty="0"/>
              <a:t>An </a:t>
            </a:r>
            <a:r>
              <a:rPr lang="en-US" altLang="en-US" i="1" u="sng" dirty="0"/>
              <a:t>object</a:t>
            </a:r>
            <a:r>
              <a:rPr lang="en-US" altLang="en-US" dirty="0"/>
              <a:t> represents something with which we can interact in a </a:t>
            </a:r>
            <a:r>
              <a:rPr lang="en-US" altLang="en-US" dirty="0" smtClean="0"/>
              <a:t>program (manipulated)</a:t>
            </a:r>
          </a:p>
          <a:p>
            <a:pPr>
              <a:spcBef>
                <a:spcPct val="60000"/>
              </a:spcBef>
            </a:pPr>
            <a:r>
              <a:rPr lang="en-US" altLang="en-US" dirty="0" smtClean="0"/>
              <a:t>An object’s </a:t>
            </a:r>
            <a:r>
              <a:rPr lang="en-US" altLang="en-US" i="1" u="sng" dirty="0" smtClean="0"/>
              <a:t>attributes</a:t>
            </a:r>
            <a:r>
              <a:rPr lang="en-US" altLang="en-US" dirty="0" smtClean="0"/>
              <a:t> are the values  it stores internally which represent its state.</a:t>
            </a:r>
            <a:endParaRPr lang="en-US" altLang="en-US" dirty="0"/>
          </a:p>
          <a:p>
            <a:pPr>
              <a:spcBef>
                <a:spcPct val="60000"/>
              </a:spcBef>
            </a:pPr>
            <a:r>
              <a:rPr lang="en-US" altLang="en-US" dirty="0"/>
              <a:t>A </a:t>
            </a:r>
            <a:r>
              <a:rPr lang="en-US" altLang="en-US" i="1" u="sng" dirty="0"/>
              <a:t>class</a:t>
            </a:r>
            <a:r>
              <a:rPr lang="en-US" altLang="en-US" dirty="0"/>
              <a:t> represents a concept, 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marL="0" indent="0">
              <a:spcBef>
                <a:spcPct val="60000"/>
              </a:spcBef>
              <a:buNone/>
            </a:pPr>
            <a:r>
              <a:rPr lang="en-US" altLang="en-US" dirty="0" smtClean="0"/>
              <a:t>		</a:t>
            </a:r>
            <a:r>
              <a:rPr lang="en-US" altLang="en-US" sz="2800" i="1" dirty="0" smtClean="0"/>
              <a:t>“an object is an instance of a class”</a:t>
            </a:r>
          </a:p>
          <a:p>
            <a:pPr>
              <a:spcBef>
                <a:spcPct val="60000"/>
              </a:spcBef>
            </a:pPr>
            <a:r>
              <a:rPr lang="en-US" altLang="en-US" dirty="0" smtClean="0"/>
              <a:t>A </a:t>
            </a:r>
            <a:r>
              <a:rPr lang="en-US" altLang="en-US" i="1" u="sng" dirty="0" smtClean="0"/>
              <a:t>method</a:t>
            </a:r>
            <a:r>
              <a:rPr lang="en-US" altLang="en-US" dirty="0" smtClean="0"/>
              <a:t> is a set of instructions defining a behavior or activity for an object.</a:t>
            </a:r>
          </a:p>
          <a:p>
            <a:pPr>
              <a:spcBef>
                <a:spcPct val="60000"/>
              </a:spcBef>
            </a:pPr>
            <a:endParaRPr lang="en-US" altLang="en-US" dirty="0" smtClean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65F17-F9AA-49A9-B476-A7699DAD3C7D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Creating Objects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4905375"/>
          </a:xfrm>
        </p:spPr>
        <p:txBody>
          <a:bodyPr/>
          <a:lstStyle/>
          <a:p>
            <a:pPr>
              <a:spcBef>
                <a:spcPct val="85000"/>
              </a:spcBef>
            </a:pPr>
            <a:r>
              <a:rPr lang="en-US" altLang="en-US" dirty="0"/>
              <a:t>Because strings are so common, we don't have to use the 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</a:rPr>
              <a:t>new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en-US" dirty="0"/>
              <a:t>operator to create a 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</a:rPr>
              <a:t>String</a:t>
            </a:r>
            <a:r>
              <a:rPr lang="en-US" altLang="en-US" dirty="0"/>
              <a:t> object</a:t>
            </a:r>
          </a:p>
          <a:p>
            <a:pPr algn="ctr">
              <a:spcBef>
                <a:spcPct val="85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chemeClr val="tx1"/>
                </a:solidFill>
                <a:latin typeface="Courier New" pitchFamily="49" charset="0"/>
              </a:rPr>
              <a:t>title = "Java Software Solutions";</a:t>
            </a:r>
            <a:endParaRPr lang="en-US" altLang="en-US" dirty="0"/>
          </a:p>
          <a:p>
            <a:pPr>
              <a:spcBef>
                <a:spcPct val="85000"/>
              </a:spcBef>
            </a:pPr>
            <a:r>
              <a:rPr lang="en-US" altLang="en-US" dirty="0"/>
              <a:t>This is special syntax that works </a:t>
            </a:r>
            <a:r>
              <a:rPr lang="en-US" altLang="en-US" u="sng" dirty="0"/>
              <a:t>only</a:t>
            </a:r>
            <a:r>
              <a:rPr lang="en-US" altLang="en-US" dirty="0"/>
              <a:t> for strings</a:t>
            </a:r>
          </a:p>
          <a:p>
            <a:pPr>
              <a:spcBef>
                <a:spcPct val="85000"/>
              </a:spcBef>
            </a:pPr>
            <a:r>
              <a:rPr lang="en-US" altLang="en-US" dirty="0"/>
              <a:t>Once an object has been instantiated, we can use the </a:t>
            </a:r>
            <a:r>
              <a:rPr lang="en-US" altLang="en-US" i="1" dirty="0"/>
              <a:t>dot operator</a:t>
            </a:r>
            <a:r>
              <a:rPr lang="en-US" altLang="en-US" dirty="0"/>
              <a:t> to invoke its methods</a:t>
            </a:r>
          </a:p>
          <a:p>
            <a:pPr algn="ctr">
              <a:spcBef>
                <a:spcPct val="85000"/>
              </a:spcBef>
              <a:buFont typeface="Wingdings" pitchFamily="2" charset="2"/>
              <a:buNone/>
            </a:pPr>
            <a:r>
              <a:rPr lang="en-US" altLang="en-US" sz="2000" dirty="0" err="1">
                <a:solidFill>
                  <a:schemeClr val="tx1"/>
                </a:solidFill>
                <a:latin typeface="Courier New" pitchFamily="49" charset="0"/>
              </a:rPr>
              <a:t>title.length</a:t>
            </a:r>
            <a:r>
              <a:rPr lang="en-US" altLang="en-US" sz="2000" dirty="0">
                <a:solidFill>
                  <a:schemeClr val="tx1"/>
                </a:solidFill>
                <a:latin typeface="Courier New" pitchFamily="49" charset="0"/>
              </a:rPr>
              <a:t>()</a:t>
            </a:r>
            <a:endParaRPr lang="en-US" altLang="en-US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F9B66-BDD0-4BC6-96F3-13F28A3EBA80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String Methods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75000"/>
              </a:spcBef>
            </a:pPr>
            <a:r>
              <a:rPr lang="en-US" altLang="en-US" sz="3200" dirty="0"/>
              <a:t>The </a:t>
            </a:r>
            <a:r>
              <a:rPr lang="en-US" altLang="en-US" sz="3200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</a:rPr>
              <a:t>String</a:t>
            </a:r>
            <a:r>
              <a:rPr lang="en-US" altLang="en-US" sz="3200" dirty="0"/>
              <a:t> class has several methods that are useful for manipulating strings</a:t>
            </a:r>
          </a:p>
          <a:p>
            <a:pPr>
              <a:spcBef>
                <a:spcPct val="75000"/>
              </a:spcBef>
            </a:pPr>
            <a:r>
              <a:rPr lang="en-US" altLang="en-US" sz="3200" dirty="0"/>
              <a:t>Many of the methods </a:t>
            </a:r>
            <a:r>
              <a:rPr lang="en-US" altLang="en-US" sz="3200" i="1" dirty="0"/>
              <a:t>return a value</a:t>
            </a:r>
            <a:r>
              <a:rPr lang="en-US" altLang="en-US" sz="3200" dirty="0"/>
              <a:t>, such as an integer or a new </a:t>
            </a:r>
            <a:r>
              <a:rPr lang="en-US" altLang="en-US" sz="3200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</a:rPr>
              <a:t>String</a:t>
            </a:r>
            <a:r>
              <a:rPr lang="en-US" altLang="en-US" sz="3200" dirty="0"/>
              <a:t> object</a:t>
            </a:r>
          </a:p>
          <a:p>
            <a:endParaRPr lang="en-US" altLang="en-US" sz="32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E88DB-3C9B-4B06-A15B-CE812363134B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String Methods p </a:t>
            </a:r>
            <a:r>
              <a:rPr lang="en-US" dirty="0" smtClean="0"/>
              <a:t>84</a:t>
            </a:r>
            <a:endParaRPr lang="en-US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448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char </a:t>
            </a:r>
            <a:r>
              <a:rPr lang="en-US" sz="2800" dirty="0"/>
              <a:t>let = </a:t>
            </a:r>
            <a:r>
              <a:rPr lang="en-US" sz="2800" dirty="0" err="1"/>
              <a:t>someString.charAt</a:t>
            </a:r>
            <a:r>
              <a:rPr lang="en-US" sz="2800" dirty="0"/>
              <a:t>(5);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err="1"/>
              <a:t>boolean</a:t>
            </a:r>
            <a:r>
              <a:rPr lang="en-US" sz="2800" dirty="0"/>
              <a:t> </a:t>
            </a:r>
            <a:r>
              <a:rPr lang="en-US" sz="2800" dirty="0" err="1"/>
              <a:t>ans</a:t>
            </a:r>
            <a:r>
              <a:rPr lang="en-US" sz="2800" dirty="0"/>
              <a:t> = </a:t>
            </a:r>
            <a:r>
              <a:rPr lang="en-US" sz="2800" dirty="0" err="1"/>
              <a:t>someString.equals</a:t>
            </a:r>
            <a:r>
              <a:rPr lang="en-US" sz="2800" dirty="0" smtClean="0"/>
              <a:t>(“I don’t care.”);</a:t>
            </a: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err="1"/>
              <a:t>boolean</a:t>
            </a:r>
            <a:r>
              <a:rPr lang="en-US" sz="2800" dirty="0"/>
              <a:t> ans2 = </a:t>
            </a:r>
            <a:r>
              <a:rPr lang="en-US" sz="2800" dirty="0" err="1"/>
              <a:t>someString.equalsIgnoreCase</a:t>
            </a:r>
            <a:r>
              <a:rPr lang="en-US" sz="2800" smtClean="0"/>
              <a:t>(“whatever</a:t>
            </a:r>
            <a:r>
              <a:rPr lang="en-US" sz="2800" dirty="0" smtClean="0"/>
              <a:t>.”);</a:t>
            </a: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err="1"/>
              <a:t>int</a:t>
            </a:r>
            <a:r>
              <a:rPr lang="en-US" sz="2800" dirty="0"/>
              <a:t> index = </a:t>
            </a:r>
            <a:r>
              <a:rPr lang="en-US" sz="2800" dirty="0" err="1"/>
              <a:t>someString.indexOf</a:t>
            </a:r>
            <a:r>
              <a:rPr lang="en-US" sz="2800" dirty="0" smtClean="0"/>
              <a:t>(“ate”);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0" y="1219200"/>
            <a:ext cx="9143999" cy="535531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sm" len="sm"/>
          </a:ln>
          <a:effectLst/>
        </p:spPr>
        <p:txBody>
          <a:bodyPr vert="horz" wrap="square" lIns="91440" tIns="45720" rIns="91440" bIns="45720" numCol="1" rtlCol="0" anchor="t" anchorCtr="1" compatLnSpc="1">
            <a:prstTxWarp prst="textNoShape">
              <a:avLst/>
            </a:prstTxWarp>
            <a:spAutoFit/>
          </a:bodyPr>
          <a:lstStyle/>
          <a:p>
            <a:pPr marL="0" indent="0" algn="l">
              <a:lnSpc>
                <a:spcPct val="90000"/>
              </a:lnSpc>
              <a:buNone/>
            </a:pPr>
            <a:r>
              <a:rPr lang="en-US" sz="3200" dirty="0" smtClean="0">
                <a:solidFill>
                  <a:schemeClr val="bg2"/>
                </a:solidFill>
                <a:latin typeface="+mn-lt"/>
              </a:rPr>
              <a:t>String </a:t>
            </a:r>
            <a:r>
              <a:rPr lang="en-US" sz="3200" dirty="0" err="1" smtClean="0">
                <a:solidFill>
                  <a:schemeClr val="bg2"/>
                </a:solidFill>
                <a:latin typeface="+mn-lt"/>
              </a:rPr>
              <a:t>someString</a:t>
            </a:r>
            <a:r>
              <a:rPr lang="en-US" sz="3200" dirty="0" smtClean="0">
                <a:solidFill>
                  <a:schemeClr val="bg2"/>
                </a:solidFill>
                <a:latin typeface="+mn-lt"/>
              </a:rPr>
              <a:t> = new String(“Whatever.”);</a:t>
            </a:r>
            <a:endParaRPr lang="en-US" sz="2000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26DE3-EEBA-4730-ADA4-F1592D3335D5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</a:t>
            </a:r>
            <a:r>
              <a:rPr lang="en-US" dirty="0" err="1"/>
              <a:t>someString</a:t>
            </a:r>
            <a:r>
              <a:rPr lang="en-US" dirty="0"/>
              <a:t> = </a:t>
            </a:r>
            <a:r>
              <a:rPr lang="en-US" dirty="0" smtClean="0"/>
              <a:t>“Pound it!”</a:t>
            </a:r>
            <a:endParaRPr lang="en-US" dirty="0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000" dirty="0" err="1"/>
              <a:t>int</a:t>
            </a:r>
            <a:r>
              <a:rPr lang="en-US" sz="3000" dirty="0"/>
              <a:t> </a:t>
            </a:r>
            <a:r>
              <a:rPr lang="en-US" sz="3000" dirty="0" err="1"/>
              <a:t>len</a:t>
            </a:r>
            <a:r>
              <a:rPr lang="en-US" sz="3000" dirty="0"/>
              <a:t> = </a:t>
            </a:r>
            <a:r>
              <a:rPr lang="en-US" sz="3000" dirty="0" err="1"/>
              <a:t>someString.length</a:t>
            </a:r>
            <a:r>
              <a:rPr lang="en-US" sz="3000" dirty="0"/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000" dirty="0"/>
          </a:p>
          <a:p>
            <a:pPr>
              <a:lnSpc>
                <a:spcPct val="90000"/>
              </a:lnSpc>
            </a:pPr>
            <a:r>
              <a:rPr lang="en-US" sz="3000" dirty="0"/>
              <a:t>String small = </a:t>
            </a:r>
            <a:r>
              <a:rPr lang="en-US" sz="3000" dirty="0" err="1"/>
              <a:t>someString.substring</a:t>
            </a:r>
            <a:r>
              <a:rPr lang="en-US" sz="3000" dirty="0"/>
              <a:t>(0, </a:t>
            </a:r>
            <a:r>
              <a:rPr lang="en-US" sz="3000" dirty="0" smtClean="0"/>
              <a:t>5);</a:t>
            </a:r>
            <a:endParaRPr lang="en-US" sz="3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000" dirty="0"/>
          </a:p>
          <a:p>
            <a:pPr>
              <a:lnSpc>
                <a:spcPct val="90000"/>
              </a:lnSpc>
            </a:pPr>
            <a:r>
              <a:rPr lang="en-US" sz="3000" dirty="0"/>
              <a:t>String inner = </a:t>
            </a:r>
            <a:r>
              <a:rPr lang="en-US" sz="3000" dirty="0" err="1" smtClean="0"/>
              <a:t>someString.substring</a:t>
            </a:r>
            <a:r>
              <a:rPr lang="en-US" sz="3000" dirty="0" smtClean="0"/>
              <a:t>(4);</a:t>
            </a:r>
            <a:endParaRPr lang="en-US" sz="3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000" dirty="0"/>
          </a:p>
          <a:p>
            <a:pPr>
              <a:lnSpc>
                <a:spcPct val="90000"/>
              </a:lnSpc>
            </a:pPr>
            <a:r>
              <a:rPr lang="en-US" sz="3000" dirty="0"/>
              <a:t>String lower = </a:t>
            </a:r>
            <a:r>
              <a:rPr lang="en-US" sz="3000" dirty="0" err="1"/>
              <a:t>someString.toLowerCase</a:t>
            </a:r>
            <a:r>
              <a:rPr lang="en-US" sz="3000" dirty="0"/>
              <a:t>();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000" dirty="0"/>
          </a:p>
          <a:p>
            <a:pPr>
              <a:lnSpc>
                <a:spcPct val="90000"/>
              </a:lnSpc>
            </a:pPr>
            <a:r>
              <a:rPr lang="en-US" sz="3000" dirty="0"/>
              <a:t>String upper = </a:t>
            </a:r>
            <a:r>
              <a:rPr lang="en-US" sz="3000" dirty="0" err="1"/>
              <a:t>someString.toUpperCase</a:t>
            </a:r>
            <a:r>
              <a:rPr lang="en-US" sz="3000" dirty="0"/>
              <a:t>();</a:t>
            </a:r>
          </a:p>
          <a:p>
            <a:pPr>
              <a:lnSpc>
                <a:spcPct val="90000"/>
              </a:lnSpc>
            </a:pPr>
            <a:endParaRPr lang="en-US" sz="30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12E11-777E-4C7E-BF1F-7EBB89F84141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StringMutation.java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//********************************************************************</a:t>
            </a:r>
          </a:p>
          <a:p>
            <a:pPr>
              <a:lnSpc>
                <a:spcPct val="80000"/>
              </a:lnSpc>
            </a:pPr>
            <a:r>
              <a:rPr lang="en-US" sz="1800"/>
              <a:t>//  StringMutation.java       Author: Lewis/Loftus/Cocking</a:t>
            </a:r>
          </a:p>
          <a:p>
            <a:pPr>
              <a:lnSpc>
                <a:spcPct val="80000"/>
              </a:lnSpc>
            </a:pPr>
            <a:r>
              <a:rPr lang="en-US" sz="1800"/>
              <a:t>//</a:t>
            </a:r>
          </a:p>
          <a:p>
            <a:pPr>
              <a:lnSpc>
                <a:spcPct val="80000"/>
              </a:lnSpc>
            </a:pPr>
            <a:r>
              <a:rPr lang="en-US" sz="1800"/>
              <a:t>//  Demonstrates the use of the String class and its methods.</a:t>
            </a:r>
          </a:p>
          <a:p>
            <a:pPr>
              <a:lnSpc>
                <a:spcPct val="80000"/>
              </a:lnSpc>
            </a:pPr>
            <a:r>
              <a:rPr lang="en-US" sz="1800"/>
              <a:t>//********************************************************************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public class StringMutation</a:t>
            </a:r>
          </a:p>
          <a:p>
            <a:pPr>
              <a:lnSpc>
                <a:spcPct val="80000"/>
              </a:lnSpc>
            </a:pPr>
            <a:r>
              <a:rPr lang="en-US" sz="1800"/>
              <a:t>{</a:t>
            </a:r>
          </a:p>
          <a:p>
            <a:pPr>
              <a:lnSpc>
                <a:spcPct val="80000"/>
              </a:lnSpc>
            </a:pPr>
            <a:r>
              <a:rPr lang="en-US" sz="1800"/>
              <a:t>   //-----------------------------------------------------------------</a:t>
            </a:r>
          </a:p>
          <a:p>
            <a:pPr>
              <a:lnSpc>
                <a:spcPct val="80000"/>
              </a:lnSpc>
            </a:pPr>
            <a:r>
              <a:rPr lang="en-US" sz="1800"/>
              <a:t>   //  Prints a string and various mutations of it.</a:t>
            </a:r>
          </a:p>
          <a:p>
            <a:pPr>
              <a:lnSpc>
                <a:spcPct val="80000"/>
              </a:lnSpc>
            </a:pPr>
            <a:r>
              <a:rPr lang="en-US" sz="1800"/>
              <a:t>   //-----------------------------------------------------------------</a:t>
            </a:r>
          </a:p>
          <a:p>
            <a:pPr>
              <a:lnSpc>
                <a:spcPct val="80000"/>
              </a:lnSpc>
            </a:pPr>
            <a:r>
              <a:rPr lang="en-US" sz="1800"/>
              <a:t>   public static void main (String[] args)</a:t>
            </a:r>
          </a:p>
          <a:p>
            <a:pPr>
              <a:lnSpc>
                <a:spcPct val="80000"/>
              </a:lnSpc>
            </a:pPr>
            <a:r>
              <a:rPr lang="en-US" sz="1800"/>
              <a:t>   {</a:t>
            </a:r>
          </a:p>
          <a:p>
            <a:pPr>
              <a:lnSpc>
                <a:spcPct val="80000"/>
              </a:lnSpc>
            </a:pPr>
            <a:r>
              <a:rPr lang="en-US" sz="1800"/>
              <a:t>      String phrase =("Change is inevitable");</a:t>
            </a:r>
          </a:p>
          <a:p>
            <a:pPr>
              <a:lnSpc>
                <a:spcPct val="80000"/>
              </a:lnSpc>
            </a:pPr>
            <a:r>
              <a:rPr lang="en-US" sz="1800"/>
              <a:t>      String mutation1, mutation2, mutation3, mutation4;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      System.out.println ("Original string: \"" + phrase + "\"");</a:t>
            </a:r>
          </a:p>
          <a:p>
            <a:pPr>
              <a:lnSpc>
                <a:spcPct val="80000"/>
              </a:lnSpc>
            </a:pPr>
            <a:r>
              <a:rPr lang="en-US" sz="1800"/>
              <a:t>      System.out.println ("Length of string: " + phrase.length());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400"/>
              <a:t>     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C7BF9-6E57-4A0A-92B8-6AD18BA6C5F8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 mutation1 = phrase.concat (", except from vending machines.");</a:t>
            </a:r>
          </a:p>
          <a:p>
            <a:pPr>
              <a:lnSpc>
                <a:spcPct val="80000"/>
              </a:lnSpc>
            </a:pPr>
            <a:r>
              <a:rPr lang="en-US" sz="2000"/>
              <a:t>      mutation2 = mutation1.toUpperCase();</a:t>
            </a:r>
          </a:p>
          <a:p>
            <a:pPr>
              <a:lnSpc>
                <a:spcPct val="80000"/>
              </a:lnSpc>
            </a:pPr>
            <a:r>
              <a:rPr lang="en-US" sz="2000"/>
              <a:t>      mutation3 = mutation2.replace ('E', 'X');</a:t>
            </a:r>
          </a:p>
          <a:p>
            <a:pPr>
              <a:lnSpc>
                <a:spcPct val="80000"/>
              </a:lnSpc>
            </a:pPr>
            <a:r>
              <a:rPr lang="en-US" sz="2000"/>
              <a:t>      mutation4 = mutation3.substring (3, 30);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      // Print each mutated string</a:t>
            </a:r>
          </a:p>
          <a:p>
            <a:pPr>
              <a:lnSpc>
                <a:spcPct val="80000"/>
              </a:lnSpc>
            </a:pPr>
            <a:r>
              <a:rPr lang="en-US" sz="2000"/>
              <a:t>      System.out.println ("Mutation #1: " + mutation1);</a:t>
            </a:r>
          </a:p>
          <a:p>
            <a:pPr>
              <a:lnSpc>
                <a:spcPct val="80000"/>
              </a:lnSpc>
            </a:pPr>
            <a:r>
              <a:rPr lang="en-US" sz="2000"/>
              <a:t>      System.out.println ("Mutation #2: " + mutation2);</a:t>
            </a:r>
          </a:p>
          <a:p>
            <a:pPr>
              <a:lnSpc>
                <a:spcPct val="80000"/>
              </a:lnSpc>
            </a:pPr>
            <a:r>
              <a:rPr lang="en-US" sz="2000"/>
              <a:t>      System.out.println ("Mutation #3: " + mutation3);</a:t>
            </a:r>
          </a:p>
          <a:p>
            <a:pPr>
              <a:lnSpc>
                <a:spcPct val="80000"/>
              </a:lnSpc>
            </a:pPr>
            <a:r>
              <a:rPr lang="en-US" sz="2000"/>
              <a:t>      System.out.println ("Mutation #4: " + mutation4);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      System.out.println ("Mutated length: " + mutation4.length());</a:t>
            </a:r>
          </a:p>
          <a:p>
            <a:pPr>
              <a:lnSpc>
                <a:spcPct val="80000"/>
              </a:lnSpc>
            </a:pPr>
            <a:r>
              <a:rPr lang="en-US" sz="2000"/>
              <a:t>   }</a:t>
            </a:r>
          </a:p>
          <a:p>
            <a:pPr>
              <a:lnSpc>
                <a:spcPct val="80000"/>
              </a:lnSpc>
            </a:pPr>
            <a:r>
              <a:rPr lang="en-US" sz="2000"/>
              <a:t>}</a:t>
            </a:r>
          </a:p>
          <a:p>
            <a:pPr>
              <a:lnSpc>
                <a:spcPct val="80000"/>
              </a:lnSpc>
            </a:pPr>
            <a:endParaRPr lang="en-US" sz="140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40B37-8CFB-427D-87C4-F19A2E5D8621}" type="slidenum">
              <a:rPr lang="en-US" altLang="en-US"/>
              <a:pPr/>
              <a:t>56</a:t>
            </a:fld>
            <a:endParaRPr lang="en-US" alt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Libraries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75000"/>
              </a:spcBef>
            </a:pPr>
            <a:r>
              <a:rPr lang="en-US" altLang="en-US" dirty="0"/>
              <a:t>A </a:t>
            </a:r>
            <a:r>
              <a:rPr lang="en-US" altLang="en-US" i="1" dirty="0"/>
              <a:t>class library</a:t>
            </a:r>
            <a:r>
              <a:rPr lang="en-US" altLang="en-US" dirty="0"/>
              <a:t> is a collection of classes that we can use when developing programs</a:t>
            </a:r>
          </a:p>
          <a:p>
            <a:pPr>
              <a:spcBef>
                <a:spcPct val="75000"/>
              </a:spcBef>
            </a:pPr>
            <a:r>
              <a:rPr lang="en-US" altLang="en-US" dirty="0"/>
              <a:t>The </a:t>
            </a:r>
            <a:r>
              <a:rPr lang="en-US" altLang="en-US" i="1" dirty="0"/>
              <a:t>Java standard class library</a:t>
            </a:r>
            <a:r>
              <a:rPr lang="en-US" altLang="en-US" dirty="0"/>
              <a:t> is part of any Java development environment</a:t>
            </a:r>
          </a:p>
          <a:p>
            <a:pPr>
              <a:spcBef>
                <a:spcPct val="75000"/>
              </a:spcBef>
            </a:pPr>
            <a:r>
              <a:rPr lang="en-US" altLang="en-US" dirty="0" smtClean="0"/>
              <a:t>The 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</a:rPr>
              <a:t>System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en-US" dirty="0"/>
              <a:t>class and the 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</a:rPr>
              <a:t>String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en-US" dirty="0"/>
              <a:t>class are part of the Java standard class library</a:t>
            </a:r>
          </a:p>
          <a:p>
            <a:pPr>
              <a:spcBef>
                <a:spcPct val="75000"/>
              </a:spcBef>
            </a:pPr>
            <a:r>
              <a:rPr lang="en-US" altLang="en-US" dirty="0"/>
              <a:t>Other class libraries can be </a:t>
            </a:r>
            <a:r>
              <a:rPr lang="en-US" altLang="en-US" dirty="0" smtClean="0"/>
              <a:t>created by programmers like you</a:t>
            </a:r>
            <a:endParaRPr lang="en-US" altLang="en-US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9BA70-7CA5-4A7D-963D-2BD995D81B75}" type="slidenum">
              <a:rPr lang="en-US" altLang="en-US"/>
              <a:pPr/>
              <a:t>57</a:t>
            </a:fld>
            <a:endParaRPr lang="en-US" alt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Packages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/>
              <a:t>The classes of the Java standard class library are organized into packages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Some of the packages in the standard class library are: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7388" y="3182939"/>
            <a:ext cx="8418513" cy="2247900"/>
            <a:chOff x="477" y="1924"/>
            <a:chExt cx="5303" cy="1416"/>
          </a:xfrm>
        </p:grpSpPr>
        <p:sp>
          <p:nvSpPr>
            <p:cNvPr id="67588" name="Text Box 4"/>
            <p:cNvSpPr txBox="1">
              <a:spLocks noChangeArrowheads="1"/>
            </p:cNvSpPr>
            <p:nvPr/>
          </p:nvSpPr>
          <p:spPr bwMode="auto">
            <a:xfrm>
              <a:off x="477" y="1924"/>
              <a:ext cx="1022" cy="141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Ctr="1">
              <a:spAutoFit/>
            </a:bodyPr>
            <a:lstStyle/>
            <a:p>
              <a:pPr algn="l"/>
              <a:r>
                <a:rPr lang="en-US" altLang="en-US" sz="2000" b="1" u="sng" dirty="0">
                  <a:solidFill>
                    <a:schemeClr val="hlink"/>
                  </a:solidFill>
                  <a:latin typeface="Arial" charset="0"/>
                </a:rPr>
                <a:t>Package</a:t>
              </a:r>
              <a:endParaRPr lang="en-US" altLang="en-US" sz="2000" b="1" dirty="0">
                <a:solidFill>
                  <a:schemeClr val="hlink"/>
                </a:solidFill>
                <a:latin typeface="Arial" charset="0"/>
              </a:endParaRPr>
            </a:p>
            <a:p>
              <a:pPr algn="l"/>
              <a:endParaRPr lang="en-US" altLang="en-US" sz="2000" b="1" dirty="0">
                <a:solidFill>
                  <a:schemeClr val="hlink"/>
                </a:solidFill>
                <a:latin typeface="Arial" charset="0"/>
              </a:endParaRPr>
            </a:p>
            <a:p>
              <a:pPr algn="l"/>
              <a:r>
                <a:rPr lang="en-US" altLang="en-US" sz="2000" b="1" dirty="0" err="1">
                  <a:solidFill>
                    <a:schemeClr val="hlink"/>
                  </a:solidFill>
                  <a:latin typeface="Arial" charset="0"/>
                </a:rPr>
                <a:t>java.lang</a:t>
              </a:r>
              <a:endParaRPr lang="en-US" altLang="en-US" sz="2000" b="1" dirty="0">
                <a:solidFill>
                  <a:schemeClr val="hlink"/>
                </a:solidFill>
                <a:latin typeface="Arial" charset="0"/>
              </a:endParaRPr>
            </a:p>
            <a:p>
              <a:pPr algn="l"/>
              <a:r>
                <a:rPr lang="en-US" altLang="en-US" sz="2000" b="1" dirty="0" err="1">
                  <a:solidFill>
                    <a:schemeClr val="hlink"/>
                  </a:solidFill>
                  <a:latin typeface="Arial" charset="0"/>
                </a:rPr>
                <a:t>java.applet</a:t>
              </a:r>
              <a:endParaRPr lang="en-US" altLang="en-US" sz="2000" b="1" dirty="0">
                <a:solidFill>
                  <a:schemeClr val="hlink"/>
                </a:solidFill>
                <a:latin typeface="Arial" charset="0"/>
              </a:endParaRPr>
            </a:p>
            <a:p>
              <a:pPr algn="l"/>
              <a:r>
                <a:rPr lang="en-US" altLang="en-US" sz="2000" b="1" dirty="0">
                  <a:solidFill>
                    <a:schemeClr val="hlink"/>
                  </a:solidFill>
                  <a:latin typeface="Arial" charset="0"/>
                </a:rPr>
                <a:t>java.awt</a:t>
              </a:r>
            </a:p>
            <a:p>
              <a:pPr algn="l"/>
              <a:r>
                <a:rPr lang="en-US" altLang="en-US" sz="2000" b="1" dirty="0" err="1">
                  <a:solidFill>
                    <a:schemeClr val="hlink"/>
                  </a:solidFill>
                  <a:latin typeface="Arial" charset="0"/>
                </a:rPr>
                <a:t>javax.swing</a:t>
              </a:r>
              <a:endParaRPr lang="en-US" altLang="en-US" sz="2000" b="1" dirty="0">
                <a:solidFill>
                  <a:schemeClr val="hlink"/>
                </a:solidFill>
                <a:latin typeface="Arial" charset="0"/>
              </a:endParaRPr>
            </a:p>
            <a:p>
              <a:pPr algn="l"/>
              <a:r>
                <a:rPr lang="en-US" altLang="en-US" sz="2000" b="1" dirty="0" err="1" smtClean="0">
                  <a:solidFill>
                    <a:schemeClr val="hlink"/>
                  </a:solidFill>
                  <a:latin typeface="Arial" charset="0"/>
                </a:rPr>
                <a:t>java.util</a:t>
              </a:r>
              <a:endParaRPr lang="en-US" altLang="en-US" sz="2000" b="1" dirty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67589" name="Text Box 5"/>
            <p:cNvSpPr txBox="1">
              <a:spLocks noChangeArrowheads="1"/>
            </p:cNvSpPr>
            <p:nvPr/>
          </p:nvSpPr>
          <p:spPr bwMode="auto">
            <a:xfrm>
              <a:off x="1895" y="1925"/>
              <a:ext cx="3885" cy="141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Ctr="1">
              <a:spAutoFit/>
            </a:bodyPr>
            <a:lstStyle/>
            <a:p>
              <a:pPr algn="l"/>
              <a:r>
                <a:rPr lang="en-US" altLang="en-US" sz="2000" b="1" u="sng" dirty="0">
                  <a:solidFill>
                    <a:schemeClr val="hlink"/>
                  </a:solidFill>
                  <a:latin typeface="Arial" charset="0"/>
                </a:rPr>
                <a:t>Purpose</a:t>
              </a:r>
              <a:endParaRPr lang="en-US" altLang="en-US" sz="2000" b="1" dirty="0">
                <a:solidFill>
                  <a:schemeClr val="hlink"/>
                </a:solidFill>
                <a:latin typeface="Arial" charset="0"/>
              </a:endParaRPr>
            </a:p>
            <a:p>
              <a:pPr algn="l"/>
              <a:endParaRPr lang="en-US" altLang="en-US" sz="2000" b="1" dirty="0">
                <a:solidFill>
                  <a:schemeClr val="hlink"/>
                </a:solidFill>
                <a:latin typeface="Arial" charset="0"/>
              </a:endParaRPr>
            </a:p>
            <a:p>
              <a:pPr algn="l"/>
              <a:r>
                <a:rPr lang="en-US" altLang="en-US" sz="2000" b="1" dirty="0">
                  <a:solidFill>
                    <a:schemeClr val="hlink"/>
                  </a:solidFill>
                  <a:latin typeface="Arial" charset="0"/>
                </a:rPr>
                <a:t>General support</a:t>
              </a:r>
            </a:p>
            <a:p>
              <a:pPr algn="l"/>
              <a:r>
                <a:rPr lang="en-US" altLang="en-US" sz="2000" b="1" dirty="0">
                  <a:solidFill>
                    <a:schemeClr val="hlink"/>
                  </a:solidFill>
                  <a:latin typeface="Arial" charset="0"/>
                </a:rPr>
                <a:t>Creating applets for the web</a:t>
              </a:r>
            </a:p>
            <a:p>
              <a:pPr algn="l"/>
              <a:r>
                <a:rPr lang="en-US" altLang="en-US" sz="2000" b="1" dirty="0">
                  <a:solidFill>
                    <a:schemeClr val="hlink"/>
                  </a:solidFill>
                  <a:latin typeface="Arial" charset="0"/>
                </a:rPr>
                <a:t>Graphics and graphical user interfaces</a:t>
              </a:r>
            </a:p>
            <a:p>
              <a:pPr algn="l"/>
              <a:r>
                <a:rPr lang="en-US" altLang="en-US" sz="2000" b="1" dirty="0">
                  <a:solidFill>
                    <a:schemeClr val="hlink"/>
                  </a:solidFill>
                  <a:latin typeface="Arial" charset="0"/>
                </a:rPr>
                <a:t>Additional graphics capabilities and components</a:t>
              </a:r>
            </a:p>
            <a:p>
              <a:pPr algn="l"/>
              <a:r>
                <a:rPr lang="en-US" altLang="en-US" sz="2000" b="1" dirty="0" smtClean="0">
                  <a:solidFill>
                    <a:schemeClr val="hlink"/>
                  </a:solidFill>
                  <a:latin typeface="Arial" charset="0"/>
                </a:rPr>
                <a:t>Utilities</a:t>
              </a:r>
              <a:endParaRPr lang="en-US" altLang="en-US" sz="2000" b="1" dirty="0">
                <a:solidFill>
                  <a:schemeClr val="hlink"/>
                </a:solidFill>
                <a:latin typeface="Arial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 rot="21250334">
            <a:off x="5027008" y="2878276"/>
            <a:ext cx="3667421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Math, String, System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Arrow Connector 4"/>
          <p:cNvCxnSpPr>
            <a:stCxn id="3" idx="1"/>
          </p:cNvCxnSpPr>
          <p:nvPr/>
        </p:nvCxnSpPr>
        <p:spPr bwMode="auto">
          <a:xfrm flipH="1">
            <a:off x="4572000" y="3326078"/>
            <a:ext cx="464485" cy="407722"/>
          </a:xfrm>
          <a:prstGeom prst="straightConnector1">
            <a:avLst/>
          </a:prstGeom>
          <a:solidFill>
            <a:srgbClr val="FFFF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 flipV="1">
            <a:off x="3962400" y="5429252"/>
            <a:ext cx="1047007" cy="493383"/>
          </a:xfrm>
          <a:prstGeom prst="straightConnector1">
            <a:avLst/>
          </a:prstGeom>
          <a:solidFill>
            <a:srgbClr val="FFFF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 rot="362222">
            <a:off x="5026751" y="5661025"/>
            <a:ext cx="3667421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Random, Scanner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5852428"/>
            <a:ext cx="2976219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Color, Rectangle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381000" y="4572000"/>
            <a:ext cx="0" cy="1280429"/>
          </a:xfrm>
          <a:prstGeom prst="line">
            <a:avLst/>
          </a:prstGeom>
          <a:solidFill>
            <a:srgbClr val="FFFF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381000" y="4620759"/>
            <a:ext cx="381000" cy="1"/>
          </a:xfrm>
          <a:prstGeom prst="straightConnector1">
            <a:avLst/>
          </a:prstGeom>
          <a:solidFill>
            <a:srgbClr val="FFFF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B5B46-CD7A-4CDC-9B65-7B96F2C38FCD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import Declaration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en-US" dirty="0" smtClean="0"/>
              <a:t>To use one of these classes you must </a:t>
            </a:r>
            <a:r>
              <a:rPr lang="en-US" altLang="en-US" i="1" dirty="0"/>
              <a:t>import</a:t>
            </a:r>
            <a:r>
              <a:rPr lang="en-US" altLang="en-US" dirty="0"/>
              <a:t> the class, and then use just the class </a:t>
            </a:r>
            <a:r>
              <a:rPr lang="en-US" altLang="en-US" dirty="0" smtClean="0"/>
              <a:t>name in your program</a:t>
            </a:r>
            <a:endParaRPr lang="en-US" altLang="en-US" dirty="0"/>
          </a:p>
          <a:p>
            <a:pPr algn="ctr">
              <a:lnSpc>
                <a:spcPct val="90000"/>
              </a:lnSpc>
              <a:spcBef>
                <a:spcPct val="75000"/>
              </a:spcBef>
              <a:buFont typeface="Wingdings" pitchFamily="2" charset="2"/>
              <a:buNone/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</a:rPr>
              <a:t>import</a:t>
            </a:r>
            <a:r>
              <a:rPr lang="en-US" altLang="en-US" sz="2000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altLang="en-US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</a:rPr>
              <a:t>java.util.Random</a:t>
            </a:r>
            <a:r>
              <a:rPr lang="en-US" altLang="en-US" sz="2000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ctr">
              <a:lnSpc>
                <a:spcPct val="90000"/>
              </a:lnSpc>
              <a:spcBef>
                <a:spcPct val="75000"/>
              </a:spcBef>
              <a:buFont typeface="Wingdings" pitchFamily="2" charset="2"/>
              <a:buNone/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</a:rPr>
              <a:t>import</a:t>
            </a:r>
            <a:r>
              <a:rPr lang="en-US" altLang="en-US" sz="2000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altLang="en-US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</a:rPr>
              <a:t>java.util.Scanner</a:t>
            </a:r>
            <a:r>
              <a:rPr lang="en-US" altLang="en-US" sz="2000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en-US" dirty="0"/>
              <a:t>To import all classes in a particular package, you can use the </a:t>
            </a:r>
            <a:r>
              <a:rPr lang="en-US" altLang="en-US" dirty="0">
                <a:solidFill>
                  <a:schemeClr val="tx1"/>
                </a:solidFill>
              </a:rPr>
              <a:t>*</a:t>
            </a:r>
            <a:r>
              <a:rPr lang="en-US" altLang="en-US" dirty="0"/>
              <a:t> wildcard character</a:t>
            </a:r>
          </a:p>
          <a:p>
            <a:pPr algn="ctr">
              <a:lnSpc>
                <a:spcPct val="90000"/>
              </a:lnSpc>
              <a:spcBef>
                <a:spcPct val="75000"/>
              </a:spcBef>
              <a:buFont typeface="Wingdings" pitchFamily="2" charset="2"/>
              <a:buNone/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</a:rPr>
              <a:t>import</a:t>
            </a:r>
            <a:r>
              <a:rPr lang="en-US" altLang="en-US" sz="2000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altLang="en-US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</a:rPr>
              <a:t>java.util</a:t>
            </a:r>
            <a:r>
              <a:rPr lang="en-US" altLang="en-US" sz="2000" dirty="0">
                <a:solidFill>
                  <a:schemeClr val="tx1"/>
                </a:solidFill>
                <a:latin typeface="Courier New" pitchFamily="49" charset="0"/>
              </a:rPr>
              <a:t>.*;</a:t>
            </a: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5D48-3D1A-499C-871D-4C214CC33807}" type="slidenum">
              <a:rPr lang="en-US" altLang="en-US"/>
              <a:pPr/>
              <a:t>59</a:t>
            </a:fld>
            <a:endParaRPr lang="en-US" alt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import Declaration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75000"/>
              </a:spcBef>
            </a:pPr>
            <a:r>
              <a:rPr lang="en-US" altLang="en-US" dirty="0"/>
              <a:t>All classes of the </a:t>
            </a:r>
            <a:r>
              <a:rPr lang="en-US" altLang="en-US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</a:rPr>
              <a:t>java.lang</a:t>
            </a:r>
            <a:r>
              <a:rPr lang="en-US" altLang="en-US" dirty="0"/>
              <a:t> package are imported automatically into all programs</a:t>
            </a:r>
          </a:p>
          <a:p>
            <a:pPr>
              <a:spcBef>
                <a:spcPct val="75000"/>
              </a:spcBef>
            </a:pPr>
            <a:r>
              <a:rPr lang="en-US" altLang="en-US" dirty="0"/>
              <a:t>That's why we didn't have to import the 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</a:rPr>
              <a:t>System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en-US" dirty="0"/>
              <a:t>or 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</a:rPr>
              <a:t>String</a:t>
            </a:r>
            <a:r>
              <a:rPr lang="en-US" altLang="en-US" dirty="0"/>
              <a:t> classes explicitly in earlier programs</a:t>
            </a:r>
          </a:p>
          <a:p>
            <a:pPr>
              <a:spcBef>
                <a:spcPct val="75000"/>
              </a:spcBef>
            </a:pPr>
            <a:r>
              <a:rPr lang="en-US" altLang="en-US" dirty="0"/>
              <a:t>The 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</a:rPr>
              <a:t>Random</a:t>
            </a:r>
            <a:r>
              <a:rPr lang="en-US" altLang="en-US" dirty="0"/>
              <a:t> class is part of the </a:t>
            </a:r>
            <a:r>
              <a:rPr lang="en-US" altLang="en-US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</a:rPr>
              <a:t>java.util</a:t>
            </a:r>
            <a:r>
              <a:rPr lang="en-US" altLang="en-US" dirty="0"/>
              <a:t> package</a:t>
            </a:r>
          </a:p>
          <a:p>
            <a:pPr>
              <a:spcBef>
                <a:spcPct val="75000"/>
              </a:spcBef>
            </a:pPr>
            <a:r>
              <a:rPr lang="en-US" altLang="en-US" dirty="0"/>
              <a:t>It provides methods that generate pseudorandom numbers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1" u="sng" dirty="0"/>
              <a:t>Encapsulation</a:t>
            </a:r>
            <a:r>
              <a:rPr lang="en-US" altLang="en-US" dirty="0"/>
              <a:t> is also known as data hiding.  </a:t>
            </a: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/>
              <a:t>	</a:t>
            </a:r>
            <a:r>
              <a:rPr lang="en-US" altLang="en-US" i="1" u="sng" dirty="0" smtClean="0"/>
              <a:t>private</a:t>
            </a:r>
            <a:r>
              <a:rPr lang="en-US" altLang="en-US" dirty="0" smtClean="0"/>
              <a:t> </a:t>
            </a:r>
            <a:r>
              <a:rPr lang="en-US" altLang="en-US" dirty="0" err="1"/>
              <a:t>vs</a:t>
            </a:r>
            <a:r>
              <a:rPr lang="en-US" altLang="en-US" dirty="0"/>
              <a:t> </a:t>
            </a:r>
            <a:r>
              <a:rPr lang="en-US" altLang="en-US" i="1" u="sng" dirty="0" smtClean="0"/>
              <a:t>public</a:t>
            </a:r>
            <a:r>
              <a:rPr lang="en-US" altLang="en-US" dirty="0" smtClean="0"/>
              <a:t> </a:t>
            </a:r>
            <a:r>
              <a:rPr lang="en-US" altLang="en-US" dirty="0"/>
              <a:t>data fields.  </a:t>
            </a:r>
            <a:endParaRPr lang="en-US" altLang="en-US" dirty="0" smtClean="0"/>
          </a:p>
          <a:p>
            <a:r>
              <a:rPr lang="en-US" altLang="en-US" dirty="0" smtClean="0"/>
              <a:t>We can use a class or methods of a class without knowing how they do the job – this is called </a:t>
            </a:r>
            <a:r>
              <a:rPr lang="en-US" altLang="en-US" i="1" u="sng" dirty="0" smtClean="0"/>
              <a:t>abstraction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Classes can be created from other classes through the use of </a:t>
            </a:r>
            <a:r>
              <a:rPr lang="en-US" altLang="en-US" i="1" u="sng" dirty="0" smtClean="0"/>
              <a:t>inheritance</a:t>
            </a:r>
            <a:r>
              <a:rPr lang="en-US" altLang="en-US" dirty="0" smtClean="0"/>
              <a:t>.  Inheritance is a form of code reuse between parent and child classes.</a:t>
            </a:r>
          </a:p>
          <a:p>
            <a:r>
              <a:rPr lang="en-US" altLang="en-US" i="1" u="sng" dirty="0" smtClean="0"/>
              <a:t>Polymorphism</a:t>
            </a:r>
            <a:r>
              <a:rPr lang="en-US" altLang="en-US" dirty="0" smtClean="0"/>
              <a:t> is the idea that we can refer to objects of different but related types in the same way.  </a:t>
            </a:r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82E36-DF5C-4D29-8CED-F52EB30D7674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0438847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5D5AB-5D7C-4B28-88C5-46FF784F7BE5}" type="slidenum">
              <a:rPr lang="en-US" altLang="en-US"/>
              <a:pPr/>
              <a:t>60</a:t>
            </a:fld>
            <a:endParaRPr lang="en-US" alt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Methods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91600" cy="4905375"/>
          </a:xfrm>
        </p:spPr>
        <p:txBody>
          <a:bodyPr/>
          <a:lstStyle/>
          <a:p>
            <a:pPr>
              <a:spcBef>
                <a:spcPct val="75000"/>
              </a:spcBef>
            </a:pPr>
            <a:r>
              <a:rPr lang="en-US" altLang="en-US" dirty="0" smtClean="0"/>
              <a:t>Static </a:t>
            </a:r>
            <a:r>
              <a:rPr lang="en-US" altLang="en-US" dirty="0"/>
              <a:t>methods can be invoked through the class name, instead of through an object of the class</a:t>
            </a:r>
          </a:p>
          <a:p>
            <a:pPr>
              <a:spcBef>
                <a:spcPct val="75000"/>
              </a:spcBef>
            </a:pPr>
            <a:r>
              <a:rPr lang="en-US" altLang="en-US" dirty="0" smtClean="0"/>
              <a:t>The 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</a:rPr>
              <a:t>Math</a:t>
            </a:r>
            <a:r>
              <a:rPr lang="en-US" altLang="en-US" dirty="0"/>
              <a:t> class </a:t>
            </a:r>
            <a:r>
              <a:rPr lang="en-US" altLang="en-US" dirty="0" smtClean="0"/>
              <a:t>is a static class and contains </a:t>
            </a:r>
            <a:r>
              <a:rPr lang="en-US" altLang="en-US" dirty="0"/>
              <a:t>many static methods, providing various mathematical functions, such as absolute value, trigonometry functions, square root, etc.</a:t>
            </a:r>
          </a:p>
          <a:p>
            <a:pPr algn="ctr">
              <a:spcBef>
                <a:spcPct val="75000"/>
              </a:spcBef>
              <a:buFont typeface="Wingdings" pitchFamily="2" charset="2"/>
              <a:buNone/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</a:rPr>
              <a:t>double</a:t>
            </a:r>
            <a:r>
              <a:rPr lang="en-US" altLang="en-US" sz="2300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</a:rPr>
              <a:t>temp</a:t>
            </a:r>
            <a:r>
              <a:rPr lang="en-US" altLang="en-US" sz="2300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</a:rPr>
              <a:t>= </a:t>
            </a:r>
            <a:r>
              <a:rPr lang="en-US" altLang="en-US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</a:rPr>
              <a:t>Math.sqrt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</a:rPr>
              <a:t>(x*y)</a:t>
            </a:r>
            <a:r>
              <a:rPr lang="en-US" altLang="en-US" sz="2300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</a:rPr>
              <a:t>+ Math.pow(x, y);</a:t>
            </a:r>
          </a:p>
          <a:p>
            <a:pPr>
              <a:buFont typeface="Wingdings" pitchFamily="2" charset="2"/>
              <a:buNone/>
            </a:pPr>
            <a:endParaRPr lang="en-US" altLang="en-US" sz="28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2885D-102D-4498-89D9-9FF58C79CF78}" type="slidenum">
              <a:rPr lang="en-US" altLang="en-US"/>
              <a:pPr/>
              <a:t>61</a:t>
            </a:fld>
            <a:endParaRPr lang="en-US" alt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Class See p </a:t>
            </a:r>
            <a:r>
              <a:rPr lang="en-US" dirty="0" smtClean="0"/>
              <a:t>94.</a:t>
            </a: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/>
              <a:t>int num = -34;</a:t>
            </a:r>
          </a:p>
          <a:p>
            <a:pPr lvl="1"/>
            <a:r>
              <a:rPr lang="en-US" sz="2800"/>
              <a:t>int absNum = Math.abs(num);</a:t>
            </a:r>
          </a:p>
          <a:p>
            <a:r>
              <a:rPr lang="en-US" sz="3200"/>
              <a:t>double dec = 4.3;</a:t>
            </a:r>
          </a:p>
          <a:p>
            <a:pPr lvl="1"/>
            <a:r>
              <a:rPr lang="en-US" sz="2800"/>
              <a:t>double absDec = Math.abs(dec);</a:t>
            </a:r>
          </a:p>
          <a:p>
            <a:r>
              <a:rPr lang="en-US" sz="3200"/>
              <a:t>double pwr = Math.pow (2, 4);</a:t>
            </a:r>
          </a:p>
          <a:p>
            <a:r>
              <a:rPr lang="en-US" sz="3200"/>
              <a:t>double num2 = 49.0</a:t>
            </a:r>
          </a:p>
          <a:p>
            <a:pPr lvl="1"/>
            <a:r>
              <a:rPr lang="en-US" sz="2800"/>
              <a:t>double sqrRtNum2 = Math.sqrt(num2)</a:t>
            </a:r>
          </a:p>
          <a:p>
            <a:pPr lvl="1"/>
            <a:endParaRPr lang="en-US" sz="280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2800F-4DCD-43FF-8F0B-215C76CAF942}" type="slidenum">
              <a:rPr lang="en-US" altLang="en-US"/>
              <a:pPr/>
              <a:t>62</a:t>
            </a:fld>
            <a:endParaRPr lang="en-US" alt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</a:t>
            </a:r>
            <a:r>
              <a:rPr lang="en-US" dirty="0" smtClean="0"/>
              <a:t>Class pp. 91 - 93</a:t>
            </a:r>
            <a:endParaRPr lang="en-US" dirty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Random rand  = new Random();</a:t>
            </a:r>
          </a:p>
          <a:p>
            <a:r>
              <a:rPr lang="en-US" sz="2800"/>
              <a:t>int num 1;</a:t>
            </a:r>
          </a:p>
          <a:p>
            <a:r>
              <a:rPr lang="en-US" sz="2800"/>
              <a:t>double num2;</a:t>
            </a:r>
          </a:p>
          <a:p>
            <a:pPr lvl="1"/>
            <a:r>
              <a:rPr lang="en-US" sz="2400"/>
              <a:t>num1 = rand.nextInt(10); </a:t>
            </a:r>
          </a:p>
          <a:p>
            <a:pPr lvl="1">
              <a:buFontTx/>
              <a:buNone/>
            </a:pPr>
            <a:r>
              <a:rPr lang="en-US" sz="2400"/>
              <a:t>	//returns a random number in the range 0 to num-1</a:t>
            </a:r>
          </a:p>
          <a:p>
            <a:pPr lvl="1">
              <a:buFontTx/>
              <a:buNone/>
            </a:pPr>
            <a:endParaRPr lang="en-US" sz="2400"/>
          </a:p>
          <a:p>
            <a:pPr lvl="1"/>
            <a:r>
              <a:rPr lang="en-US" sz="2400"/>
              <a:t>num2 = rand.nextDouble();</a:t>
            </a:r>
          </a:p>
          <a:p>
            <a:pPr lvl="1">
              <a:buFontTx/>
              <a:buNone/>
            </a:pPr>
            <a:r>
              <a:rPr lang="en-US" sz="2400"/>
              <a:t>	/* returns a random number between 0.0 (inclusive) and 1.0 (exclusive) (0.0, 1.0]</a:t>
            </a:r>
          </a:p>
          <a:p>
            <a:pPr lvl="1">
              <a:buFontTx/>
              <a:buNone/>
            </a:pPr>
            <a:r>
              <a:rPr lang="en-US" sz="2400"/>
              <a:t>	/*</a:t>
            </a:r>
          </a:p>
          <a:p>
            <a:pPr lvl="1"/>
            <a:endParaRPr lang="en-US" sz="240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059B3-9F29-4DE8-BDDB-6C3C19B4014A}" type="slidenum">
              <a:rPr lang="en-US" altLang="en-US"/>
              <a:pPr/>
              <a:t>63</a:t>
            </a:fld>
            <a:endParaRPr lang="en-US" alt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RandomNumbers.java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05800" cy="52863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/>
              <a:t>//********************************************************************</a:t>
            </a:r>
          </a:p>
          <a:p>
            <a:pPr>
              <a:lnSpc>
                <a:spcPct val="80000"/>
              </a:lnSpc>
            </a:pPr>
            <a:r>
              <a:rPr lang="en-US" sz="1600"/>
              <a:t>//  RandomNumbers.java       Author: Lewis/Loftus/Cocking</a:t>
            </a:r>
          </a:p>
          <a:p>
            <a:pPr>
              <a:lnSpc>
                <a:spcPct val="80000"/>
              </a:lnSpc>
            </a:pPr>
            <a:r>
              <a:rPr lang="en-US" sz="1600"/>
              <a:t>//</a:t>
            </a:r>
          </a:p>
          <a:p>
            <a:pPr>
              <a:lnSpc>
                <a:spcPct val="80000"/>
              </a:lnSpc>
            </a:pPr>
            <a:r>
              <a:rPr lang="en-US" sz="1600"/>
              <a:t>//  Demonstrates the import statement, and the creation of pseudo-</a:t>
            </a:r>
          </a:p>
          <a:p>
            <a:pPr>
              <a:lnSpc>
                <a:spcPct val="80000"/>
              </a:lnSpc>
            </a:pPr>
            <a:r>
              <a:rPr lang="en-US" sz="1600"/>
              <a:t>//  random numbers using the Random class.</a:t>
            </a:r>
          </a:p>
          <a:p>
            <a:pPr>
              <a:lnSpc>
                <a:spcPct val="80000"/>
              </a:lnSpc>
            </a:pPr>
            <a:r>
              <a:rPr lang="en-US" sz="1600"/>
              <a:t>//********************************************************************</a:t>
            </a:r>
          </a:p>
          <a:p>
            <a:pPr>
              <a:lnSpc>
                <a:spcPct val="80000"/>
              </a:lnSpc>
            </a:pPr>
            <a:endParaRPr lang="en-US" sz="1600"/>
          </a:p>
          <a:p>
            <a:pPr>
              <a:lnSpc>
                <a:spcPct val="80000"/>
              </a:lnSpc>
            </a:pPr>
            <a:r>
              <a:rPr lang="en-US" sz="1600"/>
              <a:t>import java.util.Random;</a:t>
            </a:r>
          </a:p>
          <a:p>
            <a:pPr>
              <a:lnSpc>
                <a:spcPct val="80000"/>
              </a:lnSpc>
            </a:pPr>
            <a:endParaRPr lang="en-US" sz="1600"/>
          </a:p>
          <a:p>
            <a:pPr>
              <a:lnSpc>
                <a:spcPct val="80000"/>
              </a:lnSpc>
            </a:pPr>
            <a:r>
              <a:rPr lang="en-US" sz="1600"/>
              <a:t>public class RandomNumbers</a:t>
            </a:r>
          </a:p>
          <a:p>
            <a:pPr>
              <a:lnSpc>
                <a:spcPct val="80000"/>
              </a:lnSpc>
            </a:pPr>
            <a:r>
              <a:rPr lang="en-US" sz="1600"/>
              <a:t>{</a:t>
            </a:r>
          </a:p>
          <a:p>
            <a:pPr>
              <a:lnSpc>
                <a:spcPct val="80000"/>
              </a:lnSpc>
            </a:pPr>
            <a:r>
              <a:rPr lang="en-US" sz="1600"/>
              <a:t>   //-----------------------------------------------------------------</a:t>
            </a:r>
          </a:p>
          <a:p>
            <a:pPr>
              <a:lnSpc>
                <a:spcPct val="80000"/>
              </a:lnSpc>
            </a:pPr>
            <a:r>
              <a:rPr lang="en-US" sz="1600"/>
              <a:t>   //  Generates random numbers in various ranges.</a:t>
            </a:r>
          </a:p>
          <a:p>
            <a:pPr>
              <a:lnSpc>
                <a:spcPct val="80000"/>
              </a:lnSpc>
            </a:pPr>
            <a:r>
              <a:rPr lang="en-US" sz="1600"/>
              <a:t>   //-----------------------------------------------------------------</a:t>
            </a:r>
          </a:p>
          <a:p>
            <a:pPr>
              <a:lnSpc>
                <a:spcPct val="80000"/>
              </a:lnSpc>
            </a:pPr>
            <a:r>
              <a:rPr lang="en-US" sz="1600"/>
              <a:t>   public static void main (String[] args)</a:t>
            </a:r>
          </a:p>
          <a:p>
            <a:pPr>
              <a:lnSpc>
                <a:spcPct val="80000"/>
              </a:lnSpc>
            </a:pPr>
            <a:r>
              <a:rPr lang="en-US" sz="1600"/>
              <a:t>   {</a:t>
            </a:r>
          </a:p>
          <a:p>
            <a:pPr>
              <a:lnSpc>
                <a:spcPct val="80000"/>
              </a:lnSpc>
            </a:pPr>
            <a:r>
              <a:rPr lang="en-US" sz="1600"/>
              <a:t>      Random generator = new Random();</a:t>
            </a:r>
          </a:p>
          <a:p>
            <a:pPr>
              <a:lnSpc>
                <a:spcPct val="80000"/>
              </a:lnSpc>
            </a:pPr>
            <a:r>
              <a:rPr lang="en-US" sz="1600"/>
              <a:t>      int num1;</a:t>
            </a:r>
          </a:p>
          <a:p>
            <a:pPr>
              <a:lnSpc>
                <a:spcPct val="80000"/>
              </a:lnSpc>
            </a:pPr>
            <a:r>
              <a:rPr lang="en-US" sz="1600"/>
              <a:t>      double num2;</a:t>
            </a:r>
          </a:p>
          <a:p>
            <a:pPr>
              <a:lnSpc>
                <a:spcPct val="80000"/>
              </a:lnSpc>
            </a:pPr>
            <a:endParaRPr lang="en-US" sz="1600"/>
          </a:p>
          <a:p>
            <a:pPr>
              <a:lnSpc>
                <a:spcPct val="80000"/>
              </a:lnSpc>
            </a:pPr>
            <a:r>
              <a:rPr lang="en-US" sz="1600"/>
              <a:t>      num1 = generator.nextInt(10);</a:t>
            </a:r>
          </a:p>
          <a:p>
            <a:pPr>
              <a:lnSpc>
                <a:spcPct val="80000"/>
              </a:lnSpc>
            </a:pPr>
            <a:r>
              <a:rPr lang="en-US" sz="1600"/>
              <a:t>      System.out.println ("From 0 to 9: " + num1);</a:t>
            </a:r>
          </a:p>
          <a:p>
            <a:pPr>
              <a:lnSpc>
                <a:spcPct val="80000"/>
              </a:lnSpc>
            </a:pPr>
            <a:endParaRPr lang="en-US" sz="1600"/>
          </a:p>
          <a:p>
            <a:pPr>
              <a:lnSpc>
                <a:spcPct val="80000"/>
              </a:lnSpc>
            </a:pPr>
            <a:r>
              <a:rPr lang="en-US" sz="1600"/>
              <a:t>   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10620-7944-4745-9648-B79B53E28DD3}" type="slidenum">
              <a:rPr lang="en-US" altLang="en-US"/>
              <a:pPr/>
              <a:t>64</a:t>
            </a:fld>
            <a:endParaRPr lang="en-US" alt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3058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 num1 = </a:t>
            </a:r>
            <a:r>
              <a:rPr lang="en-US" sz="2000" dirty="0" err="1"/>
              <a:t>generator.nextInt</a:t>
            </a:r>
            <a:r>
              <a:rPr lang="en-US" sz="2000" dirty="0"/>
              <a:t>(10) + 1;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   </a:t>
            </a:r>
            <a:r>
              <a:rPr lang="en-US" sz="2000" dirty="0" err="1"/>
              <a:t>System.out.println</a:t>
            </a:r>
            <a:r>
              <a:rPr lang="en-US" sz="2000" dirty="0"/>
              <a:t> ("From 1 to 10: " + num1);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      num1 = </a:t>
            </a:r>
            <a:r>
              <a:rPr lang="en-US" sz="2000" dirty="0" err="1"/>
              <a:t>generator.nextInt</a:t>
            </a:r>
            <a:r>
              <a:rPr lang="en-US" sz="2000" dirty="0"/>
              <a:t>(15) + 20;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   </a:t>
            </a:r>
            <a:r>
              <a:rPr lang="en-US" sz="2000" dirty="0" err="1"/>
              <a:t>System.out.println</a:t>
            </a:r>
            <a:r>
              <a:rPr lang="en-US" sz="2000" dirty="0"/>
              <a:t> ("From 20 to 34: " + num1);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      num1 = </a:t>
            </a:r>
            <a:r>
              <a:rPr lang="en-US" sz="2000" dirty="0" err="1"/>
              <a:t>generator.nextInt</a:t>
            </a:r>
            <a:r>
              <a:rPr lang="en-US" sz="2000" dirty="0"/>
              <a:t>(20) - 10;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   </a:t>
            </a:r>
            <a:r>
              <a:rPr lang="en-US" sz="2000" dirty="0" err="1"/>
              <a:t>System.out.println</a:t>
            </a:r>
            <a:r>
              <a:rPr lang="en-US" sz="2000" dirty="0"/>
              <a:t> ("From -10 to 9: " + num1);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      num2 = </a:t>
            </a:r>
            <a:r>
              <a:rPr lang="en-US" sz="2000" dirty="0" err="1"/>
              <a:t>generator.nextDouble</a:t>
            </a:r>
            <a:r>
              <a:rPr lang="en-US" sz="2000" dirty="0"/>
              <a:t>();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   </a:t>
            </a:r>
            <a:r>
              <a:rPr lang="en-US" sz="2000" dirty="0" err="1"/>
              <a:t>System.out.println</a:t>
            </a:r>
            <a:r>
              <a:rPr lang="en-US" sz="2000" dirty="0"/>
              <a:t> ("A random double [between 0-1]: " + 				num2);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   num2 = </a:t>
            </a:r>
            <a:r>
              <a:rPr lang="en-US" sz="2000" dirty="0" err="1"/>
              <a:t>generator.nextDouble</a:t>
            </a:r>
            <a:r>
              <a:rPr lang="en-US" sz="2000" dirty="0"/>
              <a:t>() * 6;  // 0.0 to 5.999999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   num1 = (</a:t>
            </a:r>
            <a:r>
              <a:rPr lang="en-US" sz="2000" dirty="0" err="1"/>
              <a:t>int</a:t>
            </a:r>
            <a:r>
              <a:rPr lang="en-US" sz="2000" dirty="0"/>
              <a:t>) num2 + 1;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   </a:t>
            </a:r>
            <a:r>
              <a:rPr lang="en-US" sz="2000" dirty="0" err="1"/>
              <a:t>System.out.println</a:t>
            </a:r>
            <a:r>
              <a:rPr lang="en-US" sz="2000" dirty="0"/>
              <a:t> ("From 1 to 6: " + num1);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}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}</a:t>
            </a: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1C014-0898-4C71-8E0E-B6C3A5508EA7}" type="slidenum">
              <a:rPr lang="en-US" altLang="en-US"/>
              <a:pPr/>
              <a:t>65</a:t>
            </a:fld>
            <a:endParaRPr lang="en-US" alt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Formatting Output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/>
              <a:t>The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NumberFormat</a:t>
            </a:r>
            <a:r>
              <a:rPr lang="en-US" altLang="en-US"/>
              <a:t> class has static methods that return a formatter object</a:t>
            </a:r>
          </a:p>
          <a:p>
            <a:pPr algn="ctr">
              <a:spcBef>
                <a:spcPct val="70000"/>
              </a:spcBef>
              <a:buFont typeface="Wingdings" pitchFamily="2" charset="2"/>
              <a:buNone/>
            </a:pP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getCurrencyInstance()</a:t>
            </a:r>
          </a:p>
          <a:p>
            <a:pPr algn="ctr">
              <a:spcBef>
                <a:spcPct val="70000"/>
              </a:spcBef>
              <a:buFont typeface="Wingdings" pitchFamily="2" charset="2"/>
              <a:buNone/>
            </a:pP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getPercentInstance()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Each formatter object has a method called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format</a:t>
            </a:r>
            <a:r>
              <a:rPr lang="en-US" altLang="en-US"/>
              <a:t> that returns a string with the specified information in the appropriate format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See </a:t>
            </a:r>
            <a:r>
              <a:rPr lang="en-US" altLang="en-US">
                <a:hlinkClick r:id="rId2" action="ppaction://hlinkfile"/>
              </a:rPr>
              <a:t>Price.java</a:t>
            </a:r>
            <a:r>
              <a:rPr lang="en-US" altLang="en-US"/>
              <a:t> (page 97)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3593D-0CA1-4D2C-B38E-18109A6FF84A}" type="slidenum">
              <a:rPr lang="en-US" altLang="en-US"/>
              <a:pPr/>
              <a:t>66</a:t>
            </a:fld>
            <a:endParaRPr lang="en-US" alt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Price.java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05800" cy="617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/>
              <a:t>//********************************************************************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//  Price.java       Author: Lewis/Loftus/Cocking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//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//  Demonstrates the use of various Keyboard and </a:t>
            </a:r>
            <a:r>
              <a:rPr lang="en-US" sz="1600" dirty="0" err="1"/>
              <a:t>NumberFormat</a:t>
            </a: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/>
              <a:t>//  methods.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//********************************************************************</a:t>
            </a:r>
          </a:p>
          <a:p>
            <a:pPr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/>
              <a:t>import </a:t>
            </a:r>
            <a:r>
              <a:rPr lang="en-US" sz="1600" dirty="0" err="1" smtClean="0"/>
              <a:t>java.util.Scanner</a:t>
            </a:r>
            <a:r>
              <a:rPr lang="en-US" sz="1600" dirty="0" smtClean="0"/>
              <a:t>;</a:t>
            </a: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/>
              <a:t>import </a:t>
            </a:r>
            <a:r>
              <a:rPr lang="en-US" sz="1600" dirty="0" err="1"/>
              <a:t>java.text.NumberFormat</a:t>
            </a:r>
            <a:r>
              <a:rPr lang="en-US" sz="1600" dirty="0"/>
              <a:t>;</a:t>
            </a:r>
          </a:p>
          <a:p>
            <a:pPr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/>
              <a:t>public class Price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{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//-----------------------------------------------------------------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//  Calculates the final price of a purchased item using values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//  entered by the user.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//-----------------------------------------------------------------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public static void main (String[] </a:t>
            </a:r>
            <a:r>
              <a:rPr lang="en-US" sz="1600" dirty="0" err="1"/>
              <a:t>args</a:t>
            </a:r>
            <a:r>
              <a:rPr lang="en-US" sz="1600" dirty="0"/>
              <a:t>)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{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   final double TAX_RATE = 0.06;  // 6% sales tax</a:t>
            </a:r>
          </a:p>
          <a:p>
            <a:pPr lvl="1">
              <a:lnSpc>
                <a:spcPct val="80000"/>
              </a:lnSpc>
              <a:buNone/>
            </a:pPr>
            <a:endParaRPr lang="en-US" sz="1050" dirty="0"/>
          </a:p>
          <a:p>
            <a:pPr>
              <a:lnSpc>
                <a:spcPct val="80000"/>
              </a:lnSpc>
            </a:pPr>
            <a:r>
              <a:rPr lang="en-US" sz="1600" dirty="0"/>
              <a:t>      </a:t>
            </a:r>
            <a:r>
              <a:rPr lang="en-US" sz="1600" dirty="0" err="1"/>
              <a:t>int</a:t>
            </a:r>
            <a:r>
              <a:rPr lang="en-US" sz="1600" dirty="0"/>
              <a:t> quantity;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   double subtotal, tax, </a:t>
            </a:r>
            <a:r>
              <a:rPr lang="en-US" sz="1600" dirty="0" err="1"/>
              <a:t>totalCost</a:t>
            </a:r>
            <a:r>
              <a:rPr lang="en-US" sz="1600" dirty="0"/>
              <a:t>, </a:t>
            </a:r>
            <a:r>
              <a:rPr lang="en-US" sz="1600" dirty="0" err="1"/>
              <a:t>unitPrice</a:t>
            </a:r>
            <a:r>
              <a:rPr lang="en-US" sz="1600" dirty="0"/>
              <a:t>;</a:t>
            </a:r>
          </a:p>
          <a:p>
            <a:pPr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/>
              <a:t>      </a:t>
            </a:r>
            <a:r>
              <a:rPr lang="en-US" sz="1600" dirty="0" err="1"/>
              <a:t>System.out.print</a:t>
            </a:r>
            <a:r>
              <a:rPr lang="en-US" sz="1600" dirty="0"/>
              <a:t> ("Enter the quantity: ");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   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4852A-48A7-46A2-8B24-7705D99C2F23}" type="slidenum">
              <a:rPr lang="en-US" altLang="en-US"/>
              <a:pPr/>
              <a:t>67</a:t>
            </a:fld>
            <a:endParaRPr lang="en-US" alt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305800" cy="4905375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Scanner scan = new Scanner(</a:t>
            </a:r>
            <a:r>
              <a:rPr lang="en-US" sz="2000" dirty="0" err="1" smtClean="0"/>
              <a:t>System.in</a:t>
            </a:r>
            <a:r>
              <a:rPr lang="en-US" sz="2000" dirty="0" smtClean="0"/>
              <a:t>)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quantity </a:t>
            </a:r>
            <a:r>
              <a:rPr lang="en-US" sz="2000" dirty="0"/>
              <a:t>= </a:t>
            </a:r>
            <a:r>
              <a:rPr lang="en-US" sz="2000" dirty="0" err="1" smtClean="0"/>
              <a:t>scan.nextInt</a:t>
            </a:r>
            <a:r>
              <a:rPr lang="en-US" sz="2000" dirty="0" smtClean="0"/>
              <a:t>();</a:t>
            </a:r>
            <a:endParaRPr lang="en-US" sz="2000" dirty="0"/>
          </a:p>
          <a:p>
            <a:pPr>
              <a:lnSpc>
                <a:spcPct val="80000"/>
              </a:lnSpc>
              <a:buNone/>
            </a:pP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r>
              <a:rPr lang="en-US" sz="2000" dirty="0" err="1" smtClean="0"/>
              <a:t>System.out.print</a:t>
            </a:r>
            <a:r>
              <a:rPr lang="en-US" sz="2000" dirty="0" smtClean="0"/>
              <a:t> </a:t>
            </a:r>
            <a:r>
              <a:rPr lang="en-US" sz="2000" dirty="0"/>
              <a:t>("Enter the unit price: </a:t>
            </a:r>
            <a:r>
              <a:rPr lang="en-US" sz="2000" dirty="0" smtClean="0"/>
              <a:t>");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err="1" smtClean="0"/>
              <a:t>unitPrice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err="1" smtClean="0"/>
              <a:t>scan.nextDouble</a:t>
            </a:r>
            <a:r>
              <a:rPr lang="en-US" sz="2000" dirty="0"/>
              <a:t>();</a:t>
            </a:r>
          </a:p>
          <a:p>
            <a:pPr>
              <a:lnSpc>
                <a:spcPct val="80000"/>
              </a:lnSpc>
              <a:buNone/>
            </a:pP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subtotal </a:t>
            </a:r>
            <a:r>
              <a:rPr lang="en-US" sz="2000" dirty="0"/>
              <a:t>= quantity * </a:t>
            </a:r>
            <a:r>
              <a:rPr lang="en-US" sz="2000" dirty="0" err="1"/>
              <a:t>unitPrice</a:t>
            </a:r>
            <a:r>
              <a:rPr lang="en-US" sz="2000" dirty="0"/>
              <a:t>;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tax </a:t>
            </a:r>
            <a:r>
              <a:rPr lang="en-US" sz="2000" dirty="0"/>
              <a:t>= subtotal * </a:t>
            </a:r>
            <a:r>
              <a:rPr lang="en-US" sz="2000" dirty="0" smtClean="0"/>
              <a:t>TAX_RATE;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err="1" smtClean="0"/>
              <a:t>totalCost</a:t>
            </a:r>
            <a:r>
              <a:rPr lang="en-US" sz="2000" dirty="0" smtClean="0"/>
              <a:t> </a:t>
            </a:r>
            <a:r>
              <a:rPr lang="en-US" sz="2000" dirty="0"/>
              <a:t>= subtotal + tax;</a:t>
            </a:r>
          </a:p>
          <a:p>
            <a:pPr>
              <a:lnSpc>
                <a:spcPct val="80000"/>
              </a:lnSpc>
              <a:buNone/>
            </a:pPr>
            <a:endParaRPr lang="en-US" sz="2000" dirty="0" smtClean="0"/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// </a:t>
            </a:r>
            <a:r>
              <a:rPr lang="en-US" sz="2000" dirty="0"/>
              <a:t>Print output with appropriate </a:t>
            </a:r>
            <a:r>
              <a:rPr lang="en-US" sz="2000" dirty="0" smtClean="0"/>
              <a:t>formatting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/>
              <a:t> </a:t>
            </a:r>
            <a:r>
              <a:rPr lang="en-US" sz="2000" dirty="0" err="1"/>
              <a:t>NumberFormat</a:t>
            </a:r>
            <a:r>
              <a:rPr lang="en-US" sz="2000" dirty="0"/>
              <a:t> money = </a:t>
            </a:r>
            <a:r>
              <a:rPr lang="en-US" sz="2000" dirty="0" err="1"/>
              <a:t>NumberFormat.getCurrencyInstance</a:t>
            </a:r>
            <a:r>
              <a:rPr lang="en-US" sz="2000" dirty="0" smtClean="0"/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err="1" smtClean="0"/>
              <a:t>NumberFormat</a:t>
            </a:r>
            <a:r>
              <a:rPr lang="en-US" sz="2000" dirty="0" smtClean="0"/>
              <a:t> percent = </a:t>
            </a:r>
            <a:r>
              <a:rPr lang="en-US" sz="2000" dirty="0" err="1" smtClean="0"/>
              <a:t>NumberFormat.getPercentInstance</a:t>
            </a:r>
            <a:r>
              <a:rPr lang="en-US" sz="2000" dirty="0" smtClean="0"/>
              <a:t>();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  <a:buNone/>
            </a:pPr>
            <a:r>
              <a:rPr lang="en-US" sz="2000" dirty="0" err="1" smtClean="0"/>
              <a:t>System.out.println</a:t>
            </a:r>
            <a:r>
              <a:rPr lang="en-US" sz="2000" dirty="0" smtClean="0"/>
              <a:t> </a:t>
            </a:r>
            <a:r>
              <a:rPr lang="en-US" sz="2000" dirty="0"/>
              <a:t>("Subtotal: " + </a:t>
            </a:r>
            <a:r>
              <a:rPr lang="en-US" sz="2000" dirty="0" err="1"/>
              <a:t>money.format</a:t>
            </a:r>
            <a:r>
              <a:rPr lang="en-US" sz="2000" dirty="0"/>
              <a:t>(subtotal</a:t>
            </a:r>
            <a:r>
              <a:rPr lang="en-US" sz="2000" dirty="0" smtClean="0"/>
              <a:t>));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err="1" smtClean="0"/>
              <a:t>System.out.println</a:t>
            </a:r>
            <a:r>
              <a:rPr lang="en-US" sz="2000" dirty="0" smtClean="0"/>
              <a:t> </a:t>
            </a:r>
            <a:r>
              <a:rPr lang="en-US" sz="2000" dirty="0"/>
              <a:t>("Tax: " + </a:t>
            </a:r>
            <a:r>
              <a:rPr lang="en-US" sz="2000" dirty="0" err="1"/>
              <a:t>money.format</a:t>
            </a:r>
            <a:r>
              <a:rPr lang="en-US" sz="2000" dirty="0"/>
              <a:t>(tax) + " at "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/>
              <a:t>                          + </a:t>
            </a:r>
            <a:r>
              <a:rPr lang="en-US" sz="2000" dirty="0" err="1"/>
              <a:t>percent.format</a:t>
            </a:r>
            <a:r>
              <a:rPr lang="en-US" sz="2000" dirty="0"/>
              <a:t>(TAX_RATE));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err="1" smtClean="0"/>
              <a:t>System.out.println</a:t>
            </a:r>
            <a:r>
              <a:rPr lang="en-US" sz="2000" dirty="0" smtClean="0"/>
              <a:t> </a:t>
            </a:r>
            <a:r>
              <a:rPr lang="en-US" sz="2000" dirty="0"/>
              <a:t>("Total: " + </a:t>
            </a:r>
            <a:r>
              <a:rPr lang="en-US" sz="2000" dirty="0" err="1"/>
              <a:t>money.format</a:t>
            </a:r>
            <a:r>
              <a:rPr lang="en-US" sz="2000" dirty="0"/>
              <a:t>(</a:t>
            </a:r>
            <a:r>
              <a:rPr lang="en-US" sz="2000" dirty="0" err="1"/>
              <a:t>totalCost</a:t>
            </a:r>
            <a:r>
              <a:rPr lang="en-US" sz="2000" dirty="0"/>
              <a:t>));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/>
              <a:t>   }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/>
              <a:t>}</a:t>
            </a: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5C2CA-194F-47F6-8A7C-99A94C4D1E61}" type="slidenum">
              <a:rPr lang="en-US" altLang="en-US"/>
              <a:pPr/>
              <a:t>68</a:t>
            </a:fld>
            <a:endParaRPr lang="en-US" alt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Formatting Output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305800" cy="4905375"/>
          </a:xfrm>
        </p:spPr>
        <p:txBody>
          <a:bodyPr/>
          <a:lstStyle/>
          <a:p>
            <a:pPr>
              <a:spcBef>
                <a:spcPct val="85000"/>
              </a:spcBef>
            </a:pPr>
            <a:r>
              <a:rPr lang="en-US" altLang="en-US" dirty="0"/>
              <a:t>The </a:t>
            </a:r>
            <a:r>
              <a:rPr lang="en-US" altLang="en-US" dirty="0" err="1">
                <a:solidFill>
                  <a:schemeClr val="tx1"/>
                </a:solidFill>
                <a:latin typeface="Courier New" pitchFamily="49" charset="0"/>
              </a:rPr>
              <a:t>DecimalFormat</a:t>
            </a:r>
            <a:r>
              <a:rPr lang="en-US" altLang="en-US" dirty="0"/>
              <a:t> class can be used to format a floating point (decimal) value in generic ways</a:t>
            </a:r>
          </a:p>
          <a:p>
            <a:pPr>
              <a:spcBef>
                <a:spcPct val="85000"/>
              </a:spcBef>
            </a:pPr>
            <a:r>
              <a:rPr lang="en-US" altLang="en-US" dirty="0"/>
              <a:t>For example, you can specify that the number should be printed to three decimal places</a:t>
            </a:r>
          </a:p>
          <a:p>
            <a:pPr>
              <a:spcBef>
                <a:spcPct val="85000"/>
              </a:spcBef>
            </a:pPr>
            <a:r>
              <a:rPr lang="en-US" altLang="en-US" dirty="0"/>
              <a:t>The constructor of the </a:t>
            </a:r>
            <a:r>
              <a:rPr lang="en-US" altLang="en-US" dirty="0" err="1">
                <a:solidFill>
                  <a:schemeClr val="tx1"/>
                </a:solidFill>
                <a:latin typeface="Courier New" pitchFamily="49" charset="0"/>
              </a:rPr>
              <a:t>DecimalFormat</a:t>
            </a:r>
            <a:r>
              <a:rPr lang="en-US" altLang="en-US" dirty="0"/>
              <a:t> class takes a string that represents a pattern for the formatted number</a:t>
            </a:r>
          </a:p>
          <a:p>
            <a:pPr>
              <a:spcBef>
                <a:spcPct val="85000"/>
              </a:spcBef>
            </a:pPr>
            <a:r>
              <a:rPr lang="en-US" altLang="en-US"/>
              <a:t>See </a:t>
            </a:r>
            <a:r>
              <a:rPr lang="en-US" altLang="en-US">
                <a:hlinkClick r:id="rId2" action="ppaction://hlinkfile"/>
              </a:rPr>
              <a:t>CircleStats.java</a:t>
            </a:r>
            <a:r>
              <a:rPr lang="en-US" altLang="en-US"/>
              <a:t> (page 99)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  <p:bldLst>
      <p:bldP spid="73731" grpId="0" uiExpand="1" build="p" bldLvl="4" autoUpdateAnimBg="0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7373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7373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7373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7373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737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05022-9CDD-4CC1-BCE0-02C94725DEFD}" type="slidenum">
              <a:rPr lang="en-US" altLang="en-US"/>
              <a:pPr/>
              <a:t>69</a:t>
            </a:fld>
            <a:endParaRPr lang="en-US" altLang="en-US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305800" cy="49053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//********************************************************************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//  CircleStats.java       Author: Lewis/Loftus/Cocking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//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//  Demonstrates the formatting of decimal values using the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//  </a:t>
            </a:r>
            <a:r>
              <a:rPr lang="en-US" sz="1800" dirty="0" err="1"/>
              <a:t>DecimalFormat</a:t>
            </a:r>
            <a:r>
              <a:rPr lang="en-US" sz="1800" dirty="0"/>
              <a:t> class.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//********************************************************************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import </a:t>
            </a:r>
            <a:r>
              <a:rPr lang="en-US" sz="1800" dirty="0" err="1" smtClean="0"/>
              <a:t>java.util.Scanner</a:t>
            </a:r>
            <a:r>
              <a:rPr lang="en-US" sz="1800" dirty="0" smtClean="0"/>
              <a:t>;</a:t>
            </a: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import </a:t>
            </a:r>
            <a:r>
              <a:rPr lang="en-US" sz="1800" dirty="0" err="1"/>
              <a:t>java.text.DecimalFormat</a:t>
            </a:r>
            <a:r>
              <a:rPr lang="en-US" sz="1800" dirty="0"/>
              <a:t>;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public class </a:t>
            </a:r>
            <a:r>
              <a:rPr lang="en-US" sz="1800" dirty="0" err="1"/>
              <a:t>CircleStats</a:t>
            </a: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{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//-----------------------------------------------------------------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//  Calculates the area and circumference of a circle given its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//  radius.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//-----------------------------------------------------------------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public static void main (String[] </a:t>
            </a:r>
            <a:r>
              <a:rPr lang="en-US" sz="1800" dirty="0" err="1"/>
              <a:t>args</a:t>
            </a:r>
            <a:r>
              <a:rPr lang="en-US" sz="1800" dirty="0"/>
              <a:t>)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{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   </a:t>
            </a:r>
            <a:r>
              <a:rPr lang="en-US" sz="1800" dirty="0" err="1"/>
              <a:t>int</a:t>
            </a:r>
            <a:r>
              <a:rPr lang="en-US" sz="1800" dirty="0"/>
              <a:t> radius;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   double area, circumference;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    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  <p:bldLst>
      <p:bldP spid="146435" grpId="0" uiExpand="1" build="p" bldLvl="4" autoUpdateAnimBg="0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64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4643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64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4643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64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4643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64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4643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64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4643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62BB3-6AA8-4CA2-BA47-3DAE1627777C}" type="slidenum">
              <a:rPr lang="en-US" altLang="en-US" smtClean="0"/>
              <a:pPr/>
              <a:t>7</a:t>
            </a:fld>
            <a:endParaRPr lang="en-US" altLang="en-US"/>
          </a:p>
        </p:txBody>
      </p:sp>
      <p:pic>
        <p:nvPicPr>
          <p:cNvPr id="2050" name="Picture 2" descr="http://www.batterysavers.com/images/rayovac-battery-operated-lantern-w20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32" y="304800"/>
            <a:ext cx="190500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lulusoso.com/upload/20120329/Battery_operated_camping_lantern_LS6005A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075" y="0"/>
            <a:ext cx="4352925" cy="324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bizrice.com/upload/20120118/Led_Flashlight_Led_Torch_Lantern_Battery_Operated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575" y="3267074"/>
            <a:ext cx="3810000" cy="359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batterysavers.com/images/RAYOVAC_301K_FLASHLIGHT_LANTERN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04800"/>
            <a:ext cx="2168364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658411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1E63F-A718-449B-95AA-5CA23BF7340F}" type="slidenum">
              <a:rPr lang="en-US" altLang="en-US"/>
              <a:pPr/>
              <a:t>70</a:t>
            </a:fld>
            <a:endParaRPr lang="en-US" alt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05800" cy="58674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300" dirty="0" smtClean="0"/>
              <a:t>Scanner scan = new Scanner(</a:t>
            </a:r>
            <a:r>
              <a:rPr lang="en-US" sz="2300" dirty="0" err="1" smtClean="0"/>
              <a:t>System.in</a:t>
            </a:r>
            <a:r>
              <a:rPr lang="en-US" sz="2300" dirty="0" smtClean="0"/>
              <a:t>); </a:t>
            </a:r>
          </a:p>
          <a:p>
            <a:pPr>
              <a:lnSpc>
                <a:spcPct val="90000"/>
              </a:lnSpc>
              <a:buNone/>
            </a:pPr>
            <a:r>
              <a:rPr lang="en-US" sz="2300" dirty="0" err="1" smtClean="0"/>
              <a:t>System.out.print</a:t>
            </a:r>
            <a:r>
              <a:rPr lang="en-US" sz="2300" dirty="0" smtClean="0"/>
              <a:t> </a:t>
            </a:r>
            <a:r>
              <a:rPr lang="en-US" sz="2300" dirty="0"/>
              <a:t>("Enter the circle's radius: ");</a:t>
            </a:r>
          </a:p>
          <a:p>
            <a:pPr>
              <a:lnSpc>
                <a:spcPct val="90000"/>
              </a:lnSpc>
              <a:buNone/>
            </a:pPr>
            <a:r>
              <a:rPr lang="en-US" sz="2300" dirty="0" smtClean="0"/>
              <a:t>radius </a:t>
            </a:r>
            <a:r>
              <a:rPr lang="en-US" sz="2300" dirty="0"/>
              <a:t>= </a:t>
            </a:r>
            <a:r>
              <a:rPr lang="en-US" sz="2300" dirty="0" err="1" smtClean="0"/>
              <a:t>scan.nextInt</a:t>
            </a:r>
            <a:r>
              <a:rPr lang="en-US" sz="2300" dirty="0"/>
              <a:t>();</a:t>
            </a:r>
          </a:p>
          <a:p>
            <a:pPr>
              <a:lnSpc>
                <a:spcPct val="90000"/>
              </a:lnSpc>
              <a:buNone/>
            </a:pPr>
            <a:r>
              <a:rPr lang="en-US" sz="2300" dirty="0" smtClean="0"/>
              <a:t>area </a:t>
            </a:r>
            <a:r>
              <a:rPr lang="en-US" sz="2300" dirty="0"/>
              <a:t>= </a:t>
            </a:r>
            <a:r>
              <a:rPr lang="en-US" sz="2300" dirty="0" err="1"/>
              <a:t>Math.PI</a:t>
            </a:r>
            <a:r>
              <a:rPr lang="en-US" sz="2300" dirty="0"/>
              <a:t> * Math.pow(radius, 2);</a:t>
            </a:r>
          </a:p>
          <a:p>
            <a:pPr>
              <a:lnSpc>
                <a:spcPct val="90000"/>
              </a:lnSpc>
              <a:buNone/>
            </a:pPr>
            <a:r>
              <a:rPr lang="en-US" sz="2300" dirty="0" smtClean="0"/>
              <a:t>circumference </a:t>
            </a:r>
            <a:r>
              <a:rPr lang="en-US" sz="2300" dirty="0"/>
              <a:t>= 2 * </a:t>
            </a:r>
            <a:r>
              <a:rPr lang="en-US" sz="2300" dirty="0" err="1"/>
              <a:t>Math.PI</a:t>
            </a:r>
            <a:r>
              <a:rPr lang="en-US" sz="2300" dirty="0"/>
              <a:t> * radius;</a:t>
            </a:r>
          </a:p>
          <a:p>
            <a:pPr>
              <a:lnSpc>
                <a:spcPct val="90000"/>
              </a:lnSpc>
            </a:pPr>
            <a:endParaRPr lang="en-US" sz="2300" dirty="0"/>
          </a:p>
          <a:p>
            <a:pPr>
              <a:lnSpc>
                <a:spcPct val="90000"/>
              </a:lnSpc>
              <a:buNone/>
            </a:pPr>
            <a:r>
              <a:rPr lang="en-US" sz="2300" dirty="0" smtClean="0"/>
              <a:t>// </a:t>
            </a:r>
            <a:r>
              <a:rPr lang="en-US" sz="2300" dirty="0"/>
              <a:t>Round the output to three decimal </a:t>
            </a:r>
            <a:r>
              <a:rPr lang="en-US" sz="2300" dirty="0" smtClean="0"/>
              <a:t>places</a:t>
            </a:r>
          </a:p>
          <a:p>
            <a:pPr>
              <a:lnSpc>
                <a:spcPct val="90000"/>
              </a:lnSpc>
              <a:buNone/>
            </a:pPr>
            <a:r>
              <a:rPr lang="en-US" sz="2300" dirty="0" err="1" smtClean="0"/>
              <a:t>DecimalFormat</a:t>
            </a:r>
            <a:r>
              <a:rPr lang="en-US" sz="2300" dirty="0" smtClean="0"/>
              <a:t> </a:t>
            </a:r>
            <a:r>
              <a:rPr lang="en-US" sz="2300" dirty="0" err="1"/>
              <a:t>fmt</a:t>
            </a:r>
            <a:r>
              <a:rPr lang="en-US" sz="2300" dirty="0"/>
              <a:t> = new </a:t>
            </a:r>
            <a:r>
              <a:rPr lang="en-US" sz="2300" dirty="0" err="1"/>
              <a:t>DecimalFormat</a:t>
            </a:r>
            <a:r>
              <a:rPr lang="en-US" sz="2300" dirty="0"/>
              <a:t> ("0.###");</a:t>
            </a:r>
          </a:p>
          <a:p>
            <a:pPr>
              <a:lnSpc>
                <a:spcPct val="90000"/>
              </a:lnSpc>
            </a:pPr>
            <a:endParaRPr lang="en-US" sz="2300" dirty="0"/>
          </a:p>
          <a:p>
            <a:pPr>
              <a:lnSpc>
                <a:spcPct val="90000"/>
              </a:lnSpc>
              <a:buNone/>
            </a:pPr>
            <a:r>
              <a:rPr lang="en-US" sz="2300" dirty="0" err="1" smtClean="0"/>
              <a:t>System.out.println</a:t>
            </a:r>
            <a:r>
              <a:rPr lang="en-US" sz="2300" dirty="0" smtClean="0"/>
              <a:t> </a:t>
            </a:r>
            <a:r>
              <a:rPr lang="en-US" sz="2300" dirty="0"/>
              <a:t>("The circle's area: " + </a:t>
            </a:r>
            <a:r>
              <a:rPr lang="en-US" sz="2300" dirty="0" err="1"/>
              <a:t>fmt.format</a:t>
            </a:r>
            <a:r>
              <a:rPr lang="en-US" sz="2300" dirty="0"/>
              <a:t>(area));</a:t>
            </a:r>
          </a:p>
          <a:p>
            <a:pPr>
              <a:lnSpc>
                <a:spcPct val="90000"/>
              </a:lnSpc>
              <a:buNone/>
            </a:pPr>
            <a:r>
              <a:rPr lang="en-US" sz="2300" dirty="0" err="1" smtClean="0"/>
              <a:t>System.out.println</a:t>
            </a:r>
            <a:r>
              <a:rPr lang="en-US" sz="2300" dirty="0" smtClean="0"/>
              <a:t> </a:t>
            </a:r>
            <a:r>
              <a:rPr lang="en-US" sz="2300" dirty="0"/>
              <a:t>("The circle's circumference: "</a:t>
            </a:r>
          </a:p>
          <a:p>
            <a:pPr>
              <a:lnSpc>
                <a:spcPct val="90000"/>
              </a:lnSpc>
              <a:buNone/>
            </a:pPr>
            <a:r>
              <a:rPr lang="en-US" sz="2300" dirty="0" smtClean="0"/>
              <a:t>                      </a:t>
            </a:r>
            <a:r>
              <a:rPr lang="en-US" sz="2300" dirty="0"/>
              <a:t>+ </a:t>
            </a:r>
            <a:r>
              <a:rPr lang="en-US" sz="2300" dirty="0" err="1"/>
              <a:t>fmt.format</a:t>
            </a:r>
            <a:r>
              <a:rPr lang="en-US" sz="2300" dirty="0"/>
              <a:t>(circumference));</a:t>
            </a:r>
          </a:p>
          <a:p>
            <a:pPr>
              <a:lnSpc>
                <a:spcPct val="90000"/>
              </a:lnSpc>
              <a:buNone/>
            </a:pPr>
            <a:r>
              <a:rPr lang="en-US" sz="2300" dirty="0" smtClean="0"/>
              <a:t>  </a:t>
            </a:r>
            <a:r>
              <a:rPr lang="en-US" sz="2300" dirty="0"/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300" dirty="0"/>
              <a:t>}</a:t>
            </a:r>
          </a:p>
          <a:p>
            <a:pPr>
              <a:lnSpc>
                <a:spcPct val="90000"/>
              </a:lnSpc>
            </a:pPr>
            <a:endParaRPr lang="en-US" sz="23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  <p:bldLst>
      <p:bldP spid="147459" grpId="0" uiExpand="1" build="p" bldLvl="4" autoUpdateAnimBg="0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7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4745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7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4745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7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4745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7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4745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74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474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E9003-63FF-4A95-B24E-56B1ABD84745}" type="slidenum">
              <a:rPr lang="en-US" altLang="en-US"/>
              <a:pPr/>
              <a:t>71</a:t>
            </a:fld>
            <a:endParaRPr lang="en-US" alt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 </a:t>
            </a:r>
            <a:endParaRPr lang="en-US" dirty="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05800" cy="5562600"/>
          </a:xfrm>
        </p:spPr>
        <p:txBody>
          <a:bodyPr/>
          <a:lstStyle/>
          <a:p>
            <a:r>
              <a:rPr lang="en-US" dirty="0" smtClean="0"/>
              <a:t>Assignment 6:</a:t>
            </a:r>
          </a:p>
          <a:p>
            <a:pPr lvl="1"/>
            <a:r>
              <a:rPr lang="en-US" dirty="0" smtClean="0"/>
              <a:t>Read </a:t>
            </a:r>
            <a:r>
              <a:rPr lang="en-US" dirty="0"/>
              <a:t>pages </a:t>
            </a:r>
            <a:r>
              <a:rPr lang="en-US" dirty="0" smtClean="0"/>
              <a:t>79-103</a:t>
            </a:r>
          </a:p>
          <a:p>
            <a:pPr lvl="1"/>
            <a:r>
              <a:rPr lang="en-US" dirty="0"/>
              <a:t>Multiple Choice 2.7 – 2.10, </a:t>
            </a:r>
          </a:p>
          <a:p>
            <a:pPr lvl="1"/>
            <a:r>
              <a:rPr lang="en-US" dirty="0" smtClean="0"/>
              <a:t>True/False </a:t>
            </a:r>
            <a:r>
              <a:rPr lang="en-US" dirty="0"/>
              <a:t>2.7 – 2.8,  Short Answer 2.6, 2.7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Refer to your syllabus for due dates.</a:t>
            </a:r>
          </a:p>
          <a:p>
            <a:r>
              <a:rPr lang="en-US" sz="2000" dirty="0" smtClean="0"/>
              <a:t>Programming </a:t>
            </a:r>
            <a:r>
              <a:rPr lang="en-US" sz="2000" dirty="0"/>
              <a:t>Projects from the textbook: p 120:  </a:t>
            </a:r>
          </a:p>
          <a:p>
            <a:pPr lvl="1">
              <a:buNone/>
            </a:pPr>
            <a:r>
              <a:rPr lang="en-US" dirty="0"/>
              <a:t>2.8-2.13</a:t>
            </a:r>
          </a:p>
          <a:p>
            <a:r>
              <a:rPr lang="en-US" dirty="0" smtClean="0"/>
              <a:t>Complete Lab Assignments</a:t>
            </a:r>
            <a:endParaRPr lang="en-US" dirty="0"/>
          </a:p>
          <a:p>
            <a:pPr marL="1257300" lvl="2" indent="-342900">
              <a:buFont typeface="+mj-lt"/>
              <a:buAutoNum type="arabicPeriod"/>
            </a:pPr>
            <a:r>
              <a:rPr lang="en-US" dirty="0" smtClean="0"/>
              <a:t>Names </a:t>
            </a:r>
            <a:r>
              <a:rPr lang="en-US" dirty="0"/>
              <a:t>and Places </a:t>
            </a:r>
          </a:p>
          <a:p>
            <a:pPr lvl="2">
              <a:buFont typeface="Wingdings" pitchFamily="2" charset="2"/>
              <a:buNone/>
            </a:pPr>
            <a:endParaRPr lang="en-US" dirty="0"/>
          </a:p>
          <a:p>
            <a:pPr marL="1257300" lvl="2" indent="-342900">
              <a:buFont typeface="+mj-lt"/>
              <a:buAutoNum type="arabicPeriod" startAt="2"/>
            </a:pPr>
            <a:r>
              <a:rPr lang="en-US" dirty="0" smtClean="0"/>
              <a:t>Table </a:t>
            </a:r>
            <a:r>
              <a:rPr lang="en-US" dirty="0"/>
              <a:t>of Student </a:t>
            </a:r>
            <a:r>
              <a:rPr lang="en-US" dirty="0" smtClean="0"/>
              <a:t>Grades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1257300" lvl="2" indent="-342900">
              <a:buFont typeface="+mj-lt"/>
              <a:buAutoNum type="arabicPeriod" startAt="3"/>
            </a:pPr>
            <a:r>
              <a:rPr lang="en-US" dirty="0" smtClean="0"/>
              <a:t>Circle </a:t>
            </a:r>
            <a:r>
              <a:rPr lang="en-US" dirty="0"/>
              <a:t>– Area and Circumference of a Circle</a:t>
            </a:r>
          </a:p>
          <a:p>
            <a:pPr marL="1257300" lvl="2" indent="-342900">
              <a:buFont typeface="+mj-lt"/>
              <a:buAutoNum type="arabicPeriod" startAt="3"/>
            </a:pP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  <p:bldLst>
      <p:bldP spid="148483" grpId="0" uiExpand="1" build="p" bldLvl="4" autoUpdateAnimBg="0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8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4848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8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4848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8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4848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8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4848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8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484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37BA2-4851-4311-B6BB-C68D2CBBE6FA}" type="slidenum">
              <a:rPr lang="en-US" altLang="en-US"/>
              <a:pPr/>
              <a:t>72</a:t>
            </a:fld>
            <a:endParaRPr lang="en-US" alt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Applets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65000"/>
              </a:spcBef>
            </a:pPr>
            <a:r>
              <a:rPr lang="en-US" altLang="en-US"/>
              <a:t>A Java application is a stand-alone program with a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main</a:t>
            </a:r>
            <a:r>
              <a:rPr lang="en-US" altLang="en-US"/>
              <a:t> method (like the ones we've seen so far)</a:t>
            </a:r>
          </a:p>
          <a:p>
            <a:pPr>
              <a:spcBef>
                <a:spcPct val="65000"/>
              </a:spcBef>
            </a:pPr>
            <a:r>
              <a:rPr lang="en-US" altLang="en-US"/>
              <a:t>A Java </a:t>
            </a:r>
            <a:r>
              <a:rPr lang="en-US" altLang="en-US" i="1"/>
              <a:t>applet</a:t>
            </a:r>
            <a:r>
              <a:rPr lang="en-US" altLang="en-US"/>
              <a:t> is a program that is intended to transported over the Web and executed using a web browser</a:t>
            </a:r>
          </a:p>
          <a:p>
            <a:pPr>
              <a:spcBef>
                <a:spcPct val="65000"/>
              </a:spcBef>
            </a:pPr>
            <a:r>
              <a:rPr lang="en-US" altLang="en-US"/>
              <a:t>An applet also can be executed using the appletviewer tool of the Java Software Development Kit</a:t>
            </a:r>
          </a:p>
          <a:p>
            <a:pPr>
              <a:spcBef>
                <a:spcPct val="65000"/>
              </a:spcBef>
            </a:pPr>
            <a:r>
              <a:rPr lang="en-US" altLang="en-US"/>
              <a:t>An applet doesn't have a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main</a:t>
            </a:r>
            <a:r>
              <a:rPr lang="en-US" altLang="en-US"/>
              <a:t> method</a:t>
            </a:r>
          </a:p>
          <a:p>
            <a:pPr>
              <a:spcBef>
                <a:spcPct val="65000"/>
              </a:spcBef>
            </a:pPr>
            <a:r>
              <a:rPr lang="en-US" altLang="en-US"/>
              <a:t>Instead, there are several special methods that serve specific purposes</a:t>
            </a:r>
          </a:p>
          <a:p>
            <a:endParaRPr lang="en-US" alt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  <p:bldLst>
      <p:bldP spid="74755" grpId="0" uiExpand="1" build="p" bldLvl="4" autoUpdateAnimBg="0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747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747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747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747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4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747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B4029-B25C-487E-B54A-E6088BBD9947}" type="slidenum">
              <a:rPr lang="en-US" altLang="en-US"/>
              <a:pPr/>
              <a:t>73</a:t>
            </a:fld>
            <a:endParaRPr lang="en-US" alt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Applets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75000"/>
              </a:spcBef>
            </a:pPr>
            <a:r>
              <a:rPr lang="en-US" altLang="en-US"/>
              <a:t>The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paint</a:t>
            </a:r>
            <a:r>
              <a:rPr lang="en-US" altLang="en-US"/>
              <a:t> method, for instance, is executed automatically and is used to draw the applet’s contents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The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paint</a:t>
            </a:r>
            <a:r>
              <a:rPr lang="en-US" altLang="en-US"/>
              <a:t> method accepts a parameter that is an object of the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Graphics</a:t>
            </a:r>
            <a:r>
              <a:rPr lang="en-US" altLang="en-US"/>
              <a:t> class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A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Graphics</a:t>
            </a:r>
            <a:r>
              <a:rPr lang="en-US" altLang="en-US"/>
              <a:t> object defines a </a:t>
            </a:r>
            <a:r>
              <a:rPr lang="en-US" altLang="en-US" i="1"/>
              <a:t>graphics context</a:t>
            </a:r>
            <a:r>
              <a:rPr lang="en-US" altLang="en-US"/>
              <a:t> on which we can draw shapes and text</a:t>
            </a:r>
          </a:p>
          <a:p>
            <a:pPr>
              <a:spcBef>
                <a:spcPct val="75000"/>
              </a:spcBef>
            </a:pPr>
            <a:r>
              <a:rPr lang="en-US" altLang="en-US"/>
              <a:t>The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Graphics</a:t>
            </a:r>
            <a:r>
              <a:rPr lang="en-US" altLang="en-US"/>
              <a:t> class has several methods for drawing shapes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  <p:bldLst>
      <p:bldP spid="75779" grpId="0" uiExpand="1" build="p" bldLvl="4" autoUpdateAnimBg="0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7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7577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7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7577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7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7577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7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7577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7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7577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23CBE-175E-401A-815D-D59CAF6841B5}" type="slidenum">
              <a:rPr lang="en-US" altLang="en-US"/>
              <a:pPr/>
              <a:t>74</a:t>
            </a:fld>
            <a:endParaRPr lang="en-US" alt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Applets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75000"/>
              </a:spcBef>
            </a:pPr>
            <a:r>
              <a:rPr lang="en-US" altLang="en-US" dirty="0"/>
              <a:t>The class that defines an applet </a:t>
            </a:r>
            <a:r>
              <a:rPr lang="en-US" altLang="en-US" i="1" dirty="0"/>
              <a:t>extends</a:t>
            </a:r>
            <a:r>
              <a:rPr lang="en-US" altLang="en-US" dirty="0"/>
              <a:t> the </a:t>
            </a:r>
            <a:r>
              <a:rPr lang="en-US" altLang="en-US" dirty="0">
                <a:solidFill>
                  <a:schemeClr val="tx1"/>
                </a:solidFill>
                <a:latin typeface="Courier New" pitchFamily="49" charset="0"/>
              </a:rPr>
              <a:t>Applet</a:t>
            </a:r>
            <a:r>
              <a:rPr lang="en-US" altLang="en-US" dirty="0"/>
              <a:t> class</a:t>
            </a:r>
          </a:p>
          <a:p>
            <a:pPr>
              <a:spcBef>
                <a:spcPct val="75000"/>
              </a:spcBef>
            </a:pPr>
            <a:r>
              <a:rPr lang="en-US" altLang="en-US" dirty="0" smtClean="0"/>
              <a:t>See </a:t>
            </a:r>
            <a:r>
              <a:rPr lang="en-US" altLang="en-US" dirty="0">
                <a:hlinkClick r:id="rId2" action="ppaction://hlinkfile"/>
              </a:rPr>
              <a:t>Einstein.java</a:t>
            </a:r>
            <a:r>
              <a:rPr lang="en-US" altLang="en-US" dirty="0"/>
              <a:t> (page </a:t>
            </a:r>
            <a:r>
              <a:rPr lang="en-US" altLang="en-US" dirty="0" smtClean="0"/>
              <a:t>105)</a:t>
            </a:r>
            <a:endParaRPr lang="en-US" altLang="en-US" dirty="0"/>
          </a:p>
          <a:p>
            <a:pPr>
              <a:spcBef>
                <a:spcPct val="75000"/>
              </a:spcBef>
            </a:pPr>
            <a:r>
              <a:rPr lang="en-US" altLang="en-US" dirty="0"/>
              <a:t>An applet is embedded into an HTML file using a tag that references the </a:t>
            </a:r>
            <a:r>
              <a:rPr lang="en-US" altLang="en-US" dirty="0" err="1"/>
              <a:t>bytecode</a:t>
            </a:r>
            <a:r>
              <a:rPr lang="en-US" altLang="en-US" dirty="0"/>
              <a:t> file of the applet class</a:t>
            </a:r>
          </a:p>
          <a:p>
            <a:pPr>
              <a:spcBef>
                <a:spcPct val="75000"/>
              </a:spcBef>
            </a:pPr>
            <a:r>
              <a:rPr lang="en-US" altLang="en-US" dirty="0"/>
              <a:t>The </a:t>
            </a:r>
            <a:r>
              <a:rPr lang="en-US" altLang="en-US" dirty="0" err="1"/>
              <a:t>bytecode</a:t>
            </a:r>
            <a:r>
              <a:rPr lang="en-US" altLang="en-US" dirty="0"/>
              <a:t> version of the program is transported across the web and executed by a Java interpreter that is part of the browser</a:t>
            </a:r>
          </a:p>
          <a:p>
            <a:pPr>
              <a:buFont typeface="Wingdings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67E50-9FE5-4A3B-85E5-C13B6E6A37D6}" type="slidenum">
              <a:rPr lang="en-US" altLang="en-US"/>
              <a:pPr/>
              <a:t>75</a:t>
            </a:fld>
            <a:endParaRPr lang="en-US" alt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Einstein.java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400"/>
              <a:t>//********************************************************************</a:t>
            </a:r>
          </a:p>
          <a:p>
            <a:pPr>
              <a:lnSpc>
                <a:spcPct val="80000"/>
              </a:lnSpc>
            </a:pPr>
            <a:r>
              <a:rPr lang="en-US" sz="1400"/>
              <a:t>//  Einstein.java       Author: Lewis/Loftus/Cocking</a:t>
            </a:r>
          </a:p>
          <a:p>
            <a:pPr>
              <a:lnSpc>
                <a:spcPct val="80000"/>
              </a:lnSpc>
            </a:pPr>
            <a:r>
              <a:rPr lang="en-US" sz="1400"/>
              <a:t>//</a:t>
            </a:r>
          </a:p>
          <a:p>
            <a:pPr>
              <a:lnSpc>
                <a:spcPct val="80000"/>
              </a:lnSpc>
            </a:pPr>
            <a:r>
              <a:rPr lang="en-US" sz="1400"/>
              <a:t>//  Demonstrates a basic applet.</a:t>
            </a:r>
          </a:p>
          <a:p>
            <a:pPr>
              <a:lnSpc>
                <a:spcPct val="80000"/>
              </a:lnSpc>
            </a:pPr>
            <a:r>
              <a:rPr lang="en-US" sz="1400"/>
              <a:t>//********************************************************************</a:t>
            </a:r>
          </a:p>
          <a:p>
            <a:pPr>
              <a:lnSpc>
                <a:spcPct val="80000"/>
              </a:lnSpc>
            </a:pPr>
            <a:endParaRPr lang="en-US" sz="1400"/>
          </a:p>
          <a:p>
            <a:pPr>
              <a:lnSpc>
                <a:spcPct val="80000"/>
              </a:lnSpc>
            </a:pPr>
            <a:r>
              <a:rPr lang="en-US" sz="1400"/>
              <a:t>import java.applet.Applet;</a:t>
            </a:r>
          </a:p>
          <a:p>
            <a:pPr>
              <a:lnSpc>
                <a:spcPct val="80000"/>
              </a:lnSpc>
            </a:pPr>
            <a:r>
              <a:rPr lang="en-US" sz="1400"/>
              <a:t>import java.awt.*;</a:t>
            </a:r>
          </a:p>
          <a:p>
            <a:pPr>
              <a:lnSpc>
                <a:spcPct val="80000"/>
              </a:lnSpc>
            </a:pPr>
            <a:endParaRPr lang="en-US" sz="1400"/>
          </a:p>
          <a:p>
            <a:pPr>
              <a:lnSpc>
                <a:spcPct val="80000"/>
              </a:lnSpc>
            </a:pPr>
            <a:r>
              <a:rPr lang="en-US" sz="1400"/>
              <a:t>public class Einstein extends Applet</a:t>
            </a:r>
          </a:p>
          <a:p>
            <a:pPr>
              <a:lnSpc>
                <a:spcPct val="80000"/>
              </a:lnSpc>
            </a:pPr>
            <a:r>
              <a:rPr lang="en-US" sz="1400"/>
              <a:t>{</a:t>
            </a:r>
          </a:p>
          <a:p>
            <a:pPr>
              <a:lnSpc>
                <a:spcPct val="80000"/>
              </a:lnSpc>
            </a:pPr>
            <a:r>
              <a:rPr lang="en-US" sz="1400"/>
              <a:t>   //-----------------------------------------------------------------</a:t>
            </a:r>
          </a:p>
          <a:p>
            <a:pPr>
              <a:lnSpc>
                <a:spcPct val="80000"/>
              </a:lnSpc>
            </a:pPr>
            <a:r>
              <a:rPr lang="en-US" sz="1400"/>
              <a:t>   //  Draws a quotation by Albert Einstein among some shapes.</a:t>
            </a:r>
          </a:p>
          <a:p>
            <a:pPr>
              <a:lnSpc>
                <a:spcPct val="80000"/>
              </a:lnSpc>
            </a:pPr>
            <a:r>
              <a:rPr lang="en-US" sz="1400"/>
              <a:t>   //-----------------------------------------------------------------</a:t>
            </a:r>
          </a:p>
          <a:p>
            <a:pPr>
              <a:lnSpc>
                <a:spcPct val="80000"/>
              </a:lnSpc>
            </a:pPr>
            <a:r>
              <a:rPr lang="en-US" sz="1400"/>
              <a:t>   public void paint (Graphics page)</a:t>
            </a:r>
          </a:p>
          <a:p>
            <a:pPr>
              <a:lnSpc>
                <a:spcPct val="80000"/>
              </a:lnSpc>
            </a:pPr>
            <a:r>
              <a:rPr lang="en-US" sz="1400"/>
              <a:t>   {</a:t>
            </a:r>
          </a:p>
          <a:p>
            <a:pPr>
              <a:lnSpc>
                <a:spcPct val="80000"/>
              </a:lnSpc>
            </a:pPr>
            <a:r>
              <a:rPr lang="en-US" sz="1400"/>
              <a:t>      page.drawRect (50, 50, 40, 40);    // square</a:t>
            </a:r>
          </a:p>
          <a:p>
            <a:pPr>
              <a:lnSpc>
                <a:spcPct val="80000"/>
              </a:lnSpc>
            </a:pPr>
            <a:r>
              <a:rPr lang="en-US" sz="1400"/>
              <a:t>      page.drawRect (60, 80, 225, 30);   // rectangle</a:t>
            </a:r>
          </a:p>
          <a:p>
            <a:pPr>
              <a:lnSpc>
                <a:spcPct val="80000"/>
              </a:lnSpc>
            </a:pPr>
            <a:r>
              <a:rPr lang="en-US" sz="1400"/>
              <a:t>      page.drawOval (75, 65, 20, 20);    // circle</a:t>
            </a:r>
          </a:p>
          <a:p>
            <a:pPr>
              <a:lnSpc>
                <a:spcPct val="80000"/>
              </a:lnSpc>
            </a:pPr>
            <a:r>
              <a:rPr lang="en-US" sz="1400"/>
              <a:t>      page.drawLine (35, 60, 100, 120);  // line</a:t>
            </a:r>
          </a:p>
          <a:p>
            <a:pPr>
              <a:lnSpc>
                <a:spcPct val="80000"/>
              </a:lnSpc>
            </a:pPr>
            <a:endParaRPr lang="en-US" sz="1400"/>
          </a:p>
          <a:p>
            <a:pPr>
              <a:lnSpc>
                <a:spcPct val="80000"/>
              </a:lnSpc>
            </a:pPr>
            <a:r>
              <a:rPr lang="en-US" sz="1400"/>
              <a:t>      page.drawString ("Out of clutter, find simplicity.", 110, 70);</a:t>
            </a:r>
          </a:p>
          <a:p>
            <a:pPr>
              <a:lnSpc>
                <a:spcPct val="80000"/>
              </a:lnSpc>
            </a:pPr>
            <a:r>
              <a:rPr lang="en-US" sz="1400"/>
              <a:t>      page.drawString ("-- Albert Einstein", 130, 100);</a:t>
            </a:r>
          </a:p>
          <a:p>
            <a:pPr>
              <a:lnSpc>
                <a:spcPct val="80000"/>
              </a:lnSpc>
            </a:pPr>
            <a:r>
              <a:rPr lang="en-US" sz="1400"/>
              <a:t>   }</a:t>
            </a:r>
          </a:p>
          <a:p>
            <a:pPr>
              <a:lnSpc>
                <a:spcPct val="80000"/>
              </a:lnSpc>
            </a:pPr>
            <a:r>
              <a:rPr lang="en-US" sz="1400"/>
              <a:t>}</a:t>
            </a:r>
          </a:p>
          <a:p>
            <a:pPr>
              <a:lnSpc>
                <a:spcPct val="80000"/>
              </a:lnSpc>
            </a:pPr>
            <a:endParaRPr lang="en-US" sz="140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D0EB4-3812-4ADF-8C97-35ADCC506506}" type="slidenum">
              <a:rPr lang="en-US" altLang="en-US"/>
              <a:pPr/>
              <a:t>76</a:t>
            </a:fld>
            <a:endParaRPr lang="en-US" alt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HTML File for Einstein Applet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&lt;HTML</a:t>
            </a:r>
            <a:r>
              <a:rPr lang="en-US" sz="2000" dirty="0" smtClean="0"/>
              <a:t>&gt;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   &lt;</a:t>
            </a:r>
            <a:r>
              <a:rPr lang="en-US" sz="2000" dirty="0"/>
              <a:t>HEAD&gt;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     &lt;/</a:t>
            </a:r>
            <a:r>
              <a:rPr lang="en-US" sz="2000" dirty="0"/>
              <a:t>HEAD&gt;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         &lt;</a:t>
            </a:r>
            <a:r>
              <a:rPr lang="en-US" sz="2000" dirty="0"/>
              <a:t>BODY BGCOLOR="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000000</a:t>
            </a:r>
            <a:r>
              <a:rPr lang="en-US" sz="2000" dirty="0"/>
              <a:t>"&gt;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                 &lt;</a:t>
            </a:r>
            <a:r>
              <a:rPr lang="en-US" sz="2000" dirty="0"/>
              <a:t>CENTER&gt;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                          &lt;</a:t>
            </a:r>
            <a:r>
              <a:rPr lang="en-US" sz="2000" dirty="0"/>
              <a:t>APPLET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	</a:t>
            </a:r>
            <a:r>
              <a:rPr lang="en-US" sz="2000" dirty="0" smtClean="0"/>
              <a:t>                           code</a:t>
            </a:r>
            <a:r>
              <a:rPr lang="en-US" sz="2000" dirty="0"/>
              <a:t>	= "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Einstein.class</a:t>
            </a:r>
            <a:r>
              <a:rPr lang="en-US" sz="2000" dirty="0"/>
              <a:t>"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	</a:t>
            </a:r>
            <a:r>
              <a:rPr lang="en-US" sz="2000" dirty="0" smtClean="0"/>
              <a:t>                           width</a:t>
            </a:r>
            <a:r>
              <a:rPr lang="en-US" sz="2000" dirty="0"/>
              <a:t>	= "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500</a:t>
            </a:r>
            <a:r>
              <a:rPr lang="en-US" sz="2000" dirty="0"/>
              <a:t>"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	</a:t>
            </a:r>
            <a:r>
              <a:rPr lang="en-US" sz="2000" dirty="0" smtClean="0"/>
              <a:t>                           height</a:t>
            </a:r>
            <a:r>
              <a:rPr lang="en-US" sz="2000" dirty="0"/>
              <a:t>	= "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300</a:t>
            </a:r>
            <a:r>
              <a:rPr lang="en-US" sz="2000" dirty="0"/>
              <a:t>"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	</a:t>
            </a:r>
            <a:r>
              <a:rPr lang="en-US" sz="2000" dirty="0" smtClean="0"/>
              <a:t>                   &gt;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 smtClean="0"/>
              <a:t>                           &lt;/</a:t>
            </a:r>
            <a:r>
              <a:rPr lang="en-US" sz="2000" dirty="0"/>
              <a:t>APPLET&gt;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                &lt;/</a:t>
            </a:r>
            <a:r>
              <a:rPr lang="en-US" sz="2000" dirty="0"/>
              <a:t>CENTER&gt;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        &lt;/</a:t>
            </a:r>
            <a:r>
              <a:rPr lang="en-US" sz="2000" dirty="0"/>
              <a:t>BODY&gt;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&lt;/HTML&gt;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1C31D-1ABC-42EE-980A-142468E2C652}" type="slidenum">
              <a:rPr lang="en-US" altLang="en-US"/>
              <a:pPr/>
              <a:t>77</a:t>
            </a:fld>
            <a:endParaRPr lang="en-US" alt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Drawing </a:t>
            </a:r>
            <a:r>
              <a:rPr lang="en-US" altLang="en-US" dirty="0" smtClean="0"/>
              <a:t>Shapes – page 108</a:t>
            </a:r>
            <a:endParaRPr lang="en-US" alt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5000"/>
              </a:spcBef>
            </a:pPr>
            <a:r>
              <a:rPr lang="en-US" altLang="en-US"/>
              <a:t>Let's explore some of the methods of the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Graphics</a:t>
            </a:r>
            <a:r>
              <a:rPr lang="en-US" altLang="en-US"/>
              <a:t> class that draw shapes in more detail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A shape can be filled or unfilled, depending on which method is invoked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The method parameters specify coordinates and sizes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Recall from Chapter 1 that the Java coordinate system has the origin in the top left corner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Shapes with curves, like an oval, are usually drawn by specifying the shape’s </a:t>
            </a:r>
            <a:r>
              <a:rPr lang="en-US" altLang="en-US" i="1"/>
              <a:t>bounding rectangle</a:t>
            </a:r>
          </a:p>
          <a:p>
            <a:pPr>
              <a:spcBef>
                <a:spcPct val="55000"/>
              </a:spcBef>
            </a:pPr>
            <a:r>
              <a:rPr lang="en-US" altLang="en-US"/>
              <a:t>An arc can be thought of as a section of an oval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B1F72-BE98-4249-98AC-2B1833B591E8}" type="slidenum">
              <a:rPr lang="en-US" altLang="en-US"/>
              <a:pPr/>
              <a:t>78</a:t>
            </a:fld>
            <a:endParaRPr lang="en-US" alt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Drawing a Line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92200" y="1397000"/>
            <a:ext cx="6908800" cy="3479800"/>
            <a:chOff x="688" y="880"/>
            <a:chExt cx="4352" cy="2192"/>
          </a:xfrm>
        </p:grpSpPr>
        <p:sp>
          <p:nvSpPr>
            <p:cNvPr id="37892" name="Line 4"/>
            <p:cNvSpPr>
              <a:spLocks noChangeShapeType="1"/>
            </p:cNvSpPr>
            <p:nvPr/>
          </p:nvSpPr>
          <p:spPr bwMode="auto">
            <a:xfrm>
              <a:off x="912" y="1104"/>
              <a:ext cx="41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3" name="Line 5"/>
            <p:cNvSpPr>
              <a:spLocks noChangeShapeType="1"/>
            </p:cNvSpPr>
            <p:nvPr/>
          </p:nvSpPr>
          <p:spPr bwMode="auto">
            <a:xfrm>
              <a:off x="912" y="1104"/>
              <a:ext cx="0" cy="1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4" name="Text Box 6"/>
            <p:cNvSpPr txBox="1">
              <a:spLocks noChangeArrowheads="1"/>
            </p:cNvSpPr>
            <p:nvPr/>
          </p:nvSpPr>
          <p:spPr bwMode="auto">
            <a:xfrm>
              <a:off x="4704" y="880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/>
                <a:t>X</a:t>
              </a:r>
              <a:endParaRPr lang="en-US" altLang="en-US"/>
            </a:p>
          </p:txBody>
        </p:sp>
        <p:sp>
          <p:nvSpPr>
            <p:cNvPr id="37895" name="Text Box 7"/>
            <p:cNvSpPr txBox="1">
              <a:spLocks noChangeArrowheads="1"/>
            </p:cNvSpPr>
            <p:nvPr/>
          </p:nvSpPr>
          <p:spPr bwMode="auto">
            <a:xfrm>
              <a:off x="688" y="2784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/>
                <a:t>Y</a:t>
              </a:r>
              <a:endParaRPr lang="en-US" altLang="en-US"/>
            </a:p>
          </p:txBody>
        </p:sp>
      </p:grp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1701800" y="1371600"/>
            <a:ext cx="4127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1800" b="1"/>
              <a:t>10</a:t>
            </a:r>
            <a:endParaRPr lang="en-US" altLang="en-US"/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1016000" y="2171700"/>
            <a:ext cx="4127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1800" b="1"/>
              <a:t>20</a:t>
            </a:r>
            <a:endParaRPr lang="en-US" alt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1905000" y="1752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1447800" y="23622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5372100" y="1371600"/>
            <a:ext cx="5270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1800" b="1"/>
              <a:t>150</a:t>
            </a:r>
            <a:endParaRPr lang="en-US" altLang="en-US"/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1028700" y="3314700"/>
            <a:ext cx="4127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1800" b="1"/>
              <a:t>45</a:t>
            </a:r>
            <a:endParaRPr lang="en-US" altLang="en-US"/>
          </a:p>
        </p:txBody>
      </p:sp>
      <p:sp>
        <p:nvSpPr>
          <p:cNvPr id="37910" name="Line 22"/>
          <p:cNvSpPr>
            <a:spLocks noChangeShapeType="1"/>
          </p:cNvSpPr>
          <p:nvPr/>
        </p:nvSpPr>
        <p:spPr bwMode="auto">
          <a:xfrm>
            <a:off x="5638800" y="1752600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>
            <a:off x="1447800" y="3505200"/>
            <a:ext cx="4191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1981200" y="5029200"/>
            <a:ext cx="5060950" cy="1158875"/>
            <a:chOff x="1248" y="3168"/>
            <a:chExt cx="3188" cy="730"/>
          </a:xfrm>
        </p:grpSpPr>
        <p:sp>
          <p:nvSpPr>
            <p:cNvPr id="37896" name="Text Box 8"/>
            <p:cNvSpPr txBox="1">
              <a:spLocks noChangeArrowheads="1"/>
            </p:cNvSpPr>
            <p:nvPr/>
          </p:nvSpPr>
          <p:spPr bwMode="auto">
            <a:xfrm>
              <a:off x="1248" y="3168"/>
              <a:ext cx="318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2000" b="1">
                  <a:latin typeface="Courier New" pitchFamily="49" charset="0"/>
                </a:rPr>
                <a:t>page.drawLine (10, 20, 150, 45);</a:t>
              </a:r>
            </a:p>
          </p:txBody>
        </p:sp>
        <p:sp>
          <p:nvSpPr>
            <p:cNvPr id="37913" name="Text Box 25"/>
            <p:cNvSpPr txBox="1">
              <a:spLocks noChangeArrowheads="1"/>
            </p:cNvSpPr>
            <p:nvPr/>
          </p:nvSpPr>
          <p:spPr bwMode="auto">
            <a:xfrm>
              <a:off x="1248" y="3648"/>
              <a:ext cx="318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2000" b="1">
                  <a:latin typeface="Courier New" pitchFamily="49" charset="0"/>
                </a:rPr>
                <a:t>page.drawLine (150, 45, 10, 20);</a:t>
              </a:r>
            </a:p>
          </p:txBody>
        </p:sp>
        <p:sp>
          <p:nvSpPr>
            <p:cNvPr id="37914" name="Text Box 26"/>
            <p:cNvSpPr txBox="1">
              <a:spLocks noChangeArrowheads="1"/>
            </p:cNvSpPr>
            <p:nvPr/>
          </p:nvSpPr>
          <p:spPr bwMode="auto">
            <a:xfrm>
              <a:off x="2680" y="3413"/>
              <a:ext cx="27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2000" b="1">
                  <a:solidFill>
                    <a:srgbClr val="FFCC00"/>
                  </a:solidFill>
                  <a:latin typeface="Arial" charset="0"/>
                </a:rPr>
                <a:t>or</a:t>
              </a:r>
              <a:endParaRPr lang="en-US" altLang="en-US">
                <a:solidFill>
                  <a:srgbClr val="FFCC00"/>
                </a:solidFill>
                <a:latin typeface="Arial" charset="0"/>
              </a:endParaRPr>
            </a:p>
          </p:txBody>
        </p:sp>
      </p:grpSp>
      <p:sp>
        <p:nvSpPr>
          <p:cNvPr id="37915" name="Line 27"/>
          <p:cNvSpPr>
            <a:spLocks noChangeShapeType="1"/>
          </p:cNvSpPr>
          <p:nvPr/>
        </p:nvSpPr>
        <p:spPr bwMode="auto">
          <a:xfrm>
            <a:off x="1905000" y="2362200"/>
            <a:ext cx="3733800" cy="1143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7" grpId="0" autoUpdateAnimBg="0"/>
      <p:bldP spid="37898" grpId="0" autoUpdateAnimBg="0"/>
      <p:bldP spid="37899" grpId="0" animBg="1"/>
      <p:bldP spid="37900" grpId="0" animBg="1"/>
      <p:bldP spid="37908" grpId="0" autoUpdateAnimBg="0"/>
      <p:bldP spid="37909" grpId="0" autoUpdateAnimBg="0"/>
      <p:bldP spid="37910" grpId="0" animBg="1"/>
      <p:bldP spid="37912" grpId="0" animBg="1"/>
      <p:bldP spid="37915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75E24-C1DA-40E2-8304-62ED0DEB0076}" type="slidenum">
              <a:rPr lang="en-US" altLang="en-US"/>
              <a:pPr/>
              <a:t>79</a:t>
            </a:fld>
            <a:endParaRPr lang="en-US" alt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Drawing a Rectangle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092200" y="1397000"/>
            <a:ext cx="6908800" cy="3479800"/>
            <a:chOff x="688" y="880"/>
            <a:chExt cx="4352" cy="2192"/>
          </a:xfrm>
        </p:grpSpPr>
        <p:sp>
          <p:nvSpPr>
            <p:cNvPr id="36868" name="Line 4"/>
            <p:cNvSpPr>
              <a:spLocks noChangeShapeType="1"/>
            </p:cNvSpPr>
            <p:nvPr/>
          </p:nvSpPr>
          <p:spPr bwMode="auto">
            <a:xfrm>
              <a:off x="912" y="1104"/>
              <a:ext cx="41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69" name="Line 5"/>
            <p:cNvSpPr>
              <a:spLocks noChangeShapeType="1"/>
            </p:cNvSpPr>
            <p:nvPr/>
          </p:nvSpPr>
          <p:spPr bwMode="auto">
            <a:xfrm>
              <a:off x="912" y="1104"/>
              <a:ext cx="0" cy="1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0" name="Text Box 6"/>
            <p:cNvSpPr txBox="1">
              <a:spLocks noChangeArrowheads="1"/>
            </p:cNvSpPr>
            <p:nvPr/>
          </p:nvSpPr>
          <p:spPr bwMode="auto">
            <a:xfrm>
              <a:off x="4704" y="880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/>
                <a:t>X</a:t>
              </a:r>
              <a:endParaRPr lang="en-US" altLang="en-US"/>
            </a:p>
          </p:txBody>
        </p:sp>
        <p:sp>
          <p:nvSpPr>
            <p:cNvPr id="36871" name="Text Box 7"/>
            <p:cNvSpPr txBox="1">
              <a:spLocks noChangeArrowheads="1"/>
            </p:cNvSpPr>
            <p:nvPr/>
          </p:nvSpPr>
          <p:spPr bwMode="auto">
            <a:xfrm>
              <a:off x="688" y="2784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/>
                <a:t>Y</a:t>
              </a:r>
              <a:endParaRPr lang="en-US" altLang="en-US"/>
            </a:p>
          </p:txBody>
        </p:sp>
      </p:grp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1866900" y="5295900"/>
            <a:ext cx="50609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000" b="1">
                <a:latin typeface="Courier New" pitchFamily="49" charset="0"/>
              </a:rPr>
              <a:t>page.drawRect (50, 20, 100, 40);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2616200" y="1371600"/>
            <a:ext cx="4127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1800" b="1"/>
              <a:t>50</a:t>
            </a:r>
            <a:endParaRPr lang="en-US" altLang="en-US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1016000" y="2171700"/>
            <a:ext cx="4127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1800" b="1"/>
              <a:t>20</a:t>
            </a:r>
            <a:endParaRPr lang="en-US" alt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2819400" y="1752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1447800" y="23622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2819400" y="2362200"/>
            <a:ext cx="2590800" cy="990600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819400" y="3543300"/>
            <a:ext cx="2590800" cy="366713"/>
            <a:chOff x="1776" y="2232"/>
            <a:chExt cx="1632" cy="231"/>
          </a:xfrm>
        </p:grpSpPr>
        <p:sp>
          <p:nvSpPr>
            <p:cNvPr id="36878" name="Line 14"/>
            <p:cNvSpPr>
              <a:spLocks noChangeShapeType="1"/>
            </p:cNvSpPr>
            <p:nvPr/>
          </p:nvSpPr>
          <p:spPr bwMode="auto">
            <a:xfrm>
              <a:off x="1776" y="2256"/>
              <a:ext cx="16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sm" len="med"/>
              <a:tailEnd type="triangle" w="sm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9" name="Text Box 15"/>
            <p:cNvSpPr txBox="1">
              <a:spLocks noChangeArrowheads="1"/>
            </p:cNvSpPr>
            <p:nvPr/>
          </p:nvSpPr>
          <p:spPr bwMode="auto">
            <a:xfrm>
              <a:off x="2446" y="2232"/>
              <a:ext cx="33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/>
                <a:t>100</a:t>
              </a:r>
              <a:endParaRPr lang="en-US" altLang="en-US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5638800" y="2362200"/>
            <a:ext cx="412750" cy="990600"/>
            <a:chOff x="3552" y="1488"/>
            <a:chExt cx="260" cy="624"/>
          </a:xfrm>
        </p:grpSpPr>
        <p:sp>
          <p:nvSpPr>
            <p:cNvPr id="36880" name="Line 16"/>
            <p:cNvSpPr>
              <a:spLocks noChangeShapeType="1"/>
            </p:cNvSpPr>
            <p:nvPr/>
          </p:nvSpPr>
          <p:spPr bwMode="auto">
            <a:xfrm>
              <a:off x="3552" y="1488"/>
              <a:ext cx="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sm" len="med"/>
              <a:tailEnd type="triangle" w="sm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1" name="Text Box 17"/>
            <p:cNvSpPr txBox="1">
              <a:spLocks noChangeArrowheads="1"/>
            </p:cNvSpPr>
            <p:nvPr/>
          </p:nvSpPr>
          <p:spPr bwMode="auto">
            <a:xfrm>
              <a:off x="3552" y="1704"/>
              <a:ext cx="26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/>
                <a:t>40</a:t>
              </a:r>
              <a:endParaRPr lang="en-US" altLang="en-US"/>
            </a:p>
          </p:txBody>
        </p:sp>
      </p:grp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2" grpId="0" autoUpdateAnimBg="0"/>
      <p:bldP spid="36873" grpId="0" autoUpdateAnimBg="0"/>
      <p:bldP spid="36874" grpId="0" autoUpdateAnimBg="0"/>
      <p:bldP spid="36875" grpId="0" animBg="1"/>
      <p:bldP spid="36876" grpId="0" animBg="1"/>
      <p:bldP spid="3687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B668-6457-4DA0-BB58-E1D9E180F91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altLang="en-US" dirty="0" smtClean="0"/>
              <a:t>A Little more on Abstraction</a:t>
            </a:r>
            <a:endParaRPr lang="en-US" alt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spcBef>
                <a:spcPct val="40000"/>
              </a:spcBef>
            </a:pPr>
            <a:r>
              <a:rPr lang="en-US" altLang="en-US" dirty="0"/>
              <a:t>W</a:t>
            </a:r>
            <a:r>
              <a:rPr lang="en-US" altLang="en-US" dirty="0" smtClean="0"/>
              <a:t>e </a:t>
            </a:r>
            <a:r>
              <a:rPr lang="en-US" altLang="en-US" dirty="0"/>
              <a:t>don't have to know how the </a:t>
            </a:r>
            <a:r>
              <a:rPr lang="en-US" altLang="en-US" dirty="0" err="1">
                <a:solidFill>
                  <a:schemeClr val="tx1"/>
                </a:solidFill>
                <a:latin typeface="Courier New" pitchFamily="49" charset="0"/>
              </a:rPr>
              <a:t>println</a:t>
            </a:r>
            <a:r>
              <a:rPr lang="en-US" altLang="en-US" dirty="0"/>
              <a:t> method works in order to invoke it</a:t>
            </a:r>
          </a:p>
          <a:p>
            <a:pPr>
              <a:spcBef>
                <a:spcPct val="40000"/>
              </a:spcBef>
            </a:pPr>
            <a:r>
              <a:rPr lang="en-US" altLang="en-US" dirty="0"/>
              <a:t>A human being can manage only seven (plus or minus 2) pieces of information at one time</a:t>
            </a:r>
          </a:p>
          <a:p>
            <a:pPr>
              <a:spcBef>
                <a:spcPct val="40000"/>
              </a:spcBef>
            </a:pPr>
            <a:r>
              <a:rPr lang="en-US" altLang="en-US" dirty="0"/>
              <a:t>But if we group information into chunks (such as objects) we can manage many complicated pieces at once</a:t>
            </a:r>
          </a:p>
          <a:p>
            <a:pPr>
              <a:spcBef>
                <a:spcPct val="40000"/>
              </a:spcBef>
            </a:pPr>
            <a:r>
              <a:rPr lang="en-US" altLang="en-US" dirty="0"/>
              <a:t>Classes and objects help us write complex software</a:t>
            </a:r>
          </a:p>
          <a:p>
            <a:endParaRPr lang="en-US" altLang="en-US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0839F-8918-4B4C-8692-34EBE807A6E4}" type="slidenum">
              <a:rPr lang="en-US" altLang="en-US"/>
              <a:pPr/>
              <a:t>80</a:t>
            </a:fld>
            <a:endParaRPr lang="en-US" alt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Drawing an Oval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92200" y="1397000"/>
            <a:ext cx="6908800" cy="3479800"/>
            <a:chOff x="688" y="880"/>
            <a:chExt cx="4352" cy="2192"/>
          </a:xfrm>
        </p:grpSpPr>
        <p:sp>
          <p:nvSpPr>
            <p:cNvPr id="38916" name="Line 4"/>
            <p:cNvSpPr>
              <a:spLocks noChangeShapeType="1"/>
            </p:cNvSpPr>
            <p:nvPr/>
          </p:nvSpPr>
          <p:spPr bwMode="auto">
            <a:xfrm>
              <a:off x="912" y="1104"/>
              <a:ext cx="41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7" name="Line 5"/>
            <p:cNvSpPr>
              <a:spLocks noChangeShapeType="1"/>
            </p:cNvSpPr>
            <p:nvPr/>
          </p:nvSpPr>
          <p:spPr bwMode="auto">
            <a:xfrm>
              <a:off x="912" y="1104"/>
              <a:ext cx="0" cy="1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18" name="Text Box 6"/>
            <p:cNvSpPr txBox="1">
              <a:spLocks noChangeArrowheads="1"/>
            </p:cNvSpPr>
            <p:nvPr/>
          </p:nvSpPr>
          <p:spPr bwMode="auto">
            <a:xfrm>
              <a:off x="4704" y="880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/>
                <a:t>X</a:t>
              </a:r>
              <a:endParaRPr lang="en-US" altLang="en-US"/>
            </a:p>
          </p:txBody>
        </p:sp>
        <p:sp>
          <p:nvSpPr>
            <p:cNvPr id="38919" name="Text Box 7"/>
            <p:cNvSpPr txBox="1">
              <a:spLocks noChangeArrowheads="1"/>
            </p:cNvSpPr>
            <p:nvPr/>
          </p:nvSpPr>
          <p:spPr bwMode="auto">
            <a:xfrm>
              <a:off x="688" y="2784"/>
              <a:ext cx="22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/>
                <a:t>Y</a:t>
              </a:r>
              <a:endParaRPr lang="en-US" altLang="en-US"/>
            </a:p>
          </p:txBody>
        </p:sp>
      </p:grp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2159000" y="5295900"/>
            <a:ext cx="50609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2000" b="1">
                <a:latin typeface="Courier New" pitchFamily="49" charset="0"/>
              </a:rPr>
              <a:t>page.drawOval (175, 20, 50, 80);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775200" y="1371600"/>
            <a:ext cx="5270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1800" b="1"/>
              <a:t>175</a:t>
            </a:r>
            <a:endParaRPr lang="en-US" altLang="en-US"/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1016000" y="2171700"/>
            <a:ext cx="4127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en-US" sz="1800" b="1"/>
              <a:t>20</a:t>
            </a:r>
            <a:endParaRPr lang="en-US" altLang="en-US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5029200" y="17526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1447800" y="2362200"/>
            <a:ext cx="3581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5029200" y="2362200"/>
            <a:ext cx="1600200" cy="19050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5029200" y="4381500"/>
            <a:ext cx="1600200" cy="366713"/>
            <a:chOff x="2064" y="2760"/>
            <a:chExt cx="1008" cy="231"/>
          </a:xfrm>
        </p:grpSpPr>
        <p:sp>
          <p:nvSpPr>
            <p:cNvPr id="38927" name="Line 15"/>
            <p:cNvSpPr>
              <a:spLocks noChangeShapeType="1"/>
            </p:cNvSpPr>
            <p:nvPr/>
          </p:nvSpPr>
          <p:spPr bwMode="auto">
            <a:xfrm>
              <a:off x="2064" y="2784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sm" len="med"/>
              <a:tailEnd type="triangle" w="sm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8" name="Text Box 16"/>
            <p:cNvSpPr txBox="1">
              <a:spLocks noChangeArrowheads="1"/>
            </p:cNvSpPr>
            <p:nvPr/>
          </p:nvSpPr>
          <p:spPr bwMode="auto">
            <a:xfrm>
              <a:off x="2478" y="2760"/>
              <a:ext cx="26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/>
                <a:t>50</a:t>
              </a:r>
              <a:endParaRPr lang="en-US" altLang="en-US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6781800" y="2362200"/>
            <a:ext cx="412750" cy="1905000"/>
            <a:chOff x="3168" y="1488"/>
            <a:chExt cx="260" cy="1200"/>
          </a:xfrm>
        </p:grpSpPr>
        <p:sp>
          <p:nvSpPr>
            <p:cNvPr id="38930" name="Line 18"/>
            <p:cNvSpPr>
              <a:spLocks noChangeShapeType="1"/>
            </p:cNvSpPr>
            <p:nvPr/>
          </p:nvSpPr>
          <p:spPr bwMode="auto">
            <a:xfrm>
              <a:off x="3168" y="1488"/>
              <a:ext cx="0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sm" len="med"/>
              <a:tailEnd type="triangle" w="sm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1" name="Text Box 19"/>
            <p:cNvSpPr txBox="1">
              <a:spLocks noChangeArrowheads="1"/>
            </p:cNvSpPr>
            <p:nvPr/>
          </p:nvSpPr>
          <p:spPr bwMode="auto">
            <a:xfrm>
              <a:off x="3168" y="2000"/>
              <a:ext cx="26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 b="1"/>
                <a:t>80</a:t>
              </a:r>
              <a:endParaRPr lang="en-US" altLang="en-US"/>
            </a:p>
          </p:txBody>
        </p:sp>
      </p:grpSp>
      <p:sp>
        <p:nvSpPr>
          <p:cNvPr id="38934" name="Oval 22"/>
          <p:cNvSpPr>
            <a:spLocks noChangeArrowheads="1"/>
          </p:cNvSpPr>
          <p:nvPr/>
        </p:nvSpPr>
        <p:spPr bwMode="auto">
          <a:xfrm>
            <a:off x="5029200" y="2362200"/>
            <a:ext cx="1600200" cy="19050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2755900" y="3665538"/>
            <a:ext cx="13430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Ctr="1">
            <a:spAutoFit/>
          </a:bodyPr>
          <a:lstStyle/>
          <a:p>
            <a:r>
              <a:rPr lang="en-US" altLang="en-US" sz="2000" b="1">
                <a:solidFill>
                  <a:srgbClr val="FFCC00"/>
                </a:solidFill>
                <a:latin typeface="Arial" charset="0"/>
              </a:rPr>
              <a:t>bounding</a:t>
            </a:r>
          </a:p>
          <a:p>
            <a:r>
              <a:rPr lang="en-US" altLang="en-US" sz="2000" b="1">
                <a:solidFill>
                  <a:srgbClr val="FFCC00"/>
                </a:solidFill>
                <a:latin typeface="Arial" charset="0"/>
              </a:rPr>
              <a:t>rectangle</a:t>
            </a:r>
            <a:endParaRPr lang="en-US" altLang="en-US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38942" name="Line 30"/>
          <p:cNvSpPr>
            <a:spLocks noChangeShapeType="1"/>
          </p:cNvSpPr>
          <p:nvPr/>
        </p:nvSpPr>
        <p:spPr bwMode="auto">
          <a:xfrm>
            <a:off x="4114800" y="4038600"/>
            <a:ext cx="838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0" grpId="0" autoUpdateAnimBg="0"/>
      <p:bldP spid="38921" grpId="0" autoUpdateAnimBg="0"/>
      <p:bldP spid="38922" grpId="0" autoUpdateAnimBg="0"/>
      <p:bldP spid="38923" grpId="0" animBg="1"/>
      <p:bldP spid="38924" grpId="0" animBg="1"/>
      <p:bldP spid="38925" grpId="0" animBg="1"/>
      <p:bldP spid="38934" grpId="0" animBg="1"/>
      <p:bldP spid="38941" grpId="0" autoUpdateAnimBg="0"/>
      <p:bldP spid="38942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C1186-6794-43E7-848C-89B6EB323403}" type="slidenum">
              <a:rPr lang="en-US" altLang="en-US"/>
              <a:pPr/>
              <a:t>81</a:t>
            </a:fld>
            <a:endParaRPr lang="en-US" alt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Color Class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2133600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altLang="en-US"/>
              <a:t>A color is defined in a Java program using an object created from the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Color</a:t>
            </a:r>
            <a:r>
              <a:rPr lang="en-US" altLang="en-US"/>
              <a:t> class</a:t>
            </a:r>
          </a:p>
          <a:p>
            <a:pPr>
              <a:spcBef>
                <a:spcPct val="70000"/>
              </a:spcBef>
            </a:pPr>
            <a:r>
              <a:rPr lang="en-US" altLang="en-US"/>
              <a:t>The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Color</a:t>
            </a:r>
            <a:r>
              <a:rPr lang="en-US" altLang="en-US"/>
              <a:t> class also contains several static predefined colors, including: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057400" y="3282950"/>
            <a:ext cx="4503738" cy="2530475"/>
            <a:chOff x="1296" y="2068"/>
            <a:chExt cx="2837" cy="1594"/>
          </a:xfrm>
        </p:grpSpPr>
        <p:sp>
          <p:nvSpPr>
            <p:cNvPr id="78852" name="Text Box 4"/>
            <p:cNvSpPr txBox="1">
              <a:spLocks noChangeArrowheads="1"/>
            </p:cNvSpPr>
            <p:nvPr/>
          </p:nvSpPr>
          <p:spPr bwMode="auto">
            <a:xfrm>
              <a:off x="1296" y="2068"/>
              <a:ext cx="1268" cy="159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Ctr="1">
              <a:spAutoFit/>
            </a:bodyPr>
            <a:lstStyle/>
            <a:p>
              <a:pPr algn="l"/>
              <a:r>
                <a:rPr lang="en-US" altLang="en-US" sz="2000" b="1" u="sng">
                  <a:solidFill>
                    <a:schemeClr val="hlink"/>
                  </a:solidFill>
                  <a:latin typeface="Arial" charset="0"/>
                </a:rPr>
                <a:t>Object</a:t>
              </a:r>
            </a:p>
            <a:p>
              <a:pPr algn="l"/>
              <a:endParaRPr lang="en-US" altLang="en-US" sz="2000" b="1">
                <a:solidFill>
                  <a:schemeClr val="hlink"/>
                </a:solidFill>
                <a:latin typeface="Arial" charset="0"/>
              </a:endParaRPr>
            </a:p>
            <a:p>
              <a:pPr algn="l"/>
              <a:r>
                <a:rPr lang="en-US" altLang="en-US" sz="2000" b="1">
                  <a:latin typeface="Courier New" pitchFamily="49" charset="0"/>
                </a:rPr>
                <a:t>Color.black</a:t>
              </a:r>
            </a:p>
            <a:p>
              <a:pPr algn="l"/>
              <a:r>
                <a:rPr lang="en-US" altLang="en-US" sz="2000" b="1">
                  <a:latin typeface="Courier New" pitchFamily="49" charset="0"/>
                </a:rPr>
                <a:t>Color.blue</a:t>
              </a:r>
            </a:p>
            <a:p>
              <a:pPr algn="l"/>
              <a:r>
                <a:rPr lang="en-US" altLang="en-US" sz="2000" b="1">
                  <a:latin typeface="Courier New" pitchFamily="49" charset="0"/>
                </a:rPr>
                <a:t>Color.cyan</a:t>
              </a:r>
            </a:p>
            <a:p>
              <a:pPr algn="l"/>
              <a:r>
                <a:rPr lang="en-US" altLang="en-US" sz="2000" b="1">
                  <a:latin typeface="Courier New" pitchFamily="49" charset="0"/>
                </a:rPr>
                <a:t>Color.orange</a:t>
              </a:r>
            </a:p>
            <a:p>
              <a:pPr algn="l"/>
              <a:r>
                <a:rPr lang="en-US" altLang="en-US" sz="2000" b="1">
                  <a:latin typeface="Courier New" pitchFamily="49" charset="0"/>
                </a:rPr>
                <a:t>Color.white</a:t>
              </a:r>
            </a:p>
            <a:p>
              <a:pPr algn="l"/>
              <a:r>
                <a:rPr lang="en-US" altLang="en-US" sz="2000" b="1">
                  <a:latin typeface="Courier New" pitchFamily="49" charset="0"/>
                </a:rPr>
                <a:t>Color.yellow</a:t>
              </a:r>
            </a:p>
          </p:txBody>
        </p:sp>
        <p:sp>
          <p:nvSpPr>
            <p:cNvPr id="78853" name="Text Box 5"/>
            <p:cNvSpPr txBox="1">
              <a:spLocks noChangeArrowheads="1"/>
            </p:cNvSpPr>
            <p:nvPr/>
          </p:nvSpPr>
          <p:spPr bwMode="auto">
            <a:xfrm>
              <a:off x="2702" y="2068"/>
              <a:ext cx="1431" cy="159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Ctr="1">
              <a:spAutoFit/>
            </a:bodyPr>
            <a:lstStyle/>
            <a:p>
              <a:pPr algn="l"/>
              <a:r>
                <a:rPr lang="en-US" altLang="en-US" sz="2000" b="1" u="sng">
                  <a:solidFill>
                    <a:schemeClr val="hlink"/>
                  </a:solidFill>
                  <a:latin typeface="Arial" charset="0"/>
                </a:rPr>
                <a:t>RGB Value</a:t>
              </a:r>
            </a:p>
            <a:p>
              <a:pPr algn="l"/>
              <a:endParaRPr lang="en-US" altLang="en-US" sz="2000" b="1">
                <a:solidFill>
                  <a:schemeClr val="hlink"/>
                </a:solidFill>
                <a:latin typeface="Courier New" pitchFamily="49" charset="0"/>
              </a:endParaRPr>
            </a:p>
            <a:p>
              <a:pPr algn="l"/>
              <a:r>
                <a:rPr lang="en-US" altLang="en-US" sz="2000" b="1">
                  <a:solidFill>
                    <a:schemeClr val="hlink"/>
                  </a:solidFill>
                  <a:latin typeface="Courier New" pitchFamily="49" charset="0"/>
                </a:rPr>
                <a:t>0, 0, 0</a:t>
              </a:r>
            </a:p>
            <a:p>
              <a:pPr algn="l"/>
              <a:r>
                <a:rPr lang="en-US" altLang="en-US" sz="2000" b="1">
                  <a:solidFill>
                    <a:schemeClr val="hlink"/>
                  </a:solidFill>
                  <a:latin typeface="Courier New" pitchFamily="49" charset="0"/>
                </a:rPr>
                <a:t>0, 0, 255</a:t>
              </a:r>
            </a:p>
            <a:p>
              <a:pPr algn="l"/>
              <a:r>
                <a:rPr lang="en-US" altLang="en-US" sz="2000" b="1">
                  <a:solidFill>
                    <a:schemeClr val="hlink"/>
                  </a:solidFill>
                  <a:latin typeface="Courier New" pitchFamily="49" charset="0"/>
                </a:rPr>
                <a:t>0, 255, 255</a:t>
              </a:r>
            </a:p>
            <a:p>
              <a:pPr algn="l"/>
              <a:r>
                <a:rPr lang="en-US" altLang="en-US" sz="2000" b="1">
                  <a:solidFill>
                    <a:schemeClr val="hlink"/>
                  </a:solidFill>
                  <a:latin typeface="Courier New" pitchFamily="49" charset="0"/>
                </a:rPr>
                <a:t>255, 200, 0</a:t>
              </a:r>
            </a:p>
            <a:p>
              <a:pPr algn="l"/>
              <a:r>
                <a:rPr lang="en-US" altLang="en-US" sz="2000" b="1">
                  <a:solidFill>
                    <a:schemeClr val="hlink"/>
                  </a:solidFill>
                  <a:latin typeface="Courier New" pitchFamily="49" charset="0"/>
                </a:rPr>
                <a:t>255, 255, 255</a:t>
              </a:r>
            </a:p>
            <a:p>
              <a:pPr algn="l"/>
              <a:r>
                <a:rPr lang="en-US" altLang="en-US" sz="2000" b="1">
                  <a:solidFill>
                    <a:schemeClr val="hlink"/>
                  </a:solidFill>
                  <a:latin typeface="Courier New" pitchFamily="49" charset="0"/>
                </a:rPr>
                <a:t>255, 255, 0</a:t>
              </a:r>
              <a:endParaRPr lang="en-US" altLang="en-US" sz="2000" b="1">
                <a:solidFill>
                  <a:schemeClr val="hlink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A6B5E-EAE9-4166-BE55-CC2C221C9E5D}" type="slidenum">
              <a:rPr lang="en-US" altLang="en-US"/>
              <a:pPr/>
              <a:t>82</a:t>
            </a:fld>
            <a:endParaRPr lang="en-US" alt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Color Class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80000"/>
              </a:spcBef>
            </a:pPr>
            <a:r>
              <a:rPr lang="en-US" altLang="en-US" dirty="0"/>
              <a:t>Every drawing surface has a </a:t>
            </a:r>
            <a:r>
              <a:rPr lang="en-US" altLang="en-US" i="1" dirty="0"/>
              <a:t>background color</a:t>
            </a:r>
          </a:p>
          <a:p>
            <a:pPr>
              <a:spcBef>
                <a:spcPct val="80000"/>
              </a:spcBef>
            </a:pPr>
            <a:r>
              <a:rPr lang="en-US" altLang="en-US" dirty="0"/>
              <a:t>Every graphics context has a current </a:t>
            </a:r>
            <a:r>
              <a:rPr lang="en-US" altLang="en-US" i="1" dirty="0"/>
              <a:t>foreground color</a:t>
            </a:r>
          </a:p>
          <a:p>
            <a:pPr>
              <a:spcBef>
                <a:spcPct val="80000"/>
              </a:spcBef>
            </a:pPr>
            <a:r>
              <a:rPr lang="en-US" altLang="en-US" dirty="0"/>
              <a:t>Both can be set explicitly</a:t>
            </a:r>
          </a:p>
          <a:p>
            <a:pPr>
              <a:spcBef>
                <a:spcPct val="80000"/>
              </a:spcBef>
            </a:pPr>
            <a:r>
              <a:rPr lang="en-US" altLang="en-US" dirty="0"/>
              <a:t>See </a:t>
            </a:r>
            <a:r>
              <a:rPr lang="en-US" altLang="en-US" dirty="0">
                <a:hlinkClick r:id="rId2" action="ppaction://hlinkfile"/>
              </a:rPr>
              <a:t>Snowman.java</a:t>
            </a:r>
            <a:r>
              <a:rPr lang="en-US" altLang="en-US" dirty="0"/>
              <a:t> (</a:t>
            </a:r>
            <a:r>
              <a:rPr lang="en-US" altLang="en-US" dirty="0" smtClean="0"/>
              <a:t>page111)</a:t>
            </a:r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C60AB-5B1C-44F9-B2D5-AEC6CFBA4854}" type="slidenum">
              <a:rPr lang="en-US" altLang="en-US"/>
              <a:pPr/>
              <a:t>83</a:t>
            </a:fld>
            <a:endParaRPr lang="en-US" alt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Snowman.java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400"/>
              <a:t>//********************************************************************</a:t>
            </a:r>
          </a:p>
          <a:p>
            <a:pPr>
              <a:lnSpc>
                <a:spcPct val="80000"/>
              </a:lnSpc>
            </a:pPr>
            <a:r>
              <a:rPr lang="en-US" sz="1400"/>
              <a:t>//  Snowman.java       Author: Lewis/Loftus/Cocking</a:t>
            </a:r>
          </a:p>
          <a:p>
            <a:pPr>
              <a:lnSpc>
                <a:spcPct val="80000"/>
              </a:lnSpc>
            </a:pPr>
            <a:r>
              <a:rPr lang="en-US" sz="1400"/>
              <a:t>//</a:t>
            </a:r>
          </a:p>
          <a:p>
            <a:pPr>
              <a:lnSpc>
                <a:spcPct val="80000"/>
              </a:lnSpc>
            </a:pPr>
            <a:r>
              <a:rPr lang="en-US" sz="1400"/>
              <a:t>//  Demonstrates basic drawing methods and the use of color.</a:t>
            </a:r>
          </a:p>
          <a:p>
            <a:pPr>
              <a:lnSpc>
                <a:spcPct val="80000"/>
              </a:lnSpc>
            </a:pPr>
            <a:r>
              <a:rPr lang="en-US" sz="1400"/>
              <a:t>//********************************************************************</a:t>
            </a:r>
          </a:p>
          <a:p>
            <a:pPr>
              <a:lnSpc>
                <a:spcPct val="80000"/>
              </a:lnSpc>
            </a:pPr>
            <a:endParaRPr lang="en-US" sz="1400"/>
          </a:p>
          <a:p>
            <a:pPr>
              <a:lnSpc>
                <a:spcPct val="80000"/>
              </a:lnSpc>
            </a:pPr>
            <a:r>
              <a:rPr lang="en-US" sz="1400"/>
              <a:t>import java.applet.Applet;</a:t>
            </a:r>
          </a:p>
          <a:p>
            <a:pPr>
              <a:lnSpc>
                <a:spcPct val="80000"/>
              </a:lnSpc>
            </a:pPr>
            <a:r>
              <a:rPr lang="en-US" sz="1400"/>
              <a:t>import java.awt.*;</a:t>
            </a:r>
          </a:p>
          <a:p>
            <a:pPr>
              <a:lnSpc>
                <a:spcPct val="80000"/>
              </a:lnSpc>
            </a:pPr>
            <a:endParaRPr lang="en-US" sz="1400"/>
          </a:p>
          <a:p>
            <a:pPr>
              <a:lnSpc>
                <a:spcPct val="80000"/>
              </a:lnSpc>
            </a:pPr>
            <a:r>
              <a:rPr lang="en-US" sz="1400"/>
              <a:t>public class Snowman extends Applet</a:t>
            </a:r>
          </a:p>
          <a:p>
            <a:pPr>
              <a:lnSpc>
                <a:spcPct val="80000"/>
              </a:lnSpc>
            </a:pPr>
            <a:r>
              <a:rPr lang="en-US" sz="1400"/>
              <a:t>{</a:t>
            </a:r>
          </a:p>
          <a:p>
            <a:pPr>
              <a:lnSpc>
                <a:spcPct val="80000"/>
              </a:lnSpc>
            </a:pPr>
            <a:r>
              <a:rPr lang="en-US" sz="1400"/>
              <a:t>   //-----------------------------------------------------------------</a:t>
            </a:r>
          </a:p>
          <a:p>
            <a:pPr>
              <a:lnSpc>
                <a:spcPct val="80000"/>
              </a:lnSpc>
            </a:pPr>
            <a:r>
              <a:rPr lang="en-US" sz="1400"/>
              <a:t>   //  Draws a snowman.</a:t>
            </a:r>
          </a:p>
          <a:p>
            <a:pPr>
              <a:lnSpc>
                <a:spcPct val="80000"/>
              </a:lnSpc>
            </a:pPr>
            <a:r>
              <a:rPr lang="en-US" sz="1400"/>
              <a:t>   //-----------------------------------------------------------------</a:t>
            </a:r>
          </a:p>
          <a:p>
            <a:pPr>
              <a:lnSpc>
                <a:spcPct val="80000"/>
              </a:lnSpc>
            </a:pPr>
            <a:r>
              <a:rPr lang="en-US" sz="1400"/>
              <a:t>   public void paint (Graphics page)</a:t>
            </a:r>
          </a:p>
          <a:p>
            <a:pPr>
              <a:lnSpc>
                <a:spcPct val="80000"/>
              </a:lnSpc>
            </a:pPr>
            <a:r>
              <a:rPr lang="en-US" sz="1400"/>
              <a:t>   {</a:t>
            </a:r>
          </a:p>
          <a:p>
            <a:pPr>
              <a:lnSpc>
                <a:spcPct val="80000"/>
              </a:lnSpc>
            </a:pPr>
            <a:r>
              <a:rPr lang="en-US" sz="1400"/>
              <a:t>      final int MID = 300;</a:t>
            </a:r>
          </a:p>
          <a:p>
            <a:pPr>
              <a:lnSpc>
                <a:spcPct val="80000"/>
              </a:lnSpc>
            </a:pPr>
            <a:r>
              <a:rPr lang="en-US" sz="1400"/>
              <a:t>      final int TOP = 200;</a:t>
            </a:r>
          </a:p>
          <a:p>
            <a:pPr>
              <a:lnSpc>
                <a:spcPct val="80000"/>
              </a:lnSpc>
            </a:pPr>
            <a:endParaRPr lang="en-US" sz="1400"/>
          </a:p>
          <a:p>
            <a:pPr>
              <a:lnSpc>
                <a:spcPct val="80000"/>
              </a:lnSpc>
            </a:pPr>
            <a:r>
              <a:rPr lang="en-US" sz="1400"/>
              <a:t>      setBackground (Color.cyan);</a:t>
            </a:r>
          </a:p>
          <a:p>
            <a:pPr>
              <a:lnSpc>
                <a:spcPct val="80000"/>
              </a:lnSpc>
            </a:pPr>
            <a:endParaRPr lang="en-US" sz="1400"/>
          </a:p>
          <a:p>
            <a:pPr>
              <a:lnSpc>
                <a:spcPct val="80000"/>
              </a:lnSpc>
            </a:pPr>
            <a:r>
              <a:rPr lang="en-US" sz="1400"/>
              <a:t>      page.setColor (Color.blue);</a:t>
            </a:r>
          </a:p>
          <a:p>
            <a:pPr>
              <a:lnSpc>
                <a:spcPct val="80000"/>
              </a:lnSpc>
            </a:pPr>
            <a:r>
              <a:rPr lang="en-US" sz="1400"/>
              <a:t>      page.fillRect (150, 325, 300, 50);  // ground</a:t>
            </a:r>
          </a:p>
          <a:p>
            <a:pPr>
              <a:lnSpc>
                <a:spcPct val="80000"/>
              </a:lnSpc>
            </a:pPr>
            <a:endParaRPr lang="en-US" sz="1400"/>
          </a:p>
          <a:p>
            <a:pPr>
              <a:lnSpc>
                <a:spcPct val="80000"/>
              </a:lnSpc>
            </a:pPr>
            <a:endParaRPr lang="en-US" sz="140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E26C0-7FED-499D-8D36-A2DDB1A79171}" type="slidenum">
              <a:rPr lang="en-US" altLang="en-US"/>
              <a:pPr/>
              <a:t>84</a:t>
            </a:fld>
            <a:endParaRPr lang="en-US" altLang="en-U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305800" cy="6400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 </a:t>
            </a:r>
            <a:r>
              <a:rPr lang="en-US" sz="1800" dirty="0" err="1"/>
              <a:t>page.setColor</a:t>
            </a:r>
            <a:r>
              <a:rPr lang="en-US" sz="1800" dirty="0"/>
              <a:t> (</a:t>
            </a:r>
            <a:r>
              <a:rPr lang="en-US" sz="1800" dirty="0" err="1"/>
              <a:t>Color.yellow</a:t>
            </a:r>
            <a:r>
              <a:rPr lang="en-US" sz="1800" dirty="0"/>
              <a:t>);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   </a:t>
            </a:r>
            <a:r>
              <a:rPr lang="en-US" sz="1800" dirty="0" err="1"/>
              <a:t>page.fillOval</a:t>
            </a:r>
            <a:r>
              <a:rPr lang="en-US" sz="1800" dirty="0"/>
              <a:t> (40, 40, 80, 80);  // sun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      </a:t>
            </a:r>
            <a:r>
              <a:rPr lang="en-US" sz="1800" dirty="0" err="1"/>
              <a:t>page.setColor</a:t>
            </a:r>
            <a:r>
              <a:rPr lang="en-US" sz="1800" dirty="0"/>
              <a:t> (</a:t>
            </a:r>
            <a:r>
              <a:rPr lang="en-US" sz="1800" dirty="0" err="1"/>
              <a:t>Color.white</a:t>
            </a:r>
            <a:r>
              <a:rPr lang="en-US" sz="1800" dirty="0"/>
              <a:t>);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   </a:t>
            </a:r>
            <a:r>
              <a:rPr lang="en-US" sz="1800" dirty="0" err="1"/>
              <a:t>page.fillOval</a:t>
            </a:r>
            <a:r>
              <a:rPr lang="en-US" sz="1800" dirty="0"/>
              <a:t> (MID-20, TOP, 40, 40);      // head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   </a:t>
            </a:r>
            <a:r>
              <a:rPr lang="en-US" sz="1800" dirty="0" err="1"/>
              <a:t>page.fillOval</a:t>
            </a:r>
            <a:r>
              <a:rPr lang="en-US" sz="1800" dirty="0"/>
              <a:t> (MID-35, TOP+35, 70, 50);   // upper torso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   </a:t>
            </a:r>
            <a:r>
              <a:rPr lang="en-US" sz="1800" dirty="0" err="1"/>
              <a:t>page.fillOval</a:t>
            </a:r>
            <a:r>
              <a:rPr lang="en-US" sz="1800" dirty="0"/>
              <a:t> (MID-50, TOP+80, 100, 60);  // lower torso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      </a:t>
            </a:r>
            <a:r>
              <a:rPr lang="en-US" sz="1800" dirty="0" err="1"/>
              <a:t>page.setColor</a:t>
            </a:r>
            <a:r>
              <a:rPr lang="en-US" sz="1800" dirty="0"/>
              <a:t> (</a:t>
            </a:r>
            <a:r>
              <a:rPr lang="en-US" sz="1800" dirty="0" err="1"/>
              <a:t>Color.black</a:t>
            </a:r>
            <a:r>
              <a:rPr lang="en-US" sz="1800" dirty="0"/>
              <a:t>);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   </a:t>
            </a:r>
            <a:r>
              <a:rPr lang="en-US" sz="1800" dirty="0" err="1"/>
              <a:t>page.fillOval</a:t>
            </a:r>
            <a:r>
              <a:rPr lang="en-US" sz="1800" dirty="0"/>
              <a:t> (MID-10, TOP+10, 5, 5);   // left eye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   </a:t>
            </a:r>
            <a:r>
              <a:rPr lang="en-US" sz="1800" dirty="0" err="1"/>
              <a:t>page.fillOval</a:t>
            </a:r>
            <a:r>
              <a:rPr lang="en-US" sz="1800" dirty="0"/>
              <a:t> (MID+5, TOP+10, 5, 5);    // right eye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      </a:t>
            </a:r>
            <a:r>
              <a:rPr lang="en-US" sz="1800" dirty="0" err="1"/>
              <a:t>page.drawArc</a:t>
            </a:r>
            <a:r>
              <a:rPr lang="en-US" sz="1800" dirty="0"/>
              <a:t> (MID-10, TOP+20, 20, 10, 190, 160);   // smile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      </a:t>
            </a:r>
            <a:r>
              <a:rPr lang="en-US" sz="1800" dirty="0" err="1"/>
              <a:t>page.drawLine</a:t>
            </a:r>
            <a:r>
              <a:rPr lang="en-US" sz="1800" dirty="0"/>
              <a:t> (MID-25, TOP+60, MID-50, TOP+40);  // left arm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   </a:t>
            </a:r>
            <a:r>
              <a:rPr lang="en-US" sz="1800" dirty="0" err="1"/>
              <a:t>page.drawLine</a:t>
            </a:r>
            <a:r>
              <a:rPr lang="en-US" sz="1800" dirty="0"/>
              <a:t> (MID+25, TOP+60, MID+55, TOP+60);  // right arm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      </a:t>
            </a:r>
            <a:r>
              <a:rPr lang="en-US" sz="1800" dirty="0" err="1"/>
              <a:t>page.drawLine</a:t>
            </a:r>
            <a:r>
              <a:rPr lang="en-US" sz="1800" dirty="0"/>
              <a:t> (MID-20, TOP+5, MID+20, TOP+5);  // brim of hat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   </a:t>
            </a:r>
            <a:r>
              <a:rPr lang="en-US" sz="1800" dirty="0" err="1"/>
              <a:t>page.fillRect</a:t>
            </a:r>
            <a:r>
              <a:rPr lang="en-US" sz="1800" dirty="0"/>
              <a:t> (MID-15, TOP-20, 30, 25);        // top of hat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}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}</a:t>
            </a:r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E19C9-F61E-4800-B5E1-2AB23699DED0}" type="slidenum">
              <a:rPr lang="en-US" altLang="en-US"/>
              <a:pPr/>
              <a:t>85</a:t>
            </a:fld>
            <a:endParaRPr lang="en-US" alt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HTML File for Snowman.java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&lt;HTML&gt;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  &lt;</a:t>
            </a:r>
            <a:r>
              <a:rPr lang="en-US" sz="2000" dirty="0"/>
              <a:t>HEAD&gt;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  &lt;/</a:t>
            </a:r>
            <a:r>
              <a:rPr lang="en-US" sz="2000" dirty="0"/>
              <a:t>HEAD&gt;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       &lt;</a:t>
            </a:r>
            <a:r>
              <a:rPr lang="en-US" sz="2000" dirty="0"/>
              <a:t>BODY BGCOLOR="000000"&gt;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             &lt;</a:t>
            </a:r>
            <a:r>
              <a:rPr lang="en-US" sz="2000" dirty="0"/>
              <a:t>CENTER&gt;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                    &lt;</a:t>
            </a:r>
            <a:r>
              <a:rPr lang="en-US" sz="2000" dirty="0"/>
              <a:t>APPLET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	</a:t>
            </a:r>
            <a:r>
              <a:rPr lang="en-US" sz="2000" dirty="0" smtClean="0"/>
              <a:t>                           code</a:t>
            </a:r>
            <a:r>
              <a:rPr lang="en-US" sz="2000" dirty="0"/>
              <a:t>	= "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Snowman.</a:t>
            </a:r>
            <a:r>
              <a:rPr lang="en-US" sz="2000" dirty="0" err="1"/>
              <a:t>class</a:t>
            </a:r>
            <a:r>
              <a:rPr lang="en-US" sz="2000" dirty="0"/>
              <a:t>"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	</a:t>
            </a:r>
            <a:r>
              <a:rPr lang="en-US" sz="2000" dirty="0" smtClean="0"/>
              <a:t>                           width</a:t>
            </a:r>
            <a:r>
              <a:rPr lang="en-US" sz="2000" dirty="0"/>
              <a:t>	= "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500</a:t>
            </a:r>
            <a:r>
              <a:rPr lang="en-US" sz="2000" dirty="0"/>
              <a:t>"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	</a:t>
            </a:r>
            <a:r>
              <a:rPr lang="en-US" sz="2000" dirty="0" smtClean="0"/>
              <a:t>                           height</a:t>
            </a:r>
            <a:r>
              <a:rPr lang="en-US" sz="2000" dirty="0"/>
              <a:t>	= "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300</a:t>
            </a:r>
            <a:r>
              <a:rPr lang="en-US" sz="2000" dirty="0"/>
              <a:t>"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	</a:t>
            </a:r>
            <a:r>
              <a:rPr lang="en-US" sz="2000" dirty="0" smtClean="0"/>
              <a:t>           &gt;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 smtClean="0"/>
              <a:t>                   &lt;/</a:t>
            </a:r>
            <a:r>
              <a:rPr lang="en-US" sz="2000" dirty="0"/>
              <a:t>APPLET&gt;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             &lt;/</a:t>
            </a:r>
            <a:r>
              <a:rPr lang="en-US" sz="2000" dirty="0"/>
              <a:t>CENTER&gt;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      &lt;/</a:t>
            </a:r>
            <a:r>
              <a:rPr lang="en-US" sz="2000" dirty="0"/>
              <a:t>BODY&gt;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&lt;/HTML&gt;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C348-B4ED-4FC0-B66C-A66EC7F7452F}" type="slidenum">
              <a:rPr lang="en-US" altLang="en-US"/>
              <a:pPr/>
              <a:t>86</a:t>
            </a:fld>
            <a:endParaRPr lang="en-US" alt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Chapter 2 has focused on:</a:t>
            </a:r>
          </a:p>
          <a:p>
            <a:pPr lvl="1">
              <a:spcBef>
                <a:spcPct val="60000"/>
              </a:spcBef>
            </a:pPr>
            <a:r>
              <a:rPr lang="en-US" altLang="en-US"/>
              <a:t>predefined objects</a:t>
            </a:r>
          </a:p>
          <a:p>
            <a:pPr lvl="1"/>
            <a:r>
              <a:rPr lang="en-US" altLang="en-US"/>
              <a:t>primitive data</a:t>
            </a:r>
          </a:p>
          <a:p>
            <a:pPr lvl="1"/>
            <a:r>
              <a:rPr lang="en-US" altLang="en-US"/>
              <a:t>the declaration and use of variables</a:t>
            </a:r>
          </a:p>
          <a:p>
            <a:pPr lvl="1"/>
            <a:r>
              <a:rPr lang="en-US" altLang="en-US"/>
              <a:t>expressions and operator precedence</a:t>
            </a:r>
          </a:p>
          <a:p>
            <a:pPr lvl="1"/>
            <a:r>
              <a:rPr lang="en-US" altLang="en-US"/>
              <a:t>creating and using objects</a:t>
            </a:r>
          </a:p>
          <a:p>
            <a:pPr lvl="1"/>
            <a:r>
              <a:rPr lang="en-US" altLang="en-US"/>
              <a:t>class libraries</a:t>
            </a:r>
          </a:p>
          <a:p>
            <a:pPr lvl="1"/>
            <a:r>
              <a:rPr lang="en-US" altLang="en-US"/>
              <a:t>Java applets</a:t>
            </a:r>
          </a:p>
          <a:p>
            <a:pPr lvl="1"/>
            <a:r>
              <a:rPr lang="en-US" altLang="en-US"/>
              <a:t>drawing shapes</a:t>
            </a:r>
          </a:p>
          <a:p>
            <a:endParaRPr lang="en-US" alt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16BE0-8E5E-466C-840F-5F85F89DD064}" type="slidenum">
              <a:rPr lang="en-US" altLang="en-US"/>
              <a:pPr/>
              <a:t>87</a:t>
            </a:fld>
            <a:endParaRPr lang="en-US" alt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Complete Programming Projects p </a:t>
            </a:r>
            <a:r>
              <a:rPr lang="en-US" sz="3200" dirty="0" smtClean="0"/>
              <a:t>121     		2.14</a:t>
            </a:r>
            <a:r>
              <a:rPr lang="en-US" sz="3200" dirty="0"/>
              <a:t>, 2.15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Refer to your syllabus for due dates.</a:t>
            </a:r>
            <a:endParaRPr lang="en-US" sz="32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F3DA1-6025-4A80-8FDD-CCA27DB7C3C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Objects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60000"/>
              </a:spcBef>
            </a:pPr>
            <a:r>
              <a:rPr lang="en-US" altLang="en-US"/>
              <a:t>The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System.out</a:t>
            </a:r>
            <a:r>
              <a:rPr lang="en-US" altLang="en-US"/>
              <a:t> object represents a destination to which we can send output</a:t>
            </a:r>
          </a:p>
          <a:p>
            <a:pPr>
              <a:spcBef>
                <a:spcPct val="60000"/>
              </a:spcBef>
            </a:pPr>
            <a:r>
              <a:rPr lang="en-US" altLang="en-US"/>
              <a:t>In the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Lincoln</a:t>
            </a:r>
            <a:r>
              <a:rPr lang="en-US" altLang="en-US"/>
              <a:t> program, we invoked the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println</a:t>
            </a:r>
            <a:r>
              <a:rPr lang="en-US" altLang="en-US"/>
              <a:t> method of the </a:t>
            </a:r>
            <a:r>
              <a:rPr lang="en-US" altLang="en-US">
                <a:solidFill>
                  <a:schemeClr val="tx1"/>
                </a:solidFill>
                <a:latin typeface="Courier New" pitchFamily="49" charset="0"/>
              </a:rPr>
              <a:t>System.out</a:t>
            </a:r>
            <a:r>
              <a:rPr lang="en-US" altLang="en-US"/>
              <a:t> object:</a:t>
            </a:r>
          </a:p>
          <a:p>
            <a:endParaRPr lang="en-US" altLang="en-US"/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609600" y="3505200"/>
            <a:ext cx="78295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Ctr="1">
            <a:spAutoFit/>
          </a:bodyPr>
          <a:lstStyle/>
          <a:p>
            <a:r>
              <a:rPr lang="en-US" altLang="en-US" sz="1800" b="1">
                <a:latin typeface="Courier New" pitchFamily="49" charset="0"/>
              </a:rPr>
              <a:t>System.out.println ("Whatever you are, be a good one.");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4038600"/>
            <a:ext cx="1295400" cy="838200"/>
            <a:chOff x="672" y="2976"/>
            <a:chExt cx="816" cy="528"/>
          </a:xfrm>
        </p:grpSpPr>
        <p:sp>
          <p:nvSpPr>
            <p:cNvPr id="109574" name="Text Box 6"/>
            <p:cNvSpPr txBox="1">
              <a:spLocks noChangeArrowheads="1"/>
            </p:cNvSpPr>
            <p:nvPr/>
          </p:nvSpPr>
          <p:spPr bwMode="auto">
            <a:xfrm>
              <a:off x="768" y="3254"/>
              <a:ext cx="58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Ctr="1">
              <a:spAutoFit/>
            </a:bodyPr>
            <a:lstStyle/>
            <a:p>
              <a:r>
                <a:rPr lang="en-US" altLang="en-US" sz="2000" b="1">
                  <a:solidFill>
                    <a:srgbClr val="FFCC00"/>
                  </a:solidFill>
                  <a:latin typeface="Arial" charset="0"/>
                </a:rPr>
                <a:t>object</a:t>
              </a:r>
            </a:p>
          </p:txBody>
        </p:sp>
        <p:sp>
          <p:nvSpPr>
            <p:cNvPr id="109575" name="AutoShape 7"/>
            <p:cNvSpPr>
              <a:spLocks/>
            </p:cNvSpPr>
            <p:nvPr/>
          </p:nvSpPr>
          <p:spPr bwMode="auto">
            <a:xfrm rot="-5400000">
              <a:off x="1008" y="2640"/>
              <a:ext cx="144" cy="816"/>
            </a:xfrm>
            <a:prstGeom prst="leftBrace">
              <a:avLst>
                <a:gd name="adj1" fmla="val 47222"/>
                <a:gd name="adj2" fmla="val 50000"/>
              </a:avLst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119313" y="3962400"/>
            <a:ext cx="1101725" cy="914400"/>
            <a:chOff x="1527" y="2928"/>
            <a:chExt cx="694" cy="576"/>
          </a:xfrm>
        </p:grpSpPr>
        <p:sp>
          <p:nvSpPr>
            <p:cNvPr id="109577" name="Text Box 9"/>
            <p:cNvSpPr txBox="1">
              <a:spLocks noChangeArrowheads="1"/>
            </p:cNvSpPr>
            <p:nvPr/>
          </p:nvSpPr>
          <p:spPr bwMode="auto">
            <a:xfrm>
              <a:off x="1527" y="3254"/>
              <a:ext cx="69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Ctr="1">
              <a:spAutoFit/>
            </a:bodyPr>
            <a:lstStyle/>
            <a:p>
              <a:r>
                <a:rPr lang="en-US" altLang="en-US" sz="2000" b="1">
                  <a:solidFill>
                    <a:srgbClr val="FFCC00"/>
                  </a:solidFill>
                  <a:latin typeface="Arial" charset="0"/>
                </a:rPr>
                <a:t>method</a:t>
              </a:r>
            </a:p>
          </p:txBody>
        </p:sp>
        <p:sp>
          <p:nvSpPr>
            <p:cNvPr id="109578" name="Line 10"/>
            <p:cNvSpPr>
              <a:spLocks noChangeShapeType="1"/>
            </p:cNvSpPr>
            <p:nvPr/>
          </p:nvSpPr>
          <p:spPr bwMode="auto">
            <a:xfrm flipV="1">
              <a:off x="1872" y="2928"/>
              <a:ext cx="0" cy="28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505200" y="4114800"/>
            <a:ext cx="4495800" cy="1219200"/>
            <a:chOff x="2448" y="3024"/>
            <a:chExt cx="2832" cy="768"/>
          </a:xfrm>
        </p:grpSpPr>
        <p:sp>
          <p:nvSpPr>
            <p:cNvPr id="109580" name="Text Box 12"/>
            <p:cNvSpPr txBox="1">
              <a:spLocks noChangeArrowheads="1"/>
            </p:cNvSpPr>
            <p:nvPr/>
          </p:nvSpPr>
          <p:spPr bwMode="auto">
            <a:xfrm>
              <a:off x="2450" y="3350"/>
              <a:ext cx="2816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Ctr="1">
              <a:spAutoFit/>
            </a:bodyPr>
            <a:lstStyle/>
            <a:p>
              <a:r>
                <a:rPr lang="en-US" altLang="en-US" sz="2000" b="1">
                  <a:solidFill>
                    <a:srgbClr val="FFCC00"/>
                  </a:solidFill>
                  <a:latin typeface="Arial" charset="0"/>
                </a:rPr>
                <a:t>information provided to the method</a:t>
              </a:r>
            </a:p>
            <a:p>
              <a:r>
                <a:rPr lang="en-US" altLang="en-US" sz="2000" b="1">
                  <a:solidFill>
                    <a:srgbClr val="FFCC00"/>
                  </a:solidFill>
                  <a:latin typeface="Arial" charset="0"/>
                </a:rPr>
                <a:t>(parameters)</a:t>
              </a:r>
            </a:p>
          </p:txBody>
        </p:sp>
        <p:sp>
          <p:nvSpPr>
            <p:cNvPr id="109581" name="AutoShape 13"/>
            <p:cNvSpPr>
              <a:spLocks/>
            </p:cNvSpPr>
            <p:nvPr/>
          </p:nvSpPr>
          <p:spPr bwMode="auto">
            <a:xfrm rot="-5400000">
              <a:off x="3744" y="1728"/>
              <a:ext cx="240" cy="2832"/>
            </a:xfrm>
            <a:prstGeom prst="leftBrace">
              <a:avLst>
                <a:gd name="adj1" fmla="val 98333"/>
                <a:gd name="adj2" fmla="val 49329"/>
              </a:avLst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autoUpdateAnimBg="0"/>
    </p:bldLst>
  </p:timing>
</p:sld>
</file>

<file path=ppt/theme/theme1.xml><?xml version="1.0" encoding="utf-8"?>
<a:theme xmlns:a="http://schemas.openxmlformats.org/drawingml/2006/main" name="2_CS1">
  <a:themeElements>
    <a:clrScheme name="2_CS1 9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FFCC00"/>
      </a:hlink>
      <a:folHlink>
        <a:srgbClr val="1C6D9A"/>
      </a:folHlink>
    </a:clrScheme>
    <a:fontScheme name="2_CS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rgbClr val="FF0000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t" anchorCtr="1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rgbClr val="FF0000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t" anchorCtr="1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CS1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S1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S1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S1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S1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S1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S1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S1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S1 9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FFCC00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slides</Template>
  <TotalTime>4299</TotalTime>
  <Words>4969</Words>
  <Application>Microsoft Office PowerPoint</Application>
  <PresentationFormat>On-screen Show (4:3)</PresentationFormat>
  <Paragraphs>1010</Paragraphs>
  <Slides>87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88" baseType="lpstr">
      <vt:lpstr>2_CS1</vt:lpstr>
      <vt:lpstr>Chapter 2:   Objects and Primitive Data </vt:lpstr>
      <vt:lpstr>PowerPoint Presentation</vt:lpstr>
      <vt:lpstr>PowerPoint Presentation</vt:lpstr>
      <vt:lpstr>Object-Oriented Programming</vt:lpstr>
      <vt:lpstr>Introduction to Objects</vt:lpstr>
      <vt:lpstr>PowerPoint Presentation</vt:lpstr>
      <vt:lpstr>PowerPoint Presentation</vt:lpstr>
      <vt:lpstr>A Little more on Abstraction</vt:lpstr>
      <vt:lpstr>Using Objects</vt:lpstr>
      <vt:lpstr>The print Method</vt:lpstr>
      <vt:lpstr>PowerPoint Presentation</vt:lpstr>
      <vt:lpstr>Output…</vt:lpstr>
      <vt:lpstr>Assignment</vt:lpstr>
      <vt:lpstr>Character Strings</vt:lpstr>
      <vt:lpstr>PowerPoint Presentation</vt:lpstr>
      <vt:lpstr>String Concatenation</vt:lpstr>
      <vt:lpstr>PowerPoint Presentation</vt:lpstr>
      <vt:lpstr>Escape Sequences</vt:lpstr>
      <vt:lpstr>Escape Sequences</vt:lpstr>
      <vt:lpstr>PowerPoint Presentation</vt:lpstr>
      <vt:lpstr>Variables</vt:lpstr>
      <vt:lpstr>Variables</vt:lpstr>
      <vt:lpstr>PowerPoint Presentation</vt:lpstr>
      <vt:lpstr>Assignment Operator (=)/Statement</vt:lpstr>
      <vt:lpstr>PowerPoint Presentation</vt:lpstr>
      <vt:lpstr>Constants</vt:lpstr>
      <vt:lpstr>Primitive Data</vt:lpstr>
      <vt:lpstr>Numeric Primitive Data</vt:lpstr>
      <vt:lpstr>Boolean</vt:lpstr>
      <vt:lpstr>Characters</vt:lpstr>
      <vt:lpstr>Characters</vt:lpstr>
      <vt:lpstr>Arithmetic Expressions</vt:lpstr>
      <vt:lpstr>Division and Remainder</vt:lpstr>
      <vt:lpstr>Reading Input</vt:lpstr>
      <vt:lpstr>Example using Scanner class</vt:lpstr>
      <vt:lpstr>Scanner class continued:</vt:lpstr>
      <vt:lpstr>Formatting Numbers</vt:lpstr>
      <vt:lpstr>printf continued…</vt:lpstr>
      <vt:lpstr>Homework Assignment 5</vt:lpstr>
      <vt:lpstr>PowerPoint Presentation</vt:lpstr>
      <vt:lpstr>Operator Precedence</vt:lpstr>
      <vt:lpstr>Operator Precedence</vt:lpstr>
      <vt:lpstr>Assignment Operator Revisited</vt:lpstr>
      <vt:lpstr>Assignment Operator (=) Revisited</vt:lpstr>
      <vt:lpstr>Data Conversions</vt:lpstr>
      <vt:lpstr>Data Conversions</vt:lpstr>
      <vt:lpstr>Data Conversions</vt:lpstr>
      <vt:lpstr>Creating Objects</vt:lpstr>
      <vt:lpstr>Creating Objects</vt:lpstr>
      <vt:lpstr>Creating Objects</vt:lpstr>
      <vt:lpstr>String Methods</vt:lpstr>
      <vt:lpstr>Some String Methods p 84</vt:lpstr>
      <vt:lpstr>String someString = “Pound it!”</vt:lpstr>
      <vt:lpstr>StringMutation.java</vt:lpstr>
      <vt:lpstr>PowerPoint Presentation</vt:lpstr>
      <vt:lpstr>Class Libraries</vt:lpstr>
      <vt:lpstr>Packages</vt:lpstr>
      <vt:lpstr>The import Declaration</vt:lpstr>
      <vt:lpstr>The import Declaration</vt:lpstr>
      <vt:lpstr>Class Methods</vt:lpstr>
      <vt:lpstr>Math Class See p 94.</vt:lpstr>
      <vt:lpstr>Random Class pp. 91 - 93</vt:lpstr>
      <vt:lpstr>RandomNumbers.java</vt:lpstr>
      <vt:lpstr>PowerPoint Presentation</vt:lpstr>
      <vt:lpstr>Formatting Output</vt:lpstr>
      <vt:lpstr>Price.java</vt:lpstr>
      <vt:lpstr>PowerPoint Presentation</vt:lpstr>
      <vt:lpstr>Formatting Output</vt:lpstr>
      <vt:lpstr>PowerPoint Presentation</vt:lpstr>
      <vt:lpstr>PowerPoint Presentation</vt:lpstr>
      <vt:lpstr>Assignments </vt:lpstr>
      <vt:lpstr>Applets</vt:lpstr>
      <vt:lpstr>Applets</vt:lpstr>
      <vt:lpstr>Applets</vt:lpstr>
      <vt:lpstr>Einstein.java</vt:lpstr>
      <vt:lpstr>HTML File for Einstein Applet</vt:lpstr>
      <vt:lpstr>Drawing Shapes – page 108</vt:lpstr>
      <vt:lpstr>Drawing a Line</vt:lpstr>
      <vt:lpstr>Drawing a Rectangle</vt:lpstr>
      <vt:lpstr>Drawing an Oval</vt:lpstr>
      <vt:lpstr>The Color Class</vt:lpstr>
      <vt:lpstr>The Color Class</vt:lpstr>
      <vt:lpstr>Snowman.java</vt:lpstr>
      <vt:lpstr>PowerPoint Presentation</vt:lpstr>
      <vt:lpstr>HTML File for Snowman.java</vt:lpstr>
      <vt:lpstr>Summary</vt:lpstr>
      <vt:lpstr>Assignment </vt:lpstr>
    </vt:vector>
  </TitlesOfParts>
  <Company>Villanova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 Objects and Primitive Data </dc:title>
  <dc:creator>John Lewis;Janet Parziale</dc:creator>
  <cp:lastModifiedBy>Administrator</cp:lastModifiedBy>
  <cp:revision>191</cp:revision>
  <cp:lastPrinted>2013-02-14T11:44:09Z</cp:lastPrinted>
  <dcterms:created xsi:type="dcterms:W3CDTF">1999-08-23T17:38:43Z</dcterms:created>
  <dcterms:modified xsi:type="dcterms:W3CDTF">2013-10-13T22:16:31Z</dcterms:modified>
</cp:coreProperties>
</file>