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27"/>
  </p:notesMasterIdLst>
  <p:handoutMasterIdLst>
    <p:handoutMasterId r:id="rId28"/>
  </p:handoutMasterIdLst>
  <p:sldIdLst>
    <p:sldId id="271" r:id="rId2"/>
    <p:sldId id="256" r:id="rId3"/>
    <p:sldId id="257" r:id="rId4"/>
    <p:sldId id="263" r:id="rId5"/>
    <p:sldId id="264" r:id="rId6"/>
    <p:sldId id="258" r:id="rId7"/>
    <p:sldId id="259" r:id="rId8"/>
    <p:sldId id="260" r:id="rId9"/>
    <p:sldId id="261" r:id="rId10"/>
    <p:sldId id="265" r:id="rId11"/>
    <p:sldId id="262" r:id="rId12"/>
    <p:sldId id="266" r:id="rId13"/>
    <p:sldId id="267" r:id="rId14"/>
    <p:sldId id="269" r:id="rId15"/>
    <p:sldId id="268" r:id="rId16"/>
    <p:sldId id="272" r:id="rId17"/>
    <p:sldId id="287" r:id="rId18"/>
    <p:sldId id="288" r:id="rId19"/>
    <p:sldId id="290" r:id="rId20"/>
    <p:sldId id="295" r:id="rId21"/>
    <p:sldId id="294" r:id="rId22"/>
    <p:sldId id="292" r:id="rId23"/>
    <p:sldId id="297" r:id="rId24"/>
    <p:sldId id="298" r:id="rId25"/>
    <p:sldId id="286" r:id="rId26"/>
  </p:sldIdLst>
  <p:sldSz cx="9144000" cy="6858000" type="screen4x3"/>
  <p:notesSz cx="7010400" cy="92964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6" d="100"/>
          <a:sy n="66" d="100"/>
        </p:scale>
        <p:origin x="1540"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vl1pPr>
          </a:lstStyle>
          <a:p>
            <a:pPr>
              <a:defRPr/>
            </a:pPr>
            <a:endParaRPr lang="en-US" dirty="0"/>
          </a:p>
        </p:txBody>
      </p:sp>
      <p:sp>
        <p:nvSpPr>
          <p:cNvPr id="153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pPr>
              <a:defRPr/>
            </a:pPr>
            <a:endParaRPr lang="en-US" dirty="0"/>
          </a:p>
        </p:txBody>
      </p:sp>
      <p:sp>
        <p:nvSpPr>
          <p:cNvPr id="153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vl1pPr>
          </a:lstStyle>
          <a:p>
            <a:pPr>
              <a:defRPr/>
            </a:pPr>
            <a:endParaRPr lang="en-US" dirty="0"/>
          </a:p>
        </p:txBody>
      </p:sp>
      <p:sp>
        <p:nvSpPr>
          <p:cNvPr id="153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pPr>
              <a:defRPr/>
            </a:pPr>
            <a:fld id="{EBD6A497-3BFB-47BF-AF38-76E1B0A299C7}" type="slidenum">
              <a:rPr lang="en-US"/>
              <a:pPr>
                <a:defRPr/>
              </a:pPr>
              <a:t>‹#›</a:t>
            </a:fld>
            <a:endParaRPr lang="en-US" dirty="0"/>
          </a:p>
        </p:txBody>
      </p:sp>
    </p:spTree>
    <p:extLst>
      <p:ext uri="{BB962C8B-B14F-4D97-AF65-F5344CB8AC3E}">
        <p14:creationId xmlns:p14="http://schemas.microsoft.com/office/powerpoint/2010/main" val="3917541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BF74E8F-7BA0-4D3B-9666-A3113418D99F}" type="datetimeFigureOut">
              <a:rPr lang="en-US" smtClean="0"/>
              <a:t>11/9/2016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7D3DC71-3F0A-46D2-846E-3C92F04CB14F}" type="slidenum">
              <a:rPr lang="en-US" smtClean="0"/>
              <a:t>‹#›</a:t>
            </a:fld>
            <a:endParaRPr lang="en-US"/>
          </a:p>
        </p:txBody>
      </p:sp>
    </p:spTree>
    <p:extLst>
      <p:ext uri="{BB962C8B-B14F-4D97-AF65-F5344CB8AC3E}">
        <p14:creationId xmlns:p14="http://schemas.microsoft.com/office/powerpoint/2010/main" val="1898482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46ECC3A-AE11-4C3F-B940-6D42A10AEC11}" type="slidenum">
              <a:rPr lang="en-US" smtClean="0"/>
              <a:pPr/>
              <a:t>25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37857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EDBC6BC9-9727-4016-B1D9-E09E824EA916}" type="slidenum">
              <a:rPr lang="en-US" smtClean="0"/>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13F256C-3172-4052-B5F5-0329FF1A5AF6}" type="slidenum">
              <a:rPr lang="en-US" smtClean="0"/>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EFD8FC8-F139-4E0F-BA76-88596175E6C4}" type="slidenum">
              <a:rPr lang="en-US" smtClean="0"/>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72040C5-D3C4-4EA7-BFFC-8BF078E5B4E1}" type="slidenum">
              <a:rPr lang="en-US" smtClean="0"/>
              <a:pPr>
                <a:defRPr/>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4773330-33AE-4EEE-B3A4-79D777EE2142}"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430578A-B1AD-4886-AC6C-993D330C0833}" type="slidenum">
              <a:rPr lang="en-US" smtClean="0"/>
              <a:pPr>
                <a:defRPr/>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BB6BF6B9-6471-4CAA-8B02-D27A3E65E2E5}"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24C106A-F35F-4443-BE61-6C302BEFFF04}" type="slidenum">
              <a:rPr lang="en-US" smtClean="0"/>
              <a:pPr>
                <a:defRPr/>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BE2F4278-3959-40DD-9F02-A9F334F4044B}" type="slidenum">
              <a:rPr lang="en-US" smtClean="0"/>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2E03198-A19A-4708-AEB9-EA1F2DE41D7B}"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79FB5FE2-D97D-4B4C-A184-F9315823EEF5}"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70C9695-2932-4617-BAC1-064E71167D2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afresoli@nhvweb.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jgorton@nhvweb.net"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nhvweb.net/VHS/Gui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0"/>
            <a:ext cx="9144000" cy="6858000"/>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p:txBody>
      </p:sp>
      <p:sp>
        <p:nvSpPr>
          <p:cNvPr id="6" name="Rectangle 5"/>
          <p:cNvSpPr/>
          <p:nvPr/>
        </p:nvSpPr>
        <p:spPr>
          <a:xfrm>
            <a:off x="1297459" y="152400"/>
            <a:ext cx="6429902" cy="2585323"/>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solidFill>
                  <a:srgbClr val="FFC000"/>
                </a:solidFill>
                <a:effectLst/>
              </a:rPr>
              <a:t>Financial Aid Night</a:t>
            </a:r>
          </a:p>
          <a:p>
            <a:pPr algn="ctr"/>
            <a:r>
              <a:rPr lang="en-US" sz="5400" b="1" dirty="0" smtClean="0">
                <a:ln w="10541" cmpd="sng">
                  <a:solidFill>
                    <a:schemeClr val="accent1">
                      <a:shade val="88000"/>
                      <a:satMod val="110000"/>
                    </a:schemeClr>
                  </a:solidFill>
                  <a:prstDash val="solid"/>
                </a:ln>
                <a:solidFill>
                  <a:srgbClr val="FFC000"/>
                </a:solidFill>
              </a:rPr>
              <a:t>2016-2017</a:t>
            </a:r>
          </a:p>
          <a:p>
            <a:pPr algn="ctr"/>
            <a:endParaRPr lang="en-US" sz="5400" b="1" cap="none" spc="0" dirty="0">
              <a:ln w="10541" cmpd="sng">
                <a:solidFill>
                  <a:schemeClr val="accent1">
                    <a:shade val="88000"/>
                    <a:satMod val="110000"/>
                  </a:schemeClr>
                </a:solidFill>
                <a:prstDash val="solid"/>
              </a:ln>
              <a:solidFill>
                <a:srgbClr val="FFC000"/>
              </a:solidFill>
              <a:effectLst/>
            </a:endParaRPr>
          </a:p>
        </p:txBody>
      </p:sp>
      <p:sp>
        <p:nvSpPr>
          <p:cNvPr id="7" name="TextBox 6"/>
          <p:cNvSpPr txBox="1"/>
          <p:nvPr/>
        </p:nvSpPr>
        <p:spPr>
          <a:xfrm>
            <a:off x="-12357" y="1906726"/>
            <a:ext cx="9829800" cy="4708981"/>
          </a:xfrm>
          <a:prstGeom prst="rect">
            <a:avLst/>
          </a:prstGeom>
          <a:noFill/>
        </p:spPr>
        <p:txBody>
          <a:bodyPr wrap="square" rtlCol="0">
            <a:spAutoFit/>
          </a:bodyPr>
          <a:lstStyle/>
          <a:p>
            <a:pPr marL="457200" lvl="0" indent="-457200">
              <a:buFont typeface="Arial" panose="020B0604020202020204" pitchFamily="34" charset="0"/>
              <a:buChar char="•"/>
            </a:pPr>
            <a:r>
              <a:rPr lang="en-US" sz="3200" b="1" dirty="0">
                <a:solidFill>
                  <a:schemeClr val="bg2"/>
                </a:solidFill>
              </a:rPr>
              <a:t>Ann </a:t>
            </a:r>
            <a:r>
              <a:rPr lang="en-US" sz="3200" b="1" dirty="0" smtClean="0">
                <a:solidFill>
                  <a:schemeClr val="bg2"/>
                </a:solidFill>
              </a:rPr>
              <a:t>Fresoli: VHS </a:t>
            </a:r>
            <a:r>
              <a:rPr lang="en-US" sz="3200" b="1" dirty="0">
                <a:solidFill>
                  <a:schemeClr val="bg2"/>
                </a:solidFill>
              </a:rPr>
              <a:t>Guidance </a:t>
            </a:r>
            <a:r>
              <a:rPr lang="en-US" sz="3200" b="1" dirty="0" smtClean="0">
                <a:solidFill>
                  <a:schemeClr val="bg2"/>
                </a:solidFill>
              </a:rPr>
              <a:t>Counselor</a:t>
            </a:r>
          </a:p>
          <a:p>
            <a:pPr lvl="2"/>
            <a:r>
              <a:rPr lang="en-US" dirty="0">
                <a:solidFill>
                  <a:schemeClr val="bg2"/>
                </a:solidFill>
              </a:rPr>
              <a:t>	</a:t>
            </a:r>
            <a:r>
              <a:rPr lang="en-US" dirty="0" smtClean="0">
                <a:solidFill>
                  <a:schemeClr val="bg2"/>
                </a:solidFill>
              </a:rPr>
              <a:t>Local </a:t>
            </a:r>
            <a:r>
              <a:rPr lang="en-US" dirty="0">
                <a:solidFill>
                  <a:schemeClr val="bg2"/>
                </a:solidFill>
              </a:rPr>
              <a:t>Scholarships</a:t>
            </a:r>
          </a:p>
          <a:p>
            <a:pPr marL="457200" lvl="0" indent="-457200">
              <a:buFont typeface="Arial" panose="020B0604020202020204" pitchFamily="34" charset="0"/>
              <a:buChar char="•"/>
            </a:pPr>
            <a:r>
              <a:rPr lang="en-US" sz="3200" b="1" dirty="0">
                <a:solidFill>
                  <a:schemeClr val="bg2"/>
                </a:solidFill>
              </a:rPr>
              <a:t>Jessica </a:t>
            </a:r>
            <a:r>
              <a:rPr lang="en-US" sz="3200" b="1" dirty="0" smtClean="0">
                <a:solidFill>
                  <a:schemeClr val="bg2"/>
                </a:solidFill>
              </a:rPr>
              <a:t>Gorton: </a:t>
            </a:r>
            <a:r>
              <a:rPr lang="en-US" sz="3200" b="1" dirty="0" smtClean="0">
                <a:solidFill>
                  <a:schemeClr val="bg2"/>
                </a:solidFill>
              </a:rPr>
              <a:t>College and Career Coordinator </a:t>
            </a:r>
            <a:r>
              <a:rPr lang="en-US" dirty="0">
                <a:solidFill>
                  <a:schemeClr val="bg2"/>
                </a:solidFill>
              </a:rPr>
              <a:t> </a:t>
            </a:r>
            <a:endParaRPr lang="en-US" dirty="0" smtClean="0">
              <a:solidFill>
                <a:schemeClr val="bg2"/>
              </a:solidFill>
            </a:endParaRPr>
          </a:p>
          <a:p>
            <a:pPr lvl="0"/>
            <a:r>
              <a:rPr lang="en-US" dirty="0" smtClean="0">
                <a:solidFill>
                  <a:schemeClr val="bg2"/>
                </a:solidFill>
              </a:rPr>
              <a:t>		College/ University </a:t>
            </a:r>
            <a:r>
              <a:rPr lang="en-US" dirty="0" smtClean="0">
                <a:solidFill>
                  <a:schemeClr val="bg2"/>
                </a:solidFill>
              </a:rPr>
              <a:t>Scholarships, </a:t>
            </a:r>
            <a:r>
              <a:rPr lang="en-US" dirty="0" smtClean="0">
                <a:solidFill>
                  <a:schemeClr val="bg2"/>
                </a:solidFill>
              </a:rPr>
              <a:t>				</a:t>
            </a:r>
            <a:r>
              <a:rPr lang="en-US" dirty="0" smtClean="0">
                <a:solidFill>
                  <a:schemeClr val="bg2"/>
                </a:solidFill>
              </a:rPr>
              <a:t>	Organizational </a:t>
            </a:r>
            <a:r>
              <a:rPr lang="en-US" dirty="0" smtClean="0">
                <a:solidFill>
                  <a:schemeClr val="bg2"/>
                </a:solidFill>
              </a:rPr>
              <a:t>Scholarships </a:t>
            </a:r>
            <a:r>
              <a:rPr lang="en-US" dirty="0">
                <a:solidFill>
                  <a:schemeClr val="bg2"/>
                </a:solidFill>
              </a:rPr>
              <a:t>and </a:t>
            </a:r>
            <a:r>
              <a:rPr lang="en-US" dirty="0" smtClean="0">
                <a:solidFill>
                  <a:schemeClr val="bg2"/>
                </a:solidFill>
              </a:rPr>
              <a:t>NJ STARS</a:t>
            </a:r>
            <a:endParaRPr lang="en-US" dirty="0">
              <a:solidFill>
                <a:schemeClr val="bg2"/>
              </a:solidFill>
            </a:endParaRPr>
          </a:p>
          <a:p>
            <a:pPr marL="457200" lvl="0" indent="-457200">
              <a:buFont typeface="Arial" panose="020B0604020202020204" pitchFamily="34" charset="0"/>
              <a:buChar char="•"/>
            </a:pPr>
            <a:r>
              <a:rPr lang="en-US" sz="3200" b="1" dirty="0">
                <a:solidFill>
                  <a:schemeClr val="bg2"/>
                </a:solidFill>
              </a:rPr>
              <a:t>Colby </a:t>
            </a:r>
            <a:r>
              <a:rPr lang="en-US" sz="3200" b="1" dirty="0" smtClean="0">
                <a:solidFill>
                  <a:schemeClr val="bg2"/>
                </a:solidFill>
              </a:rPr>
              <a:t>McCarthy: Drew University </a:t>
            </a:r>
          </a:p>
          <a:p>
            <a:pPr lvl="0"/>
            <a:r>
              <a:rPr lang="en-US" sz="3200" b="1" dirty="0">
                <a:solidFill>
                  <a:schemeClr val="bg2"/>
                </a:solidFill>
              </a:rPr>
              <a:t>	</a:t>
            </a:r>
            <a:r>
              <a:rPr lang="en-US" sz="3200" b="1" dirty="0" smtClean="0">
                <a:solidFill>
                  <a:schemeClr val="bg2"/>
                </a:solidFill>
              </a:rPr>
              <a:t>Director </a:t>
            </a:r>
            <a:r>
              <a:rPr lang="en-US" sz="3200" b="1" dirty="0">
                <a:solidFill>
                  <a:schemeClr val="bg2"/>
                </a:solidFill>
              </a:rPr>
              <a:t>of Financial </a:t>
            </a:r>
            <a:r>
              <a:rPr lang="en-US" sz="3200" b="1" dirty="0" smtClean="0">
                <a:solidFill>
                  <a:schemeClr val="bg2"/>
                </a:solidFill>
              </a:rPr>
              <a:t>Assistance</a:t>
            </a:r>
          </a:p>
          <a:p>
            <a:pPr lvl="0"/>
            <a:r>
              <a:rPr lang="en-US" dirty="0">
                <a:solidFill>
                  <a:schemeClr val="bg2"/>
                </a:solidFill>
              </a:rPr>
              <a:t>	</a:t>
            </a:r>
            <a:r>
              <a:rPr lang="en-US" dirty="0" smtClean="0">
                <a:solidFill>
                  <a:schemeClr val="bg2"/>
                </a:solidFill>
              </a:rPr>
              <a:t>	Inside </a:t>
            </a:r>
            <a:r>
              <a:rPr lang="en-US" dirty="0">
                <a:solidFill>
                  <a:schemeClr val="bg2"/>
                </a:solidFill>
              </a:rPr>
              <a:t>Information About Financial Aid</a:t>
            </a:r>
          </a:p>
          <a:p>
            <a:endParaRPr lang="en-US" dirty="0"/>
          </a:p>
        </p:txBody>
      </p:sp>
    </p:spTree>
    <p:extLst>
      <p:ext uri="{BB962C8B-B14F-4D97-AF65-F5344CB8AC3E}">
        <p14:creationId xmlns:p14="http://schemas.microsoft.com/office/powerpoint/2010/main" val="857667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idx="1"/>
          </p:nvPr>
        </p:nvSpPr>
        <p:spPr>
          <a:xfrm>
            <a:off x="685800" y="1524000"/>
            <a:ext cx="7693025" cy="3724275"/>
          </a:xfrm>
        </p:spPr>
        <p:txBody>
          <a:bodyPr>
            <a:normAutofit/>
          </a:bodyPr>
          <a:lstStyle/>
          <a:p>
            <a:pPr eaLnBrk="1" hangingPunct="1"/>
            <a:r>
              <a:rPr lang="en-US" sz="3200" dirty="0" smtClean="0"/>
              <a:t>It is MOST important to follow all directions exactly as stated.  </a:t>
            </a:r>
          </a:p>
          <a:p>
            <a:pPr eaLnBrk="1" hangingPunct="1"/>
            <a:r>
              <a:rPr lang="en-US" sz="3200" dirty="0" smtClean="0"/>
              <a:t>Any deviation will result in a delay in processing of application.</a:t>
            </a:r>
          </a:p>
          <a:p>
            <a:pPr eaLnBrk="1" hangingPunct="1"/>
            <a:r>
              <a:rPr lang="en-US" sz="3200" dirty="0" smtClean="0"/>
              <a:t>In some cases, a deviation may result in rejection.</a:t>
            </a:r>
          </a:p>
        </p:txBody>
      </p:sp>
      <p:sp>
        <p:nvSpPr>
          <p:cNvPr id="173058" name="AutoShape 2"/>
          <p:cNvSpPr>
            <a:spLocks noGrp="1" noChangeArrowheads="1"/>
          </p:cNvSpPr>
          <p:nvPr>
            <p:ph type="title"/>
          </p:nvPr>
        </p:nvSpPr>
        <p:spPr/>
        <p:txBody>
          <a:bodyPr/>
          <a:lstStyle/>
          <a:p>
            <a:pPr eaLnBrk="1" hangingPunct="1"/>
            <a:r>
              <a:rPr lang="en-US" sz="4000" dirty="0" smtClean="0"/>
              <a:t>Follow Directions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3058"/>
                                        </p:tgtEl>
                                        <p:attrNameLst>
                                          <p:attrName>style.visibility</p:attrName>
                                        </p:attrNameLst>
                                      </p:cBhvr>
                                      <p:to>
                                        <p:strVal val="visible"/>
                                      </p:to>
                                    </p:set>
                                    <p:animEffect transition="in" filter="dissolve">
                                      <p:cBhvr>
                                        <p:cTn id="7" dur="500"/>
                                        <p:tgtEl>
                                          <p:spTgt spid="1730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3059">
                                            <p:txEl>
                                              <p:pRg st="0" end="0"/>
                                            </p:txEl>
                                          </p:spTgt>
                                        </p:tgtEl>
                                        <p:attrNameLst>
                                          <p:attrName>style.visibility</p:attrName>
                                        </p:attrNameLst>
                                      </p:cBhvr>
                                      <p:to>
                                        <p:strVal val="visible"/>
                                      </p:to>
                                    </p:set>
                                    <p:animEffect transition="in" filter="dissolve">
                                      <p:cBhvr>
                                        <p:cTn id="12" dur="500"/>
                                        <p:tgtEl>
                                          <p:spTgt spid="173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3059">
                                            <p:txEl>
                                              <p:pRg st="1" end="1"/>
                                            </p:txEl>
                                          </p:spTgt>
                                        </p:tgtEl>
                                        <p:attrNameLst>
                                          <p:attrName>style.visibility</p:attrName>
                                        </p:attrNameLst>
                                      </p:cBhvr>
                                      <p:to>
                                        <p:strVal val="visible"/>
                                      </p:to>
                                    </p:set>
                                    <p:animEffect transition="in" filter="dissolve">
                                      <p:cBhvr>
                                        <p:cTn id="17" dur="500"/>
                                        <p:tgtEl>
                                          <p:spTgt spid="173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3059">
                                            <p:txEl>
                                              <p:pRg st="2" end="2"/>
                                            </p:txEl>
                                          </p:spTgt>
                                        </p:tgtEl>
                                        <p:attrNameLst>
                                          <p:attrName>style.visibility</p:attrName>
                                        </p:attrNameLst>
                                      </p:cBhvr>
                                      <p:to>
                                        <p:strVal val="visible"/>
                                      </p:to>
                                    </p:set>
                                    <p:animEffect transition="in" filter="dissolve">
                                      <p:cBhvr>
                                        <p:cTn id="22" dur="500"/>
                                        <p:tgtEl>
                                          <p:spTgt spid="173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P spid="1730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62000" y="1828800"/>
            <a:ext cx="7693025" cy="3724275"/>
          </a:xfrm>
        </p:spPr>
        <p:txBody>
          <a:bodyPr/>
          <a:lstStyle/>
          <a:p>
            <a:pPr eaLnBrk="1" hangingPunct="1"/>
            <a:r>
              <a:rPr lang="en-US" sz="3600" dirty="0" smtClean="0"/>
              <a:t>Section A requires the local scholarship cover sheet and application only and sometimes a list of activities if the award is based on community service. All Parts are due February 1st.</a:t>
            </a:r>
          </a:p>
          <a:p>
            <a:pPr eaLnBrk="1" hangingPunct="1"/>
            <a:endParaRPr lang="en-US" dirty="0" smtClean="0"/>
          </a:p>
          <a:p>
            <a:pPr eaLnBrk="1" hangingPunct="1"/>
            <a:endParaRPr lang="en-US" dirty="0" smtClean="0"/>
          </a:p>
        </p:txBody>
      </p:sp>
      <p:sp>
        <p:nvSpPr>
          <p:cNvPr id="9218" name="AutoShape 2"/>
          <p:cNvSpPr>
            <a:spLocks noGrp="1" noChangeArrowheads="1"/>
          </p:cNvSpPr>
          <p:nvPr>
            <p:ph type="title"/>
          </p:nvPr>
        </p:nvSpPr>
        <p:spPr/>
        <p:txBody>
          <a:bodyPr/>
          <a:lstStyle/>
          <a:p>
            <a:pPr eaLnBrk="1" hangingPunct="1"/>
            <a:r>
              <a:rPr lang="en-US" sz="4000" dirty="0" smtClean="0"/>
              <a:t>OF UTMOST IMPORTANCE . .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ssolve">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dissolve">
                                      <p:cBhvr>
                                        <p:cTn id="12"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92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685800" y="1447800"/>
            <a:ext cx="7693025" cy="4267200"/>
          </a:xfrm>
        </p:spPr>
        <p:txBody>
          <a:bodyPr>
            <a:noAutofit/>
          </a:bodyPr>
          <a:lstStyle/>
          <a:p>
            <a:pPr eaLnBrk="1" hangingPunct="1">
              <a:lnSpc>
                <a:spcPct val="90000"/>
              </a:lnSpc>
            </a:pPr>
            <a:r>
              <a:rPr lang="en-US" sz="2800" dirty="0" smtClean="0"/>
              <a:t>Section B requires the local scholarship cover sheet, application AND any combination of the following:  transcript, essays, recommendations, list of activities, copy of the FAFSA, etc.  PLEASE READ EACH DESCRIPTION CAREFULLY. Each packet for each scholarship should be labeled with the name of the scholarship. ALL PARTS MUST BE SUBMITTED BY </a:t>
            </a:r>
            <a:r>
              <a:rPr lang="en-US" sz="2800" b="1" dirty="0" smtClean="0"/>
              <a:t>FEBRUARY 1st</a:t>
            </a:r>
            <a:r>
              <a:rPr lang="en-US" sz="2800" dirty="0" smtClean="0"/>
              <a:t>!</a:t>
            </a:r>
          </a:p>
          <a:p>
            <a:pPr eaLnBrk="1" hangingPunct="1">
              <a:lnSpc>
                <a:spcPct val="90000"/>
              </a:lnSpc>
            </a:pPr>
            <a:endParaRPr lang="en-US" sz="2800" dirty="0" smtClean="0"/>
          </a:p>
        </p:txBody>
      </p:sp>
      <p:sp>
        <p:nvSpPr>
          <p:cNvPr id="24577" name="AutoShape 2"/>
          <p:cNvSpPr>
            <a:spLocks noGrp="1" noChangeArrowheads="1"/>
          </p:cNvSpPr>
          <p:nvPr>
            <p:ph type="title"/>
          </p:nvPr>
        </p:nvSpPr>
        <p:spPr/>
        <p:txBody>
          <a:bodyPr/>
          <a:lstStyle/>
          <a:p>
            <a:pPr eaLnBrk="1" hangingPunct="1"/>
            <a:r>
              <a:rPr lang="en-US" dirty="0" smtClean="0"/>
              <a:t>OF </a:t>
            </a:r>
            <a:r>
              <a:rPr lang="en-US" smtClean="0"/>
              <a:t>UTMOST IMPORTANCE</a:t>
            </a:r>
            <a:r>
              <a:rPr lang="en-US" dirty="0" smtClean="0"/>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normAutofit lnSpcReduction="10000"/>
          </a:bodyPr>
          <a:lstStyle/>
          <a:p>
            <a:pPr eaLnBrk="1" hangingPunct="1"/>
            <a:r>
              <a:rPr lang="en-US" dirty="0" smtClean="0"/>
              <a:t>Section C requires the local cover sheet, application and supplements for only those that are returned to Ms. Fresoli. The other scholarships are mailed directly to the sponsor. These supplements will have a separate link on the website.  The deadline for the return of those supplements will be indicated on the supplements or website as well as the address to where everything should be sent or if the packet needs to go to Ms. Fresoli by </a:t>
            </a:r>
            <a:r>
              <a:rPr lang="en-US" b="1" dirty="0" smtClean="0"/>
              <a:t>February 1st</a:t>
            </a:r>
            <a:r>
              <a:rPr lang="en-US" dirty="0" smtClean="0"/>
              <a:t>.</a:t>
            </a:r>
          </a:p>
          <a:p>
            <a:pPr eaLnBrk="1" hangingPunct="1"/>
            <a:endParaRPr lang="en-US" dirty="0" smtClean="0"/>
          </a:p>
        </p:txBody>
      </p:sp>
      <p:sp>
        <p:nvSpPr>
          <p:cNvPr id="25601" name="AutoShape 2"/>
          <p:cNvSpPr>
            <a:spLocks noGrp="1" noChangeArrowheads="1"/>
          </p:cNvSpPr>
          <p:nvPr>
            <p:ph type="title"/>
          </p:nvPr>
        </p:nvSpPr>
        <p:spPr/>
        <p:txBody>
          <a:bodyPr/>
          <a:lstStyle/>
          <a:p>
            <a:pPr eaLnBrk="1" hangingPunct="1"/>
            <a:r>
              <a:rPr lang="en-US" dirty="0" smtClean="0"/>
              <a:t>OF UTMOST IMPORTANCE…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smtClean="0"/>
              <a:t>Complete transcript request form which is included with scholarship application when needed for a particular scholarship.</a:t>
            </a:r>
          </a:p>
          <a:p>
            <a:r>
              <a:rPr lang="en-US" sz="2800" dirty="0" smtClean="0"/>
              <a:t>Submit this completed form along with application.</a:t>
            </a:r>
          </a:p>
          <a:p>
            <a:r>
              <a:rPr lang="en-US" sz="2800" dirty="0" smtClean="0"/>
              <a:t>Student is required to pick-up transcripts for applications that they mail</a:t>
            </a:r>
            <a:endParaRPr lang="en-US" sz="2800" dirty="0"/>
          </a:p>
        </p:txBody>
      </p:sp>
      <p:sp>
        <p:nvSpPr>
          <p:cNvPr id="2" name="Title 1"/>
          <p:cNvSpPr>
            <a:spLocks noGrp="1"/>
          </p:cNvSpPr>
          <p:nvPr>
            <p:ph type="title"/>
          </p:nvPr>
        </p:nvSpPr>
        <p:spPr/>
        <p:txBody>
          <a:bodyPr/>
          <a:lstStyle/>
          <a:p>
            <a:r>
              <a:rPr lang="en-US" dirty="0" smtClean="0"/>
              <a:t> Transcript Request</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p:txBody>
          <a:bodyPr/>
          <a:lstStyle/>
          <a:p>
            <a:pPr eaLnBrk="1" hangingPunct="1">
              <a:buFont typeface="Wingdings" pitchFamily="2" charset="2"/>
              <a:buNone/>
            </a:pPr>
            <a:endParaRPr lang="en-US" sz="2400" dirty="0" smtClean="0"/>
          </a:p>
          <a:p>
            <a:pPr eaLnBrk="1" hangingPunct="1"/>
            <a:r>
              <a:rPr lang="en-US" sz="3200" dirty="0" smtClean="0"/>
              <a:t>Good luck! </a:t>
            </a:r>
          </a:p>
          <a:p>
            <a:pPr eaLnBrk="1" hangingPunct="1"/>
            <a:r>
              <a:rPr lang="en-US" sz="3200" dirty="0" smtClean="0"/>
              <a:t> Call Ann Fresoli in Guidance at 638-2122 or the guidance office at 638-2130 with any questions you may have.</a:t>
            </a:r>
          </a:p>
          <a:p>
            <a:pPr eaLnBrk="1" hangingPunct="1"/>
            <a:r>
              <a:rPr lang="en-US" sz="3200" dirty="0" smtClean="0"/>
              <a:t>All seniors SHOULD complete a local scholarship application…there are SO many opportunities!</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
        <p:nvSpPr>
          <p:cNvPr id="26625" name="AutoShape 2"/>
          <p:cNvSpPr>
            <a:spLocks noGrp="1" noChangeArrowheads="1"/>
          </p:cNvSpPr>
          <p:nvPr>
            <p:ph type="title"/>
          </p:nvPr>
        </p:nvSpPr>
        <p:spPr/>
        <p:txBody>
          <a:bodyPr/>
          <a:lstStyle/>
          <a:p>
            <a:pPr eaLnBrk="1" hangingPunct="1"/>
            <a:r>
              <a:rPr lang="en-US" dirty="0" smtClean="0"/>
              <a:t>AND FINALLY</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685800" y="2895600"/>
            <a:ext cx="7772400" cy="1676400"/>
          </a:xfrm>
        </p:spPr>
        <p:txBody>
          <a:bodyPr>
            <a:normAutofit/>
          </a:bodyPr>
          <a:lstStyle/>
          <a:p>
            <a:pPr eaLnBrk="1" hangingPunct="1"/>
            <a:r>
              <a:rPr lang="en-US" sz="4000" b="1" dirty="0" smtClean="0">
                <a:latin typeface="Adobe Fangsong Std R" pitchFamily="18" charset="-128"/>
                <a:ea typeface="Adobe Fangsong Std R" pitchFamily="18" charset="-128"/>
              </a:rPr>
              <a:t>College/University, &amp; Organization Scholarships</a:t>
            </a:r>
          </a:p>
        </p:txBody>
      </p:sp>
    </p:spTree>
    <p:extLst>
      <p:ext uri="{BB962C8B-B14F-4D97-AF65-F5344CB8AC3E}">
        <p14:creationId xmlns:p14="http://schemas.microsoft.com/office/powerpoint/2010/main" val="130958086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Autofit/>
          </a:bodyPr>
          <a:lstStyle/>
          <a:p>
            <a:pPr marL="0" indent="0" algn="ctr">
              <a:buNone/>
            </a:pPr>
            <a:r>
              <a:rPr lang="en-US" sz="1500" b="1" u="sng" dirty="0" smtClean="0">
                <a:cs typeface="Times New Roman" pitchFamily="18" charset="0"/>
              </a:rPr>
              <a:t>Scholarship </a:t>
            </a:r>
            <a:r>
              <a:rPr lang="en-US" sz="1500" b="1" u="sng" dirty="0">
                <a:cs typeface="Times New Roman" pitchFamily="18" charset="0"/>
              </a:rPr>
              <a:t>Criteria</a:t>
            </a:r>
          </a:p>
          <a:p>
            <a:pPr marL="0" indent="0" algn="ctr">
              <a:buNone/>
            </a:pPr>
            <a:endParaRPr lang="en-US" sz="1500" u="sng" dirty="0">
              <a:cs typeface="Times New Roman" pitchFamily="18" charset="0"/>
            </a:endParaRPr>
          </a:p>
          <a:p>
            <a:pPr lvl="2"/>
            <a:r>
              <a:rPr lang="en-US" sz="1500" dirty="0">
                <a:cs typeface="Times New Roman" pitchFamily="18" charset="0"/>
              </a:rPr>
              <a:t>Academics (Merit-Based)  – GPA, standardized test </a:t>
            </a:r>
            <a:r>
              <a:rPr lang="en-US" sz="1500" dirty="0" smtClean="0">
                <a:cs typeface="Times New Roman" pitchFamily="18" charset="0"/>
              </a:rPr>
              <a:t>scores</a:t>
            </a:r>
          </a:p>
          <a:p>
            <a:pPr marL="630936" lvl="2" indent="0">
              <a:buNone/>
            </a:pPr>
            <a:endParaRPr lang="en-US" sz="1500" dirty="0">
              <a:cs typeface="Times New Roman" pitchFamily="18" charset="0"/>
            </a:endParaRPr>
          </a:p>
          <a:p>
            <a:pPr lvl="2"/>
            <a:r>
              <a:rPr lang="en-US" sz="1500" dirty="0">
                <a:cs typeface="Times New Roman" pitchFamily="18" charset="0"/>
              </a:rPr>
              <a:t>Finances (Need-Based)</a:t>
            </a:r>
          </a:p>
          <a:p>
            <a:pPr marL="411480" lvl="2" indent="0">
              <a:buNone/>
            </a:pPr>
            <a:endParaRPr lang="en-US" sz="1500" dirty="0">
              <a:cs typeface="Times New Roman" pitchFamily="18" charset="0"/>
            </a:endParaRPr>
          </a:p>
          <a:p>
            <a:pPr lvl="2"/>
            <a:r>
              <a:rPr lang="en-US" sz="1500" dirty="0">
                <a:cs typeface="Times New Roman" pitchFamily="18" charset="0"/>
              </a:rPr>
              <a:t>Extracurricular Activities</a:t>
            </a:r>
          </a:p>
          <a:p>
            <a:pPr marL="411480" lvl="2" indent="0">
              <a:buNone/>
            </a:pPr>
            <a:endParaRPr lang="en-US" sz="1500" dirty="0">
              <a:cs typeface="Times New Roman" pitchFamily="18" charset="0"/>
            </a:endParaRPr>
          </a:p>
          <a:p>
            <a:pPr lvl="2"/>
            <a:r>
              <a:rPr lang="en-US" sz="1500" dirty="0">
                <a:cs typeface="Times New Roman" pitchFamily="18" charset="0"/>
              </a:rPr>
              <a:t>Athletics</a:t>
            </a:r>
          </a:p>
          <a:p>
            <a:pPr marL="411480" lvl="2" indent="0">
              <a:buNone/>
            </a:pPr>
            <a:endParaRPr lang="en-US" sz="1500" dirty="0">
              <a:cs typeface="Times New Roman" pitchFamily="18" charset="0"/>
            </a:endParaRPr>
          </a:p>
          <a:p>
            <a:pPr lvl="2"/>
            <a:r>
              <a:rPr lang="en-US" sz="1500" dirty="0">
                <a:cs typeface="Times New Roman" pitchFamily="18" charset="0"/>
              </a:rPr>
              <a:t>Community Service – in and out of school including service to specific organizations</a:t>
            </a:r>
          </a:p>
          <a:p>
            <a:pPr marL="411480" lvl="2" indent="0">
              <a:buNone/>
            </a:pPr>
            <a:endParaRPr lang="en-US" sz="1500" dirty="0">
              <a:cs typeface="Times New Roman" pitchFamily="18" charset="0"/>
            </a:endParaRPr>
          </a:p>
          <a:p>
            <a:pPr lvl="2"/>
            <a:r>
              <a:rPr lang="en-US" sz="1500" dirty="0">
                <a:cs typeface="Times New Roman" pitchFamily="18" charset="0"/>
              </a:rPr>
              <a:t>Major of Interest</a:t>
            </a:r>
          </a:p>
          <a:p>
            <a:pPr marL="411480" lvl="2" indent="0">
              <a:buNone/>
            </a:pPr>
            <a:endParaRPr lang="en-US" sz="1500" dirty="0">
              <a:cs typeface="Times New Roman" pitchFamily="18" charset="0"/>
            </a:endParaRPr>
          </a:p>
          <a:p>
            <a:pPr lvl="2"/>
            <a:r>
              <a:rPr lang="en-US" sz="1500" dirty="0">
                <a:cs typeface="Times New Roman" pitchFamily="18" charset="0"/>
              </a:rPr>
              <a:t>Other – ethnic background, special interest or affiliation such as a hobby, attending an in-state school, etc</a:t>
            </a:r>
            <a:r>
              <a:rPr lang="en-US" sz="1500" dirty="0" smtClean="0">
                <a:cs typeface="Times New Roman" pitchFamily="18" charset="0"/>
              </a:rPr>
              <a:t>…</a:t>
            </a:r>
            <a:endParaRPr lang="en-US" sz="1500" dirty="0">
              <a:cs typeface="Times New Roman" pitchFamily="18" charset="0"/>
            </a:endParaRPr>
          </a:p>
        </p:txBody>
      </p:sp>
      <p:sp>
        <p:nvSpPr>
          <p:cNvPr id="3" name="Title 2"/>
          <p:cNvSpPr>
            <a:spLocks noGrp="1"/>
          </p:cNvSpPr>
          <p:nvPr>
            <p:ph type="title"/>
          </p:nvPr>
        </p:nvSpPr>
        <p:spPr/>
        <p:txBody>
          <a:bodyPr>
            <a:noAutofit/>
          </a:bodyPr>
          <a:lstStyle/>
          <a:p>
            <a:pPr algn="ctr"/>
            <a:r>
              <a:rPr lang="en-US" sz="4000" b="0" dirty="0">
                <a:solidFill>
                  <a:srgbClr val="424456"/>
                </a:solidFill>
                <a:effectLst/>
                <a:latin typeface="Times New Roman" panose="02020603050405020304" pitchFamily="18" charset="0"/>
                <a:ea typeface="Adobe Fangsong Std R" panose="02020400000000000000" pitchFamily="18" charset="-128"/>
                <a:cs typeface="Times New Roman" panose="02020603050405020304" pitchFamily="18" charset="0"/>
              </a:rPr>
              <a:t>College/University &amp; Organization Based Scholarships</a:t>
            </a:r>
            <a:endParaRPr lang="en-US" sz="4000" dirty="0">
              <a:latin typeface="Times New Roman" panose="02020603050405020304" pitchFamily="18" charset="0"/>
              <a:ea typeface="Adobe Fangsong Std 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795139180"/>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4290" indent="0" algn="ctr">
              <a:buNone/>
            </a:pPr>
            <a:r>
              <a:rPr lang="en-US" sz="2400" u="sng" dirty="0">
                <a:cs typeface="Times New Roman" pitchFamily="18" charset="0"/>
              </a:rPr>
              <a:t>Opportunities through Admissions and Financial Aid</a:t>
            </a:r>
          </a:p>
          <a:p>
            <a:pPr marL="34290" indent="0" algn="ctr">
              <a:buNone/>
            </a:pPr>
            <a:endParaRPr lang="en-US" sz="2400" u="sng" dirty="0">
              <a:cs typeface="Times New Roman" pitchFamily="18" charset="0"/>
            </a:endParaRPr>
          </a:p>
          <a:p>
            <a:pPr lvl="1"/>
            <a:r>
              <a:rPr lang="en-US" sz="2400" b="1" dirty="0">
                <a:solidFill>
                  <a:srgbClr val="FF0000"/>
                </a:solidFill>
                <a:cs typeface="Times New Roman" pitchFamily="18" charset="0"/>
              </a:rPr>
              <a:t>Must check the Admissions &amp; Financial Aid links ASAP</a:t>
            </a:r>
          </a:p>
          <a:p>
            <a:pPr lvl="3"/>
            <a:endParaRPr lang="en-US" sz="1000" b="1" dirty="0">
              <a:cs typeface="Times New Roman" pitchFamily="18" charset="0"/>
            </a:endParaRPr>
          </a:p>
          <a:p>
            <a:pPr lvl="3"/>
            <a:r>
              <a:rPr lang="en-US" sz="2200" b="1" dirty="0">
                <a:cs typeface="Times New Roman" pitchFamily="18" charset="0"/>
              </a:rPr>
              <a:t>What is the criteria of eligibility?</a:t>
            </a:r>
          </a:p>
          <a:p>
            <a:pPr lvl="3"/>
            <a:endParaRPr lang="en-US" sz="1000" b="1" dirty="0">
              <a:cs typeface="Times New Roman" pitchFamily="18" charset="0"/>
            </a:endParaRPr>
          </a:p>
          <a:p>
            <a:pPr lvl="3"/>
            <a:r>
              <a:rPr lang="en-US" sz="2200" b="1" dirty="0">
                <a:cs typeface="Times New Roman" pitchFamily="18" charset="0"/>
              </a:rPr>
              <a:t>How do you apply? </a:t>
            </a:r>
            <a:r>
              <a:rPr lang="en-US" sz="2200" dirty="0">
                <a:cs typeface="Times New Roman" pitchFamily="18" charset="0"/>
              </a:rPr>
              <a:t>(inclusion with Admissions application or separate application)</a:t>
            </a:r>
          </a:p>
          <a:p>
            <a:pPr lvl="3"/>
            <a:endParaRPr lang="en-US" sz="1000" b="1" dirty="0">
              <a:cs typeface="Times New Roman" pitchFamily="18" charset="0"/>
            </a:endParaRPr>
          </a:p>
          <a:p>
            <a:pPr lvl="3"/>
            <a:r>
              <a:rPr lang="en-US" sz="2200" b="1" dirty="0">
                <a:cs typeface="Times New Roman" pitchFamily="18" charset="0"/>
              </a:rPr>
              <a:t>When is the deadline?</a:t>
            </a:r>
            <a:r>
              <a:rPr lang="en-US" sz="2200" dirty="0">
                <a:cs typeface="Times New Roman" pitchFamily="18" charset="0"/>
              </a:rPr>
              <a:t> </a:t>
            </a:r>
          </a:p>
          <a:p>
            <a:pPr lvl="5"/>
            <a:r>
              <a:rPr lang="en-US" sz="2400" dirty="0">
                <a:cs typeface="Times New Roman" pitchFamily="18" charset="0"/>
              </a:rPr>
              <a:t>After the Admissions deadline, the same, or before the Admissions deadline?</a:t>
            </a:r>
          </a:p>
          <a:p>
            <a:pPr lvl="5"/>
            <a:r>
              <a:rPr lang="en-US" sz="2400" dirty="0">
                <a:cs typeface="Times New Roman" pitchFamily="18" charset="0"/>
              </a:rPr>
              <a:t>Do you have to submit your Admissions application in advance of the general Admissions deadline too? </a:t>
            </a:r>
          </a:p>
          <a:p>
            <a:endParaRPr lang="en-US" dirty="0"/>
          </a:p>
        </p:txBody>
      </p:sp>
      <p:sp>
        <p:nvSpPr>
          <p:cNvPr id="3" name="Title 2"/>
          <p:cNvSpPr>
            <a:spLocks noGrp="1"/>
          </p:cNvSpPr>
          <p:nvPr>
            <p:ph type="title"/>
          </p:nvPr>
        </p:nvSpPr>
        <p:spPr/>
        <p:txBody>
          <a:bodyPr>
            <a:normAutofit/>
          </a:bodyPr>
          <a:lstStyle/>
          <a:p>
            <a:pPr algn="ctr"/>
            <a:r>
              <a:rPr lang="en-US" sz="4000" b="0" dirty="0">
                <a:solidFill>
                  <a:srgbClr val="424456"/>
                </a:solidFill>
                <a:effectLst/>
                <a:latin typeface="Times New Roman" panose="02020603050405020304" pitchFamily="18" charset="0"/>
                <a:ea typeface="Adobe Fangsong Std R" panose="02020400000000000000" pitchFamily="18" charset="-128"/>
                <a:cs typeface="Times New Roman" panose="02020603050405020304" pitchFamily="18" charset="0"/>
              </a:rPr>
              <a:t>College &amp; University Scholarships</a:t>
            </a:r>
            <a:endParaRPr lang="en-US" sz="4000" dirty="0">
              <a:latin typeface="Times New Roman" panose="02020603050405020304" pitchFamily="18" charset="0"/>
              <a:ea typeface="Adobe Fangsong Std 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416088010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normAutofit fontScale="77500" lnSpcReduction="20000"/>
          </a:bodyPr>
          <a:lstStyle/>
          <a:p>
            <a:endParaRPr lang="en-US" dirty="0" smtClean="0">
              <a:latin typeface="Times New Roman" pitchFamily="18" charset="0"/>
              <a:cs typeface="Times New Roman" pitchFamily="18" charset="0"/>
            </a:endParaRPr>
          </a:p>
          <a:p>
            <a:r>
              <a:rPr lang="en-US" sz="2800" b="1" dirty="0" smtClean="0">
                <a:cs typeface="Times New Roman" pitchFamily="18" charset="0"/>
              </a:rPr>
              <a:t>Alphabetical </a:t>
            </a:r>
            <a:r>
              <a:rPr lang="en-US" sz="2800" b="1" dirty="0">
                <a:cs typeface="Times New Roman" pitchFamily="18" charset="0"/>
              </a:rPr>
              <a:t>order list scholarships.</a:t>
            </a:r>
          </a:p>
          <a:p>
            <a:pPr marL="0" indent="0">
              <a:buNone/>
            </a:pPr>
            <a:endParaRPr lang="en-US" sz="2600" b="1" dirty="0">
              <a:cs typeface="Times New Roman" pitchFamily="18" charset="0"/>
            </a:endParaRPr>
          </a:p>
          <a:p>
            <a:r>
              <a:rPr lang="en-US" sz="2600" b="1" dirty="0">
                <a:cs typeface="Times New Roman" pitchFamily="18" charset="0"/>
              </a:rPr>
              <a:t>How do I find the scholarships on </a:t>
            </a:r>
            <a:r>
              <a:rPr lang="en-US" sz="2600" b="1" dirty="0" err="1">
                <a:cs typeface="Times New Roman" pitchFamily="18" charset="0"/>
              </a:rPr>
              <a:t>Naviance</a:t>
            </a:r>
            <a:r>
              <a:rPr lang="en-US" sz="2600" b="1" dirty="0">
                <a:cs typeface="Times New Roman" pitchFamily="18" charset="0"/>
              </a:rPr>
              <a:t>?</a:t>
            </a:r>
          </a:p>
          <a:p>
            <a:pPr lvl="1"/>
            <a:r>
              <a:rPr lang="en-US" dirty="0">
                <a:cs typeface="Times New Roman" pitchFamily="18" charset="0"/>
              </a:rPr>
              <a:t>Click on the "Colleges" tab, scroll down to the Scholarship &amp; Money section, click on "Scholarship List"</a:t>
            </a:r>
            <a:endParaRPr lang="en-US" b="1" dirty="0">
              <a:cs typeface="Times New Roman" pitchFamily="18" charset="0"/>
            </a:endParaRPr>
          </a:p>
          <a:p>
            <a:endParaRPr lang="en-US" b="1" dirty="0">
              <a:cs typeface="Times New Roman" pitchFamily="18" charset="0"/>
            </a:endParaRPr>
          </a:p>
          <a:p>
            <a:r>
              <a:rPr lang="en-US" sz="2800" b="1" dirty="0">
                <a:cs typeface="Times New Roman" pitchFamily="18" charset="0"/>
              </a:rPr>
              <a:t>How often should I check for updates?</a:t>
            </a:r>
          </a:p>
          <a:p>
            <a:pPr lvl="1"/>
            <a:r>
              <a:rPr lang="en-US" b="1" dirty="0">
                <a:cs typeface="Times New Roman" pitchFamily="18" charset="0"/>
              </a:rPr>
              <a:t> </a:t>
            </a:r>
            <a:r>
              <a:rPr lang="en-US" dirty="0">
                <a:cs typeface="Times New Roman" pitchFamily="18" charset="0"/>
              </a:rPr>
              <a:t>Several times per month</a:t>
            </a:r>
          </a:p>
          <a:p>
            <a:pPr lvl="1"/>
            <a:r>
              <a:rPr lang="en-US" dirty="0">
                <a:cs typeface="Times New Roman" pitchFamily="18" charset="0"/>
              </a:rPr>
              <a:t>Scholarships will be added routinely as deadlines come and go.</a:t>
            </a:r>
          </a:p>
          <a:p>
            <a:pPr marL="0" indent="0">
              <a:buNone/>
            </a:pPr>
            <a:endParaRPr lang="en-US" dirty="0">
              <a:cs typeface="Times New Roman" pitchFamily="18" charset="0"/>
            </a:endParaRPr>
          </a:p>
          <a:p>
            <a:r>
              <a:rPr lang="en-US" sz="2800" b="1" dirty="0">
                <a:cs typeface="Times New Roman" pitchFamily="18" charset="0"/>
              </a:rPr>
              <a:t>What do I do if I need assistance applying? </a:t>
            </a:r>
          </a:p>
          <a:p>
            <a:pPr lvl="1"/>
            <a:r>
              <a:rPr lang="en-US" dirty="0">
                <a:cs typeface="Times New Roman" pitchFamily="18" charset="0"/>
              </a:rPr>
              <a:t>Please see Ms. Gorton if you need assistance in applying for a scholarship (minimum of two weeks in advance of a final deadline)</a:t>
            </a:r>
          </a:p>
          <a:p>
            <a:endParaRPr lang="en-US" dirty="0"/>
          </a:p>
        </p:txBody>
      </p:sp>
      <p:sp>
        <p:nvSpPr>
          <p:cNvPr id="3" name="Title 2"/>
          <p:cNvSpPr>
            <a:spLocks noGrp="1"/>
          </p:cNvSpPr>
          <p:nvPr>
            <p:ph type="title"/>
          </p:nvPr>
        </p:nvSpPr>
        <p:spPr/>
        <p:txBody>
          <a:bodyPr>
            <a:noAutofit/>
          </a:bodyPr>
          <a:lstStyle/>
          <a:p>
            <a:pPr algn="ctr"/>
            <a:r>
              <a:rPr lang="en-US" sz="4400" b="0" dirty="0" smtClean="0">
                <a:effectLst/>
                <a:latin typeface="Times New Roman" panose="02020603050405020304" pitchFamily="18" charset="0"/>
                <a:ea typeface="Adobe Fangsong Std R" panose="02020400000000000000" pitchFamily="18" charset="-128"/>
                <a:cs typeface="Times New Roman" panose="02020603050405020304" pitchFamily="18" charset="0"/>
              </a:rPr>
              <a:t>Organization Based </a:t>
            </a:r>
            <a:br>
              <a:rPr lang="en-US" sz="4400" b="0" dirty="0" smtClean="0">
                <a:effectLst/>
                <a:latin typeface="Times New Roman" panose="02020603050405020304" pitchFamily="18" charset="0"/>
                <a:ea typeface="Adobe Fangsong Std R" panose="02020400000000000000" pitchFamily="18" charset="-128"/>
                <a:cs typeface="Times New Roman" panose="02020603050405020304" pitchFamily="18" charset="0"/>
              </a:rPr>
            </a:br>
            <a:r>
              <a:rPr lang="en-US" sz="4400" b="0" dirty="0" smtClean="0">
                <a:effectLst/>
                <a:latin typeface="Times New Roman" panose="02020603050405020304" pitchFamily="18" charset="0"/>
                <a:ea typeface="Adobe Fangsong Std R" panose="02020400000000000000" pitchFamily="18" charset="-128"/>
                <a:cs typeface="Times New Roman" panose="02020603050405020304" pitchFamily="18" charset="0"/>
              </a:rPr>
              <a:t>Scholarships on </a:t>
            </a:r>
            <a:r>
              <a:rPr lang="en-US" sz="4400" b="0" dirty="0" err="1">
                <a:effectLst/>
                <a:latin typeface="Times New Roman" panose="02020603050405020304" pitchFamily="18" charset="0"/>
                <a:ea typeface="Adobe Fangsong Std R" panose="02020400000000000000" pitchFamily="18" charset="-128"/>
                <a:cs typeface="Times New Roman" panose="02020603050405020304" pitchFamily="18" charset="0"/>
              </a:rPr>
              <a:t>Naviance</a:t>
            </a:r>
            <a:endParaRPr lang="en-US" sz="4400" b="0" dirty="0">
              <a:effectLst/>
              <a:latin typeface="Times New Roman" panose="02020603050405020304" pitchFamily="18" charset="0"/>
              <a:ea typeface="Adobe Fangsong Std 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27346076"/>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pPr eaLnBrk="1" hangingPunct="1"/>
            <a:r>
              <a:rPr lang="en-US" sz="4000" dirty="0" smtClean="0"/>
              <a:t>Local Scholarships</a:t>
            </a:r>
          </a:p>
        </p:txBody>
      </p:sp>
      <p:sp>
        <p:nvSpPr>
          <p:cNvPr id="2051" name="Rectangle 3"/>
          <p:cNvSpPr>
            <a:spLocks noGrp="1" noChangeArrowheads="1"/>
          </p:cNvSpPr>
          <p:nvPr>
            <p:ph type="subTitle" idx="1"/>
          </p:nvPr>
        </p:nvSpPr>
        <p:spPr/>
        <p:txBody>
          <a:bodyPr/>
          <a:lstStyle/>
          <a:p>
            <a:pPr eaLnBrk="1" hangingPunct="1"/>
            <a:r>
              <a:rPr lang="en-US" dirty="0" smtClean="0"/>
              <a:t>Voorhees High School</a:t>
            </a:r>
          </a:p>
          <a:p>
            <a:pPr eaLnBrk="1" hangingPunct="1"/>
            <a:r>
              <a:rPr lang="en-US" dirty="0" smtClean="0"/>
              <a:t>Glen Gardner, NJ 08826</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dissolve">
                                      <p:cBhvr>
                                        <p:cTn id="12" dur="500"/>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dissolve">
                                      <p:cBhvr>
                                        <p:cTn id="17"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4290" indent="0" algn="ctr">
              <a:buNone/>
            </a:pPr>
            <a:endParaRPr lang="en-US" sz="3000" u="sng" dirty="0" smtClean="0">
              <a:latin typeface="Times New Roman" pitchFamily="18" charset="0"/>
              <a:cs typeface="Times New Roman" pitchFamily="18" charset="0"/>
            </a:endParaRPr>
          </a:p>
          <a:p>
            <a:pPr marL="34290" indent="0" algn="ctr">
              <a:buNone/>
            </a:pPr>
            <a:r>
              <a:rPr lang="en-US" sz="3000" u="sng" dirty="0" smtClean="0">
                <a:latin typeface="Times New Roman" pitchFamily="18" charset="0"/>
                <a:cs typeface="Times New Roman" pitchFamily="18" charset="0"/>
              </a:rPr>
              <a:t>Scholarship </a:t>
            </a:r>
            <a:r>
              <a:rPr lang="en-US" sz="3000" u="sng" dirty="0">
                <a:latin typeface="Times New Roman" pitchFamily="18" charset="0"/>
                <a:cs typeface="Times New Roman" pitchFamily="18" charset="0"/>
              </a:rPr>
              <a:t>Websites</a:t>
            </a:r>
          </a:p>
          <a:p>
            <a:pPr lvl="1">
              <a:buNone/>
            </a:pPr>
            <a:endParaRPr lang="en-US" dirty="0"/>
          </a:p>
          <a:p>
            <a:pPr marL="678942" lvl="1" indent="-285750"/>
            <a:r>
              <a:rPr lang="en-US" sz="2200" dirty="0"/>
              <a:t>Online Scholarship Search</a:t>
            </a:r>
          </a:p>
          <a:p>
            <a:pPr marL="678942" lvl="1" indent="-285750"/>
            <a:r>
              <a:rPr lang="en-US" sz="2200" dirty="0"/>
              <a:t>Federal Student Aid: Scholarship Search</a:t>
            </a:r>
          </a:p>
          <a:p>
            <a:pPr marL="678942" lvl="1" indent="-285750"/>
            <a:r>
              <a:rPr lang="en-US" sz="2200" dirty="0"/>
              <a:t>College Board's Scholarship Search</a:t>
            </a:r>
          </a:p>
          <a:p>
            <a:pPr marL="678942" lvl="1" indent="-285750"/>
            <a:r>
              <a:rPr lang="en-US" sz="2200" dirty="0"/>
              <a:t>Merit Aid: Scholarships from colleges</a:t>
            </a:r>
          </a:p>
          <a:p>
            <a:pPr marL="678942" lvl="1" indent="-285750"/>
            <a:r>
              <a:rPr lang="en-US" sz="2200" dirty="0"/>
              <a:t>Fin Aid including Specific Majors</a:t>
            </a:r>
          </a:p>
          <a:p>
            <a:pPr marL="678942" lvl="1" indent="-285750"/>
            <a:r>
              <a:rPr lang="en-US" sz="2200" dirty="0"/>
              <a:t>Peterson's College Search: Scholarships</a:t>
            </a:r>
          </a:p>
          <a:p>
            <a:pPr marL="678942" lvl="1" indent="-285750"/>
            <a:r>
              <a:rPr lang="en-US" sz="2200" dirty="0"/>
              <a:t>www.fastweb.com </a:t>
            </a:r>
          </a:p>
          <a:p>
            <a:pPr marL="678942" lvl="1" indent="-285750"/>
            <a:r>
              <a:rPr lang="en-US" sz="2200" dirty="0"/>
              <a:t>www.scholarships.com</a:t>
            </a:r>
          </a:p>
          <a:p>
            <a:pPr marL="678942" lvl="1" indent="-285750"/>
            <a:r>
              <a:rPr lang="en-US" sz="2200" dirty="0" err="1"/>
              <a:t>SallieMae</a:t>
            </a:r>
            <a:r>
              <a:rPr lang="en-US" sz="2200" dirty="0"/>
              <a:t>: Scholarship search </a:t>
            </a:r>
          </a:p>
          <a:p>
            <a:pPr marL="678942" lvl="1" indent="-285750"/>
            <a:r>
              <a:rPr lang="en-US" sz="2200" dirty="0" err="1"/>
              <a:t>CollegeNET</a:t>
            </a:r>
            <a:endParaRPr lang="en-US" sz="2200" dirty="0"/>
          </a:p>
          <a:p>
            <a:pPr marL="678942" lvl="1" indent="-285750"/>
            <a:r>
              <a:rPr lang="en-US" sz="2200" dirty="0"/>
              <a:t>www.careersandcolleges.com</a:t>
            </a:r>
          </a:p>
          <a:p>
            <a:pPr marL="678942" lvl="1" indent="-285750"/>
            <a:r>
              <a:rPr lang="en-US" sz="2200" dirty="0"/>
              <a:t>www.cappex.com</a:t>
            </a:r>
          </a:p>
          <a:p>
            <a:endParaRPr lang="en-US" dirty="0"/>
          </a:p>
        </p:txBody>
      </p:sp>
      <p:sp>
        <p:nvSpPr>
          <p:cNvPr id="3" name="Title 2"/>
          <p:cNvSpPr>
            <a:spLocks noGrp="1"/>
          </p:cNvSpPr>
          <p:nvPr>
            <p:ph type="title"/>
          </p:nvPr>
        </p:nvSpPr>
        <p:spPr/>
        <p:txBody>
          <a:bodyPr>
            <a:noAutofit/>
          </a:bodyPr>
          <a:lstStyle/>
          <a:p>
            <a:pPr algn="ctr"/>
            <a:r>
              <a:rPr lang="en-US" sz="4000" b="0" dirty="0" smtClean="0">
                <a:effectLst/>
                <a:latin typeface="Times New Roman" panose="02020603050405020304" pitchFamily="18" charset="0"/>
                <a:ea typeface="Adobe Fangsong Std R" panose="02020400000000000000" pitchFamily="18" charset="-128"/>
                <a:cs typeface="Times New Roman" panose="02020603050405020304" pitchFamily="18" charset="0"/>
              </a:rPr>
              <a:t>Organization Based Scholarships on the College and Career Website</a:t>
            </a:r>
            <a:endParaRPr lang="en-US" sz="4000" b="0" dirty="0">
              <a:effectLst/>
              <a:latin typeface="Times New Roman" panose="02020603050405020304" pitchFamily="18" charset="0"/>
              <a:ea typeface="Adobe Fangsong Std 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215015677"/>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74638"/>
            <a:ext cx="8229600" cy="1143000"/>
          </a:xfrm>
        </p:spPr>
        <p:txBody>
          <a:bodyPr>
            <a:normAutofit/>
          </a:bodyPr>
          <a:lstStyle/>
          <a:p>
            <a:pPr algn="ctr"/>
            <a:r>
              <a:rPr lang="en-US" sz="4000" b="0" dirty="0" smtClean="0">
                <a:effectLst/>
                <a:latin typeface="Times New Roman" panose="02020603050405020304" pitchFamily="18" charset="0"/>
                <a:ea typeface="Adobe Fangsong Std R" panose="02020400000000000000" pitchFamily="18" charset="-128"/>
                <a:cs typeface="Times New Roman" panose="02020603050405020304" pitchFamily="18" charset="0"/>
              </a:rPr>
              <a:t>Scholarship Books</a:t>
            </a:r>
            <a:endParaRPr lang="en-US" sz="4000" b="0" dirty="0">
              <a:effectLst/>
              <a:latin typeface="Times New Roman" panose="02020603050405020304" pitchFamily="18" charset="0"/>
              <a:ea typeface="Adobe Fangsong Std R" panose="02020400000000000000" pitchFamily="18" charset="-128"/>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86000"/>
            <a:ext cx="2390607" cy="312106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1325" y="2281084"/>
            <a:ext cx="2402159" cy="311968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7002" y="2249129"/>
            <a:ext cx="2017397" cy="3119686"/>
          </a:xfrm>
          <a:prstGeom prst="rect">
            <a:avLst/>
          </a:prstGeom>
        </p:spPr>
      </p:pic>
    </p:spTree>
    <p:extLst>
      <p:ext uri="{BB962C8B-B14F-4D97-AF65-F5344CB8AC3E}">
        <p14:creationId xmlns:p14="http://schemas.microsoft.com/office/powerpoint/2010/main" val="1433816814"/>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fontScale="62500" lnSpcReduction="20000"/>
          </a:bodyPr>
          <a:lstStyle/>
          <a:p>
            <a:pPr>
              <a:buFont typeface="Arial" panose="020B0604020202020204" pitchFamily="34" charset="0"/>
              <a:buChar char="•"/>
            </a:pPr>
            <a:r>
              <a:rPr lang="en-US" sz="2600" dirty="0">
                <a:cs typeface="Times New Roman" pitchFamily="18" charset="0"/>
              </a:rPr>
              <a:t>Start early</a:t>
            </a:r>
            <a:r>
              <a:rPr lang="en-US" sz="2600" dirty="0" smtClean="0">
                <a:cs typeface="Times New Roman" pitchFamily="18" charset="0"/>
              </a:rPr>
              <a:t>!</a:t>
            </a:r>
            <a:endParaRPr lang="en-US" sz="2600" dirty="0">
              <a:cs typeface="Times New Roman" pitchFamily="18" charset="0"/>
            </a:endParaRPr>
          </a:p>
          <a:p>
            <a:pPr>
              <a:buFont typeface="Arial" panose="020B0604020202020204" pitchFamily="34" charset="0"/>
              <a:buChar char="•"/>
            </a:pPr>
            <a:r>
              <a:rPr lang="en-US" sz="2600" dirty="0">
                <a:cs typeface="Times New Roman" pitchFamily="18" charset="0"/>
              </a:rPr>
              <a:t>Read and follow all directions.  One of the easiest and first ways to narrow down the applicant pool is to eliminate the applications that do not follow the directions.</a:t>
            </a:r>
          </a:p>
          <a:p>
            <a:pPr>
              <a:buFont typeface="Arial" panose="020B0604020202020204" pitchFamily="34" charset="0"/>
              <a:buChar char="•"/>
            </a:pPr>
            <a:r>
              <a:rPr lang="en-US" sz="2600" dirty="0">
                <a:cs typeface="Times New Roman" pitchFamily="18" charset="0"/>
              </a:rPr>
              <a:t>Complete the whole application.  Incomplete applications are frequently put aside and never even looked at.  Do not forget to attach essays or transcripts that are requested.</a:t>
            </a:r>
          </a:p>
          <a:p>
            <a:pPr>
              <a:lnSpc>
                <a:spcPct val="90000"/>
              </a:lnSpc>
              <a:buFont typeface="Arial" panose="020B0604020202020204" pitchFamily="34" charset="0"/>
              <a:buChar char="•"/>
            </a:pPr>
            <a:r>
              <a:rPr lang="en-US" sz="2600" dirty="0">
                <a:cs typeface="Times New Roman" pitchFamily="18" charset="0"/>
              </a:rPr>
              <a:t>Refer to essays written for college applications.</a:t>
            </a:r>
          </a:p>
          <a:p>
            <a:pPr>
              <a:buFont typeface="Arial" panose="020B0604020202020204" pitchFamily="34" charset="0"/>
              <a:buChar char="•"/>
            </a:pPr>
            <a:r>
              <a:rPr lang="en-US" sz="2600" dirty="0">
                <a:cs typeface="Times New Roman" pitchFamily="18" charset="0"/>
              </a:rPr>
              <a:t>Find out if there are any scholarships available through your parent or guardian’s employer. </a:t>
            </a:r>
          </a:p>
          <a:p>
            <a:pPr>
              <a:buFont typeface="Arial" panose="020B0604020202020204" pitchFamily="34" charset="0"/>
              <a:buChar char="•"/>
            </a:pPr>
            <a:r>
              <a:rPr lang="en-US" sz="2600" dirty="0">
                <a:cs typeface="Times New Roman" pitchFamily="18" charset="0"/>
              </a:rPr>
              <a:t>Neatness counts!  No wrinkles, stains, or hand-writing that cannot be read.  Choose to type an application whenever possible.  Treat each application like an important paper for school.  When two applications are very similar, the neater one is more likely to be selected.</a:t>
            </a:r>
          </a:p>
          <a:p>
            <a:pPr>
              <a:buFont typeface="Arial" panose="020B0604020202020204" pitchFamily="34" charset="0"/>
              <a:buChar char="•"/>
            </a:pPr>
            <a:r>
              <a:rPr lang="en-US" sz="2600" dirty="0">
                <a:cs typeface="Times New Roman" pitchFamily="18" charset="0"/>
              </a:rPr>
              <a:t>Parents should not be filling out application packets. It is painfully obvious to the scholarship committees when a parent has done this.</a:t>
            </a:r>
          </a:p>
          <a:p>
            <a:pPr>
              <a:buFont typeface="Arial" panose="020B0604020202020204" pitchFamily="34" charset="0"/>
              <a:buChar char="•"/>
            </a:pPr>
            <a:r>
              <a:rPr lang="en-US" sz="2600" dirty="0">
                <a:cs typeface="Times New Roman" pitchFamily="18" charset="0"/>
              </a:rPr>
              <a:t>Pay attention to deadlines.</a:t>
            </a:r>
          </a:p>
          <a:p>
            <a:pPr>
              <a:buFont typeface="Arial" panose="020B0604020202020204" pitchFamily="34" charset="0"/>
              <a:buChar char="•"/>
            </a:pPr>
            <a:r>
              <a:rPr lang="en-US" sz="2600" dirty="0">
                <a:cs typeface="Times New Roman" pitchFamily="18" charset="0"/>
              </a:rPr>
              <a:t>Reread your application several times before submitting it.  If someone else is available, you can ask them to read it as well.</a:t>
            </a:r>
          </a:p>
          <a:p>
            <a:pPr>
              <a:buFont typeface="Arial" panose="020B0604020202020204" pitchFamily="34" charset="0"/>
              <a:buChar char="•"/>
            </a:pPr>
            <a:r>
              <a:rPr lang="en-US" sz="2600" dirty="0">
                <a:cs typeface="Times New Roman" pitchFamily="18" charset="0"/>
              </a:rPr>
              <a:t>Apply for as many scholarships as you are eligible for.  The more you apply for, the better your chances are for getting one.</a:t>
            </a:r>
          </a:p>
          <a:p>
            <a:endParaRPr lang="en-US" dirty="0"/>
          </a:p>
        </p:txBody>
      </p:sp>
      <p:sp>
        <p:nvSpPr>
          <p:cNvPr id="3" name="Title 2"/>
          <p:cNvSpPr>
            <a:spLocks noGrp="1"/>
          </p:cNvSpPr>
          <p:nvPr>
            <p:ph type="title"/>
          </p:nvPr>
        </p:nvSpPr>
        <p:spPr/>
        <p:txBody>
          <a:bodyPr>
            <a:normAutofit/>
          </a:bodyPr>
          <a:lstStyle/>
          <a:p>
            <a:pPr algn="ctr"/>
            <a:r>
              <a:rPr lang="en-US" sz="4000" b="0" dirty="0" smtClean="0">
                <a:effectLst/>
                <a:latin typeface="Times New Roman" panose="02020603050405020304" pitchFamily="18" charset="0"/>
                <a:ea typeface="Adobe Fangsong Std R" panose="02020400000000000000" pitchFamily="18" charset="-128"/>
                <a:cs typeface="Times New Roman" panose="02020603050405020304" pitchFamily="18" charset="0"/>
              </a:rPr>
              <a:t>Helpful Hints</a:t>
            </a:r>
            <a:endParaRPr lang="en-US" sz="4000" b="0" dirty="0">
              <a:effectLst/>
              <a:latin typeface="Times New Roman" panose="02020603050405020304" pitchFamily="18" charset="0"/>
              <a:ea typeface="Adobe Fangsong Std 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704345475"/>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0" dirty="0" smtClean="0">
                <a:effectLst/>
                <a:latin typeface="Times New Roman" panose="02020603050405020304" pitchFamily="18" charset="0"/>
                <a:cs typeface="Times New Roman" panose="02020603050405020304" pitchFamily="18" charset="0"/>
              </a:rPr>
              <a:t>NJ </a:t>
            </a:r>
            <a:r>
              <a:rPr lang="en-US" sz="4000" b="0" dirty="0" smtClean="0">
                <a:effectLst/>
                <a:latin typeface="Times New Roman" panose="02020603050405020304" pitchFamily="18" charset="0"/>
                <a:cs typeface="Times New Roman" panose="02020603050405020304" pitchFamily="18" charset="0"/>
              </a:rPr>
              <a:t>STARS &amp; NJ STARS II</a:t>
            </a:r>
            <a:endParaRPr lang="en-US" sz="4000" b="0" dirty="0">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857251" y="1676400"/>
            <a:ext cx="7404653" cy="4800600"/>
          </a:xfrm>
        </p:spPr>
        <p:txBody>
          <a:bodyPr>
            <a:normAutofit fontScale="62500" lnSpcReduction="20000"/>
          </a:bodyPr>
          <a:lstStyle/>
          <a:p>
            <a:pPr marL="34290" indent="0" algn="ctr">
              <a:buNone/>
            </a:pPr>
            <a:r>
              <a:rPr lang="en-US" sz="2800" u="sng" dirty="0" smtClean="0"/>
              <a:t>NJ STARS</a:t>
            </a:r>
          </a:p>
          <a:p>
            <a:r>
              <a:rPr lang="en-US" dirty="0"/>
              <a:t>NJ STARS is a scholarship program exclusively for New Jersey residents that covers the cost of tuition at New </a:t>
            </a:r>
            <a:r>
              <a:rPr lang="en-US" dirty="0" smtClean="0"/>
              <a:t>Jersey's </a:t>
            </a:r>
            <a:r>
              <a:rPr lang="en-US" dirty="0"/>
              <a:t>19 community colleges</a:t>
            </a:r>
            <a:r>
              <a:rPr lang="en-US" dirty="0" smtClean="0"/>
              <a:t>.</a:t>
            </a:r>
          </a:p>
          <a:p>
            <a:pPr marL="34290" indent="0">
              <a:buNone/>
            </a:pPr>
            <a:endParaRPr lang="en-US" dirty="0" smtClean="0"/>
          </a:p>
          <a:p>
            <a:r>
              <a:rPr lang="en-US" dirty="0"/>
              <a:t>Students who rank in the top 15 percent of their high school class at the end of either junior or senior year may be eligible</a:t>
            </a:r>
            <a:r>
              <a:rPr lang="en-US" dirty="0" smtClean="0"/>
              <a:t>.</a:t>
            </a:r>
          </a:p>
          <a:p>
            <a:pPr marL="34290" indent="0">
              <a:buNone/>
            </a:pPr>
            <a:endParaRPr lang="en-US" dirty="0" smtClean="0"/>
          </a:p>
          <a:p>
            <a:r>
              <a:rPr lang="en-US" dirty="0"/>
              <a:t>Students </a:t>
            </a:r>
            <a:r>
              <a:rPr lang="en-US" dirty="0" smtClean="0"/>
              <a:t>must </a:t>
            </a:r>
            <a:r>
              <a:rPr lang="en-US" dirty="0"/>
              <a:t>first apply for all other federal and state financial aid available to them by filing a Free Application for Federal Student Aid (FAFSA) annually within New Jersey's </a:t>
            </a:r>
            <a:r>
              <a:rPr lang="en-US" dirty="0" smtClean="0"/>
              <a:t>deadline.  If </a:t>
            </a:r>
            <a:r>
              <a:rPr lang="en-US" dirty="0"/>
              <a:t>a student receives financial aid, NJ STARS will cover the remaining cost of </a:t>
            </a:r>
            <a:r>
              <a:rPr lang="en-US" dirty="0" smtClean="0"/>
              <a:t>tuition.  If </a:t>
            </a:r>
            <a:r>
              <a:rPr lang="en-US" dirty="0"/>
              <a:t>a student is not eligible for financial aid, NJ STARS will cover the entire cost of tuition</a:t>
            </a:r>
            <a:r>
              <a:rPr lang="en-US" dirty="0" smtClean="0"/>
              <a:t>.</a:t>
            </a:r>
          </a:p>
          <a:p>
            <a:pPr marL="34290" indent="0">
              <a:buNone/>
            </a:pPr>
            <a:endParaRPr lang="en-US" dirty="0" smtClean="0"/>
          </a:p>
          <a:p>
            <a:r>
              <a:rPr lang="en-US" dirty="0"/>
              <a:t>Students have five (5) semesters of eligibility for NJ STARS</a:t>
            </a:r>
            <a:r>
              <a:rPr lang="en-US" dirty="0" smtClean="0"/>
              <a:t>.</a:t>
            </a:r>
          </a:p>
        </p:txBody>
      </p:sp>
    </p:spTree>
    <p:extLst>
      <p:ext uri="{BB962C8B-B14F-4D97-AF65-F5344CB8AC3E}">
        <p14:creationId xmlns:p14="http://schemas.microsoft.com/office/powerpoint/2010/main" val="1292691400"/>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0" dirty="0" smtClean="0">
                <a:effectLst/>
                <a:latin typeface="Times New Roman" panose="02020603050405020304" pitchFamily="18" charset="0"/>
                <a:cs typeface="Times New Roman" panose="02020603050405020304" pitchFamily="18" charset="0"/>
              </a:rPr>
              <a:t>NJ STARS &amp; NJ STARS II</a:t>
            </a:r>
            <a:endParaRPr lang="en-US" sz="4000" b="0" dirty="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7251" y="1524000"/>
            <a:ext cx="7404653" cy="4953000"/>
          </a:xfrm>
        </p:spPr>
        <p:txBody>
          <a:bodyPr>
            <a:normAutofit/>
          </a:bodyPr>
          <a:lstStyle/>
          <a:p>
            <a:pPr marL="34290" indent="0" algn="ctr">
              <a:buNone/>
            </a:pPr>
            <a:r>
              <a:rPr lang="en-US" sz="2800" u="sng" dirty="0"/>
              <a:t>NJ </a:t>
            </a:r>
            <a:r>
              <a:rPr lang="en-US" sz="2800" u="sng" dirty="0" smtClean="0"/>
              <a:t>STARS II</a:t>
            </a:r>
            <a:endParaRPr lang="en-US" sz="2800" u="sng" dirty="0"/>
          </a:p>
          <a:p>
            <a:r>
              <a:rPr lang="en-US" sz="1800" dirty="0"/>
              <a:t>NJ STARS Students Can Earn a Significant Scholarship Towards Their Bachelor's Degrees with NJ STARS </a:t>
            </a:r>
            <a:r>
              <a:rPr lang="en-US" sz="1800" dirty="0" smtClean="0"/>
              <a:t>II</a:t>
            </a:r>
          </a:p>
          <a:p>
            <a:pPr marL="34290" indent="0">
              <a:buNone/>
            </a:pPr>
            <a:endParaRPr lang="en-US" sz="1800" dirty="0" smtClean="0"/>
          </a:p>
          <a:p>
            <a:r>
              <a:rPr lang="en-US" sz="1800" dirty="0"/>
              <a:t>New Jersey community college NJ STARS students who earn their associate's degrees with a 3.25 grade point average or better are eligible for up to a $2,500 per year NJ STARS II scholarship at any New Jersey public or independent </a:t>
            </a:r>
            <a:r>
              <a:rPr lang="en-US" sz="1800" dirty="0" smtClean="0"/>
              <a:t>participating NJ four-year </a:t>
            </a:r>
            <a:r>
              <a:rPr lang="en-US" sz="1800" dirty="0"/>
              <a:t>college or university</a:t>
            </a:r>
            <a:r>
              <a:rPr lang="en-US" sz="1800" dirty="0" smtClean="0"/>
              <a:t>.</a:t>
            </a:r>
          </a:p>
          <a:p>
            <a:pPr marL="34290" indent="0">
              <a:buNone/>
            </a:pPr>
            <a:endParaRPr lang="en-US" sz="1800" dirty="0" smtClean="0"/>
          </a:p>
          <a:p>
            <a:r>
              <a:rPr lang="en-US" sz="1800" dirty="0"/>
              <a:t>Students whose family income exceeds $250,000 will not be eligible for NJ STARS II.</a:t>
            </a:r>
          </a:p>
        </p:txBody>
      </p:sp>
    </p:spTree>
    <p:extLst>
      <p:ext uri="{BB962C8B-B14F-4D97-AF65-F5344CB8AC3E}">
        <p14:creationId xmlns:p14="http://schemas.microsoft.com/office/powerpoint/2010/main" val="4144088371"/>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152400" y="2133600"/>
            <a:ext cx="8763000" cy="4114800"/>
          </a:xfrm>
        </p:spPr>
        <p:txBody>
          <a:bodyPr>
            <a:normAutofit fontScale="92500" lnSpcReduction="10000"/>
          </a:bodyPr>
          <a:lstStyle/>
          <a:p>
            <a:pPr algn="ctr" eaLnBrk="1" hangingPunct="1">
              <a:lnSpc>
                <a:spcPct val="80000"/>
              </a:lnSpc>
              <a:buFont typeface="Wingdings" pitchFamily="2" charset="2"/>
              <a:buNone/>
            </a:pPr>
            <a:r>
              <a:rPr lang="en-US" sz="3400" b="1" dirty="0" smtClean="0">
                <a:cs typeface="Times New Roman" pitchFamily="18" charset="0"/>
              </a:rPr>
              <a:t>Ann Fresoli </a:t>
            </a:r>
          </a:p>
          <a:p>
            <a:pPr algn="ctr" eaLnBrk="1" hangingPunct="1">
              <a:lnSpc>
                <a:spcPct val="80000"/>
              </a:lnSpc>
              <a:buFont typeface="Wingdings" pitchFamily="2" charset="2"/>
              <a:buNone/>
            </a:pPr>
            <a:r>
              <a:rPr lang="en-US" sz="3400" dirty="0" smtClean="0">
                <a:cs typeface="Times New Roman" pitchFamily="18" charset="0"/>
              </a:rPr>
              <a:t>Guidance Counselor</a:t>
            </a:r>
          </a:p>
          <a:p>
            <a:pPr algn="ctr" eaLnBrk="1" hangingPunct="1">
              <a:lnSpc>
                <a:spcPct val="80000"/>
              </a:lnSpc>
              <a:buFont typeface="Wingdings" pitchFamily="2" charset="2"/>
              <a:buNone/>
            </a:pPr>
            <a:r>
              <a:rPr lang="en-US" sz="3400" dirty="0" smtClean="0">
                <a:cs typeface="Times New Roman" pitchFamily="18" charset="0"/>
              </a:rPr>
              <a:t>Local Scholarship Coordinator</a:t>
            </a:r>
          </a:p>
          <a:p>
            <a:pPr lvl="1" algn="ctr" eaLnBrk="1" hangingPunct="1">
              <a:lnSpc>
                <a:spcPct val="80000"/>
              </a:lnSpc>
              <a:buFont typeface="Wingdings" pitchFamily="2" charset="2"/>
              <a:buNone/>
            </a:pPr>
            <a:r>
              <a:rPr lang="en-US" sz="3400" b="1" dirty="0" smtClean="0">
                <a:cs typeface="Times New Roman" pitchFamily="18" charset="0"/>
                <a:hlinkClick r:id="rId3"/>
              </a:rPr>
              <a:t>afresoli@nhvweb.net</a:t>
            </a:r>
            <a:r>
              <a:rPr lang="en-US" sz="3400" dirty="0" smtClean="0">
                <a:cs typeface="Times New Roman" pitchFamily="18" charset="0"/>
              </a:rPr>
              <a:t>  </a:t>
            </a:r>
          </a:p>
          <a:p>
            <a:pPr lvl="1" algn="ctr" eaLnBrk="1" hangingPunct="1">
              <a:lnSpc>
                <a:spcPct val="80000"/>
              </a:lnSpc>
              <a:buFont typeface="Wingdings" pitchFamily="2" charset="2"/>
              <a:buNone/>
            </a:pPr>
            <a:endParaRPr lang="en-US" sz="3400" dirty="0" smtClean="0">
              <a:cs typeface="Times New Roman" pitchFamily="18" charset="0"/>
            </a:endParaRPr>
          </a:p>
          <a:p>
            <a:pPr lvl="1" algn="ctr">
              <a:lnSpc>
                <a:spcPct val="80000"/>
              </a:lnSpc>
              <a:buNone/>
            </a:pPr>
            <a:endParaRPr lang="en-US" sz="2400" dirty="0">
              <a:latin typeface="Times New Roman" pitchFamily="18" charset="0"/>
              <a:cs typeface="Times New Roman" pitchFamily="18" charset="0"/>
            </a:endParaRPr>
          </a:p>
          <a:p>
            <a:pPr algn="ctr">
              <a:buNone/>
            </a:pPr>
            <a:r>
              <a:rPr lang="en-US" sz="3400" b="1" dirty="0">
                <a:latin typeface="+mj-lt"/>
                <a:cs typeface="Times New Roman" pitchFamily="18" charset="0"/>
              </a:rPr>
              <a:t>Jessica Gorton</a:t>
            </a:r>
          </a:p>
          <a:p>
            <a:pPr algn="ctr">
              <a:lnSpc>
                <a:spcPct val="80000"/>
              </a:lnSpc>
              <a:buNone/>
            </a:pPr>
            <a:r>
              <a:rPr lang="en-US" sz="2800" dirty="0">
                <a:latin typeface="+mj-lt"/>
                <a:cs typeface="Times New Roman" pitchFamily="18" charset="0"/>
              </a:rPr>
              <a:t>College and Career Advisor</a:t>
            </a:r>
          </a:p>
          <a:p>
            <a:pPr algn="ctr">
              <a:lnSpc>
                <a:spcPct val="80000"/>
              </a:lnSpc>
              <a:buNone/>
            </a:pPr>
            <a:r>
              <a:rPr lang="en-US" sz="2800" dirty="0">
                <a:latin typeface="+mj-lt"/>
                <a:cs typeface="Times New Roman" pitchFamily="18" charset="0"/>
              </a:rPr>
              <a:t>Local Scholarship Coordinator</a:t>
            </a:r>
          </a:p>
          <a:p>
            <a:pPr lvl="1" algn="ctr">
              <a:lnSpc>
                <a:spcPct val="80000"/>
              </a:lnSpc>
              <a:buNone/>
            </a:pPr>
            <a:r>
              <a:rPr lang="en-US" dirty="0">
                <a:latin typeface="+mj-lt"/>
                <a:cs typeface="Times New Roman" pitchFamily="18" charset="0"/>
                <a:hlinkClick r:id="rId4"/>
              </a:rPr>
              <a:t>jgorton</a:t>
            </a:r>
            <a:r>
              <a:rPr lang="en-US" sz="2400" dirty="0">
                <a:latin typeface="+mj-lt"/>
                <a:cs typeface="Times New Roman" pitchFamily="18" charset="0"/>
                <a:hlinkClick r:id="rId4"/>
              </a:rPr>
              <a:t>@nhvweb.net</a:t>
            </a:r>
            <a:r>
              <a:rPr lang="en-US" sz="2400" dirty="0">
                <a:latin typeface="+mj-lt"/>
                <a:cs typeface="Times New Roman" pitchFamily="18" charset="0"/>
              </a:rPr>
              <a:t> </a:t>
            </a:r>
          </a:p>
          <a:p>
            <a:pPr lvl="1" algn="ctr" eaLnBrk="1" hangingPunct="1">
              <a:lnSpc>
                <a:spcPct val="80000"/>
              </a:lnSpc>
              <a:buFont typeface="Wingdings" pitchFamily="2" charset="2"/>
              <a:buNone/>
            </a:pPr>
            <a:r>
              <a:rPr lang="en-US" sz="3400" dirty="0" smtClean="0"/>
              <a:t>	</a:t>
            </a:r>
          </a:p>
          <a:p>
            <a:pPr lvl="1" eaLnBrk="1" hangingPunct="1">
              <a:lnSpc>
                <a:spcPct val="80000"/>
              </a:lnSpc>
              <a:buFont typeface="Wingdings" pitchFamily="2" charset="2"/>
              <a:buNone/>
            </a:pPr>
            <a:endParaRPr lang="en-US" sz="2400" dirty="0" smtClean="0"/>
          </a:p>
        </p:txBody>
      </p:sp>
      <p:sp>
        <p:nvSpPr>
          <p:cNvPr id="22530" name="Rectangle 2"/>
          <p:cNvSpPr>
            <a:spLocks noGrp="1" noChangeArrowheads="1"/>
          </p:cNvSpPr>
          <p:nvPr>
            <p:ph type="title"/>
          </p:nvPr>
        </p:nvSpPr>
        <p:spPr/>
        <p:txBody>
          <a:bodyPr>
            <a:noAutofit/>
          </a:bodyPr>
          <a:lstStyle/>
          <a:p>
            <a:pPr algn="ctr" eaLnBrk="1" hangingPunct="1"/>
            <a:r>
              <a:rPr lang="en-US" b="1" dirty="0" smtClean="0">
                <a:latin typeface="Adobe Fangsong Std R" pitchFamily="18" charset="-128"/>
                <a:ea typeface="Adobe Fangsong Std R" pitchFamily="18" charset="-128"/>
              </a:rPr>
              <a:t>Questions can be directed to:</a:t>
            </a:r>
          </a:p>
        </p:txBody>
      </p:sp>
    </p:spTree>
    <p:extLst>
      <p:ext uri="{BB962C8B-B14F-4D97-AF65-F5344CB8AC3E}">
        <p14:creationId xmlns:p14="http://schemas.microsoft.com/office/powerpoint/2010/main" val="4029828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81000" y="1143000"/>
            <a:ext cx="7693025" cy="3724275"/>
          </a:xfrm>
        </p:spPr>
        <p:txBody>
          <a:bodyPr>
            <a:noAutofit/>
          </a:bodyPr>
          <a:lstStyle/>
          <a:p>
            <a:pPr eaLnBrk="1" hangingPunct="1"/>
            <a:r>
              <a:rPr lang="en-US" sz="3200" dirty="0" smtClean="0"/>
              <a:t>The application form  and some supplemental applications (check back frequently as applications become available they will be posted) will be available on the Voorhees High School guidance website at: </a:t>
            </a:r>
          </a:p>
          <a:p>
            <a:pPr eaLnBrk="1" hangingPunct="1"/>
            <a:r>
              <a:rPr lang="en-US" sz="3200" dirty="0" smtClean="0">
                <a:hlinkClick r:id="rId2"/>
              </a:rPr>
              <a:t>http://www.nhvweb.net/VHS/Guidance/</a:t>
            </a:r>
            <a:r>
              <a:rPr lang="en-US" sz="3200" dirty="0" smtClean="0"/>
              <a:t> on </a:t>
            </a:r>
            <a:r>
              <a:rPr lang="en-US" sz="4000" b="1" dirty="0" smtClean="0"/>
              <a:t>December </a:t>
            </a:r>
            <a:r>
              <a:rPr lang="en-US" sz="4000" b="1" dirty="0"/>
              <a:t>5</a:t>
            </a:r>
            <a:r>
              <a:rPr lang="en-US" sz="4000" b="1" dirty="0" smtClean="0"/>
              <a:t>, 2016</a:t>
            </a:r>
          </a:p>
        </p:txBody>
      </p:sp>
      <p:sp>
        <p:nvSpPr>
          <p:cNvPr id="4098" name="AutoShape 2"/>
          <p:cNvSpPr>
            <a:spLocks noGrp="1" noChangeArrowheads="1"/>
          </p:cNvSpPr>
          <p:nvPr>
            <p:ph type="title"/>
          </p:nvPr>
        </p:nvSpPr>
        <p:spPr/>
        <p:txBody>
          <a:bodyPr/>
          <a:lstStyle/>
          <a:p>
            <a:pPr eaLnBrk="1" hangingPunct="1"/>
            <a:r>
              <a:rPr lang="en-US" sz="4000" dirty="0" smtClean="0"/>
              <a:t>Local Scholarships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dissolve">
                                      <p:cBhvr>
                                        <p:cTn id="12" dur="5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dissolve">
                                      <p:cBhvr>
                                        <p:cTn id="17"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685800" y="1295400"/>
            <a:ext cx="8458200" cy="4495800"/>
          </a:xfrm>
        </p:spPr>
        <p:txBody>
          <a:bodyPr>
            <a:normAutofit lnSpcReduction="10000"/>
          </a:bodyPr>
          <a:lstStyle/>
          <a:p>
            <a:pPr eaLnBrk="1" hangingPunct="1"/>
            <a:r>
              <a:rPr lang="en-US" sz="3200" dirty="0" smtClean="0"/>
              <a:t>Scholarship application requirements vary:</a:t>
            </a:r>
          </a:p>
          <a:p>
            <a:pPr lvl="1" eaLnBrk="1" hangingPunct="1"/>
            <a:r>
              <a:rPr lang="en-US" sz="2800" dirty="0" smtClean="0"/>
              <a:t>Some will need supplements.</a:t>
            </a:r>
          </a:p>
          <a:p>
            <a:pPr lvl="1" eaLnBrk="1" hangingPunct="1"/>
            <a:r>
              <a:rPr lang="en-US" sz="2800" dirty="0" smtClean="0"/>
              <a:t>Some will need essays.</a:t>
            </a:r>
          </a:p>
          <a:p>
            <a:pPr lvl="1" eaLnBrk="1" hangingPunct="1">
              <a:buFontTx/>
              <a:buNone/>
            </a:pPr>
            <a:r>
              <a:rPr lang="en-US" sz="2800" dirty="0" smtClean="0"/>
              <a:t>-	Some will need copies of various documents, i.e. FAFSA, discharge papers from the military.</a:t>
            </a:r>
          </a:p>
          <a:p>
            <a:pPr eaLnBrk="1" hangingPunct="1"/>
            <a:r>
              <a:rPr lang="en-US" sz="3200" dirty="0" smtClean="0"/>
              <a:t>Deadlines for these additions will vary; all deadlines will be on the website for each scholarship</a:t>
            </a:r>
          </a:p>
          <a:p>
            <a:pPr lvl="1" eaLnBrk="1" hangingPunct="1"/>
            <a:endParaRPr lang="en-US" dirty="0" smtClean="0"/>
          </a:p>
          <a:p>
            <a:pPr lvl="1" eaLnBrk="1" hangingPunct="1">
              <a:buFontTx/>
              <a:buNone/>
            </a:pPr>
            <a:endParaRPr lang="en-US" dirty="0" smtClean="0"/>
          </a:p>
        </p:txBody>
      </p:sp>
      <p:sp>
        <p:nvSpPr>
          <p:cNvPr id="10242" name="AutoShape 2"/>
          <p:cNvSpPr>
            <a:spLocks noGrp="1" noChangeArrowheads="1"/>
          </p:cNvSpPr>
          <p:nvPr>
            <p:ph type="title"/>
          </p:nvPr>
        </p:nvSpPr>
        <p:spPr/>
        <p:txBody>
          <a:bodyPr/>
          <a:lstStyle/>
          <a:p>
            <a:pPr eaLnBrk="1" hangingPunct="1"/>
            <a:r>
              <a:rPr lang="en-US" sz="4000" dirty="0" smtClean="0"/>
              <a:t>Specific Requirements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dissolve">
                                      <p:cBhvr>
                                        <p:cTn id="12" dur="500"/>
                                        <p:tgtEl>
                                          <p:spTgt spid="1024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dissolve">
                                      <p:cBhvr>
                                        <p:cTn id="15" dur="500"/>
                                        <p:tgtEl>
                                          <p:spTgt spid="1024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Effect transition="in" filter="dissolve">
                                      <p:cBhvr>
                                        <p:cTn id="18" dur="500"/>
                                        <p:tgtEl>
                                          <p:spTgt spid="1024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Effect transition="in" filter="dissolve">
                                      <p:cBhvr>
                                        <p:cTn id="21" dur="500"/>
                                        <p:tgtEl>
                                          <p:spTgt spid="1024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243">
                                            <p:txEl>
                                              <p:pRg st="4" end="4"/>
                                            </p:txEl>
                                          </p:spTgt>
                                        </p:tgtEl>
                                        <p:attrNameLst>
                                          <p:attrName>style.visibility</p:attrName>
                                        </p:attrNameLst>
                                      </p:cBhvr>
                                      <p:to>
                                        <p:strVal val="visible"/>
                                      </p:to>
                                    </p:set>
                                    <p:animEffect transition="in" filter="dissolve">
                                      <p:cBhvr>
                                        <p:cTn id="26"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400" y="1219200"/>
            <a:ext cx="8077200" cy="5334000"/>
          </a:xfrm>
        </p:spPr>
        <p:txBody>
          <a:bodyPr>
            <a:normAutofit lnSpcReduction="10000"/>
          </a:bodyPr>
          <a:lstStyle/>
          <a:p>
            <a:pPr eaLnBrk="1" hangingPunct="1"/>
            <a:r>
              <a:rPr lang="en-US" sz="2600" dirty="0" smtClean="0"/>
              <a:t>Students MUST indicate on the application form the </a:t>
            </a:r>
            <a:r>
              <a:rPr lang="en-US" sz="2600" u="sng" dirty="0" smtClean="0"/>
              <a:t>scholarships</a:t>
            </a:r>
            <a:r>
              <a:rPr lang="en-US" sz="2600" dirty="0" smtClean="0"/>
              <a:t> for which they are applying.</a:t>
            </a:r>
          </a:p>
          <a:p>
            <a:pPr eaLnBrk="1" hangingPunct="1"/>
            <a:r>
              <a:rPr lang="en-US" sz="2600" dirty="0" smtClean="0"/>
              <a:t>The original application is used as the master application.</a:t>
            </a:r>
          </a:p>
          <a:p>
            <a:pPr eaLnBrk="1" hangingPunct="1"/>
            <a:r>
              <a:rPr lang="en-US" sz="2600" dirty="0" smtClean="0"/>
              <a:t>Students need to make copies of cover sheet, resume, and application required for each scholarship</a:t>
            </a:r>
          </a:p>
          <a:p>
            <a:pPr eaLnBrk="1" hangingPunct="1"/>
            <a:r>
              <a:rPr lang="en-US" sz="2600" dirty="0" smtClean="0"/>
              <a:t>Section C scholarships will have links for additional applications and where/when to submit them.</a:t>
            </a:r>
          </a:p>
          <a:p>
            <a:pPr eaLnBrk="1" hangingPunct="1"/>
            <a:r>
              <a:rPr lang="en-US" sz="2600" dirty="0" smtClean="0"/>
              <a:t>Each of these requirements will have its own deadline.</a:t>
            </a:r>
          </a:p>
        </p:txBody>
      </p:sp>
      <p:sp>
        <p:nvSpPr>
          <p:cNvPr id="11266" name="AutoShape 2"/>
          <p:cNvSpPr>
            <a:spLocks noGrp="1" noChangeArrowheads="1"/>
          </p:cNvSpPr>
          <p:nvPr>
            <p:ph type="title"/>
          </p:nvPr>
        </p:nvSpPr>
        <p:spPr/>
        <p:txBody>
          <a:bodyPr/>
          <a:lstStyle/>
          <a:p>
            <a:pPr eaLnBrk="1" hangingPunct="1"/>
            <a:r>
              <a:rPr lang="en-US" sz="4000" dirty="0" smtClean="0"/>
              <a:t>Which Scholarship?</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ssolve">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dissolve">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dissolve">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dissolve">
                                      <p:cBhvr>
                                        <p:cTn id="22" dur="5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dissolve">
                                      <p:cBhvr>
                                        <p:cTn id="27" dur="500"/>
                                        <p:tgtEl>
                                          <p:spTgt spid="11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dissolve">
                                      <p:cBhvr>
                                        <p:cTn id="32"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609600" y="1219200"/>
            <a:ext cx="7693025" cy="5791200"/>
          </a:xfrm>
        </p:spPr>
        <p:txBody>
          <a:bodyPr>
            <a:normAutofit/>
          </a:bodyPr>
          <a:lstStyle/>
          <a:p>
            <a:pPr eaLnBrk="1" hangingPunct="1"/>
            <a:r>
              <a:rPr lang="en-US" sz="4000" dirty="0" smtClean="0"/>
              <a:t>Monday February 1, 2017, at 3:00 PM.</a:t>
            </a:r>
          </a:p>
          <a:p>
            <a:pPr eaLnBrk="1" hangingPunct="1"/>
            <a:r>
              <a:rPr lang="en-US" sz="4000" dirty="0" smtClean="0"/>
              <a:t>This is the </a:t>
            </a:r>
            <a:r>
              <a:rPr lang="en-US" sz="4000" i="1" dirty="0" smtClean="0"/>
              <a:t>FINAL DAY</a:t>
            </a:r>
            <a:r>
              <a:rPr lang="en-US" sz="4000" dirty="0" smtClean="0"/>
              <a:t> for applications.</a:t>
            </a:r>
          </a:p>
          <a:p>
            <a:pPr eaLnBrk="1" hangingPunct="1"/>
            <a:r>
              <a:rPr lang="en-US" sz="4000" dirty="0" smtClean="0"/>
              <a:t>Incomplete applications will not be considered</a:t>
            </a:r>
          </a:p>
        </p:txBody>
      </p:sp>
      <p:sp>
        <p:nvSpPr>
          <p:cNvPr id="5122" name="AutoShape 2"/>
          <p:cNvSpPr>
            <a:spLocks noGrp="1" noChangeArrowheads="1"/>
          </p:cNvSpPr>
          <p:nvPr>
            <p:ph type="title"/>
          </p:nvPr>
        </p:nvSpPr>
        <p:spPr/>
        <p:txBody>
          <a:bodyPr/>
          <a:lstStyle/>
          <a:p>
            <a:pPr eaLnBrk="1" hangingPunct="1"/>
            <a:r>
              <a:rPr lang="en-US" sz="4000" dirty="0" smtClean="0"/>
              <a:t>Application Due Date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dissolve">
                                      <p:cBhvr>
                                        <p:cTn id="12" dur="5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dissolve">
                                      <p:cBhvr>
                                        <p:cTn id="17" dur="500"/>
                                        <p:tgtEl>
                                          <p:spTgt spid="5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dissolve">
                                      <p:cBhvr>
                                        <p:cTn id="22"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1066800" y="2667000"/>
            <a:ext cx="7693025" cy="3724275"/>
          </a:xfrm>
        </p:spPr>
        <p:txBody>
          <a:bodyPr>
            <a:normAutofit/>
          </a:bodyPr>
          <a:lstStyle/>
          <a:p>
            <a:pPr eaLnBrk="1" hangingPunct="1"/>
            <a:r>
              <a:rPr lang="en-US" sz="4000" dirty="0" smtClean="0"/>
              <a:t>LATE APPLICATIONS WILL NOT BE ACCEPTED</a:t>
            </a:r>
          </a:p>
        </p:txBody>
      </p:sp>
      <p:sp>
        <p:nvSpPr>
          <p:cNvPr id="6146" name="AutoShape 2"/>
          <p:cNvSpPr>
            <a:spLocks noGrp="1" noChangeArrowheads="1"/>
          </p:cNvSpPr>
          <p:nvPr>
            <p:ph type="title"/>
          </p:nvPr>
        </p:nvSpPr>
        <p:spPr/>
        <p:txBody>
          <a:bodyPr/>
          <a:lstStyle/>
          <a:p>
            <a:pPr eaLnBrk="1" hangingPunct="1"/>
            <a:r>
              <a:rPr lang="en-US" sz="4000" dirty="0" smtClean="0"/>
              <a:t>Late Acceptance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dissolve">
                                      <p:cBhvr>
                                        <p:cTn id="12"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143000" y="1752600"/>
            <a:ext cx="7405688" cy="2309813"/>
          </a:xfrm>
        </p:spPr>
        <p:txBody>
          <a:bodyPr>
            <a:normAutofit/>
          </a:bodyPr>
          <a:lstStyle/>
          <a:p>
            <a:pPr eaLnBrk="1" hangingPunct="1"/>
            <a:r>
              <a:rPr lang="en-US" sz="3600" dirty="0" smtClean="0"/>
              <a:t>Awards will officially be announced at Senior Awards Night  early June.</a:t>
            </a:r>
          </a:p>
        </p:txBody>
      </p:sp>
      <p:sp>
        <p:nvSpPr>
          <p:cNvPr id="7170" name="AutoShape 2"/>
          <p:cNvSpPr>
            <a:spLocks noGrp="1" noChangeArrowheads="1"/>
          </p:cNvSpPr>
          <p:nvPr>
            <p:ph type="title"/>
          </p:nvPr>
        </p:nvSpPr>
        <p:spPr/>
        <p:txBody>
          <a:bodyPr/>
          <a:lstStyle/>
          <a:p>
            <a:pPr eaLnBrk="1" hangingPunct="1"/>
            <a:r>
              <a:rPr lang="en-US" sz="4000" dirty="0" smtClean="0"/>
              <a:t>Notification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dissolve">
                                      <p:cBhvr>
                                        <p:cTn id="12"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600200"/>
            <a:ext cx="7693025" cy="5334000"/>
          </a:xfrm>
        </p:spPr>
        <p:txBody>
          <a:bodyPr/>
          <a:lstStyle/>
          <a:p>
            <a:pPr eaLnBrk="1" hangingPunct="1"/>
            <a:r>
              <a:rPr lang="en-US" sz="3600" dirty="0" smtClean="0"/>
              <a:t>Refer to essays and resumes written for college applications.</a:t>
            </a:r>
          </a:p>
          <a:p>
            <a:pPr eaLnBrk="1" hangingPunct="1"/>
            <a:r>
              <a:rPr lang="en-US" sz="3600" dirty="0" smtClean="0"/>
              <a:t>Start the essays </a:t>
            </a:r>
            <a:r>
              <a:rPr lang="en-US" sz="3600" i="1" dirty="0" smtClean="0"/>
              <a:t>early.</a:t>
            </a:r>
            <a:endParaRPr lang="en-US" sz="3600" dirty="0" smtClean="0"/>
          </a:p>
          <a:p>
            <a:pPr eaLnBrk="1" hangingPunct="1"/>
            <a:r>
              <a:rPr lang="en-US" sz="3600" dirty="0" smtClean="0"/>
              <a:t>Prepare all materials in a neat, professional manner. </a:t>
            </a:r>
          </a:p>
          <a:p>
            <a:pPr eaLnBrk="1" hangingPunct="1"/>
            <a:endParaRPr lang="en-US" dirty="0" smtClean="0"/>
          </a:p>
          <a:p>
            <a:pPr eaLnBrk="1" hangingPunct="1"/>
            <a:endParaRPr lang="en-US" dirty="0" smtClean="0"/>
          </a:p>
        </p:txBody>
      </p:sp>
      <p:sp>
        <p:nvSpPr>
          <p:cNvPr id="8194" name="AutoShape 2"/>
          <p:cNvSpPr>
            <a:spLocks noGrp="1" noChangeArrowheads="1"/>
          </p:cNvSpPr>
          <p:nvPr>
            <p:ph type="title"/>
          </p:nvPr>
        </p:nvSpPr>
        <p:spPr/>
        <p:txBody>
          <a:bodyPr/>
          <a:lstStyle/>
          <a:p>
            <a:pPr eaLnBrk="1" hangingPunct="1"/>
            <a:r>
              <a:rPr lang="en-US" sz="4000" dirty="0" smtClean="0"/>
              <a:t>Helpful Hints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dissolve">
                                      <p:cBhvr>
                                        <p:cTn id="12" dur="5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dissolve">
                                      <p:cBhvr>
                                        <p:cTn id="17" dur="5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dissolve">
                                      <p:cBhvr>
                                        <p:cTn id="22"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3736</TotalTime>
  <Words>1302</Words>
  <Application>Microsoft Office PowerPoint</Application>
  <PresentationFormat>On-screen Show (4:3)</PresentationFormat>
  <Paragraphs>157</Paragraphs>
  <Slides>25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Adobe Fangsong Std R</vt:lpstr>
      <vt:lpstr>Arial</vt:lpstr>
      <vt:lpstr>Calibri</vt:lpstr>
      <vt:lpstr>Lucida Sans Unicode</vt:lpstr>
      <vt:lpstr>Times New Roman</vt:lpstr>
      <vt:lpstr>Verdana</vt:lpstr>
      <vt:lpstr>Wingdings</vt:lpstr>
      <vt:lpstr>Wingdings 2</vt:lpstr>
      <vt:lpstr>Wingdings 3</vt:lpstr>
      <vt:lpstr>Concourse</vt:lpstr>
      <vt:lpstr>PowerPoint Presentation</vt:lpstr>
      <vt:lpstr>Local Scholarships</vt:lpstr>
      <vt:lpstr>Local Scholarships</vt:lpstr>
      <vt:lpstr>Specific Requirements</vt:lpstr>
      <vt:lpstr>Which Scholarship?</vt:lpstr>
      <vt:lpstr>Application Due Date</vt:lpstr>
      <vt:lpstr>Late Acceptance</vt:lpstr>
      <vt:lpstr>Notification</vt:lpstr>
      <vt:lpstr>Helpful Hints</vt:lpstr>
      <vt:lpstr>Follow Directions</vt:lpstr>
      <vt:lpstr>OF UTMOST IMPORTANCE . . .</vt:lpstr>
      <vt:lpstr>OF UTMOST IMPORTANCE…</vt:lpstr>
      <vt:lpstr>OF UTMOST IMPORTANCE…</vt:lpstr>
      <vt:lpstr> Transcript Request</vt:lpstr>
      <vt:lpstr>AND FINALLY</vt:lpstr>
      <vt:lpstr>College/University, &amp; Organization Scholarships</vt:lpstr>
      <vt:lpstr>College/University &amp; Organization Based Scholarships</vt:lpstr>
      <vt:lpstr>College &amp; University Scholarships</vt:lpstr>
      <vt:lpstr>Organization Based  Scholarships on Naviance</vt:lpstr>
      <vt:lpstr>Organization Based Scholarships on the College and Career Website</vt:lpstr>
      <vt:lpstr>Scholarship Books</vt:lpstr>
      <vt:lpstr>Helpful Hints</vt:lpstr>
      <vt:lpstr>NJ STARS &amp; NJ STARS II</vt:lpstr>
      <vt:lpstr>NJ STARS &amp; NJ STARS II</vt:lpstr>
      <vt:lpstr>Questions can be directed to:</vt:lpstr>
    </vt:vector>
  </TitlesOfParts>
  <Company>NHVRHSD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Scholarships</dc:title>
  <dc:creator>NHVRHSD</dc:creator>
  <cp:lastModifiedBy>Administrator</cp:lastModifiedBy>
  <cp:revision>59</cp:revision>
  <dcterms:created xsi:type="dcterms:W3CDTF">2003-11-13T14:58:02Z</dcterms:created>
  <dcterms:modified xsi:type="dcterms:W3CDTF">2016-11-09T18:32:59Z</dcterms:modified>
</cp:coreProperties>
</file>