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5" r:id="rId1"/>
  </p:sldMasterIdLst>
  <p:notesMasterIdLst>
    <p:notesMasterId r:id="rId21"/>
  </p:notesMasterIdLst>
  <p:handoutMasterIdLst>
    <p:handoutMasterId r:id="rId22"/>
  </p:handoutMasterIdLst>
  <p:sldIdLst>
    <p:sldId id="256" r:id="rId2"/>
    <p:sldId id="257" r:id="rId3"/>
    <p:sldId id="260" r:id="rId4"/>
    <p:sldId id="259" r:id="rId5"/>
    <p:sldId id="304" r:id="rId6"/>
    <p:sldId id="309" r:id="rId7"/>
    <p:sldId id="291" r:id="rId8"/>
    <p:sldId id="306" r:id="rId9"/>
    <p:sldId id="305" r:id="rId10"/>
    <p:sldId id="293" r:id="rId11"/>
    <p:sldId id="323" r:id="rId12"/>
    <p:sldId id="324" r:id="rId13"/>
    <p:sldId id="326" r:id="rId14"/>
    <p:sldId id="333" r:id="rId15"/>
    <p:sldId id="334" r:id="rId16"/>
    <p:sldId id="284" r:id="rId17"/>
    <p:sldId id="335" r:id="rId18"/>
    <p:sldId id="336" r:id="rId19"/>
    <p:sldId id="302" r:id="rId2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6980F3"/>
    <a:srgbClr val="FFFFFF"/>
    <a:srgbClr val="9999FF"/>
    <a:srgbClr val="FFCCFF"/>
    <a:srgbClr val="99CC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27" autoAdjust="0"/>
    <p:restoredTop sz="94622" autoAdjust="0"/>
  </p:normalViewPr>
  <p:slideViewPr>
    <p:cSldViewPr>
      <p:cViewPr varScale="1">
        <p:scale>
          <a:sx n="62" d="100"/>
          <a:sy n="62" d="100"/>
        </p:scale>
        <p:origin x="724"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037"/>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21507"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21508"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21509"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atin typeface="Times New Roman" pitchFamily="18" charset="0"/>
              </a:defRPr>
            </a:lvl1pPr>
          </a:lstStyle>
          <a:p>
            <a:pPr>
              <a:defRPr/>
            </a:pPr>
            <a:fld id="{21060F28-335F-493E-80EA-1CCF287F2090}" type="slidenum">
              <a:rPr lang="en-US"/>
              <a:pPr>
                <a:defRPr/>
              </a:pPr>
              <a:t>‹#›</a:t>
            </a:fld>
            <a:endParaRPr lang="en-US"/>
          </a:p>
        </p:txBody>
      </p:sp>
    </p:spTree>
    <p:extLst>
      <p:ext uri="{BB962C8B-B14F-4D97-AF65-F5344CB8AC3E}">
        <p14:creationId xmlns:p14="http://schemas.microsoft.com/office/powerpoint/2010/main" val="34568241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20483"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486"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20487"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atin typeface="Times New Roman" pitchFamily="18" charset="0"/>
              </a:defRPr>
            </a:lvl1pPr>
          </a:lstStyle>
          <a:p>
            <a:pPr>
              <a:defRPr/>
            </a:pPr>
            <a:fld id="{D8F8C899-5227-4C1C-ADAC-535B535F94AF}" type="slidenum">
              <a:rPr lang="en-US"/>
              <a:pPr>
                <a:defRPr/>
              </a:pPr>
              <a:t>‹#›</a:t>
            </a:fld>
            <a:endParaRPr lang="en-US"/>
          </a:p>
        </p:txBody>
      </p:sp>
    </p:spTree>
    <p:extLst>
      <p:ext uri="{BB962C8B-B14F-4D97-AF65-F5344CB8AC3E}">
        <p14:creationId xmlns:p14="http://schemas.microsoft.com/office/powerpoint/2010/main" val="18053963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227803C-67D5-4EF3-8644-9CC02DB8D158}" type="slidenum">
              <a:rPr lang="en-US" smtClean="0"/>
              <a:pPr/>
              <a:t>1</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798145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81C71CA3-8899-40B1-845F-9C58E0EE4CDE}" type="slidenum">
              <a:rPr lang="en-US" smtClean="0"/>
              <a:pPr/>
              <a:t>2</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208154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DD43D613-FC5E-4A63-BB6C-B3779C0DD4FE}" type="slidenum">
              <a:rPr lang="en-US" smtClean="0"/>
              <a:pPr/>
              <a:t>3</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087251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1D97B114-8327-4B65-BCE7-9C33847073B6}" type="slidenum">
              <a:rPr lang="en-US" smtClean="0"/>
              <a:pPr/>
              <a:t>4</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369309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4FA1F7F2-6553-46CB-B5CD-8EB57C6BB8B6}" type="slidenum">
              <a:rPr lang="en-US" smtClean="0"/>
              <a:pPr/>
              <a:t>16</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1003034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746ECC3A-AE11-4C3F-B940-6D42A10AEC11}" type="slidenum">
              <a:rPr lang="en-US" smtClean="0"/>
              <a:pPr/>
              <a:t>19</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557026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pPr>
              <a:defRPr/>
            </a:pPr>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24F3C891-7543-4BA3-A0C8-24A9A5F328A9}" type="slidenum">
              <a:rPr lang="en-US" smtClean="0"/>
              <a:pPr>
                <a:defRPr/>
              </a:pPr>
              <a:t>‹#›</a:t>
            </a:fld>
            <a:endParaRPr lang="en-US"/>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8040775"/>
      </p:ext>
    </p:extLst>
  </p:cSld>
  <p:clrMapOvr>
    <a:masterClrMapping/>
  </p:clrMapOvr>
  <p:transition spd="slow">
    <p:rand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E23F906-2186-4019-AAF5-A1646614A714}" type="slidenum">
              <a:rPr lang="en-US" smtClean="0"/>
              <a:pPr>
                <a:defRPr/>
              </a:pPr>
              <a:t>‹#›</a:t>
            </a:fld>
            <a:endParaRPr lang="en-US"/>
          </a:p>
        </p:txBody>
      </p:sp>
    </p:spTree>
    <p:extLst>
      <p:ext uri="{BB962C8B-B14F-4D97-AF65-F5344CB8AC3E}">
        <p14:creationId xmlns:p14="http://schemas.microsoft.com/office/powerpoint/2010/main" val="3071475151"/>
      </p:ext>
    </p:extLst>
  </p:cSld>
  <p:clrMapOvr>
    <a:masterClrMapping/>
  </p:clrMapOvr>
  <p:transition spd="slow">
    <p:rand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CFDF83A-54A1-4945-A8CF-D8DE5C3D89EE}" type="slidenum">
              <a:rPr lang="en-US" smtClean="0"/>
              <a:pPr>
                <a:defRPr/>
              </a:pPr>
              <a:t>‹#›</a:t>
            </a:fld>
            <a:endParaRPr lang="en-US"/>
          </a:p>
        </p:txBody>
      </p:sp>
    </p:spTree>
    <p:extLst>
      <p:ext uri="{BB962C8B-B14F-4D97-AF65-F5344CB8AC3E}">
        <p14:creationId xmlns:p14="http://schemas.microsoft.com/office/powerpoint/2010/main" val="2307828782"/>
      </p:ext>
    </p:extLst>
  </p:cSld>
  <p:clrMapOvr>
    <a:masterClrMapping/>
  </p:clrMapOvr>
  <p:transition spd="slow">
    <p:rand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C992ED6-3AE5-4388-A711-B40565FCF20D}" type="slidenum">
              <a:rPr lang="en-US" smtClean="0"/>
              <a:pPr>
                <a:defRPr/>
              </a:pPr>
              <a:t>‹#›</a:t>
            </a:fld>
            <a:endParaRPr lang="en-US"/>
          </a:p>
        </p:txBody>
      </p:sp>
    </p:spTree>
    <p:extLst>
      <p:ext uri="{BB962C8B-B14F-4D97-AF65-F5344CB8AC3E}">
        <p14:creationId xmlns:p14="http://schemas.microsoft.com/office/powerpoint/2010/main" val="1968990120"/>
      </p:ext>
    </p:extLst>
  </p:cSld>
  <p:clrMapOvr>
    <a:masterClrMapping/>
  </p:clrMapOvr>
  <p:transition spd="slow">
    <p:rand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DC843BF-8FF2-464A-9AC3-33EE9F9C121A}" type="slidenum">
              <a:rPr lang="en-US" smtClean="0"/>
              <a:pPr>
                <a:defRPr/>
              </a:pPr>
              <a:t>‹#›</a:t>
            </a:fld>
            <a:endParaRPr lang="en-US"/>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8160293"/>
      </p:ext>
    </p:extLst>
  </p:cSld>
  <p:clrMapOvr>
    <a:masterClrMapping/>
  </p:clrMapOvr>
  <p:transition spd="slow">
    <p:rand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5800238-F8EE-4163-8E9B-B2033F324349}" type="slidenum">
              <a:rPr lang="en-US" smtClean="0"/>
              <a:pPr>
                <a:defRPr/>
              </a:pPr>
              <a:t>‹#›</a:t>
            </a:fld>
            <a:endParaRPr lang="en-US"/>
          </a:p>
        </p:txBody>
      </p:sp>
    </p:spTree>
    <p:extLst>
      <p:ext uri="{BB962C8B-B14F-4D97-AF65-F5344CB8AC3E}">
        <p14:creationId xmlns:p14="http://schemas.microsoft.com/office/powerpoint/2010/main" val="4147342193"/>
      </p:ext>
    </p:extLst>
  </p:cSld>
  <p:clrMapOvr>
    <a:masterClrMapping/>
  </p:clrMapOvr>
  <p:transition spd="slow">
    <p:rand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F27B4A50-FF85-438F-A3DD-023967ACAB03}" type="slidenum">
              <a:rPr lang="en-US" smtClean="0"/>
              <a:pPr>
                <a:defRPr/>
              </a:pPr>
              <a:t>‹#›</a:t>
            </a:fld>
            <a:endParaRPr lang="en-US"/>
          </a:p>
        </p:txBody>
      </p:sp>
    </p:spTree>
    <p:extLst>
      <p:ext uri="{BB962C8B-B14F-4D97-AF65-F5344CB8AC3E}">
        <p14:creationId xmlns:p14="http://schemas.microsoft.com/office/powerpoint/2010/main" val="3866868727"/>
      </p:ext>
    </p:extLst>
  </p:cSld>
  <p:clrMapOvr>
    <a:masterClrMapping/>
  </p:clrMapOvr>
  <p:transition spd="slow">
    <p:rand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D9E1AEF3-75CC-4348-A815-2C70C4E1F4BC}" type="slidenum">
              <a:rPr lang="en-US" smtClean="0"/>
              <a:pPr>
                <a:defRPr/>
              </a:pPr>
              <a:t>‹#›</a:t>
            </a:fld>
            <a:endParaRPr lang="en-US"/>
          </a:p>
        </p:txBody>
      </p:sp>
    </p:spTree>
    <p:extLst>
      <p:ext uri="{BB962C8B-B14F-4D97-AF65-F5344CB8AC3E}">
        <p14:creationId xmlns:p14="http://schemas.microsoft.com/office/powerpoint/2010/main" val="2707696383"/>
      </p:ext>
    </p:extLst>
  </p:cSld>
  <p:clrMapOvr>
    <a:masterClrMapping/>
  </p:clrMapOvr>
  <p:transition spd="slow">
    <p:rand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F2D9F00-2112-490F-8093-2C2598FD7C09}" type="slidenum">
              <a:rPr lang="en-US" smtClean="0"/>
              <a:pPr>
                <a:defRPr/>
              </a:pPr>
              <a:t>‹#›</a:t>
            </a:fld>
            <a:endParaRPr lang="en-US"/>
          </a:p>
        </p:txBody>
      </p:sp>
    </p:spTree>
    <p:extLst>
      <p:ext uri="{BB962C8B-B14F-4D97-AF65-F5344CB8AC3E}">
        <p14:creationId xmlns:p14="http://schemas.microsoft.com/office/powerpoint/2010/main" val="1252095176"/>
      </p:ext>
    </p:extLst>
  </p:cSld>
  <p:clrMapOvr>
    <a:masterClrMapping/>
  </p:clrMapOvr>
  <p:transition spd="slow">
    <p:rand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6CC8A17-6312-408E-BCB1-52A4F40F6B7D}" type="slidenum">
              <a:rPr lang="en-US" smtClean="0"/>
              <a:pPr>
                <a:defRPr/>
              </a:pPr>
              <a:t>‹#›</a:t>
            </a:fld>
            <a:endParaRPr lang="en-US"/>
          </a:p>
        </p:txBody>
      </p:sp>
    </p:spTree>
    <p:extLst>
      <p:ext uri="{BB962C8B-B14F-4D97-AF65-F5344CB8AC3E}">
        <p14:creationId xmlns:p14="http://schemas.microsoft.com/office/powerpoint/2010/main" val="2040208797"/>
      </p:ext>
    </p:extLst>
  </p:cSld>
  <p:clrMapOvr>
    <a:masterClrMapping/>
  </p:clrMapOvr>
  <p:transition spd="slow">
    <p:rand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56FFE7D-2DD0-42F3-B51C-30539F50B155}" type="slidenum">
              <a:rPr lang="en-US" smtClean="0"/>
              <a:pPr>
                <a:defRPr/>
              </a:pPr>
              <a:t>‹#›</a:t>
            </a:fld>
            <a:endParaRPr lang="en-US"/>
          </a:p>
        </p:txBody>
      </p:sp>
    </p:spTree>
    <p:extLst>
      <p:ext uri="{BB962C8B-B14F-4D97-AF65-F5344CB8AC3E}">
        <p14:creationId xmlns:p14="http://schemas.microsoft.com/office/powerpoint/2010/main" val="4270410767"/>
      </p:ext>
    </p:extLst>
  </p:cSld>
  <p:clrMapOvr>
    <a:masterClrMapping/>
  </p:clrMapOvr>
  <p:transition spd="slow">
    <p:rand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pPr>
              <a:defRPr/>
            </a:pPr>
            <a:endParaRPr lang="en-US"/>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pPr>
              <a:defRPr/>
            </a:pPr>
            <a:endParaRPr lang="en-US"/>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pPr>
              <a:defRPr/>
            </a:pPr>
            <a:fld id="{BBD9E8E0-D0A9-41BE-98AD-E662D2D3C16F}" type="slidenum">
              <a:rPr lang="en-US" smtClean="0"/>
              <a:pPr>
                <a:defRPr/>
              </a:pPr>
              <a:t>‹#›</a:t>
            </a:fld>
            <a:endParaRPr lang="en-US"/>
          </a:p>
        </p:txBody>
      </p:sp>
    </p:spTree>
    <p:extLst>
      <p:ext uri="{BB962C8B-B14F-4D97-AF65-F5344CB8AC3E}">
        <p14:creationId xmlns:p14="http://schemas.microsoft.com/office/powerpoint/2010/main" val="1719381159"/>
      </p:ext>
    </p:extLst>
  </p:cSld>
  <p:clrMap bg1="lt1" tx1="dk1" bg2="lt2" tx2="dk2" accent1="accent1" accent2="accent2" accent3="accent3" accent4="accent4" accent5="accent5" accent6="accent6" hlink="hlink" folHlink="folHlink"/>
  <p:sldLayoutIdLst>
    <p:sldLayoutId id="2147483946" r:id="rId1"/>
    <p:sldLayoutId id="2147483947" r:id="rId2"/>
    <p:sldLayoutId id="2147483948" r:id="rId3"/>
    <p:sldLayoutId id="2147483949" r:id="rId4"/>
    <p:sldLayoutId id="2147483950" r:id="rId5"/>
    <p:sldLayoutId id="2147483951" r:id="rId6"/>
    <p:sldLayoutId id="2147483952" r:id="rId7"/>
    <p:sldLayoutId id="2147483953" r:id="rId8"/>
    <p:sldLayoutId id="2147483954" r:id="rId9"/>
    <p:sldLayoutId id="2147483955" r:id="rId10"/>
    <p:sldLayoutId id="2147483956" r:id="rId11"/>
  </p:sldLayoutIdLst>
  <p:transition spd="slow">
    <p:random/>
  </p:transition>
  <p:timing>
    <p:tnLst>
      <p:par>
        <p:cTn id="1" dur="indefinite" restart="never" nodeType="tmRoot"/>
      </p:par>
    </p:tnLst>
  </p:timing>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jgorton@nhvweb.ne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4800" y="1143000"/>
            <a:ext cx="8458200" cy="1728788"/>
          </a:xfrm>
        </p:spPr>
        <p:txBody>
          <a:bodyPr>
            <a:normAutofit fontScale="90000"/>
          </a:bodyPr>
          <a:lstStyle/>
          <a:p>
            <a:pPr algn="ctr" eaLnBrk="1" hangingPunct="1"/>
            <a:r>
              <a:rPr lang="en-US" sz="6000" b="1" dirty="0" smtClean="0">
                <a:solidFill>
                  <a:schemeClr val="bg1"/>
                </a:solidFill>
              </a:rPr>
              <a:t>Financial Aid Night: </a:t>
            </a:r>
            <a:br>
              <a:rPr lang="en-US" sz="6000" b="1" dirty="0" smtClean="0">
                <a:solidFill>
                  <a:schemeClr val="bg1"/>
                </a:solidFill>
              </a:rPr>
            </a:br>
            <a:r>
              <a:rPr lang="en-US" sz="6700" b="1" dirty="0" smtClean="0">
                <a:solidFill>
                  <a:schemeClr val="bg1"/>
                </a:solidFill>
              </a:rPr>
              <a:t>Scholarships</a:t>
            </a:r>
          </a:p>
        </p:txBody>
      </p:sp>
      <p:sp>
        <p:nvSpPr>
          <p:cNvPr id="4" name="TextBox 3"/>
          <p:cNvSpPr txBox="1"/>
          <p:nvPr/>
        </p:nvSpPr>
        <p:spPr>
          <a:xfrm>
            <a:off x="1182554" y="4031902"/>
            <a:ext cx="6666045" cy="1384995"/>
          </a:xfrm>
          <a:prstGeom prst="rect">
            <a:avLst/>
          </a:prstGeom>
          <a:noFill/>
        </p:spPr>
        <p:txBody>
          <a:bodyPr wrap="square" rtlCol="0">
            <a:spAutoFit/>
          </a:bodyPr>
          <a:lstStyle/>
          <a:p>
            <a:pPr algn="ctr"/>
            <a:r>
              <a:rPr lang="en-US" dirty="0" smtClean="0"/>
              <a:t>Presented by:</a:t>
            </a:r>
          </a:p>
          <a:p>
            <a:pPr algn="ctr"/>
            <a:endParaRPr lang="en-US" dirty="0" smtClean="0"/>
          </a:p>
          <a:p>
            <a:pPr algn="ctr"/>
            <a:r>
              <a:rPr lang="en-US" sz="2400" dirty="0" smtClean="0"/>
              <a:t>Jessica Gorton</a:t>
            </a:r>
          </a:p>
          <a:p>
            <a:pPr algn="ctr"/>
            <a:r>
              <a:rPr lang="en-US" sz="2400" dirty="0" smtClean="0"/>
              <a:t>College and Career Advisor</a:t>
            </a:r>
            <a:endParaRPr lang="en-US" sz="24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1706" y="4886793"/>
            <a:ext cx="1352537" cy="1509713"/>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5200" y="4724400"/>
            <a:ext cx="1252414" cy="1672106"/>
          </a:xfrm>
          <a:prstGeom prst="rect">
            <a:avLst/>
          </a:prstGeom>
        </p:spPr>
      </p:pic>
    </p:spTree>
  </p:cSld>
  <p:clrMapOvr>
    <a:masterClrMapping/>
  </p:clrMapOvr>
  <p:transition spd="slow">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304800"/>
            <a:ext cx="8229600" cy="1143000"/>
          </a:xfrm>
        </p:spPr>
        <p:txBody>
          <a:bodyPr/>
          <a:lstStyle/>
          <a:p>
            <a:pPr algn="ctr" eaLnBrk="1" hangingPunct="1"/>
            <a:r>
              <a:rPr lang="en-US" dirty="0" smtClean="0"/>
              <a:t>Local Scholarships Cont.</a:t>
            </a:r>
          </a:p>
        </p:txBody>
      </p:sp>
      <p:sp>
        <p:nvSpPr>
          <p:cNvPr id="14339" name="Rectangle 3"/>
          <p:cNvSpPr>
            <a:spLocks noGrp="1" noChangeArrowheads="1"/>
          </p:cNvSpPr>
          <p:nvPr>
            <p:ph idx="1"/>
          </p:nvPr>
        </p:nvSpPr>
        <p:spPr>
          <a:xfrm>
            <a:off x="304800" y="1600200"/>
            <a:ext cx="8839200" cy="4343400"/>
          </a:xfrm>
        </p:spPr>
        <p:txBody>
          <a:bodyPr>
            <a:normAutofit/>
          </a:bodyPr>
          <a:lstStyle/>
          <a:p>
            <a:pPr marL="34290" indent="0" algn="ctr" eaLnBrk="1" hangingPunct="1">
              <a:buNone/>
            </a:pPr>
            <a:r>
              <a:rPr lang="en-US" sz="2600" u="sng" dirty="0" smtClean="0">
                <a:latin typeface="Times New Roman" pitchFamily="18" charset="0"/>
                <a:cs typeface="Times New Roman" pitchFamily="18" charset="0"/>
              </a:rPr>
              <a:t>Scholarship Notification</a:t>
            </a:r>
          </a:p>
          <a:p>
            <a:pPr marL="34290" indent="0" algn="ctr" eaLnBrk="1" hangingPunct="1">
              <a:buNone/>
            </a:pPr>
            <a:endParaRPr lang="en-US" sz="2600" u="sng" dirty="0" smtClean="0">
              <a:latin typeface="Times New Roman" pitchFamily="18" charset="0"/>
              <a:cs typeface="Times New Roman" pitchFamily="18" charset="0"/>
            </a:endParaRPr>
          </a:p>
          <a:p>
            <a:pPr eaLnBrk="1" hangingPunct="1"/>
            <a:r>
              <a:rPr lang="en-US" sz="2600" dirty="0" smtClean="0">
                <a:latin typeface="Times New Roman" pitchFamily="18" charset="0"/>
                <a:cs typeface="Times New Roman" pitchFamily="18" charset="0"/>
              </a:rPr>
              <a:t>A few sponsoring organizations will contact you directly, the rest notify North</a:t>
            </a:r>
          </a:p>
          <a:p>
            <a:pPr marL="0" indent="0" eaLnBrk="1" hangingPunct="1">
              <a:buNone/>
            </a:pPr>
            <a:endParaRPr lang="en-US" sz="2600" dirty="0" smtClean="0">
              <a:latin typeface="Times New Roman" pitchFamily="18" charset="0"/>
              <a:cs typeface="Times New Roman" pitchFamily="18" charset="0"/>
            </a:endParaRPr>
          </a:p>
          <a:p>
            <a:pPr eaLnBrk="1" hangingPunct="1"/>
            <a:r>
              <a:rPr lang="en-US" sz="2600" dirty="0" smtClean="0">
                <a:latin typeface="Times New Roman" pitchFamily="18" charset="0"/>
                <a:cs typeface="Times New Roman" pitchFamily="18" charset="0"/>
              </a:rPr>
              <a:t>All scholarship and recognition award recipients are invited to the Senior Awards Night.</a:t>
            </a:r>
          </a:p>
          <a:p>
            <a:pPr marL="393192" lvl="1" indent="0" eaLnBrk="1" hangingPunct="1">
              <a:buNone/>
            </a:pPr>
            <a:endParaRPr lang="en-US" sz="2600" dirty="0" smtClean="0">
              <a:latin typeface="Times New Roman" pitchFamily="18" charset="0"/>
              <a:cs typeface="Times New Roman" pitchFamily="18" charset="0"/>
            </a:endParaRPr>
          </a:p>
          <a:p>
            <a:pPr eaLnBrk="1" hangingPunct="1"/>
            <a:r>
              <a:rPr lang="en-US" sz="2600" dirty="0" smtClean="0">
                <a:latin typeface="Times New Roman" pitchFamily="18" charset="0"/>
                <a:cs typeface="Times New Roman" pitchFamily="18" charset="0"/>
              </a:rPr>
              <a:t>Everyone is welcome to attend and support our students!</a:t>
            </a:r>
          </a:p>
          <a:p>
            <a:pPr eaLnBrk="1" hangingPunct="1">
              <a:buFont typeface="Wingdings" pitchFamily="2" charset="2"/>
              <a:buNone/>
            </a:pPr>
            <a:endParaRPr lang="en-US" dirty="0" smtClean="0"/>
          </a:p>
        </p:txBody>
      </p:sp>
    </p:spTree>
  </p:cSld>
  <p:clrMapOvr>
    <a:masterClrMapping/>
  </p:clrMapOvr>
  <p:transition spd="slow">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Times New Roman" pitchFamily="18" charset="0"/>
                <a:cs typeface="Times New Roman" pitchFamily="18" charset="0"/>
              </a:rPr>
              <a:t>3. College/University &amp; Organization Based Scholarships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857251" y="2057400"/>
            <a:ext cx="7404653" cy="4495800"/>
          </a:xfrm>
        </p:spPr>
        <p:txBody>
          <a:bodyPr>
            <a:normAutofit fontScale="77500" lnSpcReduction="20000"/>
          </a:bodyPr>
          <a:lstStyle/>
          <a:p>
            <a:pPr marL="0" indent="0" algn="ctr">
              <a:buNone/>
            </a:pPr>
            <a:r>
              <a:rPr lang="en-US" sz="2600" u="sng" dirty="0">
                <a:latin typeface="Times New Roman" pitchFamily="18" charset="0"/>
                <a:cs typeface="Times New Roman" pitchFamily="18" charset="0"/>
              </a:rPr>
              <a:t>Scholarship </a:t>
            </a:r>
            <a:r>
              <a:rPr lang="en-US" sz="2600" u="sng" dirty="0" smtClean="0">
                <a:latin typeface="Times New Roman" pitchFamily="18" charset="0"/>
                <a:cs typeface="Times New Roman" pitchFamily="18" charset="0"/>
              </a:rPr>
              <a:t>Criteria</a:t>
            </a:r>
          </a:p>
          <a:p>
            <a:pPr marL="0" indent="0" algn="ctr">
              <a:buNone/>
            </a:pPr>
            <a:endParaRPr lang="en-US" sz="2600" u="sng" dirty="0">
              <a:latin typeface="Times New Roman" pitchFamily="18" charset="0"/>
              <a:cs typeface="Times New Roman" pitchFamily="18" charset="0"/>
            </a:endParaRPr>
          </a:p>
          <a:p>
            <a:pPr lvl="2"/>
            <a:r>
              <a:rPr lang="en-US" sz="2400" dirty="0" smtClean="0">
                <a:latin typeface="Times New Roman" pitchFamily="18" charset="0"/>
                <a:cs typeface="Times New Roman" pitchFamily="18" charset="0"/>
              </a:rPr>
              <a:t>Academics (Merit-Based)  – GPA, standardized test scores</a:t>
            </a:r>
          </a:p>
          <a:p>
            <a:pPr marL="411480" lvl="2" indent="0">
              <a:buNone/>
            </a:pPr>
            <a:endParaRPr lang="en-US" sz="2400" dirty="0" smtClean="0">
              <a:latin typeface="Times New Roman" pitchFamily="18" charset="0"/>
              <a:cs typeface="Times New Roman" pitchFamily="18" charset="0"/>
            </a:endParaRPr>
          </a:p>
          <a:p>
            <a:pPr lvl="2"/>
            <a:r>
              <a:rPr lang="en-US" sz="2400" dirty="0" smtClean="0">
                <a:latin typeface="Times New Roman" pitchFamily="18" charset="0"/>
                <a:cs typeface="Times New Roman" pitchFamily="18" charset="0"/>
              </a:rPr>
              <a:t>Finances (Need-Based)</a:t>
            </a:r>
          </a:p>
          <a:p>
            <a:pPr marL="411480" lvl="2" indent="0">
              <a:buNone/>
            </a:pPr>
            <a:endParaRPr lang="en-US" sz="2400" dirty="0" smtClean="0">
              <a:latin typeface="Times New Roman" pitchFamily="18" charset="0"/>
              <a:cs typeface="Times New Roman" pitchFamily="18" charset="0"/>
            </a:endParaRPr>
          </a:p>
          <a:p>
            <a:pPr lvl="2"/>
            <a:r>
              <a:rPr lang="en-US" sz="2400" dirty="0" smtClean="0">
                <a:latin typeface="Times New Roman" pitchFamily="18" charset="0"/>
                <a:cs typeface="Times New Roman" pitchFamily="18" charset="0"/>
              </a:rPr>
              <a:t>Extracurricular Activities</a:t>
            </a:r>
          </a:p>
          <a:p>
            <a:pPr marL="411480" lvl="2" indent="0">
              <a:buNone/>
            </a:pPr>
            <a:endParaRPr lang="en-US" sz="2400" dirty="0" smtClean="0">
              <a:latin typeface="Times New Roman" pitchFamily="18" charset="0"/>
              <a:cs typeface="Times New Roman" pitchFamily="18" charset="0"/>
            </a:endParaRPr>
          </a:p>
          <a:p>
            <a:pPr lvl="2"/>
            <a:r>
              <a:rPr lang="en-US" sz="2400" dirty="0" smtClean="0">
                <a:latin typeface="Times New Roman" pitchFamily="18" charset="0"/>
                <a:cs typeface="Times New Roman" pitchFamily="18" charset="0"/>
              </a:rPr>
              <a:t>Athletics</a:t>
            </a:r>
          </a:p>
          <a:p>
            <a:pPr marL="411480" lvl="2" indent="0">
              <a:buNone/>
            </a:pPr>
            <a:endParaRPr lang="en-US" sz="2400" dirty="0" smtClean="0">
              <a:latin typeface="Times New Roman" pitchFamily="18" charset="0"/>
              <a:cs typeface="Times New Roman" pitchFamily="18" charset="0"/>
            </a:endParaRPr>
          </a:p>
          <a:p>
            <a:pPr lvl="2"/>
            <a:r>
              <a:rPr lang="en-US" sz="2400" dirty="0" smtClean="0">
                <a:latin typeface="Times New Roman" pitchFamily="18" charset="0"/>
                <a:cs typeface="Times New Roman" pitchFamily="18" charset="0"/>
              </a:rPr>
              <a:t>Community Service – in and out of school including service to specific organizations</a:t>
            </a:r>
          </a:p>
          <a:p>
            <a:pPr marL="411480" lvl="2" indent="0">
              <a:buNone/>
            </a:pPr>
            <a:endParaRPr lang="en-US" sz="2400" dirty="0" smtClean="0">
              <a:latin typeface="Times New Roman" pitchFamily="18" charset="0"/>
              <a:cs typeface="Times New Roman" pitchFamily="18" charset="0"/>
            </a:endParaRPr>
          </a:p>
          <a:p>
            <a:pPr lvl="2"/>
            <a:r>
              <a:rPr lang="en-US" sz="2400" dirty="0" smtClean="0">
                <a:latin typeface="Times New Roman" pitchFamily="18" charset="0"/>
                <a:cs typeface="Times New Roman" pitchFamily="18" charset="0"/>
              </a:rPr>
              <a:t>Major of Interest</a:t>
            </a:r>
          </a:p>
          <a:p>
            <a:pPr marL="411480" lvl="2" indent="0">
              <a:buNone/>
            </a:pPr>
            <a:endParaRPr lang="en-US" sz="2400" dirty="0" smtClean="0">
              <a:latin typeface="Times New Roman" pitchFamily="18" charset="0"/>
              <a:cs typeface="Times New Roman" pitchFamily="18" charset="0"/>
            </a:endParaRPr>
          </a:p>
          <a:p>
            <a:pPr lvl="2"/>
            <a:r>
              <a:rPr lang="en-US" sz="2400" dirty="0" smtClean="0">
                <a:latin typeface="Times New Roman" pitchFamily="18" charset="0"/>
                <a:cs typeface="Times New Roman" pitchFamily="18" charset="0"/>
              </a:rPr>
              <a:t>Other – ethnic background, special interest or affiliation such as a hobby, attending an in-state school, etc…</a:t>
            </a:r>
          </a:p>
        </p:txBody>
      </p:sp>
    </p:spTree>
    <p:extLst>
      <p:ext uri="{BB962C8B-B14F-4D97-AF65-F5344CB8AC3E}">
        <p14:creationId xmlns:p14="http://schemas.microsoft.com/office/powerpoint/2010/main" val="2672864319"/>
      </p:ext>
    </p:extLst>
  </p:cSld>
  <p:clrMapOvr>
    <a:masterClrMapping/>
  </p:clrMapOvr>
  <p:transition spd="slow">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College &amp; University Scholarships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752600"/>
            <a:ext cx="7804705" cy="4876799"/>
          </a:xfrm>
        </p:spPr>
        <p:txBody>
          <a:bodyPr>
            <a:normAutofit/>
          </a:bodyPr>
          <a:lstStyle/>
          <a:p>
            <a:pPr marL="34290" indent="0" algn="ctr">
              <a:buNone/>
            </a:pPr>
            <a:r>
              <a:rPr lang="en-US" sz="2400" u="sng" dirty="0">
                <a:latin typeface="Times New Roman" pitchFamily="18" charset="0"/>
                <a:cs typeface="Times New Roman" pitchFamily="18" charset="0"/>
              </a:rPr>
              <a:t>O</a:t>
            </a:r>
            <a:r>
              <a:rPr lang="en-US" sz="2400" u="sng" dirty="0" smtClean="0">
                <a:latin typeface="Times New Roman" pitchFamily="18" charset="0"/>
                <a:cs typeface="Times New Roman" pitchFamily="18" charset="0"/>
              </a:rPr>
              <a:t>pportunities through Admissions and Financial Aid</a:t>
            </a:r>
          </a:p>
          <a:p>
            <a:pPr marL="34290" indent="0" algn="ctr">
              <a:buNone/>
            </a:pPr>
            <a:endParaRPr lang="en-US" sz="2400" u="sng" dirty="0" smtClean="0">
              <a:latin typeface="Times New Roman" pitchFamily="18" charset="0"/>
              <a:cs typeface="Times New Roman" pitchFamily="18" charset="0"/>
            </a:endParaRPr>
          </a:p>
          <a:p>
            <a:pPr lvl="1"/>
            <a:r>
              <a:rPr lang="en-US" sz="2400" b="1" dirty="0" smtClean="0">
                <a:solidFill>
                  <a:srgbClr val="FF0000"/>
                </a:solidFill>
                <a:latin typeface="Times New Roman" pitchFamily="18" charset="0"/>
                <a:cs typeface="Times New Roman" pitchFamily="18" charset="0"/>
              </a:rPr>
              <a:t>Must check the Admissions &amp; Financial Aid links ASAP</a:t>
            </a:r>
          </a:p>
          <a:p>
            <a:pPr lvl="3"/>
            <a:endParaRPr lang="en-US" sz="1000" b="1" dirty="0" smtClean="0">
              <a:latin typeface="Times New Roman" pitchFamily="18" charset="0"/>
              <a:cs typeface="Times New Roman" pitchFamily="18" charset="0"/>
            </a:endParaRPr>
          </a:p>
          <a:p>
            <a:pPr lvl="3"/>
            <a:r>
              <a:rPr lang="en-US" sz="2200" b="1" dirty="0" smtClean="0">
                <a:latin typeface="Times New Roman" pitchFamily="18" charset="0"/>
                <a:cs typeface="Times New Roman" pitchFamily="18" charset="0"/>
              </a:rPr>
              <a:t>What is the criteria of eligibility?</a:t>
            </a:r>
          </a:p>
          <a:p>
            <a:pPr lvl="3"/>
            <a:endParaRPr lang="en-US" sz="1000" b="1" dirty="0" smtClean="0">
              <a:latin typeface="Times New Roman" pitchFamily="18" charset="0"/>
              <a:cs typeface="Times New Roman" pitchFamily="18" charset="0"/>
            </a:endParaRPr>
          </a:p>
          <a:p>
            <a:pPr lvl="3"/>
            <a:r>
              <a:rPr lang="en-US" sz="2200" b="1" dirty="0" smtClean="0">
                <a:latin typeface="Times New Roman" pitchFamily="18" charset="0"/>
                <a:cs typeface="Times New Roman" pitchFamily="18" charset="0"/>
              </a:rPr>
              <a:t>How do you apply? </a:t>
            </a:r>
            <a:r>
              <a:rPr lang="en-US" sz="2200" dirty="0" smtClean="0">
                <a:latin typeface="Times New Roman" pitchFamily="18" charset="0"/>
                <a:cs typeface="Times New Roman" pitchFamily="18" charset="0"/>
              </a:rPr>
              <a:t>(inclusion with Admissions application or separate application)</a:t>
            </a:r>
          </a:p>
          <a:p>
            <a:pPr lvl="3"/>
            <a:endParaRPr lang="en-US" sz="1000" b="1" dirty="0" smtClean="0">
              <a:latin typeface="Times New Roman" pitchFamily="18" charset="0"/>
              <a:cs typeface="Times New Roman" pitchFamily="18" charset="0"/>
            </a:endParaRPr>
          </a:p>
          <a:p>
            <a:pPr lvl="3"/>
            <a:r>
              <a:rPr lang="en-US" sz="2200" b="1" dirty="0" smtClean="0">
                <a:latin typeface="Times New Roman" pitchFamily="18" charset="0"/>
                <a:cs typeface="Times New Roman" pitchFamily="18" charset="0"/>
              </a:rPr>
              <a:t>When is the deadline?</a:t>
            </a:r>
            <a:r>
              <a:rPr lang="en-US" sz="2200" dirty="0" smtClean="0">
                <a:latin typeface="Times New Roman" pitchFamily="18" charset="0"/>
                <a:cs typeface="Times New Roman" pitchFamily="18" charset="0"/>
              </a:rPr>
              <a:t> </a:t>
            </a:r>
          </a:p>
          <a:p>
            <a:pPr lvl="5"/>
            <a:r>
              <a:rPr lang="en-US" sz="2400" dirty="0" smtClean="0">
                <a:latin typeface="Times New Roman" pitchFamily="18" charset="0"/>
                <a:cs typeface="Times New Roman" pitchFamily="18" charset="0"/>
              </a:rPr>
              <a:t>After the Admissions deadline, the same, or before the Admissions deadline?</a:t>
            </a:r>
          </a:p>
          <a:p>
            <a:pPr lvl="5"/>
            <a:r>
              <a:rPr lang="en-US" sz="2400" dirty="0" smtClean="0">
                <a:latin typeface="Times New Roman" pitchFamily="18" charset="0"/>
                <a:cs typeface="Times New Roman" pitchFamily="18" charset="0"/>
              </a:rPr>
              <a:t>Do you have to submit your Admissions application in advance of the general Admissions deadline too? </a:t>
            </a:r>
          </a:p>
          <a:p>
            <a:pPr lvl="2"/>
            <a:endParaRPr lang="en-US" dirty="0"/>
          </a:p>
        </p:txBody>
      </p:sp>
    </p:spTree>
    <p:extLst>
      <p:ext uri="{BB962C8B-B14F-4D97-AF65-F5344CB8AC3E}">
        <p14:creationId xmlns:p14="http://schemas.microsoft.com/office/powerpoint/2010/main" val="1822582"/>
      </p:ext>
    </p:extLst>
  </p:cSld>
  <p:clrMapOvr>
    <a:masterClrMapping/>
  </p:clrMapOvr>
  <p:transition spd="slow">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latin typeface="Times New Roman" pitchFamily="18" charset="0"/>
                <a:cs typeface="Times New Roman" pitchFamily="18" charset="0"/>
              </a:rPr>
              <a:t>Organization Based Scholarships on Naviance</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857251" y="1965960"/>
            <a:ext cx="7404653" cy="4587240"/>
          </a:xfrm>
        </p:spPr>
        <p:txBody>
          <a:bodyPr>
            <a:normAutofit/>
          </a:bodyPr>
          <a:lstStyle/>
          <a:p>
            <a:r>
              <a:rPr lang="en-US" dirty="0">
                <a:latin typeface="Times New Roman" pitchFamily="18" charset="0"/>
                <a:cs typeface="Times New Roman" pitchFamily="18" charset="0"/>
              </a:rPr>
              <a:t>Alphabetical order </a:t>
            </a:r>
            <a:r>
              <a:rPr lang="en-US" dirty="0" smtClean="0">
                <a:latin typeface="Times New Roman" pitchFamily="18" charset="0"/>
                <a:cs typeface="Times New Roman" pitchFamily="18" charset="0"/>
              </a:rPr>
              <a:t>list scholarships.</a:t>
            </a:r>
          </a:p>
          <a:p>
            <a:pPr marL="0" indent="0">
              <a:buNone/>
            </a:pPr>
            <a:endParaRPr lang="en-US" sz="800" b="1" dirty="0" smtClean="0">
              <a:latin typeface="Times New Roman" pitchFamily="18" charset="0"/>
              <a:cs typeface="Times New Roman" pitchFamily="18" charset="0"/>
            </a:endParaRPr>
          </a:p>
          <a:p>
            <a:r>
              <a:rPr lang="en-US" sz="2200" b="1" dirty="0" smtClean="0">
                <a:latin typeface="Times New Roman" pitchFamily="18" charset="0"/>
                <a:cs typeface="Times New Roman" pitchFamily="18" charset="0"/>
              </a:rPr>
              <a:t>How do I </a:t>
            </a:r>
            <a:r>
              <a:rPr lang="en-US" sz="2200" b="1" dirty="0">
                <a:latin typeface="Times New Roman" pitchFamily="18" charset="0"/>
                <a:cs typeface="Times New Roman" pitchFamily="18" charset="0"/>
              </a:rPr>
              <a:t>find the scholarships on </a:t>
            </a:r>
            <a:r>
              <a:rPr lang="en-US" sz="2200" b="1" dirty="0" smtClean="0">
                <a:latin typeface="Times New Roman" pitchFamily="18" charset="0"/>
                <a:cs typeface="Times New Roman" pitchFamily="18" charset="0"/>
              </a:rPr>
              <a:t>Naviance?</a:t>
            </a:r>
          </a:p>
          <a:p>
            <a:pPr lvl="1"/>
            <a:r>
              <a:rPr lang="en-US" dirty="0" smtClean="0">
                <a:latin typeface="Times New Roman" pitchFamily="18" charset="0"/>
                <a:cs typeface="Times New Roman" pitchFamily="18" charset="0"/>
              </a:rPr>
              <a:t>Click </a:t>
            </a:r>
            <a:r>
              <a:rPr lang="en-US" dirty="0">
                <a:latin typeface="Times New Roman" pitchFamily="18" charset="0"/>
                <a:cs typeface="Times New Roman" pitchFamily="18" charset="0"/>
              </a:rPr>
              <a:t>on the "Colleges" tab, scroll down to the Scholarship &amp; Money section, click on "Scholarship List</a:t>
            </a:r>
            <a:r>
              <a:rPr lang="en-US" dirty="0" smtClean="0">
                <a:latin typeface="Times New Roman" pitchFamily="18" charset="0"/>
                <a:cs typeface="Times New Roman" pitchFamily="18" charset="0"/>
              </a:rPr>
              <a:t>"</a:t>
            </a:r>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r>
              <a:rPr lang="en-US" sz="2200" b="1" dirty="0" smtClean="0">
                <a:latin typeface="Times New Roman" pitchFamily="18" charset="0"/>
                <a:cs typeface="Times New Roman" pitchFamily="18" charset="0"/>
              </a:rPr>
              <a:t>How </a:t>
            </a:r>
            <a:r>
              <a:rPr lang="en-US" sz="2200" b="1" dirty="0">
                <a:latin typeface="Times New Roman" pitchFamily="18" charset="0"/>
                <a:cs typeface="Times New Roman" pitchFamily="18" charset="0"/>
              </a:rPr>
              <a:t>often </a:t>
            </a:r>
            <a:r>
              <a:rPr lang="en-US" sz="2200" b="1" dirty="0" smtClean="0">
                <a:latin typeface="Times New Roman" pitchFamily="18" charset="0"/>
                <a:cs typeface="Times New Roman" pitchFamily="18" charset="0"/>
              </a:rPr>
              <a:t>should I </a:t>
            </a:r>
            <a:r>
              <a:rPr lang="en-US" sz="2200" b="1" dirty="0">
                <a:latin typeface="Times New Roman" pitchFamily="18" charset="0"/>
                <a:cs typeface="Times New Roman" pitchFamily="18" charset="0"/>
              </a:rPr>
              <a:t>check for </a:t>
            </a:r>
            <a:r>
              <a:rPr lang="en-US" sz="2200" b="1" dirty="0" smtClean="0">
                <a:latin typeface="Times New Roman" pitchFamily="18" charset="0"/>
                <a:cs typeface="Times New Roman" pitchFamily="18" charset="0"/>
              </a:rPr>
              <a:t>updates?</a:t>
            </a:r>
          </a:p>
          <a:p>
            <a:pPr lvl="1"/>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Several times per month</a:t>
            </a:r>
          </a:p>
          <a:p>
            <a:pPr lvl="1"/>
            <a:r>
              <a:rPr lang="en-US" dirty="0" smtClean="0">
                <a:latin typeface="Times New Roman" pitchFamily="18" charset="0"/>
                <a:cs typeface="Times New Roman" pitchFamily="18" charset="0"/>
              </a:rPr>
              <a:t>Scholarships </a:t>
            </a:r>
            <a:r>
              <a:rPr lang="en-US" dirty="0">
                <a:latin typeface="Times New Roman" pitchFamily="18" charset="0"/>
                <a:cs typeface="Times New Roman" pitchFamily="18" charset="0"/>
              </a:rPr>
              <a:t>will be added </a:t>
            </a:r>
            <a:r>
              <a:rPr lang="en-US" dirty="0" smtClean="0">
                <a:latin typeface="Times New Roman" pitchFamily="18" charset="0"/>
                <a:cs typeface="Times New Roman" pitchFamily="18" charset="0"/>
              </a:rPr>
              <a:t>routinely</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as deadlines come and go.</a:t>
            </a:r>
          </a:p>
          <a:p>
            <a:pPr marL="0" indent="0">
              <a:buNone/>
            </a:pPr>
            <a:endParaRPr lang="en-US" dirty="0">
              <a:latin typeface="Times New Roman" pitchFamily="18" charset="0"/>
              <a:cs typeface="Times New Roman" pitchFamily="18" charset="0"/>
            </a:endParaRPr>
          </a:p>
          <a:p>
            <a:r>
              <a:rPr lang="en-US" sz="2200" b="1" dirty="0" smtClean="0">
                <a:latin typeface="Times New Roman" pitchFamily="18" charset="0"/>
                <a:cs typeface="Times New Roman" pitchFamily="18" charset="0"/>
              </a:rPr>
              <a:t>What do I do if I need assistance applying</a:t>
            </a:r>
            <a:r>
              <a:rPr lang="en-US" sz="2200" b="1" dirty="0">
                <a:latin typeface="Times New Roman" pitchFamily="18" charset="0"/>
                <a:cs typeface="Times New Roman" pitchFamily="18" charset="0"/>
              </a:rPr>
              <a:t>? </a:t>
            </a:r>
          </a:p>
          <a:p>
            <a:pPr lvl="1"/>
            <a:r>
              <a:rPr lang="en-US" dirty="0">
                <a:latin typeface="Times New Roman" pitchFamily="18" charset="0"/>
                <a:cs typeface="Times New Roman" pitchFamily="18" charset="0"/>
              </a:rPr>
              <a:t>Please see </a:t>
            </a:r>
            <a:r>
              <a:rPr lang="en-US" dirty="0" smtClean="0">
                <a:latin typeface="Times New Roman" pitchFamily="18" charset="0"/>
                <a:cs typeface="Times New Roman" pitchFamily="18" charset="0"/>
              </a:rPr>
              <a:t>Ms. Gorton if </a:t>
            </a:r>
            <a:r>
              <a:rPr lang="en-US" dirty="0">
                <a:latin typeface="Times New Roman" pitchFamily="18" charset="0"/>
                <a:cs typeface="Times New Roman" pitchFamily="18" charset="0"/>
              </a:rPr>
              <a:t>you need assistance in applying for a scholarship (minimum of two weeks in advance of a final deadline)</a:t>
            </a:r>
          </a:p>
          <a:p>
            <a:pPr lvl="1"/>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23439886"/>
      </p:ext>
    </p:extLst>
  </p:cSld>
  <p:clrMapOvr>
    <a:masterClrMapping/>
  </p:clrMapOvr>
  <p:transition spd="slow">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dirty="0" smtClean="0">
                <a:latin typeface="Times New Roman" pitchFamily="18" charset="0"/>
                <a:cs typeface="Times New Roman" pitchFamily="18" charset="0"/>
              </a:rPr>
              <a:t>Organization Based </a:t>
            </a:r>
            <a:r>
              <a:rPr lang="en-US" sz="4400" dirty="0" smtClean="0">
                <a:latin typeface="Times New Roman" pitchFamily="18" charset="0"/>
                <a:cs typeface="Times New Roman" pitchFamily="18" charset="0"/>
              </a:rPr>
              <a:t>Scholarships </a:t>
            </a:r>
            <a:r>
              <a:rPr lang="en-US" sz="4400" dirty="0" smtClean="0">
                <a:latin typeface="Times New Roman" pitchFamily="18" charset="0"/>
                <a:cs typeface="Times New Roman" pitchFamily="18" charset="0"/>
              </a:rPr>
              <a:t>on the College and Career Website</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857251" y="2057400"/>
            <a:ext cx="7404653" cy="4419600"/>
          </a:xfrm>
        </p:spPr>
        <p:txBody>
          <a:bodyPr>
            <a:normAutofit fontScale="92500" lnSpcReduction="10000"/>
          </a:bodyPr>
          <a:lstStyle/>
          <a:p>
            <a:pPr marL="34290" indent="0" algn="ctr">
              <a:buNone/>
            </a:pPr>
            <a:r>
              <a:rPr lang="en-US" sz="3000" u="sng" dirty="0" smtClean="0">
                <a:latin typeface="Times New Roman" pitchFamily="18" charset="0"/>
                <a:cs typeface="Times New Roman" pitchFamily="18" charset="0"/>
              </a:rPr>
              <a:t>Scholarship Websites</a:t>
            </a:r>
          </a:p>
          <a:p>
            <a:pPr lvl="1">
              <a:buNone/>
            </a:pPr>
            <a:endParaRPr lang="en-US" dirty="0" smtClean="0"/>
          </a:p>
          <a:p>
            <a:pPr marL="678942" lvl="1" indent="-285750"/>
            <a:r>
              <a:rPr lang="en-US" sz="2000" dirty="0"/>
              <a:t>Online Scholarship Search</a:t>
            </a:r>
          </a:p>
          <a:p>
            <a:pPr marL="678942" lvl="1" indent="-285750"/>
            <a:r>
              <a:rPr lang="en-US" sz="2000" dirty="0"/>
              <a:t>Federal Student Aid: Scholarship Search</a:t>
            </a:r>
          </a:p>
          <a:p>
            <a:pPr marL="678942" lvl="1" indent="-285750"/>
            <a:r>
              <a:rPr lang="en-US" sz="2000" dirty="0"/>
              <a:t>College Board's Scholarship Search</a:t>
            </a:r>
          </a:p>
          <a:p>
            <a:pPr marL="678942" lvl="1" indent="-285750"/>
            <a:r>
              <a:rPr lang="en-US" sz="2000" dirty="0"/>
              <a:t>Merit Aid: Scholarships from colleges</a:t>
            </a:r>
          </a:p>
          <a:p>
            <a:pPr marL="678942" lvl="1" indent="-285750"/>
            <a:r>
              <a:rPr lang="en-US" sz="2000" dirty="0"/>
              <a:t>Fin Aid including Specific Majors</a:t>
            </a:r>
          </a:p>
          <a:p>
            <a:pPr marL="678942" lvl="1" indent="-285750"/>
            <a:r>
              <a:rPr lang="en-US" sz="2000" dirty="0"/>
              <a:t>Peterson's College Search: Scholarships</a:t>
            </a:r>
          </a:p>
          <a:p>
            <a:pPr marL="678942" lvl="1" indent="-285750"/>
            <a:r>
              <a:rPr lang="en-US" sz="2000" dirty="0"/>
              <a:t>www.fastweb.com </a:t>
            </a:r>
          </a:p>
          <a:p>
            <a:pPr marL="678942" lvl="1" indent="-285750"/>
            <a:r>
              <a:rPr lang="en-US" sz="2000" dirty="0"/>
              <a:t>www.scholarships.com</a:t>
            </a:r>
          </a:p>
          <a:p>
            <a:pPr marL="678942" lvl="1" indent="-285750"/>
            <a:r>
              <a:rPr lang="en-US" sz="2000" dirty="0" err="1"/>
              <a:t>SallieMae</a:t>
            </a:r>
            <a:r>
              <a:rPr lang="en-US" sz="2000" dirty="0"/>
              <a:t>: Scholarship search </a:t>
            </a:r>
          </a:p>
          <a:p>
            <a:pPr marL="678942" lvl="1" indent="-285750"/>
            <a:r>
              <a:rPr lang="en-US" sz="2000" dirty="0" err="1"/>
              <a:t>CollegeNET</a:t>
            </a:r>
            <a:endParaRPr lang="en-US" sz="2000" dirty="0"/>
          </a:p>
          <a:p>
            <a:pPr marL="678942" lvl="1" indent="-285750"/>
            <a:r>
              <a:rPr lang="en-US" sz="2000" dirty="0"/>
              <a:t>www.careersandcolleges.com</a:t>
            </a:r>
          </a:p>
          <a:p>
            <a:pPr marL="678942" lvl="1" indent="-285750"/>
            <a:r>
              <a:rPr lang="en-US" sz="2000" dirty="0"/>
              <a:t>www.cappex.com</a:t>
            </a:r>
          </a:p>
          <a:p>
            <a:pPr marL="393192" lvl="1" indent="0">
              <a:buNone/>
            </a:pPr>
            <a:endParaRPr lang="en-US" dirty="0"/>
          </a:p>
        </p:txBody>
      </p:sp>
    </p:spTree>
    <p:extLst>
      <p:ext uri="{BB962C8B-B14F-4D97-AF65-F5344CB8AC3E}">
        <p14:creationId xmlns:p14="http://schemas.microsoft.com/office/powerpoint/2010/main" val="779750979"/>
      </p:ext>
    </p:extLst>
  </p:cSld>
  <p:clrMapOvr>
    <a:masterClrMapping/>
  </p:clrMapOvr>
  <p:transition spd="slow">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latin typeface="Times New Roman" pitchFamily="18" charset="0"/>
                <a:cs typeface="Times New Roman" pitchFamily="18" charset="0"/>
              </a:rPr>
              <a:t>Scholarship Books</a:t>
            </a:r>
            <a:endParaRPr lang="en-US" sz="4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5200" y="2521975"/>
            <a:ext cx="2552319" cy="331469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2514600"/>
            <a:ext cx="2538920" cy="331470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29400" y="2524433"/>
            <a:ext cx="2143505" cy="3314699"/>
          </a:xfrm>
          <a:prstGeom prst="rect">
            <a:avLst/>
          </a:prstGeom>
        </p:spPr>
      </p:pic>
    </p:spTree>
    <p:extLst>
      <p:ext uri="{BB962C8B-B14F-4D97-AF65-F5344CB8AC3E}">
        <p14:creationId xmlns:p14="http://schemas.microsoft.com/office/powerpoint/2010/main" val="4285035939"/>
      </p:ext>
    </p:extLst>
  </p:cSld>
  <p:clrMapOvr>
    <a:masterClrMapping/>
  </p:clrMapOvr>
  <p:transition spd="slow">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09600" y="0"/>
            <a:ext cx="8229600" cy="1462087"/>
          </a:xfrm>
        </p:spPr>
        <p:txBody>
          <a:bodyPr/>
          <a:lstStyle/>
          <a:p>
            <a:pPr algn="ctr" eaLnBrk="1" hangingPunct="1"/>
            <a:r>
              <a:rPr lang="en-US" dirty="0" smtClean="0"/>
              <a:t>Helpful Hints </a:t>
            </a:r>
          </a:p>
        </p:txBody>
      </p:sp>
      <p:sp>
        <p:nvSpPr>
          <p:cNvPr id="13315" name="Rectangle 3"/>
          <p:cNvSpPr>
            <a:spLocks noGrp="1" noChangeArrowheads="1"/>
          </p:cNvSpPr>
          <p:nvPr>
            <p:ph idx="1"/>
          </p:nvPr>
        </p:nvSpPr>
        <p:spPr>
          <a:xfrm>
            <a:off x="609600" y="1143000"/>
            <a:ext cx="8205788" cy="5486400"/>
          </a:xfrm>
        </p:spPr>
        <p:txBody>
          <a:bodyPr>
            <a:normAutofit fontScale="62500" lnSpcReduction="20000"/>
          </a:bodyPr>
          <a:lstStyle/>
          <a:p>
            <a:r>
              <a:rPr lang="en-US" sz="2800" dirty="0">
                <a:latin typeface="Times New Roman" pitchFamily="18" charset="0"/>
                <a:cs typeface="Times New Roman" pitchFamily="18" charset="0"/>
              </a:rPr>
              <a:t>Start </a:t>
            </a:r>
            <a:r>
              <a:rPr lang="en-US" sz="2800" dirty="0" smtClean="0">
                <a:latin typeface="Times New Roman" pitchFamily="18" charset="0"/>
                <a:cs typeface="Times New Roman" pitchFamily="18" charset="0"/>
              </a:rPr>
              <a:t>early</a:t>
            </a:r>
            <a:r>
              <a:rPr lang="en-US" sz="2800" dirty="0">
                <a:latin typeface="Times New Roman" pitchFamily="18" charset="0"/>
                <a:cs typeface="Times New Roman" pitchFamily="18" charset="0"/>
              </a:rPr>
              <a:t>!</a:t>
            </a:r>
            <a:endParaRPr lang="en-US" sz="2600" dirty="0">
              <a:latin typeface="Times New Roman" pitchFamily="18" charset="0"/>
              <a:cs typeface="Times New Roman" pitchFamily="18" charset="0"/>
            </a:endParaRPr>
          </a:p>
          <a:p>
            <a:r>
              <a:rPr lang="en-US" sz="2800" dirty="0" smtClean="0">
                <a:latin typeface="Times New Roman" pitchFamily="18" charset="0"/>
                <a:cs typeface="Times New Roman" pitchFamily="18" charset="0"/>
              </a:rPr>
              <a:t>Read </a:t>
            </a:r>
            <a:r>
              <a:rPr lang="en-US" sz="2800" dirty="0">
                <a:latin typeface="Times New Roman" pitchFamily="18" charset="0"/>
                <a:cs typeface="Times New Roman" pitchFamily="18" charset="0"/>
              </a:rPr>
              <a:t>and follow all directions.  One of the easiest and first ways to narrow down the applicant pool is to eliminate the applications that do not follow the directions.</a:t>
            </a:r>
          </a:p>
          <a:p>
            <a:r>
              <a:rPr lang="en-US" sz="2800" dirty="0">
                <a:latin typeface="Times New Roman" pitchFamily="18" charset="0"/>
                <a:cs typeface="Times New Roman" pitchFamily="18" charset="0"/>
              </a:rPr>
              <a:t>Complete the whole application.  Incomplete applications are frequently put aside and never even looked </a:t>
            </a:r>
            <a:r>
              <a:rPr lang="en-US" sz="2800" dirty="0" smtClean="0">
                <a:latin typeface="Times New Roman" pitchFamily="18" charset="0"/>
                <a:cs typeface="Times New Roman" pitchFamily="18" charset="0"/>
              </a:rPr>
              <a:t>at.  Do </a:t>
            </a:r>
            <a:r>
              <a:rPr lang="en-US" sz="2800" dirty="0">
                <a:latin typeface="Times New Roman" pitchFamily="18" charset="0"/>
                <a:cs typeface="Times New Roman" pitchFamily="18" charset="0"/>
              </a:rPr>
              <a:t>not forget to attach essays or transcripts that are requested</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p>
            <a:pPr eaLnBrk="1" hangingPunct="1">
              <a:lnSpc>
                <a:spcPct val="90000"/>
              </a:lnSpc>
            </a:pPr>
            <a:r>
              <a:rPr lang="en-US" sz="2800" dirty="0" smtClean="0">
                <a:latin typeface="Times New Roman" pitchFamily="18" charset="0"/>
                <a:cs typeface="Times New Roman" pitchFamily="18" charset="0"/>
              </a:rPr>
              <a:t>Refer to essays written for college applications.</a:t>
            </a:r>
          </a:p>
          <a:p>
            <a:r>
              <a:rPr lang="en-US" sz="2800" dirty="0" smtClean="0">
                <a:latin typeface="Times New Roman" pitchFamily="18" charset="0"/>
                <a:cs typeface="Times New Roman" pitchFamily="18" charset="0"/>
              </a:rPr>
              <a:t>Find </a:t>
            </a:r>
            <a:r>
              <a:rPr lang="en-US" sz="2800" dirty="0">
                <a:latin typeface="Times New Roman" pitchFamily="18" charset="0"/>
                <a:cs typeface="Times New Roman" pitchFamily="18" charset="0"/>
              </a:rPr>
              <a:t>out if there are any scholarships available through your parent or guardian’s employer. </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Neatness </a:t>
            </a:r>
            <a:r>
              <a:rPr lang="en-US" sz="2800" dirty="0">
                <a:latin typeface="Times New Roman" pitchFamily="18" charset="0"/>
                <a:cs typeface="Times New Roman" pitchFamily="18" charset="0"/>
              </a:rPr>
              <a:t>counts!  No wrinkles, stains, or hand-writing that cannot be read.  Choose to type an application whenever possible.  Treat each application like an important paper for school.  When two applications are very similar, the neater one is more likely to be selected</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Parents should not be filling out application packets. It is painfully obvious to the scholarship committees when a parent has done this.</a:t>
            </a:r>
          </a:p>
          <a:p>
            <a:r>
              <a:rPr lang="en-US" sz="2800" dirty="0" smtClean="0">
                <a:latin typeface="Times New Roman" pitchFamily="18" charset="0"/>
                <a:cs typeface="Times New Roman" pitchFamily="18" charset="0"/>
              </a:rPr>
              <a:t>Pay </a:t>
            </a:r>
            <a:r>
              <a:rPr lang="en-US" sz="2800" dirty="0">
                <a:latin typeface="Times New Roman" pitchFamily="18" charset="0"/>
                <a:cs typeface="Times New Roman" pitchFamily="18" charset="0"/>
              </a:rPr>
              <a:t>attention to deadlines</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p>
            <a:r>
              <a:rPr lang="en-US" sz="2800" dirty="0" smtClean="0">
                <a:latin typeface="Times New Roman" pitchFamily="18" charset="0"/>
                <a:cs typeface="Times New Roman" pitchFamily="18" charset="0"/>
              </a:rPr>
              <a:t>Reread </a:t>
            </a:r>
            <a:r>
              <a:rPr lang="en-US" sz="2800" dirty="0">
                <a:latin typeface="Times New Roman" pitchFamily="18" charset="0"/>
                <a:cs typeface="Times New Roman" pitchFamily="18" charset="0"/>
              </a:rPr>
              <a:t>your application several times before submitting it.  If someone else is available, you can ask them to read it as well</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p>
            <a:r>
              <a:rPr lang="en-US" sz="2800" dirty="0" smtClean="0">
                <a:latin typeface="Times New Roman" pitchFamily="18" charset="0"/>
                <a:cs typeface="Times New Roman" pitchFamily="18" charset="0"/>
              </a:rPr>
              <a:t>Apply </a:t>
            </a:r>
            <a:r>
              <a:rPr lang="en-US" sz="2800" dirty="0">
                <a:latin typeface="Times New Roman" pitchFamily="18" charset="0"/>
                <a:cs typeface="Times New Roman" pitchFamily="18" charset="0"/>
              </a:rPr>
              <a:t>for as many scholarships as you are eligible for.  The more you apply for, the better your chances are for getting one.</a:t>
            </a:r>
            <a:endParaRPr lang="en-US" sz="2800" dirty="0" smtClean="0">
              <a:latin typeface="Times New Roman" pitchFamily="18" charset="0"/>
              <a:cs typeface="Times New Roman" pitchFamily="18" charset="0"/>
            </a:endParaRPr>
          </a:p>
          <a:p>
            <a:pPr marL="205740" lvl="1" indent="0">
              <a:lnSpc>
                <a:spcPct val="90000"/>
              </a:lnSpc>
              <a:buNone/>
            </a:pPr>
            <a:endParaRPr lang="en-US" dirty="0" smtClean="0">
              <a:latin typeface="Times New Roman" pitchFamily="18" charset="0"/>
              <a:cs typeface="Times New Roman" pitchFamily="18" charset="0"/>
            </a:endParaRPr>
          </a:p>
        </p:txBody>
      </p:sp>
    </p:spTree>
  </p:cSld>
  <p:clrMapOvr>
    <a:masterClrMapping/>
  </p:clrMapOvr>
  <p:transition spd="slow">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4. NJ STARS &amp; NJ STARS II</a:t>
            </a:r>
            <a:endParaRPr lang="en-US" dirty="0"/>
          </a:p>
        </p:txBody>
      </p:sp>
      <p:sp>
        <p:nvSpPr>
          <p:cNvPr id="4" name="Content Placeholder 3"/>
          <p:cNvSpPr>
            <a:spLocks noGrp="1"/>
          </p:cNvSpPr>
          <p:nvPr>
            <p:ph idx="1"/>
          </p:nvPr>
        </p:nvSpPr>
        <p:spPr>
          <a:xfrm>
            <a:off x="857251" y="1676400"/>
            <a:ext cx="7404653" cy="4800600"/>
          </a:xfrm>
        </p:spPr>
        <p:txBody>
          <a:bodyPr>
            <a:normAutofit fontScale="92500" lnSpcReduction="10000"/>
          </a:bodyPr>
          <a:lstStyle/>
          <a:p>
            <a:pPr marL="34290" indent="0" algn="ctr">
              <a:buNone/>
            </a:pPr>
            <a:r>
              <a:rPr lang="en-US" sz="2800" u="sng" dirty="0" smtClean="0"/>
              <a:t>NJ STARS</a:t>
            </a:r>
          </a:p>
          <a:p>
            <a:r>
              <a:rPr lang="en-US" dirty="0"/>
              <a:t>NJ STARS is a scholarship program exclusively for New Jersey residents that covers the cost of tuition at New </a:t>
            </a:r>
            <a:r>
              <a:rPr lang="en-US" dirty="0" smtClean="0"/>
              <a:t>Jersey's </a:t>
            </a:r>
            <a:r>
              <a:rPr lang="en-US" dirty="0"/>
              <a:t>19 community colleges</a:t>
            </a:r>
            <a:r>
              <a:rPr lang="en-US" dirty="0" smtClean="0"/>
              <a:t>.</a:t>
            </a:r>
          </a:p>
          <a:p>
            <a:pPr marL="34290" indent="0">
              <a:buNone/>
            </a:pPr>
            <a:endParaRPr lang="en-US" dirty="0" smtClean="0"/>
          </a:p>
          <a:p>
            <a:r>
              <a:rPr lang="en-US" dirty="0"/>
              <a:t>Students who rank in the top 15 percent of their high school class at the end of either junior or senior year may be eligible</a:t>
            </a:r>
            <a:r>
              <a:rPr lang="en-US" dirty="0" smtClean="0"/>
              <a:t>.</a:t>
            </a:r>
          </a:p>
          <a:p>
            <a:pPr marL="34290" indent="0">
              <a:buNone/>
            </a:pPr>
            <a:endParaRPr lang="en-US" dirty="0" smtClean="0"/>
          </a:p>
          <a:p>
            <a:r>
              <a:rPr lang="en-US" dirty="0"/>
              <a:t>Students </a:t>
            </a:r>
            <a:r>
              <a:rPr lang="en-US" dirty="0" smtClean="0"/>
              <a:t>must </a:t>
            </a:r>
            <a:r>
              <a:rPr lang="en-US" dirty="0"/>
              <a:t>first apply for all other federal and state financial aid available to them by filing a Free Application for Federal Student Aid (FAFSA) annually within New Jersey's </a:t>
            </a:r>
            <a:r>
              <a:rPr lang="en-US" dirty="0" smtClean="0"/>
              <a:t>deadline.  If </a:t>
            </a:r>
            <a:r>
              <a:rPr lang="en-US" dirty="0"/>
              <a:t>a student receives financial aid, NJ STARS will cover the remaining cost of </a:t>
            </a:r>
            <a:r>
              <a:rPr lang="en-US" dirty="0" smtClean="0"/>
              <a:t>tuition.  If </a:t>
            </a:r>
            <a:r>
              <a:rPr lang="en-US" dirty="0"/>
              <a:t>a student is not eligible for financial aid, NJ STARS will cover the entire cost of tuition</a:t>
            </a:r>
            <a:r>
              <a:rPr lang="en-US" dirty="0" smtClean="0"/>
              <a:t>.</a:t>
            </a:r>
          </a:p>
          <a:p>
            <a:pPr marL="34290" indent="0">
              <a:buNone/>
            </a:pPr>
            <a:endParaRPr lang="en-US" dirty="0" smtClean="0"/>
          </a:p>
          <a:p>
            <a:r>
              <a:rPr lang="en-US" dirty="0"/>
              <a:t>Students have five (5) semesters of eligibility for NJ STARS</a:t>
            </a:r>
            <a:r>
              <a:rPr lang="en-US" dirty="0" smtClean="0"/>
              <a:t>.</a:t>
            </a:r>
          </a:p>
        </p:txBody>
      </p:sp>
    </p:spTree>
    <p:extLst>
      <p:ext uri="{BB962C8B-B14F-4D97-AF65-F5344CB8AC3E}">
        <p14:creationId xmlns:p14="http://schemas.microsoft.com/office/powerpoint/2010/main" val="494338994"/>
      </p:ext>
    </p:extLst>
  </p:cSld>
  <p:clrMapOvr>
    <a:masterClrMapping/>
  </p:clrMapOvr>
  <p:transition spd="slow">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NJ STARS &amp; NJ STARS II</a:t>
            </a:r>
            <a:endParaRPr lang="en-US" dirty="0"/>
          </a:p>
        </p:txBody>
      </p:sp>
      <p:sp>
        <p:nvSpPr>
          <p:cNvPr id="3" name="Content Placeholder 2"/>
          <p:cNvSpPr>
            <a:spLocks noGrp="1"/>
          </p:cNvSpPr>
          <p:nvPr>
            <p:ph idx="1"/>
          </p:nvPr>
        </p:nvSpPr>
        <p:spPr>
          <a:xfrm>
            <a:off x="857251" y="1828800"/>
            <a:ext cx="7404653" cy="4648200"/>
          </a:xfrm>
        </p:spPr>
        <p:txBody>
          <a:bodyPr>
            <a:normAutofit/>
          </a:bodyPr>
          <a:lstStyle/>
          <a:p>
            <a:pPr marL="34290" indent="0" algn="ctr">
              <a:buNone/>
            </a:pPr>
            <a:r>
              <a:rPr lang="en-US" sz="2800" u="sng" dirty="0"/>
              <a:t>NJ </a:t>
            </a:r>
            <a:r>
              <a:rPr lang="en-US" sz="2800" u="sng" dirty="0" smtClean="0"/>
              <a:t>STARS II</a:t>
            </a:r>
            <a:endParaRPr lang="en-US" sz="2800" u="sng" dirty="0"/>
          </a:p>
          <a:p>
            <a:r>
              <a:rPr lang="en-US" sz="2200" dirty="0"/>
              <a:t>NJ STARS Students Can Earn a Significant Scholarship Towards Their Bachelor's Degrees with NJ STARS </a:t>
            </a:r>
            <a:r>
              <a:rPr lang="en-US" sz="2200" dirty="0" smtClean="0"/>
              <a:t>II</a:t>
            </a:r>
          </a:p>
          <a:p>
            <a:pPr marL="34290" indent="0">
              <a:buNone/>
            </a:pPr>
            <a:endParaRPr lang="en-US" sz="2200" dirty="0" smtClean="0"/>
          </a:p>
          <a:p>
            <a:r>
              <a:rPr lang="en-US" sz="2200" dirty="0"/>
              <a:t>New Jersey community college NJ STARS students who earn their associate's degrees with a 3.25 grade point average or better are eligible for up to a $2,500 per year NJ STARS II scholarship at any New Jersey public or independent </a:t>
            </a:r>
            <a:r>
              <a:rPr lang="en-US" sz="2200" dirty="0" smtClean="0"/>
              <a:t>participating NJ four-year </a:t>
            </a:r>
            <a:r>
              <a:rPr lang="en-US" sz="2200" dirty="0"/>
              <a:t>college or university</a:t>
            </a:r>
            <a:r>
              <a:rPr lang="en-US" sz="2200" dirty="0" smtClean="0"/>
              <a:t>.</a:t>
            </a:r>
          </a:p>
          <a:p>
            <a:pPr marL="34290" indent="0">
              <a:buNone/>
            </a:pPr>
            <a:endParaRPr lang="en-US" sz="2200" dirty="0" smtClean="0"/>
          </a:p>
          <a:p>
            <a:r>
              <a:rPr lang="en-US" sz="2200" dirty="0"/>
              <a:t>Students whose family income exceeds $250,000 will not be eligible for NJ STARS II.</a:t>
            </a:r>
          </a:p>
        </p:txBody>
      </p:sp>
    </p:spTree>
    <p:extLst>
      <p:ext uri="{BB962C8B-B14F-4D97-AF65-F5344CB8AC3E}">
        <p14:creationId xmlns:p14="http://schemas.microsoft.com/office/powerpoint/2010/main" val="1923015187"/>
      </p:ext>
    </p:extLst>
  </p:cSld>
  <p:clrMapOvr>
    <a:masterClrMapping/>
  </p:clrMapOvr>
  <p:transition spd="slow">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Autofit/>
          </a:bodyPr>
          <a:lstStyle/>
          <a:p>
            <a:pPr algn="ctr" eaLnBrk="1" hangingPunct="1"/>
            <a:r>
              <a:rPr lang="en-US" sz="3600" b="1" dirty="0" smtClean="0"/>
              <a:t>Thank you and good luck!</a:t>
            </a:r>
          </a:p>
        </p:txBody>
      </p:sp>
      <p:sp>
        <p:nvSpPr>
          <p:cNvPr id="22531" name="Rectangle 3"/>
          <p:cNvSpPr>
            <a:spLocks noGrp="1" noChangeArrowheads="1"/>
          </p:cNvSpPr>
          <p:nvPr>
            <p:ph idx="1"/>
          </p:nvPr>
        </p:nvSpPr>
        <p:spPr>
          <a:xfrm>
            <a:off x="152400" y="2133600"/>
            <a:ext cx="8763000" cy="4114800"/>
          </a:xfrm>
        </p:spPr>
        <p:txBody>
          <a:bodyPr/>
          <a:lstStyle/>
          <a:p>
            <a:pPr lvl="1" algn="ctr" eaLnBrk="1" hangingPunct="1">
              <a:lnSpc>
                <a:spcPct val="80000"/>
              </a:lnSpc>
              <a:buFont typeface="Wingdings" pitchFamily="2" charset="2"/>
              <a:buNone/>
            </a:pPr>
            <a:endParaRPr lang="en-US" sz="2400" dirty="0" smtClean="0">
              <a:latin typeface="Times New Roman" pitchFamily="18" charset="0"/>
              <a:cs typeface="Times New Roman" pitchFamily="18" charset="0"/>
            </a:endParaRPr>
          </a:p>
          <a:p>
            <a:pPr algn="ctr">
              <a:buNone/>
            </a:pPr>
            <a:r>
              <a:rPr lang="en-US" sz="2800" b="1" dirty="0" smtClean="0">
                <a:latin typeface="Times New Roman" pitchFamily="18" charset="0"/>
                <a:cs typeface="Times New Roman" pitchFamily="18" charset="0"/>
              </a:rPr>
              <a:t>Jessica Gorton</a:t>
            </a:r>
          </a:p>
          <a:p>
            <a:pPr algn="ctr" eaLnBrk="1" hangingPunct="1">
              <a:lnSpc>
                <a:spcPct val="80000"/>
              </a:lnSpc>
              <a:buFont typeface="Wingdings" pitchFamily="2" charset="2"/>
              <a:buNone/>
            </a:pPr>
            <a:r>
              <a:rPr lang="en-US" sz="2800" dirty="0" smtClean="0">
                <a:latin typeface="Times New Roman" pitchFamily="18" charset="0"/>
                <a:cs typeface="Times New Roman" pitchFamily="18" charset="0"/>
              </a:rPr>
              <a:t>College and Career Advisor</a:t>
            </a:r>
          </a:p>
          <a:p>
            <a:pPr algn="ctr" eaLnBrk="1" hangingPunct="1">
              <a:lnSpc>
                <a:spcPct val="80000"/>
              </a:lnSpc>
              <a:buFont typeface="Wingdings" pitchFamily="2" charset="2"/>
              <a:buNone/>
            </a:pPr>
            <a:r>
              <a:rPr lang="en-US" sz="2800" dirty="0" smtClean="0">
                <a:latin typeface="Times New Roman" pitchFamily="18" charset="0"/>
                <a:cs typeface="Times New Roman" pitchFamily="18" charset="0"/>
              </a:rPr>
              <a:t>Local Scholarship Coordinator</a:t>
            </a:r>
          </a:p>
          <a:p>
            <a:pPr lvl="1" algn="ctr" eaLnBrk="1" hangingPunct="1">
              <a:lnSpc>
                <a:spcPct val="80000"/>
              </a:lnSpc>
              <a:buFont typeface="Wingdings" pitchFamily="2" charset="2"/>
              <a:buNone/>
            </a:pPr>
            <a:r>
              <a:rPr lang="en-US" dirty="0" smtClean="0">
                <a:latin typeface="Times New Roman" pitchFamily="18" charset="0"/>
                <a:cs typeface="Times New Roman" pitchFamily="18" charset="0"/>
                <a:hlinkClick r:id="rId3"/>
              </a:rPr>
              <a:t>jgorton</a:t>
            </a:r>
            <a:r>
              <a:rPr lang="en-US" sz="2400" dirty="0" smtClean="0">
                <a:latin typeface="Times New Roman" pitchFamily="18" charset="0"/>
                <a:cs typeface="Times New Roman" pitchFamily="18" charset="0"/>
                <a:hlinkClick r:id="rId3"/>
              </a:rPr>
              <a:t>@nhvweb.net</a:t>
            </a:r>
            <a:r>
              <a:rPr lang="en-US" sz="2400" dirty="0" smtClean="0">
                <a:latin typeface="Times New Roman" pitchFamily="18" charset="0"/>
                <a:cs typeface="Times New Roman" pitchFamily="18" charset="0"/>
              </a:rPr>
              <a:t> </a:t>
            </a:r>
          </a:p>
          <a:p>
            <a:pPr lvl="1" algn="ctr" eaLnBrk="1" hangingPunct="1">
              <a:lnSpc>
                <a:spcPct val="80000"/>
              </a:lnSpc>
              <a:buFont typeface="Wingdings" pitchFamily="2" charset="2"/>
              <a:buNone/>
            </a:pPr>
            <a:r>
              <a:rPr lang="en-US" sz="2400" dirty="0" smtClean="0"/>
              <a:t>	</a:t>
            </a:r>
          </a:p>
          <a:p>
            <a:pPr lvl="1" eaLnBrk="1" hangingPunct="1">
              <a:lnSpc>
                <a:spcPct val="80000"/>
              </a:lnSpc>
              <a:buFont typeface="Wingdings" pitchFamily="2" charset="2"/>
              <a:buNone/>
            </a:pPr>
            <a:endParaRPr lang="en-US" sz="2400" dirty="0" smtClean="0"/>
          </a:p>
        </p:txBody>
      </p:sp>
    </p:spTree>
  </p:cSld>
  <p:clrMapOvr>
    <a:masterClrMapping/>
  </p:clrMapOvr>
  <p:transition spd="slow">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228600"/>
            <a:ext cx="7793038" cy="1462088"/>
          </a:xfrm>
        </p:spPr>
        <p:txBody>
          <a:bodyPr/>
          <a:lstStyle/>
          <a:p>
            <a:pPr algn="ctr" eaLnBrk="1" hangingPunct="1"/>
            <a:r>
              <a:rPr lang="en-US" dirty="0" smtClean="0"/>
              <a:t>Scholarship Areas</a:t>
            </a:r>
          </a:p>
        </p:txBody>
      </p:sp>
      <p:sp>
        <p:nvSpPr>
          <p:cNvPr id="5123" name="Rectangle 3"/>
          <p:cNvSpPr>
            <a:spLocks noGrp="1" noChangeArrowheads="1"/>
          </p:cNvSpPr>
          <p:nvPr>
            <p:ph idx="1"/>
          </p:nvPr>
        </p:nvSpPr>
        <p:spPr>
          <a:xfrm>
            <a:off x="533400" y="2057400"/>
            <a:ext cx="7728505" cy="4038600"/>
          </a:xfrm>
        </p:spPr>
        <p:txBody>
          <a:bodyPr>
            <a:normAutofit/>
          </a:bodyPr>
          <a:lstStyle/>
          <a:p>
            <a:pPr marL="0" indent="0" eaLnBrk="1" hangingPunct="1">
              <a:buNone/>
            </a:pPr>
            <a:r>
              <a:rPr lang="en-US" sz="3200" dirty="0" smtClean="0">
                <a:latin typeface="Times New Roman" pitchFamily="18" charset="0"/>
                <a:cs typeface="Times New Roman" pitchFamily="18" charset="0"/>
              </a:rPr>
              <a:t>1. North Hunterdon High School Scholarships</a:t>
            </a:r>
          </a:p>
          <a:p>
            <a:pPr marL="0" indent="0">
              <a:buNone/>
            </a:pPr>
            <a:endParaRPr lang="en-US" sz="3200" dirty="0">
              <a:latin typeface="Times New Roman" pitchFamily="18" charset="0"/>
              <a:cs typeface="Times New Roman" pitchFamily="18" charset="0"/>
            </a:endParaRPr>
          </a:p>
          <a:p>
            <a:pPr marL="0" indent="0">
              <a:buNone/>
            </a:pPr>
            <a:r>
              <a:rPr lang="en-US" sz="3200" dirty="0" smtClean="0">
                <a:latin typeface="Times New Roman" pitchFamily="18" charset="0"/>
                <a:cs typeface="Times New Roman" pitchFamily="18" charset="0"/>
              </a:rPr>
              <a:t>2. Local Scholarships</a:t>
            </a:r>
          </a:p>
          <a:p>
            <a:pPr marL="0" indent="0">
              <a:buNone/>
            </a:pPr>
            <a:endParaRPr lang="en-US" sz="3200" dirty="0" smtClean="0">
              <a:latin typeface="Times New Roman" pitchFamily="18" charset="0"/>
              <a:cs typeface="Times New Roman" pitchFamily="18" charset="0"/>
            </a:endParaRPr>
          </a:p>
          <a:p>
            <a:pPr marL="0" indent="0">
              <a:buNone/>
            </a:pPr>
            <a:r>
              <a:rPr lang="en-US" sz="3200" dirty="0" smtClean="0">
                <a:latin typeface="Times New Roman" pitchFamily="18" charset="0"/>
                <a:cs typeface="Times New Roman" pitchFamily="18" charset="0"/>
              </a:rPr>
              <a:t>3. College/University &amp; Organization Based</a:t>
            </a:r>
          </a:p>
          <a:p>
            <a:pPr marL="0" indent="0">
              <a:buNone/>
            </a:pPr>
            <a:endParaRPr lang="en-US" sz="3200" dirty="0" smtClean="0">
              <a:latin typeface="Times New Roman" pitchFamily="18" charset="0"/>
              <a:cs typeface="Times New Roman" pitchFamily="18" charset="0"/>
            </a:endParaRPr>
          </a:p>
          <a:p>
            <a:pPr marL="0" indent="0">
              <a:buNone/>
            </a:pPr>
            <a:r>
              <a:rPr lang="en-US" sz="3200" dirty="0" smtClean="0">
                <a:latin typeface="Times New Roman" pitchFamily="18" charset="0"/>
                <a:cs typeface="Times New Roman" pitchFamily="18" charset="0"/>
              </a:rPr>
              <a:t>4. NJ STARS and NJ STARS II</a:t>
            </a:r>
          </a:p>
          <a:p>
            <a:pPr marL="0" indent="0">
              <a:buNone/>
            </a:pPr>
            <a:endParaRPr lang="en-US" dirty="0">
              <a:latin typeface="Times New Roman" pitchFamily="18" charset="0"/>
              <a:cs typeface="Times New Roman" pitchFamily="18" charset="0"/>
            </a:endParaRPr>
          </a:p>
          <a:p>
            <a:pPr marL="609600" indent="-609600">
              <a:buNone/>
            </a:pPr>
            <a:endParaRPr lang="en-US" dirty="0" smtClean="0"/>
          </a:p>
          <a:p>
            <a:pPr marL="609600" indent="-609600" eaLnBrk="1" hangingPunct="1">
              <a:buNone/>
            </a:pPr>
            <a:endParaRPr lang="en-US" dirty="0" smtClean="0"/>
          </a:p>
        </p:txBody>
      </p:sp>
    </p:spTree>
  </p:cSld>
  <p:clrMapOvr>
    <a:masterClrMapping/>
  </p:clrMapOvr>
  <p:transition spd="slow">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algn="ctr" eaLnBrk="1" hangingPunct="1"/>
            <a:r>
              <a:rPr lang="en-US" dirty="0" smtClean="0"/>
              <a:t>1. North Hunterdon Scholarships</a:t>
            </a:r>
          </a:p>
        </p:txBody>
      </p:sp>
      <p:sp>
        <p:nvSpPr>
          <p:cNvPr id="7171" name="Rectangle 3"/>
          <p:cNvSpPr>
            <a:spLocks noGrp="1" noChangeArrowheads="1"/>
          </p:cNvSpPr>
          <p:nvPr>
            <p:ph idx="1"/>
          </p:nvPr>
        </p:nvSpPr>
        <p:spPr>
          <a:xfrm>
            <a:off x="762000" y="2133600"/>
            <a:ext cx="8040688" cy="4114800"/>
          </a:xfrm>
        </p:spPr>
        <p:txBody>
          <a:bodyPr>
            <a:normAutofit/>
          </a:bodyPr>
          <a:lstStyle/>
          <a:p>
            <a:pPr eaLnBrk="1" hangingPunct="1"/>
            <a:r>
              <a:rPr lang="en-US" sz="2800" dirty="0" smtClean="0">
                <a:latin typeface="Times New Roman" pitchFamily="18" charset="0"/>
                <a:cs typeface="Times New Roman" pitchFamily="18" charset="0"/>
              </a:rPr>
              <a:t>Seniors only</a:t>
            </a:r>
          </a:p>
          <a:p>
            <a:pPr eaLnBrk="1" hangingPunct="1"/>
            <a:r>
              <a:rPr lang="en-US" sz="2800" dirty="0" smtClean="0">
                <a:latin typeface="Times New Roman" pitchFamily="18" charset="0"/>
                <a:cs typeface="Times New Roman" pitchFamily="18" charset="0"/>
              </a:rPr>
              <a:t>Awarded by subject-area departments for students who excel in academics and who show strong leadership in the classroom</a:t>
            </a:r>
          </a:p>
          <a:p>
            <a:pPr eaLnBrk="1" hangingPunct="1"/>
            <a:r>
              <a:rPr lang="en-US" sz="2800" dirty="0" smtClean="0">
                <a:latin typeface="Times New Roman" pitchFamily="18" charset="0"/>
                <a:cs typeface="Times New Roman" pitchFamily="18" charset="0"/>
              </a:rPr>
              <a:t>Awarded by activity clubs</a:t>
            </a:r>
          </a:p>
          <a:p>
            <a:pPr eaLnBrk="1" hangingPunct="1"/>
            <a:r>
              <a:rPr lang="en-US" sz="2800" dirty="0" smtClean="0">
                <a:latin typeface="Times New Roman" pitchFamily="18" charset="0"/>
                <a:cs typeface="Times New Roman" pitchFamily="18" charset="0"/>
              </a:rPr>
              <a:t>Students must be NOMINATED by faculty and staff—there are no applications for these awards</a:t>
            </a:r>
          </a:p>
          <a:p>
            <a:pPr eaLnBrk="1" hangingPunct="1"/>
            <a:r>
              <a:rPr lang="en-US" sz="2800" dirty="0" smtClean="0">
                <a:latin typeface="Times New Roman" pitchFamily="18" charset="0"/>
                <a:cs typeface="Times New Roman" pitchFamily="18" charset="0"/>
              </a:rPr>
              <a:t>These scholarships are given out during the Senior Awards Ceremony in June</a:t>
            </a:r>
          </a:p>
        </p:txBody>
      </p:sp>
    </p:spTree>
  </p:cSld>
  <p:clrMapOvr>
    <a:masterClrMapping/>
  </p:clrMapOvr>
  <p:transition spd="slow">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914400" y="228600"/>
            <a:ext cx="7793037" cy="1462087"/>
          </a:xfrm>
        </p:spPr>
        <p:txBody>
          <a:bodyPr/>
          <a:lstStyle/>
          <a:p>
            <a:pPr algn="ctr" eaLnBrk="1" hangingPunct="1"/>
            <a:r>
              <a:rPr lang="en-US" dirty="0" smtClean="0"/>
              <a:t>2. Local Scholarships</a:t>
            </a:r>
          </a:p>
        </p:txBody>
      </p:sp>
      <p:sp>
        <p:nvSpPr>
          <p:cNvPr id="6147" name="Rectangle 3"/>
          <p:cNvSpPr>
            <a:spLocks noGrp="1" noChangeArrowheads="1"/>
          </p:cNvSpPr>
          <p:nvPr>
            <p:ph idx="1"/>
          </p:nvPr>
        </p:nvSpPr>
        <p:spPr>
          <a:xfrm>
            <a:off x="381000" y="1690688"/>
            <a:ext cx="8574088" cy="4786312"/>
          </a:xfrm>
        </p:spPr>
        <p:txBody>
          <a:bodyPr>
            <a:normAutofit lnSpcReduction="10000"/>
          </a:bodyPr>
          <a:lstStyle/>
          <a:p>
            <a:pPr eaLnBrk="1" hangingPunct="1">
              <a:lnSpc>
                <a:spcPct val="80000"/>
              </a:lnSpc>
            </a:pPr>
            <a:r>
              <a:rPr lang="en-US" sz="2800" dirty="0" smtClean="0">
                <a:latin typeface="Times New Roman" pitchFamily="18" charset="0"/>
                <a:cs typeface="Times New Roman" pitchFamily="18" charset="0"/>
              </a:rPr>
              <a:t>Seniors only</a:t>
            </a:r>
          </a:p>
          <a:p>
            <a:pPr marL="0" indent="0" eaLnBrk="1" hangingPunct="1">
              <a:lnSpc>
                <a:spcPct val="80000"/>
              </a:lnSpc>
              <a:buNone/>
            </a:pPr>
            <a:endParaRPr lang="en-US" sz="2800" dirty="0" smtClean="0">
              <a:latin typeface="Times New Roman" pitchFamily="18" charset="0"/>
              <a:cs typeface="Times New Roman" pitchFamily="18" charset="0"/>
            </a:endParaRPr>
          </a:p>
          <a:p>
            <a:pPr eaLnBrk="1" hangingPunct="1">
              <a:lnSpc>
                <a:spcPct val="80000"/>
              </a:lnSpc>
            </a:pPr>
            <a:r>
              <a:rPr lang="en-US" sz="2800" dirty="0" smtClean="0">
                <a:latin typeface="Times New Roman" pitchFamily="18" charset="0"/>
                <a:cs typeface="Times New Roman" pitchFamily="18" charset="0"/>
              </a:rPr>
              <a:t>Scholarships offered by </a:t>
            </a:r>
            <a:r>
              <a:rPr lang="en-US" sz="2800" b="1" u="sng" dirty="0" smtClean="0">
                <a:latin typeface="Times New Roman" pitchFamily="18" charset="0"/>
                <a:cs typeface="Times New Roman" pitchFamily="18" charset="0"/>
              </a:rPr>
              <a:t>local</a:t>
            </a:r>
            <a:r>
              <a:rPr lang="en-US" sz="2800" dirty="0" smtClean="0">
                <a:latin typeface="Times New Roman" pitchFamily="18" charset="0"/>
                <a:cs typeface="Times New Roman" pitchFamily="18" charset="0"/>
              </a:rPr>
              <a:t> businesses and organizations</a:t>
            </a:r>
          </a:p>
          <a:p>
            <a:pPr marL="0" indent="0" eaLnBrk="1" hangingPunct="1">
              <a:lnSpc>
                <a:spcPct val="80000"/>
              </a:lnSpc>
              <a:buNone/>
            </a:pPr>
            <a:endParaRPr lang="en-US" sz="2800" dirty="0" smtClean="0">
              <a:latin typeface="Times New Roman" pitchFamily="18" charset="0"/>
              <a:cs typeface="Times New Roman" pitchFamily="18" charset="0"/>
            </a:endParaRPr>
          </a:p>
          <a:p>
            <a:pPr eaLnBrk="1" hangingPunct="1">
              <a:lnSpc>
                <a:spcPct val="80000"/>
              </a:lnSpc>
            </a:pPr>
            <a:r>
              <a:rPr lang="en-US" sz="2800" dirty="0" smtClean="0">
                <a:latin typeface="Times New Roman" pitchFamily="18" charset="0"/>
                <a:cs typeface="Times New Roman" pitchFamily="18" charset="0"/>
              </a:rPr>
              <a:t>Dollar amounts vary</a:t>
            </a:r>
          </a:p>
          <a:p>
            <a:pPr marL="0" indent="0" eaLnBrk="1" hangingPunct="1">
              <a:lnSpc>
                <a:spcPct val="80000"/>
              </a:lnSpc>
              <a:buNone/>
            </a:pPr>
            <a:endParaRPr lang="en-US" sz="2800" dirty="0" smtClean="0">
              <a:latin typeface="Times New Roman" pitchFamily="18" charset="0"/>
              <a:cs typeface="Times New Roman" pitchFamily="18" charset="0"/>
            </a:endParaRPr>
          </a:p>
          <a:p>
            <a:pPr eaLnBrk="1" hangingPunct="1">
              <a:lnSpc>
                <a:spcPct val="80000"/>
              </a:lnSpc>
            </a:pPr>
            <a:r>
              <a:rPr lang="en-US" sz="2800" dirty="0" smtClean="0">
                <a:latin typeface="Times New Roman" pitchFamily="18" charset="0"/>
                <a:cs typeface="Times New Roman" pitchFamily="18" charset="0"/>
              </a:rPr>
              <a:t>Students must complete an application process</a:t>
            </a:r>
          </a:p>
          <a:p>
            <a:pPr marL="0" indent="0" eaLnBrk="1" hangingPunct="1">
              <a:lnSpc>
                <a:spcPct val="80000"/>
              </a:lnSpc>
              <a:buNone/>
            </a:pPr>
            <a:endParaRPr lang="en-US" sz="2800" dirty="0" smtClean="0">
              <a:latin typeface="Times New Roman" pitchFamily="18" charset="0"/>
              <a:cs typeface="Times New Roman" pitchFamily="18" charset="0"/>
            </a:endParaRPr>
          </a:p>
          <a:p>
            <a:pPr eaLnBrk="1" hangingPunct="1">
              <a:lnSpc>
                <a:spcPct val="80000"/>
              </a:lnSpc>
            </a:pPr>
            <a:r>
              <a:rPr lang="en-US" sz="2800" dirty="0" smtClean="0">
                <a:latin typeface="Times New Roman" pitchFamily="18" charset="0"/>
                <a:cs typeface="Times New Roman" pitchFamily="18" charset="0"/>
              </a:rPr>
              <a:t>Local scholarships will be announced in </a:t>
            </a:r>
            <a:r>
              <a:rPr lang="en-US" sz="2800" b="1" dirty="0" smtClean="0">
                <a:latin typeface="Times New Roman" pitchFamily="18" charset="0"/>
                <a:cs typeface="Times New Roman" pitchFamily="18" charset="0"/>
              </a:rPr>
              <a:t>December </a:t>
            </a:r>
            <a:r>
              <a:rPr lang="en-US" sz="2800" dirty="0" smtClean="0">
                <a:latin typeface="Times New Roman" pitchFamily="18" charset="0"/>
                <a:cs typeface="Times New Roman" pitchFamily="18" charset="0"/>
              </a:rPr>
              <a:t>and are due back in guidance in </a:t>
            </a:r>
            <a:r>
              <a:rPr lang="en-US" sz="2800" b="1" dirty="0" smtClean="0">
                <a:latin typeface="Times New Roman" pitchFamily="18" charset="0"/>
                <a:cs typeface="Times New Roman" pitchFamily="18" charset="0"/>
              </a:rPr>
              <a:t>February</a:t>
            </a:r>
            <a:r>
              <a:rPr lang="en-US" sz="2800" dirty="0" smtClean="0">
                <a:latin typeface="Times New Roman" pitchFamily="18" charset="0"/>
                <a:cs typeface="Times New Roman" pitchFamily="18" charset="0"/>
              </a:rPr>
              <a:t>.</a:t>
            </a:r>
          </a:p>
        </p:txBody>
      </p:sp>
    </p:spTree>
  </p:cSld>
  <p:clrMapOvr>
    <a:masterClrMapping/>
  </p:clrMapOvr>
  <p:transition spd="slow">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normAutofit/>
          </a:bodyPr>
          <a:lstStyle/>
          <a:p>
            <a:pPr algn="ctr"/>
            <a:r>
              <a:rPr lang="en-US" dirty="0" smtClean="0"/>
              <a:t>Local Scholarships Cont.</a:t>
            </a:r>
            <a:endParaRPr lang="en-US" dirty="0"/>
          </a:p>
        </p:txBody>
      </p:sp>
      <p:sp>
        <p:nvSpPr>
          <p:cNvPr id="3" name="Content Placeholder 2"/>
          <p:cNvSpPr>
            <a:spLocks noGrp="1"/>
          </p:cNvSpPr>
          <p:nvPr>
            <p:ph idx="1"/>
          </p:nvPr>
        </p:nvSpPr>
        <p:spPr>
          <a:xfrm>
            <a:off x="457200" y="1676400"/>
            <a:ext cx="8229600" cy="5029200"/>
          </a:xfrm>
        </p:spPr>
        <p:txBody>
          <a:bodyPr>
            <a:normAutofit/>
          </a:bodyPr>
          <a:lstStyle/>
          <a:p>
            <a:pPr>
              <a:lnSpc>
                <a:spcPct val="80000"/>
              </a:lnSpc>
            </a:pPr>
            <a:r>
              <a:rPr lang="en-US" sz="3000" dirty="0" smtClean="0">
                <a:latin typeface="Times New Roman" pitchFamily="18" charset="0"/>
                <a:cs typeface="Times New Roman" pitchFamily="18" charset="0"/>
              </a:rPr>
              <a:t>Students must submit a separate application for each scholarship.</a:t>
            </a:r>
          </a:p>
          <a:p>
            <a:pPr marL="0" indent="0">
              <a:lnSpc>
                <a:spcPct val="80000"/>
              </a:lnSpc>
              <a:buNone/>
            </a:pPr>
            <a:endParaRPr lang="en-US" sz="3000" dirty="0" smtClean="0">
              <a:latin typeface="Times New Roman" pitchFamily="18" charset="0"/>
              <a:cs typeface="Times New Roman" pitchFamily="18" charset="0"/>
            </a:endParaRPr>
          </a:p>
          <a:p>
            <a:pPr>
              <a:lnSpc>
                <a:spcPct val="80000"/>
              </a:lnSpc>
            </a:pPr>
            <a:r>
              <a:rPr lang="en-US" sz="3000" dirty="0" smtClean="0">
                <a:latin typeface="Times New Roman" pitchFamily="18" charset="0"/>
                <a:cs typeface="Times New Roman" pitchFamily="18" charset="0"/>
              </a:rPr>
              <a:t>Check where scholarships are submitted! </a:t>
            </a:r>
          </a:p>
          <a:p>
            <a:pPr marL="34290" indent="0">
              <a:lnSpc>
                <a:spcPct val="80000"/>
              </a:lnSpc>
              <a:buNone/>
            </a:pPr>
            <a:endParaRPr lang="en-US" sz="3000" dirty="0" smtClean="0">
              <a:latin typeface="Times New Roman" pitchFamily="18" charset="0"/>
              <a:cs typeface="Times New Roman" pitchFamily="18" charset="0"/>
            </a:endParaRPr>
          </a:p>
          <a:p>
            <a:pPr lvl="4">
              <a:lnSpc>
                <a:spcPct val="80000"/>
              </a:lnSpc>
            </a:pPr>
            <a:r>
              <a:rPr lang="en-US" sz="2600" dirty="0">
                <a:latin typeface="Times New Roman" pitchFamily="18" charset="0"/>
                <a:cs typeface="Times New Roman" pitchFamily="18" charset="0"/>
              </a:rPr>
              <a:t>The majority of scholarships will be submitted in Guidance</a:t>
            </a:r>
            <a:r>
              <a:rPr lang="en-US" sz="2600" dirty="0" smtClean="0">
                <a:latin typeface="Times New Roman" pitchFamily="18" charset="0"/>
                <a:cs typeface="Times New Roman" pitchFamily="18" charset="0"/>
              </a:rPr>
              <a:t>.</a:t>
            </a:r>
          </a:p>
          <a:p>
            <a:pPr marL="617220" lvl="3" indent="0">
              <a:lnSpc>
                <a:spcPct val="80000"/>
              </a:lnSpc>
              <a:buNone/>
            </a:pPr>
            <a:endParaRPr lang="en-US" sz="2600" dirty="0">
              <a:latin typeface="Times New Roman" pitchFamily="18" charset="0"/>
              <a:cs typeface="Times New Roman" pitchFamily="18" charset="0"/>
            </a:endParaRPr>
          </a:p>
          <a:p>
            <a:pPr lvl="4">
              <a:lnSpc>
                <a:spcPct val="80000"/>
              </a:lnSpc>
            </a:pPr>
            <a:r>
              <a:rPr lang="en-US" sz="2600" dirty="0" smtClean="0">
                <a:latin typeface="Times New Roman" pitchFamily="18" charset="0"/>
                <a:cs typeface="Times New Roman" pitchFamily="18" charset="0"/>
              </a:rPr>
              <a:t>Some scholarships will be mailed directly to the sponsoring organization. These scholarships will have various due dates.</a:t>
            </a:r>
          </a:p>
          <a:p>
            <a:pPr>
              <a:buNone/>
            </a:pPr>
            <a:endParaRPr lang="en-US" dirty="0"/>
          </a:p>
        </p:txBody>
      </p:sp>
    </p:spTree>
  </p:cSld>
  <p:clrMapOvr>
    <a:masterClrMapping/>
  </p:clrMapOvr>
  <p:transition spd="slow">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algn="ctr"/>
            <a:r>
              <a:rPr lang="en-US" dirty="0" smtClean="0"/>
              <a:t>Local Scholarships Cont.</a:t>
            </a:r>
            <a:endParaRPr lang="en-US" dirty="0"/>
          </a:p>
        </p:txBody>
      </p:sp>
      <p:sp>
        <p:nvSpPr>
          <p:cNvPr id="3" name="Content Placeholder 2"/>
          <p:cNvSpPr>
            <a:spLocks noGrp="1"/>
          </p:cNvSpPr>
          <p:nvPr>
            <p:ph idx="1"/>
          </p:nvPr>
        </p:nvSpPr>
        <p:spPr>
          <a:xfrm>
            <a:off x="457200" y="1371600"/>
            <a:ext cx="8229600" cy="5334000"/>
          </a:xfrm>
        </p:spPr>
        <p:txBody>
          <a:bodyPr>
            <a:normAutofit lnSpcReduction="10000"/>
          </a:bodyPr>
          <a:lstStyle/>
          <a:p>
            <a:pPr algn="ctr">
              <a:lnSpc>
                <a:spcPct val="80000"/>
              </a:lnSpc>
              <a:buNone/>
            </a:pPr>
            <a:r>
              <a:rPr lang="en-US" sz="2800" u="sng" dirty="0" smtClean="0">
                <a:latin typeface="Times New Roman" pitchFamily="18" charset="0"/>
                <a:cs typeface="Times New Roman" pitchFamily="18" charset="0"/>
              </a:rPr>
              <a:t>For Scholarships Due In Guidance</a:t>
            </a:r>
          </a:p>
          <a:p>
            <a:pPr>
              <a:lnSpc>
                <a:spcPct val="120000"/>
              </a:lnSpc>
            </a:pPr>
            <a:r>
              <a:rPr lang="en-US" sz="2800" dirty="0" smtClean="0">
                <a:latin typeface="Times New Roman" pitchFamily="18" charset="0"/>
                <a:cs typeface="Times New Roman" pitchFamily="18" charset="0"/>
              </a:rPr>
              <a:t>Students must submit their applications to Ms. Gorton in order to file their applications.  They </a:t>
            </a:r>
            <a:r>
              <a:rPr lang="en-US" sz="2800" b="1" dirty="0" smtClean="0">
                <a:latin typeface="Times New Roman" pitchFamily="18" charset="0"/>
                <a:cs typeface="Times New Roman" pitchFamily="18" charset="0"/>
              </a:rPr>
              <a:t>CANNOT</a:t>
            </a:r>
            <a:r>
              <a:rPr lang="en-US" sz="2800" dirty="0" smtClean="0">
                <a:latin typeface="Times New Roman" pitchFamily="18" charset="0"/>
                <a:cs typeface="Times New Roman" pitchFamily="18" charset="0"/>
              </a:rPr>
              <a:t> leave the applications in her mailbox</a:t>
            </a:r>
            <a:r>
              <a:rPr lang="en-US" sz="2800" dirty="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marL="34290" indent="0">
              <a:lnSpc>
                <a:spcPct val="120000"/>
              </a:lnSpc>
              <a:buNone/>
            </a:pPr>
            <a:endParaRPr lang="en-US" sz="2800" dirty="0" smtClean="0">
              <a:latin typeface="Times New Roman" pitchFamily="18" charset="0"/>
              <a:cs typeface="Times New Roman" pitchFamily="18" charset="0"/>
            </a:endParaRPr>
          </a:p>
          <a:p>
            <a:pPr>
              <a:lnSpc>
                <a:spcPct val="120000"/>
              </a:lnSpc>
            </a:pPr>
            <a:r>
              <a:rPr lang="en-US" sz="2800" dirty="0" smtClean="0">
                <a:latin typeface="Times New Roman" pitchFamily="18" charset="0"/>
                <a:cs typeface="Times New Roman" pitchFamily="18" charset="0"/>
              </a:rPr>
              <a:t>Schedule an appointment if you have any questions about an application.</a:t>
            </a:r>
          </a:p>
          <a:p>
            <a:pPr marL="34290" indent="0">
              <a:lnSpc>
                <a:spcPct val="120000"/>
              </a:lnSpc>
              <a:buNone/>
            </a:pPr>
            <a:endParaRPr lang="en-US" sz="2800" dirty="0" smtClean="0">
              <a:latin typeface="Times New Roman" pitchFamily="18" charset="0"/>
              <a:cs typeface="Times New Roman" pitchFamily="18" charset="0"/>
            </a:endParaRPr>
          </a:p>
          <a:p>
            <a:pPr>
              <a:lnSpc>
                <a:spcPct val="120000"/>
              </a:lnSpc>
            </a:pPr>
            <a:r>
              <a:rPr lang="en-US" sz="2800" dirty="0" smtClean="0">
                <a:latin typeface="Times New Roman" pitchFamily="18" charset="0"/>
                <a:cs typeface="Times New Roman" pitchFamily="18" charset="0"/>
              </a:rPr>
              <a:t>Make an appointment to hand them in early… appointments book quickly!</a:t>
            </a:r>
          </a:p>
          <a:p>
            <a:endParaRPr lang="en-US" sz="2800" dirty="0"/>
          </a:p>
        </p:txBody>
      </p:sp>
    </p:spTree>
  </p:cSld>
  <p:clrMapOvr>
    <a:masterClrMapping/>
  </p:clrMapOvr>
  <p:transition spd="slow">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8600" y="533400"/>
            <a:ext cx="8715375" cy="1462087"/>
          </a:xfrm>
        </p:spPr>
        <p:txBody>
          <a:bodyPr>
            <a:normAutofit/>
          </a:bodyPr>
          <a:lstStyle/>
          <a:p>
            <a:pPr algn="ctr"/>
            <a:r>
              <a:rPr lang="en-US" dirty="0" smtClean="0"/>
              <a:t>Local Scholarships Cont.</a:t>
            </a:r>
            <a:br>
              <a:rPr lang="en-US" dirty="0" smtClean="0"/>
            </a:br>
            <a:endParaRPr lang="en-US" dirty="0" smtClean="0"/>
          </a:p>
        </p:txBody>
      </p:sp>
      <p:sp>
        <p:nvSpPr>
          <p:cNvPr id="11267" name="Rectangle 3"/>
          <p:cNvSpPr>
            <a:spLocks noGrp="1" noChangeArrowheads="1"/>
          </p:cNvSpPr>
          <p:nvPr>
            <p:ph idx="1"/>
          </p:nvPr>
        </p:nvSpPr>
        <p:spPr>
          <a:xfrm>
            <a:off x="228600" y="1524001"/>
            <a:ext cx="8726488" cy="5562600"/>
          </a:xfrm>
        </p:spPr>
        <p:txBody>
          <a:bodyPr/>
          <a:lstStyle/>
          <a:p>
            <a:pPr marL="0" indent="0" algn="ctr">
              <a:lnSpc>
                <a:spcPct val="80000"/>
              </a:lnSpc>
              <a:buNone/>
            </a:pPr>
            <a:endParaRPr lang="en-US" sz="2400" u="sng" dirty="0" smtClean="0">
              <a:latin typeface="Times New Roman" pitchFamily="18" charset="0"/>
              <a:cs typeface="Times New Roman" pitchFamily="18" charset="0"/>
            </a:endParaRPr>
          </a:p>
          <a:p>
            <a:pPr marL="0" indent="0" algn="ctr">
              <a:lnSpc>
                <a:spcPct val="80000"/>
              </a:lnSpc>
              <a:buNone/>
            </a:pPr>
            <a:r>
              <a:rPr lang="en-US" sz="2800" u="sng" dirty="0" smtClean="0">
                <a:latin typeface="Times New Roman" pitchFamily="18" charset="0"/>
                <a:cs typeface="Times New Roman" pitchFamily="18" charset="0"/>
              </a:rPr>
              <a:t>Two Types of </a:t>
            </a:r>
            <a:r>
              <a:rPr lang="en-US" sz="2800" u="sng" dirty="0">
                <a:latin typeface="Times New Roman" pitchFamily="18" charset="0"/>
                <a:cs typeface="Times New Roman" pitchFamily="18" charset="0"/>
              </a:rPr>
              <a:t>A</a:t>
            </a:r>
            <a:r>
              <a:rPr lang="en-US" sz="2800" u="sng" dirty="0" smtClean="0">
                <a:latin typeface="Times New Roman" pitchFamily="18" charset="0"/>
                <a:cs typeface="Times New Roman" pitchFamily="18" charset="0"/>
              </a:rPr>
              <a:t>pplications</a:t>
            </a:r>
          </a:p>
          <a:p>
            <a:pPr marL="975360" lvl="1" indent="-609600">
              <a:lnSpc>
                <a:spcPct val="80000"/>
              </a:lnSpc>
              <a:buFont typeface="Wingdings" pitchFamily="2" charset="2"/>
              <a:buAutoNum type="arabicPeriod"/>
            </a:pPr>
            <a:endParaRPr lang="en-US" sz="2200" dirty="0" smtClean="0">
              <a:latin typeface="Times New Roman" pitchFamily="18" charset="0"/>
              <a:cs typeface="Times New Roman" pitchFamily="18" charset="0"/>
            </a:endParaRPr>
          </a:p>
          <a:p>
            <a:pPr marL="975360" lvl="1" indent="-609600">
              <a:lnSpc>
                <a:spcPct val="80000"/>
              </a:lnSpc>
              <a:buFont typeface="Wingdings" pitchFamily="2" charset="2"/>
              <a:buAutoNum type="arabicPeriod"/>
            </a:pPr>
            <a:r>
              <a:rPr lang="en-US" sz="2200" dirty="0" smtClean="0">
                <a:latin typeface="Times New Roman" pitchFamily="18" charset="0"/>
                <a:cs typeface="Times New Roman" pitchFamily="18" charset="0"/>
              </a:rPr>
              <a:t>Local Scholarship Application (similar concept to using the Common Application to apply to colleges).</a:t>
            </a:r>
          </a:p>
          <a:p>
            <a:pPr marL="975360" lvl="1" indent="-609600">
              <a:lnSpc>
                <a:spcPct val="80000"/>
              </a:lnSpc>
              <a:buFont typeface="Wingdings" pitchFamily="2" charset="2"/>
              <a:buAutoNum type="arabicPeriod"/>
            </a:pPr>
            <a:endParaRPr lang="en-US" sz="2200" dirty="0" smtClean="0">
              <a:latin typeface="Times New Roman" pitchFamily="18" charset="0"/>
              <a:cs typeface="Times New Roman" pitchFamily="18" charset="0"/>
            </a:endParaRPr>
          </a:p>
          <a:p>
            <a:pPr marL="975360" lvl="1" indent="-609600">
              <a:lnSpc>
                <a:spcPct val="80000"/>
              </a:lnSpc>
              <a:buFont typeface="Wingdings" pitchFamily="2" charset="2"/>
              <a:buAutoNum type="arabicPeriod"/>
            </a:pPr>
            <a:r>
              <a:rPr lang="en-US" sz="2200" dirty="0" smtClean="0">
                <a:latin typeface="Times New Roman" pitchFamily="18" charset="0"/>
                <a:cs typeface="Times New Roman" pitchFamily="18" charset="0"/>
              </a:rPr>
              <a:t>Specific scholarship application (the organization wants you to fill out their own forms).</a:t>
            </a:r>
          </a:p>
          <a:p>
            <a:pPr marL="609600" indent="-609600">
              <a:lnSpc>
                <a:spcPct val="80000"/>
              </a:lnSpc>
            </a:pPr>
            <a:endParaRPr lang="en-US" sz="2400" b="1" dirty="0" smtClean="0">
              <a:latin typeface="Times New Roman" pitchFamily="18" charset="0"/>
              <a:cs typeface="Times New Roman" pitchFamily="18" charset="0"/>
            </a:endParaRPr>
          </a:p>
          <a:p>
            <a:pPr marL="0" indent="0">
              <a:lnSpc>
                <a:spcPct val="80000"/>
              </a:lnSpc>
              <a:buNone/>
            </a:pPr>
            <a:endParaRPr lang="en-US" sz="2400" b="1" dirty="0" smtClean="0">
              <a:latin typeface="Times New Roman" pitchFamily="18" charset="0"/>
              <a:cs typeface="Times New Roman" pitchFamily="18" charset="0"/>
            </a:endParaRPr>
          </a:p>
        </p:txBody>
      </p:sp>
    </p:spTree>
  </p:cSld>
  <p:clrMapOvr>
    <a:masterClrMapping/>
  </p:clrMapOvr>
  <p:transition spd="slow">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lstStyle/>
          <a:p>
            <a:pPr algn="ctr"/>
            <a:r>
              <a:rPr lang="en-US" dirty="0" smtClean="0"/>
              <a:t>Local Scholarships Cont.</a:t>
            </a:r>
            <a:endParaRPr lang="en-US" dirty="0"/>
          </a:p>
        </p:txBody>
      </p:sp>
      <p:sp>
        <p:nvSpPr>
          <p:cNvPr id="3" name="Content Placeholder 2"/>
          <p:cNvSpPr>
            <a:spLocks noGrp="1"/>
          </p:cNvSpPr>
          <p:nvPr>
            <p:ph idx="1"/>
          </p:nvPr>
        </p:nvSpPr>
        <p:spPr>
          <a:xfrm>
            <a:off x="857251" y="1600200"/>
            <a:ext cx="7404653" cy="4495800"/>
          </a:xfrm>
        </p:spPr>
        <p:txBody>
          <a:bodyPr>
            <a:normAutofit lnSpcReduction="10000"/>
          </a:bodyPr>
          <a:lstStyle/>
          <a:p>
            <a:pPr marL="609600" indent="-609600" algn="ctr">
              <a:lnSpc>
                <a:spcPct val="80000"/>
              </a:lnSpc>
              <a:buNone/>
            </a:pPr>
            <a:r>
              <a:rPr lang="en-US" sz="2800" u="sng" dirty="0" smtClean="0">
                <a:latin typeface="Times New Roman" pitchFamily="18" charset="0"/>
                <a:cs typeface="Times New Roman" pitchFamily="18" charset="0"/>
              </a:rPr>
              <a:t>For </a:t>
            </a:r>
            <a:r>
              <a:rPr lang="en-US" sz="2800" u="sng" dirty="0">
                <a:latin typeface="Times New Roman" pitchFamily="18" charset="0"/>
                <a:cs typeface="Times New Roman" pitchFamily="18" charset="0"/>
              </a:rPr>
              <a:t>E</a:t>
            </a:r>
            <a:r>
              <a:rPr lang="en-US" sz="2800" u="sng" dirty="0" smtClean="0">
                <a:latin typeface="Times New Roman" pitchFamily="18" charset="0"/>
                <a:cs typeface="Times New Roman" pitchFamily="18" charset="0"/>
              </a:rPr>
              <a:t>ach Scholarship Be Sure To…</a:t>
            </a:r>
          </a:p>
          <a:p>
            <a:pPr marL="990600" lvl="1" indent="-533400">
              <a:lnSpc>
                <a:spcPct val="80000"/>
              </a:lnSpc>
            </a:pPr>
            <a:endParaRPr lang="en-US" sz="2800" dirty="0" smtClean="0">
              <a:latin typeface="Times New Roman" pitchFamily="18" charset="0"/>
              <a:cs typeface="Times New Roman" pitchFamily="18" charset="0"/>
            </a:endParaRPr>
          </a:p>
          <a:p>
            <a:pPr marL="990600" lvl="1" indent="-533400">
              <a:lnSpc>
                <a:spcPct val="80000"/>
              </a:lnSpc>
            </a:pPr>
            <a:r>
              <a:rPr lang="en-US" sz="2800" dirty="0">
                <a:latin typeface="Times New Roman" pitchFamily="18" charset="0"/>
                <a:cs typeface="Times New Roman" pitchFamily="18" charset="0"/>
              </a:rPr>
              <a:t>Check the deadline</a:t>
            </a:r>
            <a:r>
              <a:rPr lang="en-US" sz="2800" dirty="0" smtClean="0">
                <a:latin typeface="Times New Roman" pitchFamily="18" charset="0"/>
                <a:cs typeface="Times New Roman" pitchFamily="18" charset="0"/>
              </a:rPr>
              <a:t>.</a:t>
            </a:r>
          </a:p>
          <a:p>
            <a:pPr marL="457200" lvl="1" indent="0">
              <a:lnSpc>
                <a:spcPct val="80000"/>
              </a:lnSpc>
              <a:buNone/>
            </a:pPr>
            <a:endParaRPr lang="en-US" sz="2800" dirty="0">
              <a:latin typeface="Times New Roman" pitchFamily="18" charset="0"/>
              <a:cs typeface="Times New Roman" pitchFamily="18" charset="0"/>
            </a:endParaRPr>
          </a:p>
          <a:p>
            <a:pPr marL="990600" lvl="1" indent="-533400">
              <a:lnSpc>
                <a:spcPct val="80000"/>
              </a:lnSpc>
            </a:pPr>
            <a:r>
              <a:rPr lang="en-US" sz="2800" dirty="0">
                <a:latin typeface="Times New Roman" pitchFamily="18" charset="0"/>
                <a:cs typeface="Times New Roman" pitchFamily="18" charset="0"/>
              </a:rPr>
              <a:t>Use a black or blue pen to complete the application or TYPE</a:t>
            </a:r>
            <a:r>
              <a:rPr lang="en-US" sz="2800" dirty="0" smtClean="0">
                <a:latin typeface="Times New Roman" pitchFamily="18" charset="0"/>
                <a:cs typeface="Times New Roman" pitchFamily="18" charset="0"/>
              </a:rPr>
              <a:t>.</a:t>
            </a:r>
          </a:p>
          <a:p>
            <a:pPr marL="457200" lvl="1" indent="0">
              <a:lnSpc>
                <a:spcPct val="80000"/>
              </a:lnSpc>
              <a:buNone/>
            </a:pPr>
            <a:endParaRPr lang="en-US" sz="2800" dirty="0">
              <a:latin typeface="Times New Roman" pitchFamily="18" charset="0"/>
              <a:cs typeface="Times New Roman" pitchFamily="18" charset="0"/>
            </a:endParaRPr>
          </a:p>
          <a:p>
            <a:pPr marL="990600" lvl="1" indent="-533400">
              <a:lnSpc>
                <a:spcPct val="80000"/>
              </a:lnSpc>
            </a:pPr>
            <a:r>
              <a:rPr lang="en-US" sz="2800" dirty="0" smtClean="0">
                <a:latin typeface="Times New Roman" pitchFamily="18" charset="0"/>
                <a:cs typeface="Times New Roman" pitchFamily="18" charset="0"/>
              </a:rPr>
              <a:t>Include any extra essays that are necessary for the scholarship.</a:t>
            </a:r>
          </a:p>
          <a:p>
            <a:pPr marL="457200" lvl="1" indent="0">
              <a:lnSpc>
                <a:spcPct val="80000"/>
              </a:lnSpc>
              <a:buNone/>
            </a:pPr>
            <a:endParaRPr lang="en-US" sz="2800" dirty="0" smtClean="0">
              <a:latin typeface="Times New Roman" pitchFamily="18" charset="0"/>
              <a:cs typeface="Times New Roman" pitchFamily="18" charset="0"/>
            </a:endParaRPr>
          </a:p>
          <a:p>
            <a:pPr marL="990600" lvl="1" indent="-533400">
              <a:lnSpc>
                <a:spcPct val="80000"/>
              </a:lnSpc>
            </a:pPr>
            <a:r>
              <a:rPr lang="en-US" sz="2800" dirty="0" smtClean="0">
                <a:latin typeface="Times New Roman" pitchFamily="18" charset="0"/>
                <a:cs typeface="Times New Roman" pitchFamily="18" charset="0"/>
              </a:rPr>
              <a:t>Be sure to complete </a:t>
            </a:r>
            <a:r>
              <a:rPr lang="en-US" sz="2800" u="sng" dirty="0" smtClean="0">
                <a:latin typeface="Times New Roman" pitchFamily="18" charset="0"/>
                <a:cs typeface="Times New Roman" pitchFamily="18" charset="0"/>
              </a:rPr>
              <a:t>all</a:t>
            </a:r>
            <a:r>
              <a:rPr lang="en-US" sz="2800" dirty="0" smtClean="0">
                <a:latin typeface="Times New Roman" pitchFamily="18" charset="0"/>
                <a:cs typeface="Times New Roman" pitchFamily="18" charset="0"/>
              </a:rPr>
              <a:t> information and return application to correct place.</a:t>
            </a:r>
          </a:p>
          <a:p>
            <a:pPr marL="990600" lvl="1" indent="-533400">
              <a:lnSpc>
                <a:spcPct val="80000"/>
              </a:lnSpc>
            </a:pPr>
            <a:endParaRPr lang="en-US" sz="2800" dirty="0" smtClean="0">
              <a:latin typeface="Times New Roman" pitchFamily="18" charset="0"/>
              <a:cs typeface="Times New Roman" pitchFamily="18" charset="0"/>
            </a:endParaRPr>
          </a:p>
          <a:p>
            <a:pPr>
              <a:buNone/>
            </a:pPr>
            <a:endParaRPr lang="en-US" dirty="0"/>
          </a:p>
        </p:txBody>
      </p:sp>
    </p:spTree>
  </p:cSld>
  <p:clrMapOvr>
    <a:masterClrMapping/>
  </p:clrMapOvr>
  <p:transition spd="slow">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pPr algn="ctr"/>
            <a:r>
              <a:rPr lang="en-US" dirty="0" smtClean="0"/>
              <a:t>Local Scholarships Cont.</a:t>
            </a:r>
            <a:endParaRPr lang="en-US" dirty="0"/>
          </a:p>
        </p:txBody>
      </p:sp>
      <p:sp>
        <p:nvSpPr>
          <p:cNvPr id="3" name="Content Placeholder 2"/>
          <p:cNvSpPr>
            <a:spLocks noGrp="1"/>
          </p:cNvSpPr>
          <p:nvPr>
            <p:ph idx="1"/>
          </p:nvPr>
        </p:nvSpPr>
        <p:spPr>
          <a:xfrm>
            <a:off x="457200" y="1447800"/>
            <a:ext cx="8229600" cy="4876800"/>
          </a:xfrm>
        </p:spPr>
        <p:txBody>
          <a:bodyPr>
            <a:normAutofit fontScale="85000" lnSpcReduction="20000"/>
          </a:bodyPr>
          <a:lstStyle/>
          <a:p>
            <a:pPr marL="34290" indent="0" algn="ctr">
              <a:lnSpc>
                <a:spcPct val="90000"/>
              </a:lnSpc>
              <a:buNone/>
            </a:pPr>
            <a:r>
              <a:rPr lang="en-US" sz="3300" u="sng" dirty="0" smtClean="0"/>
              <a:t>Helpful Hints</a:t>
            </a:r>
          </a:p>
          <a:p>
            <a:pPr marL="34290" indent="0" algn="ctr">
              <a:lnSpc>
                <a:spcPct val="90000"/>
              </a:lnSpc>
              <a:buNone/>
            </a:pPr>
            <a:endParaRPr lang="en-US" sz="2800" u="sng" dirty="0" smtClean="0"/>
          </a:p>
          <a:p>
            <a:pPr>
              <a:lnSpc>
                <a:spcPct val="90000"/>
              </a:lnSpc>
            </a:pPr>
            <a:r>
              <a:rPr lang="en-US" sz="2800" dirty="0" smtClean="0"/>
              <a:t>There are some personal financial questions on the applications.  If you are applying for a non-need based scholarship and do not feel comfortable releasing this information, then you do not need to answer every question.  Please be aware that this may or may not influence the sponsors' decisions.</a:t>
            </a:r>
          </a:p>
          <a:p>
            <a:pPr marL="0" indent="0">
              <a:lnSpc>
                <a:spcPct val="90000"/>
              </a:lnSpc>
              <a:buNone/>
            </a:pPr>
            <a:endParaRPr lang="en-US" sz="2800" dirty="0" smtClean="0"/>
          </a:p>
          <a:p>
            <a:pPr>
              <a:lnSpc>
                <a:spcPct val="90000"/>
              </a:lnSpc>
            </a:pPr>
            <a:r>
              <a:rPr lang="en-US" sz="2800" dirty="0" smtClean="0">
                <a:latin typeface="Times New Roman" pitchFamily="18" charset="0"/>
                <a:cs typeface="Times New Roman" pitchFamily="18" charset="0"/>
              </a:rPr>
              <a:t>Apply! Apply! Apply!</a:t>
            </a:r>
          </a:p>
          <a:p>
            <a:pPr marL="34290" indent="0">
              <a:lnSpc>
                <a:spcPct val="90000"/>
              </a:lnSpc>
              <a:buNone/>
            </a:pPr>
            <a:endParaRPr lang="en-US" sz="2800" dirty="0" smtClean="0">
              <a:latin typeface="Times New Roman" pitchFamily="18" charset="0"/>
              <a:cs typeface="Times New Roman" pitchFamily="18" charset="0"/>
            </a:endParaRPr>
          </a:p>
          <a:p>
            <a:pPr lvl="2"/>
            <a:r>
              <a:rPr lang="en-US" sz="2600" dirty="0" smtClean="0">
                <a:latin typeface="Times New Roman" pitchFamily="18" charset="0"/>
                <a:cs typeface="Times New Roman" pitchFamily="18" charset="0"/>
              </a:rPr>
              <a:t>You have to be in it to win it!</a:t>
            </a:r>
          </a:p>
          <a:p>
            <a:pPr marL="411480" lvl="2" indent="0">
              <a:buNone/>
            </a:pPr>
            <a:endParaRPr lang="en-US" sz="2600" dirty="0" smtClean="0">
              <a:latin typeface="Times New Roman" pitchFamily="18" charset="0"/>
              <a:cs typeface="Times New Roman" pitchFamily="18" charset="0"/>
            </a:endParaRPr>
          </a:p>
          <a:p>
            <a:pPr lvl="2"/>
            <a:r>
              <a:rPr lang="en-US" sz="2600" dirty="0" smtClean="0">
                <a:latin typeface="Times New Roman" pitchFamily="18" charset="0"/>
                <a:cs typeface="Times New Roman" pitchFamily="18" charset="0"/>
              </a:rPr>
              <a:t>Certain scholarships have very few applicants, so you never know.</a:t>
            </a:r>
          </a:p>
          <a:p>
            <a:endParaRPr lang="en-US" dirty="0"/>
          </a:p>
        </p:txBody>
      </p:sp>
    </p:spTree>
  </p:cSld>
  <p:clrMapOvr>
    <a:masterClrMapping/>
  </p:clrMapOvr>
  <p:transition spd="slow">
    <p:random/>
  </p:transition>
  <p:timing>
    <p:tnLst>
      <p:par>
        <p:cTn id="1" dur="indefinite" restart="never" nodeType="tmRoot"/>
      </p:par>
    </p:tn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TM03457444[[fn=Basis]]</Template>
  <TotalTime>2583</TotalTime>
  <Words>1155</Words>
  <Application>Microsoft Office PowerPoint</Application>
  <PresentationFormat>On-screen Show (4:3)</PresentationFormat>
  <Paragraphs>176</Paragraphs>
  <Slides>19</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Corbel</vt:lpstr>
      <vt:lpstr>Times New Roman</vt:lpstr>
      <vt:lpstr>Wingdings</vt:lpstr>
      <vt:lpstr>Basis</vt:lpstr>
      <vt:lpstr>Financial Aid Night:  Scholarships</vt:lpstr>
      <vt:lpstr>Scholarship Areas</vt:lpstr>
      <vt:lpstr>1. North Hunterdon Scholarships</vt:lpstr>
      <vt:lpstr>2. Local Scholarships</vt:lpstr>
      <vt:lpstr>Local Scholarships Cont.</vt:lpstr>
      <vt:lpstr>Local Scholarships Cont.</vt:lpstr>
      <vt:lpstr>Local Scholarships Cont. </vt:lpstr>
      <vt:lpstr>Local Scholarships Cont.</vt:lpstr>
      <vt:lpstr>Local Scholarships Cont.</vt:lpstr>
      <vt:lpstr>Local Scholarships Cont.</vt:lpstr>
      <vt:lpstr>3. College/University &amp; Organization Based Scholarships</vt:lpstr>
      <vt:lpstr>College &amp; University Scholarships</vt:lpstr>
      <vt:lpstr>Organization Based Scholarships on Naviance</vt:lpstr>
      <vt:lpstr>Organization Based Scholarships on the College and Career Website</vt:lpstr>
      <vt:lpstr>Scholarship Books</vt:lpstr>
      <vt:lpstr>Helpful Hints </vt:lpstr>
      <vt:lpstr>4. NJ STARS &amp; NJ STARS II</vt:lpstr>
      <vt:lpstr>NJ STARS &amp; NJ STARS II</vt:lpstr>
      <vt:lpstr>Thank you and good luck!</vt:lpstr>
    </vt:vector>
  </TitlesOfParts>
  <Company>North Hunterdon Regional 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Scholarships</dc:title>
  <dc:creator>Carol Crawford-Jones</dc:creator>
  <cp:lastModifiedBy>Administrator</cp:lastModifiedBy>
  <cp:revision>237</cp:revision>
  <cp:lastPrinted>2016-10-26T16:57:12Z</cp:lastPrinted>
  <dcterms:created xsi:type="dcterms:W3CDTF">2003-09-12T14:18:40Z</dcterms:created>
  <dcterms:modified xsi:type="dcterms:W3CDTF">2016-11-09T18:33:05Z</dcterms:modified>
</cp:coreProperties>
</file>